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299" r:id="rId5"/>
    <p:sldId id="283" r:id="rId6"/>
    <p:sldId id="314" r:id="rId7"/>
    <p:sldId id="315" r:id="rId8"/>
    <p:sldId id="300" r:id="rId9"/>
    <p:sldId id="301" r:id="rId10"/>
    <p:sldId id="302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06" r:id="rId26"/>
    <p:sldId id="307" r:id="rId27"/>
    <p:sldId id="313" r:id="rId28"/>
    <p:sldId id="308" r:id="rId29"/>
    <p:sldId id="309" r:id="rId30"/>
    <p:sldId id="310" r:id="rId31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B198"/>
    <a:srgbClr val="59869D"/>
    <a:srgbClr val="C55A11"/>
    <a:srgbClr val="6EB988"/>
    <a:srgbClr val="FF6600"/>
    <a:srgbClr val="6AA099"/>
    <a:srgbClr val="436475"/>
    <a:srgbClr val="83AFAA"/>
    <a:srgbClr val="6793A9"/>
    <a:srgbClr val="88A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54" autoAdjust="0"/>
    <p:restoredTop sz="85996" autoAdjust="0"/>
  </p:normalViewPr>
  <p:slideViewPr>
    <p:cSldViewPr snapToGrid="0">
      <p:cViewPr varScale="1">
        <p:scale>
          <a:sx n="64" d="100"/>
          <a:sy n="64" d="100"/>
        </p:scale>
        <p:origin x="121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302" cy="498208"/>
          </a:xfrm>
          <a:prstGeom prst="rect">
            <a:avLst/>
          </a:prstGeom>
        </p:spPr>
        <p:txBody>
          <a:bodyPr vert="horz" lIns="88349" tIns="44175" rIns="88349" bIns="4417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790" y="1"/>
            <a:ext cx="2949302" cy="498208"/>
          </a:xfrm>
          <a:prstGeom prst="rect">
            <a:avLst/>
          </a:prstGeom>
        </p:spPr>
        <p:txBody>
          <a:bodyPr vert="horz" lIns="88349" tIns="44175" rIns="88349" bIns="44175" rtlCol="0"/>
          <a:lstStyle>
            <a:lvl1pPr algn="r">
              <a:defRPr sz="1200"/>
            </a:lvl1pPr>
          </a:lstStyle>
          <a:p>
            <a:fld id="{A776423B-8978-479A-8D73-7A4F3B0855F8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892"/>
            <a:ext cx="2949302" cy="498208"/>
          </a:xfrm>
          <a:prstGeom prst="rect">
            <a:avLst/>
          </a:prstGeom>
        </p:spPr>
        <p:txBody>
          <a:bodyPr vert="horz" lIns="88349" tIns="44175" rIns="88349" bIns="4417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790" y="9445892"/>
            <a:ext cx="2949302" cy="498208"/>
          </a:xfrm>
          <a:prstGeom prst="rect">
            <a:avLst/>
          </a:prstGeom>
        </p:spPr>
        <p:txBody>
          <a:bodyPr vert="horz" lIns="88349" tIns="44175" rIns="88349" bIns="44175" rtlCol="0" anchor="b"/>
          <a:lstStyle>
            <a:lvl1pPr algn="r">
              <a:defRPr sz="1200"/>
            </a:lvl1pPr>
          </a:lstStyle>
          <a:p>
            <a:fld id="{31166B30-2ABC-4AD5-89A4-7964DDECB9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13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9099" cy="4989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1" y="3"/>
            <a:ext cx="2949099" cy="4989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241978D2-2F63-4B60-8F0A-BAB253212A66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4" y="4785598"/>
            <a:ext cx="5444489" cy="3915489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5171"/>
            <a:ext cx="2949099" cy="498931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1" y="9445171"/>
            <a:ext cx="2949099" cy="498931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B0B42767-6C9C-4775-A32B-AE81F93CF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211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420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TA</a:t>
            </a:r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085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TA</a:t>
            </a:r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810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AP</a:t>
            </a:r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050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TA</a:t>
            </a:r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370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39">
              <a:defRPr/>
            </a:pPr>
            <a:r>
              <a:rPr lang="en-GB">
                <a:cs typeface="Calibri"/>
              </a:rPr>
              <a:t>TA</a:t>
            </a:r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268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cs typeface="Calibri"/>
              </a:rPr>
              <a:t>TA</a:t>
            </a:r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973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>
                <a:cs typeface="Calibri"/>
              </a:rPr>
              <a:t>AP</a:t>
            </a:r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604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AP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824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TA</a:t>
            </a:r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253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TA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314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042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sym typeface="Wingdings" panose="05000000000000000000" pitchFamily="2" charset="2"/>
              </a:rPr>
              <a:t>AP</a:t>
            </a:r>
            <a:endParaRPr lang="en-US">
              <a:sym typeface="Wingdings" panose="05000000000000000000" pitchFamily="2" charset="2"/>
            </a:endParaRPr>
          </a:p>
          <a:p>
            <a:r>
              <a:rPr lang="en-GB">
                <a:sym typeface="Wingdings" panose="05000000000000000000" pitchFamily="2" charset="2"/>
              </a:rPr>
              <a:t>Make</a:t>
            </a:r>
            <a:r>
              <a:rPr lang="en-GB" b="0">
                <a:sym typeface="Wingdings" panose="05000000000000000000" pitchFamily="2" charset="2"/>
              </a:rPr>
              <a:t> yellow</a:t>
            </a:r>
            <a:r>
              <a:rPr lang="en-GB" b="0" baseline="0">
                <a:sym typeface="Wingdings" panose="05000000000000000000" pitchFamily="2" charset="2"/>
              </a:rPr>
              <a:t> bigger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083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AP/TA</a:t>
            </a:r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822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81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142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F2FCC-46EC-4757-A440-76699E1F5FF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30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802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118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193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202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cs typeface="Calibri"/>
              </a:rPr>
              <a:t>AP</a:t>
            </a:r>
            <a:endParaRPr lang="en-GB" sz="12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950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700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73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485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TA </a:t>
            </a:r>
            <a:endParaRPr lang="en-US"/>
          </a:p>
          <a:p>
            <a:r>
              <a:rPr lang="en-GB"/>
              <a:t>Guild</a:t>
            </a:r>
            <a:r>
              <a:rPr lang="en-GB" baseline="0"/>
              <a:t> Advice Unit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139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AP</a:t>
            </a:r>
            <a:endParaRPr lang="en-US"/>
          </a:p>
          <a:p>
            <a:r>
              <a:rPr lang="en-GB"/>
              <a:t>What</a:t>
            </a:r>
            <a:r>
              <a:rPr lang="en-GB" sz="1200" baseline="0"/>
              <a:t> if scenario – potential new slide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42767-6C9C-4775-A32B-AE81F93CFA8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733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D30-6898-4A0C-825F-58BA07C5E8CA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BFF0-CA0F-47EB-B023-C67F302E87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56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D30-6898-4A0C-825F-58BA07C5E8CA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BFF0-CA0F-47EB-B023-C67F302E87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60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D30-6898-4A0C-825F-58BA07C5E8CA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BFF0-CA0F-47EB-B023-C67F302E87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17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D30-6898-4A0C-825F-58BA07C5E8CA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BFF0-CA0F-47EB-B023-C67F302E87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95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D30-6898-4A0C-825F-58BA07C5E8CA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BFF0-CA0F-47EB-B023-C67F302E87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6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D30-6898-4A0C-825F-58BA07C5E8CA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BFF0-CA0F-47EB-B023-C67F302E87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302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D30-6898-4A0C-825F-58BA07C5E8CA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BFF0-CA0F-47EB-B023-C67F302E87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19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D30-6898-4A0C-825F-58BA07C5E8CA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BFF0-CA0F-47EB-B023-C67F302E87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78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D30-6898-4A0C-825F-58BA07C5E8CA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BFF0-CA0F-47EB-B023-C67F302E87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D30-6898-4A0C-825F-58BA07C5E8CA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BFF0-CA0F-47EB-B023-C67F302E87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29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D30-6898-4A0C-825F-58BA07C5E8CA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BFF0-CA0F-47EB-B023-C67F302E87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83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DFD30-6898-4A0C-825F-58BA07C5E8CA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BBFF0-CA0F-47EB-B023-C67F302E87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26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hyperlink" Target="https://en-gb.padlet.com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31.jpe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n-gb.padlet.com/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hyperlink" Target="https://www.mentimeter.com/" TargetMode="External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39.jpeg"/><Relationship Id="rId9" Type="http://schemas.openxmlformats.org/officeDocument/2006/relationships/image" Target="../media/image32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9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1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xeterguild.org/advice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://www.exeter.ac.uk/newstudent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1" t="-12" r="11088" b="-1372"/>
          <a:stretch/>
        </p:blipFill>
        <p:spPr>
          <a:xfrm>
            <a:off x="-228755" y="-9949"/>
            <a:ext cx="9383388" cy="6964202"/>
          </a:xfrm>
          <a:prstGeom prst="rect">
            <a:avLst/>
          </a:prstGeom>
        </p:spPr>
      </p:pic>
      <p:pic>
        <p:nvPicPr>
          <p:cNvPr id="2054" name="Picture 6" descr="PEER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982" y="-928817"/>
            <a:ext cx="1176790" cy="115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-9597" y="6439277"/>
            <a:ext cx="9192155" cy="429874"/>
          </a:xfrm>
          <a:prstGeom prst="rect">
            <a:avLst/>
          </a:prstGeom>
          <a:solidFill>
            <a:srgbClr val="61B198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54A1A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6813955" y="6452843"/>
            <a:ext cx="233004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Gill Sans MT" panose="020B0502020104020203" pitchFamily="34" charset="0"/>
              </a:rPr>
              <a:t>exeter.ac.uk/peersupport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 flipV="1">
            <a:off x="1231256" y="-9950"/>
            <a:ext cx="3919537" cy="3452396"/>
          </a:xfrm>
          <a:prstGeom prst="flowChartManualInput">
            <a:avLst/>
          </a:prstGeom>
          <a:gradFill flip="none" rotWithShape="1">
            <a:gsLst>
              <a:gs pos="0">
                <a:srgbClr val="559FAE">
                  <a:alpha val="90000"/>
                </a:srgbClr>
              </a:gs>
              <a:gs pos="50000">
                <a:srgbClr val="62B09B">
                  <a:alpha val="90000"/>
                </a:srgbClr>
              </a:gs>
              <a:gs pos="100000">
                <a:srgbClr val="5AB699"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" name="Picture 5" descr="white_logo_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34" y="211760"/>
            <a:ext cx="1066886" cy="40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11" y="133131"/>
            <a:ext cx="847722" cy="6890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5" y="6495792"/>
            <a:ext cx="1578913" cy="283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1442" t="10426" r="14903" b="62561"/>
          <a:stretch/>
        </p:blipFill>
        <p:spPr>
          <a:xfrm>
            <a:off x="1356844" y="907799"/>
            <a:ext cx="3668358" cy="1011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25978" t="49123" r="29095" b="18980"/>
          <a:stretch/>
        </p:blipFill>
        <p:spPr>
          <a:xfrm>
            <a:off x="2072228" y="1803986"/>
            <a:ext cx="2237591" cy="119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3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26" b="9975"/>
          <a:stretch/>
        </p:blipFill>
        <p:spPr>
          <a:xfrm>
            <a:off x="4841214" y="1177523"/>
            <a:ext cx="4316233" cy="5693924"/>
          </a:xfrm>
          <a:prstGeom prst="rect">
            <a:avLst/>
          </a:prstGeom>
          <a:effectLst>
            <a:reflection endPos="0" dist="50800" dir="5400000" sy="-100000" algn="bl" rotWithShape="0"/>
            <a:softEdge rad="165100"/>
          </a:effectLst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342755" y="2710570"/>
            <a:ext cx="4379972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/>
              <a:t>In your groups:</a:t>
            </a:r>
          </a:p>
          <a:p>
            <a:pPr>
              <a:lnSpc>
                <a:spcPct val="150000"/>
              </a:lnSpc>
            </a:pPr>
            <a:endParaRPr lang="en-GB" sz="800" b="1"/>
          </a:p>
          <a:p>
            <a:pPr lvl="1">
              <a:lnSpc>
                <a:spcPct val="150000"/>
              </a:lnSpc>
            </a:pPr>
            <a:r>
              <a:rPr lang="en-GB" sz="2000" b="1"/>
              <a:t>Discuss each scenario and agree on 3 things you could do</a:t>
            </a:r>
          </a:p>
          <a:p>
            <a:pPr lvl="1">
              <a:lnSpc>
                <a:spcPct val="150000"/>
              </a:lnSpc>
            </a:pPr>
            <a:r>
              <a:rPr lang="en-GB" sz="2000" b="1"/>
              <a:t>Use Zoom Breakouts</a:t>
            </a:r>
            <a:endParaRPr lang="en-GB" sz="2000" b="1"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78622" y="4739472"/>
            <a:ext cx="1704814" cy="1664389"/>
            <a:chOff x="1759832" y="4528457"/>
            <a:chExt cx="1704814" cy="1664389"/>
          </a:xfrm>
        </p:grpSpPr>
        <p:pic>
          <p:nvPicPr>
            <p:cNvPr id="11" name="Picture 2" descr="Post-It, Note, Wall, Pin, Blank, Sticker, Mem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30950">
              <a:off x="1759832" y="4528457"/>
              <a:ext cx="1704814" cy="1664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 rot="717508">
              <a:off x="2093542" y="5104751"/>
              <a:ext cx="1364022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/>
                <a:t>Write down on post its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16042" b="26689"/>
          <a:stretch/>
        </p:blipFill>
        <p:spPr>
          <a:xfrm>
            <a:off x="-131123" y="130032"/>
            <a:ext cx="6257604" cy="1058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l="20386"/>
          <a:stretch/>
        </p:blipFill>
        <p:spPr>
          <a:xfrm>
            <a:off x="-19227" y="1446806"/>
            <a:ext cx="3350256" cy="91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3257" t="22011" r="13154" b="38394"/>
          <a:stretch/>
        </p:blipFill>
        <p:spPr>
          <a:xfrm>
            <a:off x="252318" y="1541791"/>
            <a:ext cx="2114131" cy="72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2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26" b="9975"/>
          <a:stretch/>
        </p:blipFill>
        <p:spPr>
          <a:xfrm>
            <a:off x="4841214" y="1177523"/>
            <a:ext cx="4316233" cy="5693924"/>
          </a:xfrm>
          <a:prstGeom prst="rect">
            <a:avLst/>
          </a:prstGeom>
          <a:effectLst>
            <a:reflection endPos="0" dist="50800" dir="5400000" sy="-100000" algn="bl" rotWithShape="0"/>
            <a:softEdge rad="165100"/>
          </a:effectLst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6042" b="26689"/>
          <a:stretch/>
        </p:blipFill>
        <p:spPr>
          <a:xfrm>
            <a:off x="-131123" y="130032"/>
            <a:ext cx="6257604" cy="1058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20386"/>
          <a:stretch/>
        </p:blipFill>
        <p:spPr>
          <a:xfrm>
            <a:off x="-19227" y="1446806"/>
            <a:ext cx="3350256" cy="91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3257" t="22011" r="13154" b="38394"/>
          <a:stretch/>
        </p:blipFill>
        <p:spPr>
          <a:xfrm>
            <a:off x="252318" y="1541791"/>
            <a:ext cx="2114131" cy="724507"/>
          </a:xfrm>
          <a:prstGeom prst="rect">
            <a:avLst/>
          </a:prstGeom>
        </p:spPr>
      </p:pic>
      <p:pic>
        <p:nvPicPr>
          <p:cNvPr id="2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3752CEF-4DD4-47BF-B3C5-3F2C7EEE70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220" y="3109954"/>
            <a:ext cx="2743200" cy="32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80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378" y="3915638"/>
            <a:ext cx="519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At the end of this session you will…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3015" y="5905891"/>
            <a:ext cx="609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…have developed social connections with peers on your course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3014" y="5244360"/>
            <a:ext cx="4896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…know where to go at the University for support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3015" y="4577169"/>
            <a:ext cx="5641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…be able to understand a certain topic on your course</a:t>
            </a:r>
            <a:endParaRPr lang="en-GB" i="1"/>
          </a:p>
        </p:txBody>
      </p:sp>
      <p:sp>
        <p:nvSpPr>
          <p:cNvPr id="11" name="TextBox 10"/>
          <p:cNvSpPr txBox="1"/>
          <p:nvPr/>
        </p:nvSpPr>
        <p:spPr>
          <a:xfrm>
            <a:off x="313378" y="3164101"/>
            <a:ext cx="47352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Intended Learning Outcomes (ILOs)</a:t>
            </a:r>
          </a:p>
          <a:p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8580" t="19663" r="7266" b="28157"/>
          <a:stretch/>
        </p:blipFill>
        <p:spPr>
          <a:xfrm>
            <a:off x="354804" y="133173"/>
            <a:ext cx="4893535" cy="10341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0386"/>
          <a:stretch/>
        </p:blipFill>
        <p:spPr>
          <a:xfrm>
            <a:off x="-19227" y="1446806"/>
            <a:ext cx="5267566" cy="14378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4605" t="11753" r="5998" b="18076"/>
          <a:stretch/>
        </p:blipFill>
        <p:spPr>
          <a:xfrm>
            <a:off x="143838" y="1582220"/>
            <a:ext cx="4561726" cy="12534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8953F5F-CBEC-4A33-99EA-DF4B59AB69C9}"/>
              </a:ext>
            </a:extLst>
          </p:cNvPr>
          <p:cNvSpPr/>
          <p:nvPr/>
        </p:nvSpPr>
        <p:spPr>
          <a:xfrm>
            <a:off x="7550989" y="6019798"/>
            <a:ext cx="1394602" cy="6901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  <a:cs typeface="Calibri"/>
              </a:rPr>
              <a:t>Text pages 11-15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54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20386"/>
          <a:stretch/>
        </p:blipFill>
        <p:spPr>
          <a:xfrm flipH="1" flipV="1">
            <a:off x="3952202" y="5149523"/>
            <a:ext cx="5204320" cy="13938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0386"/>
          <a:stretch/>
        </p:blipFill>
        <p:spPr>
          <a:xfrm>
            <a:off x="-19227" y="1446806"/>
            <a:ext cx="4678324" cy="1422732"/>
          </a:xfrm>
          <a:prstGeom prst="rect">
            <a:avLst/>
          </a:prstGeom>
        </p:spPr>
      </p:pic>
      <p:sp>
        <p:nvSpPr>
          <p:cNvPr id="18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406" y="4830656"/>
            <a:ext cx="2181276" cy="12522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3774" y="4348649"/>
            <a:ext cx="1764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Think-Pair-Share</a:t>
            </a:r>
            <a:endParaRPr lang="en-GB" sz="1600" b="1"/>
          </a:p>
        </p:txBody>
      </p:sp>
      <p:sp>
        <p:nvSpPr>
          <p:cNvPr id="6" name="TextBox 5"/>
          <p:cNvSpPr txBox="1"/>
          <p:nvPr/>
        </p:nvSpPr>
        <p:spPr>
          <a:xfrm>
            <a:off x="6854135" y="3599644"/>
            <a:ext cx="153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Brainstorming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0723" y="5898205"/>
            <a:ext cx="134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Snowballing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498" y="3434448"/>
            <a:ext cx="1906137" cy="967645"/>
          </a:xfrm>
          <a:prstGeom prst="rect">
            <a:avLst/>
          </a:prstGeom>
        </p:spPr>
      </p:pic>
      <p:pic>
        <p:nvPicPr>
          <p:cNvPr id="2050" name="Picture 2" descr="Image result for di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66" y="3624959"/>
            <a:ext cx="790112" cy="79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1" r="23705" b="30039"/>
          <a:stretch/>
        </p:blipFill>
        <p:spPr>
          <a:xfrm>
            <a:off x="1064023" y="3144119"/>
            <a:ext cx="1384089" cy="12302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9041" r="12313" b="22943"/>
          <a:stretch/>
        </p:blipFill>
        <p:spPr>
          <a:xfrm>
            <a:off x="6107672" y="2677788"/>
            <a:ext cx="1570661" cy="916219"/>
          </a:xfrm>
          <a:prstGeom prst="rect">
            <a:avLst/>
          </a:prstGeom>
        </p:spPr>
      </p:pic>
      <p:pic>
        <p:nvPicPr>
          <p:cNvPr id="23" name="Picture 2" descr="http://ctreichler.wikispaces.com/file/view/padlet_blog_300.png/418860030/210x210/padlet_blog_300.pn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927" y="2545278"/>
            <a:ext cx="1073801" cy="107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334054" y="4443862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l="8016" t="19489" r="7022" b="37658"/>
          <a:stretch/>
        </p:blipFill>
        <p:spPr>
          <a:xfrm>
            <a:off x="237128" y="167842"/>
            <a:ext cx="4421969" cy="8221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/>
          <a:srcRect t="48741" b="14525"/>
          <a:stretch/>
        </p:blipFill>
        <p:spPr>
          <a:xfrm>
            <a:off x="4447953" y="5822181"/>
            <a:ext cx="4902433" cy="7829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/>
          <a:srcRect l="6665" t="9965" r="8854" b="52010"/>
          <a:stretch/>
        </p:blipFill>
        <p:spPr>
          <a:xfrm>
            <a:off x="176896" y="1491234"/>
            <a:ext cx="3931846" cy="8498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t="7784" b="55481"/>
          <a:stretch/>
        </p:blipFill>
        <p:spPr>
          <a:xfrm>
            <a:off x="4574381" y="5200472"/>
            <a:ext cx="4902431" cy="7829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4"/>
          <a:srcRect l="6665" t="47083" r="8854" b="17827"/>
          <a:stretch/>
        </p:blipFill>
        <p:spPr>
          <a:xfrm>
            <a:off x="191275" y="2040206"/>
            <a:ext cx="3931847" cy="78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15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445" y="3516923"/>
            <a:ext cx="4366556" cy="3341077"/>
          </a:xfrm>
          <a:prstGeom prst="rect">
            <a:avLst/>
          </a:prstGeom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306" y="3442430"/>
            <a:ext cx="4626880" cy="28615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2000"/>
              <a:t>Allocate time to each part of the session</a:t>
            </a:r>
          </a:p>
          <a:p>
            <a:pPr>
              <a:lnSpc>
                <a:spcPct val="150000"/>
              </a:lnSpc>
            </a:pPr>
            <a:r>
              <a:rPr lang="en-GB" sz="2000"/>
              <a:t>Anticipate running over</a:t>
            </a:r>
          </a:p>
          <a:p>
            <a:pPr>
              <a:lnSpc>
                <a:spcPct val="150000"/>
              </a:lnSpc>
            </a:pPr>
            <a:r>
              <a:rPr lang="en-GB" sz="2000"/>
              <a:t>Being flexible &amp; thinking on your feet</a:t>
            </a:r>
          </a:p>
          <a:p>
            <a:pPr lvl="1">
              <a:lnSpc>
                <a:spcPct val="150000"/>
              </a:lnSpc>
            </a:pPr>
            <a:r>
              <a:rPr lang="en-GB" sz="1600"/>
              <a:t>Readjust activities / discussion</a:t>
            </a:r>
          </a:p>
          <a:p>
            <a:pPr lvl="1">
              <a:lnSpc>
                <a:spcPct val="150000"/>
              </a:lnSpc>
            </a:pPr>
            <a:r>
              <a:rPr lang="en-GB" sz="1600"/>
              <a:t>Prioritise activities / discussion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074" t="23421" r="20887" b="31344"/>
          <a:stretch/>
        </p:blipFill>
        <p:spPr>
          <a:xfrm>
            <a:off x="365289" y="140712"/>
            <a:ext cx="1594140" cy="9564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20386"/>
          <a:stretch/>
        </p:blipFill>
        <p:spPr>
          <a:xfrm>
            <a:off x="-19227" y="1446805"/>
            <a:ext cx="5355020" cy="162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5466" t="12488" r="7633" b="54996"/>
          <a:stretch/>
        </p:blipFill>
        <p:spPr>
          <a:xfrm>
            <a:off x="98061" y="1623829"/>
            <a:ext cx="4534964" cy="686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5466" t="49399" r="7633" b="18878"/>
          <a:stretch/>
        </p:blipFill>
        <p:spPr>
          <a:xfrm>
            <a:off x="98061" y="2218684"/>
            <a:ext cx="4534964" cy="66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93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794" y="4243296"/>
            <a:ext cx="2077299" cy="13814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40737"/>
          <a:stretch/>
        </p:blipFill>
        <p:spPr>
          <a:xfrm>
            <a:off x="7029255" y="2198820"/>
            <a:ext cx="1601962" cy="17981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40" y="2530139"/>
            <a:ext cx="2646789" cy="17601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909" y="4701484"/>
            <a:ext cx="2460338" cy="1845254"/>
          </a:xfrm>
          <a:prstGeom prst="rect">
            <a:avLst/>
          </a:prstGeom>
        </p:spPr>
      </p:pic>
      <p:pic>
        <p:nvPicPr>
          <p:cNvPr id="1026" name="Picture 2" descr="http://ctreichler.wikispaces.com/file/view/padlet_blog_300.png/418860030/210x210/padlet_blog_300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79" y="3100357"/>
            <a:ext cx="1899523" cy="189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11490" t="18541" r="8381" b="38102"/>
          <a:stretch/>
        </p:blipFill>
        <p:spPr>
          <a:xfrm>
            <a:off x="225911" y="150608"/>
            <a:ext cx="2571077" cy="839096"/>
          </a:xfrm>
          <a:prstGeom prst="rect">
            <a:avLst/>
          </a:prstGeom>
        </p:spPr>
      </p:pic>
      <p:pic>
        <p:nvPicPr>
          <p:cNvPr id="4" name="Picture 2" descr="Image result for mentimeter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4" y="5425844"/>
            <a:ext cx="3134509" cy="39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20386"/>
          <a:stretch/>
        </p:blipFill>
        <p:spPr>
          <a:xfrm>
            <a:off x="-19227" y="1446806"/>
            <a:ext cx="4150960" cy="1422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10480" t="21071" r="8243" b="38234"/>
          <a:stretch/>
        </p:blipFill>
        <p:spPr>
          <a:xfrm>
            <a:off x="225911" y="1501444"/>
            <a:ext cx="3188761" cy="683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/>
          <a:srcRect l="11840" t="21297" r="17979" b="30566"/>
          <a:stretch/>
        </p:blipFill>
        <p:spPr>
          <a:xfrm>
            <a:off x="274990" y="2056079"/>
            <a:ext cx="2472917" cy="813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DB2B4A5-E7EE-489D-9B5B-C29277AD717C}"/>
              </a:ext>
            </a:extLst>
          </p:cNvPr>
          <p:cNvSpPr/>
          <p:nvPr/>
        </p:nvSpPr>
        <p:spPr>
          <a:xfrm>
            <a:off x="6932763" y="6062932"/>
            <a:ext cx="1739659" cy="632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Text page 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68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5986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0" b="3088"/>
          <a:stretch/>
        </p:blipFill>
        <p:spPr>
          <a:xfrm rot="612582" flipH="1">
            <a:off x="4462960" y="4192909"/>
            <a:ext cx="2956394" cy="25581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5986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"/>
          <a:stretch/>
        </p:blipFill>
        <p:spPr>
          <a:xfrm rot="20491841" flipH="1">
            <a:off x="401598" y="1421379"/>
            <a:ext cx="3162779" cy="2295566"/>
          </a:xfrm>
          <a:prstGeom prst="rect">
            <a:avLst/>
          </a:prstGeom>
        </p:spPr>
      </p:pic>
      <p:sp>
        <p:nvSpPr>
          <p:cNvPr id="13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4851" y="5143603"/>
            <a:ext cx="32753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Embrace it – some quiet thinking time is necessary!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Rephrase the question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Turn it into an activity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9213" y="2192288"/>
            <a:ext cx="387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Strategies for responding to questions: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2963" y="4755032"/>
            <a:ext cx="222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Strategies for silence: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63869" y="2621433"/>
            <a:ext cx="3537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Redirect questions to the group</a:t>
            </a:r>
            <a:endParaRPr lang="en-GB" sz="20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Turn it into an activity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Direct them to a resource</a:t>
            </a:r>
          </a:p>
        </p:txBody>
      </p:sp>
      <p:sp>
        <p:nvSpPr>
          <p:cNvPr id="2" name="TextBox 1"/>
          <p:cNvSpPr txBox="1"/>
          <p:nvPr/>
        </p:nvSpPr>
        <p:spPr>
          <a:xfrm rot="20305260">
            <a:off x="733302" y="1912401"/>
            <a:ext cx="221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“What if I don’t know the answer to a question?!?”</a:t>
            </a:r>
          </a:p>
        </p:txBody>
      </p:sp>
      <p:sp>
        <p:nvSpPr>
          <p:cNvPr id="11" name="TextBox 10"/>
          <p:cNvSpPr txBox="1"/>
          <p:nvPr/>
        </p:nvSpPr>
        <p:spPr>
          <a:xfrm rot="645292">
            <a:off x="4789917" y="4805372"/>
            <a:ext cx="2408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“What if the room goes silent when I ask a question?!?”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7165" t="21916" r="7591" b="32507"/>
          <a:stretch/>
        </p:blipFill>
        <p:spPr>
          <a:xfrm>
            <a:off x="162510" y="190940"/>
            <a:ext cx="4944534" cy="9313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2E896A9-2C9D-42AB-A8FE-51A7A69A9AD0}"/>
              </a:ext>
            </a:extLst>
          </p:cNvPr>
          <p:cNvSpPr/>
          <p:nvPr/>
        </p:nvSpPr>
        <p:spPr>
          <a:xfrm>
            <a:off x="7263442" y="6134819"/>
            <a:ext cx="1782791" cy="6182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Text pages 32-34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1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63873" y="2171649"/>
            <a:ext cx="1877420" cy="1524987"/>
            <a:chOff x="689811" y="1838520"/>
            <a:chExt cx="2403092" cy="1900932"/>
          </a:xfrm>
        </p:grpSpPr>
        <p:grpSp>
          <p:nvGrpSpPr>
            <p:cNvPr id="9" name="Group 8"/>
            <p:cNvGrpSpPr/>
            <p:nvPr/>
          </p:nvGrpSpPr>
          <p:grpSpPr>
            <a:xfrm>
              <a:off x="689811" y="1838520"/>
              <a:ext cx="2396750" cy="1841152"/>
              <a:chOff x="689811" y="1838520"/>
              <a:chExt cx="2396750" cy="184115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51591" y="1838520"/>
                <a:ext cx="2334970" cy="1841152"/>
                <a:chOff x="751591" y="1838520"/>
                <a:chExt cx="2334970" cy="1841152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1591" y="1838520"/>
                  <a:ext cx="2334970" cy="1841152"/>
                </a:xfrm>
                <a:prstGeom prst="rect">
                  <a:avLst/>
                </a:prstGeom>
              </p:spPr>
            </p:pic>
            <p:sp>
              <p:nvSpPr>
                <p:cNvPr id="3" name="Rectangle 2"/>
                <p:cNvSpPr/>
                <p:nvPr/>
              </p:nvSpPr>
              <p:spPr>
                <a:xfrm>
                  <a:off x="1839657" y="1984569"/>
                  <a:ext cx="1196311" cy="8968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7" name="Rectangle 6"/>
              <p:cNvSpPr/>
              <p:nvPr/>
            </p:nvSpPr>
            <p:spPr>
              <a:xfrm>
                <a:off x="689811" y="2214465"/>
                <a:ext cx="252663" cy="2994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59524" y="3027838"/>
              <a:ext cx="1833379" cy="7116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5714"/>
          <a:stretch/>
        </p:blipFill>
        <p:spPr>
          <a:xfrm flipH="1">
            <a:off x="5975856" y="1777220"/>
            <a:ext cx="610476" cy="10107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1017" y="2714459"/>
            <a:ext cx="1803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Knowledge transfer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209585" y="2401579"/>
            <a:ext cx="1915124" cy="322944"/>
          </a:xfrm>
          <a:prstGeom prst="rightArrow">
            <a:avLst/>
          </a:prstGeom>
          <a:gradFill flip="none" rotWithShape="1">
            <a:gsLst>
              <a:gs pos="0">
                <a:srgbClr val="559FAE"/>
              </a:gs>
              <a:gs pos="50000">
                <a:srgbClr val="5FADA0"/>
              </a:gs>
              <a:gs pos="100000">
                <a:srgbClr val="61B198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61B1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31" y="4817144"/>
            <a:ext cx="1858162" cy="192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9957" y="4553695"/>
            <a:ext cx="1844788" cy="191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489" y="5063674"/>
            <a:ext cx="1191141" cy="13532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21331422">
            <a:off x="3751559" y="4196520"/>
            <a:ext cx="358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Deepening of understanding is emergent through peer to peer interaction</a:t>
            </a:r>
          </a:p>
        </p:txBody>
      </p:sp>
      <p:sp>
        <p:nvSpPr>
          <p:cNvPr id="27" name="Left-Right Arrow 26"/>
          <p:cNvSpPr/>
          <p:nvPr/>
        </p:nvSpPr>
        <p:spPr>
          <a:xfrm>
            <a:off x="4540925" y="5526325"/>
            <a:ext cx="550843" cy="363557"/>
          </a:xfrm>
          <a:prstGeom prst="leftRightArrow">
            <a:avLst/>
          </a:prstGeom>
          <a:gradFill flip="none" rotWithShape="1">
            <a:gsLst>
              <a:gs pos="0">
                <a:srgbClr val="61B198">
                  <a:shade val="30000"/>
                  <a:satMod val="115000"/>
                </a:srgbClr>
              </a:gs>
              <a:gs pos="50000">
                <a:srgbClr val="61B198">
                  <a:shade val="67500"/>
                  <a:satMod val="115000"/>
                </a:srgbClr>
              </a:gs>
              <a:gs pos="100000">
                <a:srgbClr val="61B19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61B1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Left-Right Arrow 30"/>
          <p:cNvSpPr/>
          <p:nvPr/>
        </p:nvSpPr>
        <p:spPr>
          <a:xfrm>
            <a:off x="6427223" y="5311300"/>
            <a:ext cx="550843" cy="363557"/>
          </a:xfrm>
          <a:prstGeom prst="leftRightArrow">
            <a:avLst/>
          </a:prstGeom>
          <a:gradFill flip="none" rotWithShape="1">
            <a:gsLst>
              <a:gs pos="0">
                <a:srgbClr val="61B198">
                  <a:shade val="30000"/>
                  <a:satMod val="115000"/>
                </a:srgbClr>
              </a:gs>
              <a:gs pos="50000">
                <a:srgbClr val="61B198">
                  <a:shade val="67500"/>
                  <a:satMod val="115000"/>
                </a:srgbClr>
              </a:gs>
              <a:gs pos="100000">
                <a:srgbClr val="61B19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61B1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1742237" y="5547443"/>
            <a:ext cx="1861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Enabling knowledge transfer through guided discussion and facilitated activities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b="5714"/>
          <a:stretch/>
        </p:blipFill>
        <p:spPr>
          <a:xfrm flipH="1">
            <a:off x="6491813" y="2574790"/>
            <a:ext cx="587301" cy="9723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b="5714"/>
          <a:stretch/>
        </p:blipFill>
        <p:spPr>
          <a:xfrm flipH="1">
            <a:off x="5340425" y="2439256"/>
            <a:ext cx="539532" cy="893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6144" t="20984" r="6875" b="29264"/>
          <a:stretch/>
        </p:blipFill>
        <p:spPr>
          <a:xfrm>
            <a:off x="156117" y="227440"/>
            <a:ext cx="5227958" cy="901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2997" y="2503284"/>
            <a:ext cx="543492" cy="5434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15596" t="18187" r="18178" b="24414"/>
          <a:stretch/>
        </p:blipFill>
        <p:spPr>
          <a:xfrm>
            <a:off x="156117" y="1371600"/>
            <a:ext cx="1405054" cy="83634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61B19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102660" y="4892051"/>
            <a:ext cx="628235" cy="655392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1688225" y="5186774"/>
            <a:ext cx="1915124" cy="322944"/>
          </a:xfrm>
          <a:prstGeom prst="rightArrow">
            <a:avLst/>
          </a:prstGeom>
          <a:gradFill flip="none" rotWithShape="1">
            <a:gsLst>
              <a:gs pos="0">
                <a:srgbClr val="559FAE"/>
              </a:gs>
              <a:gs pos="50000">
                <a:srgbClr val="5FADA0"/>
              </a:gs>
              <a:gs pos="100000">
                <a:srgbClr val="61B198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61B1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/>
          <a:srcRect l="12770" t="17511" r="14724" b="26850"/>
          <a:stretch/>
        </p:blipFill>
        <p:spPr>
          <a:xfrm>
            <a:off x="161623" y="4250311"/>
            <a:ext cx="1962615" cy="89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99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110" y="1757039"/>
            <a:ext cx="8724627" cy="5005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After the break, you will be:</a:t>
            </a:r>
            <a:endParaRPr lang="en-GB" sz="700" b="1" dirty="0"/>
          </a:p>
          <a:p>
            <a:pPr>
              <a:spcAft>
                <a:spcPts val="600"/>
              </a:spcAft>
            </a:pPr>
            <a:r>
              <a:rPr lang="en-GB" sz="1800" dirty="0">
                <a:latin typeface="Gill Sans MT" panose="020B0502020104020203" pitchFamily="34" charset="0"/>
              </a:rPr>
              <a:t>Planning a future 1 hour Peer Support session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800" dirty="0">
                <a:latin typeface="Gill Sans MT" panose="020B0502020104020203" pitchFamily="34" charset="0"/>
              </a:rPr>
              <a:t>Sharing your plan to the rest of the group</a:t>
            </a:r>
          </a:p>
          <a:p>
            <a:pPr marL="0" indent="0">
              <a:spcAft>
                <a:spcPts val="600"/>
              </a:spcAft>
              <a:buNone/>
            </a:pPr>
            <a:endParaRPr lang="en-GB" sz="1100" dirty="0"/>
          </a:p>
          <a:p>
            <a:pPr marL="0" indent="0">
              <a:spcAft>
                <a:spcPts val="600"/>
              </a:spcAft>
              <a:buNone/>
            </a:pPr>
            <a:endParaRPr lang="en-GB" sz="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09" y="3356451"/>
            <a:ext cx="3016299" cy="200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036" t="19855" r="6817" b="31444"/>
          <a:stretch/>
        </p:blipFill>
        <p:spPr>
          <a:xfrm>
            <a:off x="264110" y="262129"/>
            <a:ext cx="5006899" cy="83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86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0" y="659444"/>
            <a:ext cx="8264741" cy="619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649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7" t="10093" r="999" b="6799"/>
          <a:stretch/>
        </p:blipFill>
        <p:spPr>
          <a:xfrm flipH="1">
            <a:off x="-2" y="-1"/>
            <a:ext cx="9817149" cy="6845969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 flipV="1">
            <a:off x="179294" y="-3"/>
            <a:ext cx="4344798" cy="599606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5"/>
              <a:gd name="connsiteY0" fmla="*/ 1174 h 9174"/>
              <a:gd name="connsiteX1" fmla="*/ 10035 w 10035"/>
              <a:gd name="connsiteY1" fmla="*/ 0 h 9174"/>
              <a:gd name="connsiteX2" fmla="*/ 10000 w 10035"/>
              <a:gd name="connsiteY2" fmla="*/ 9174 h 9174"/>
              <a:gd name="connsiteX3" fmla="*/ 0 w 10035"/>
              <a:gd name="connsiteY3" fmla="*/ 9174 h 9174"/>
              <a:gd name="connsiteX4" fmla="*/ 0 w 10035"/>
              <a:gd name="connsiteY4" fmla="*/ 1174 h 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5" h="9174">
                <a:moveTo>
                  <a:pt x="0" y="1174"/>
                </a:moveTo>
                <a:lnTo>
                  <a:pt x="10035" y="0"/>
                </a:lnTo>
                <a:cubicBezTo>
                  <a:pt x="10023" y="3058"/>
                  <a:pt x="10012" y="6116"/>
                  <a:pt x="10000" y="9174"/>
                </a:cubicBezTo>
                <a:lnTo>
                  <a:pt x="0" y="9174"/>
                </a:lnTo>
                <a:lnTo>
                  <a:pt x="0" y="1174"/>
                </a:lnTo>
                <a:close/>
              </a:path>
            </a:pathLst>
          </a:custGeom>
          <a:solidFill>
            <a:srgbClr val="61B198">
              <a:alpha val="88000"/>
            </a:srgb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82756" y="373566"/>
            <a:ext cx="413787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Understand the </a:t>
            </a:r>
            <a:r>
              <a:rPr lang="en-GB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role</a:t>
            </a:r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of a Peer Mentor and the </a:t>
            </a:r>
            <a:r>
              <a:rPr lang="en-GB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responsibilities and boundaries</a:t>
            </a:r>
            <a:endParaRPr lang="en-GB" sz="28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endParaRPr lang="en-GB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endParaRPr lang="en-GB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Demonstrate how to handle various </a:t>
            </a:r>
            <a:r>
              <a:rPr lang="en-GB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>scenarios</a:t>
            </a:r>
            <a:r>
              <a:rPr lang="en-GB" sz="2400" dirty="0">
                <a:solidFill>
                  <a:schemeClr val="bg1"/>
                </a:solidFill>
                <a:latin typeface="Gill Sans MT" panose="020B0502020104020203" pitchFamily="34" charset="0"/>
              </a:rPr>
              <a:t> you may encounter when engaging with </a:t>
            </a:r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students</a:t>
            </a:r>
          </a:p>
          <a:p>
            <a:pPr algn="ctr"/>
            <a:endParaRPr lang="en-GB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endParaRPr lang="en-GB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Recognise ways to keep your mentees </a:t>
            </a:r>
            <a:r>
              <a:rPr lang="en-GB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engaged</a:t>
            </a:r>
            <a:endParaRPr lang="en-GB" sz="2400" b="1" dirty="0">
              <a:solidFill>
                <a:srgbClr val="6EB988"/>
              </a:solidFill>
            </a:endParaRPr>
          </a:p>
          <a:p>
            <a:pPr algn="ctr"/>
            <a:endParaRPr lang="en-GB" sz="28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endParaRPr lang="en-GB" dirty="0">
              <a:latin typeface="Gill Sans MT" panose="020B0502020104020203" pitchFamily="34" charset="0"/>
            </a:endParaRPr>
          </a:p>
          <a:p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20386"/>
          <a:stretch/>
        </p:blipFill>
        <p:spPr>
          <a:xfrm>
            <a:off x="-11932" y="2743441"/>
            <a:ext cx="1199570" cy="7663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20386"/>
          <a:stretch/>
        </p:blipFill>
        <p:spPr>
          <a:xfrm>
            <a:off x="-8497" y="1454664"/>
            <a:ext cx="1199570" cy="766378"/>
          </a:xfrm>
          <a:prstGeom prst="rect">
            <a:avLst/>
          </a:prstGeom>
        </p:spPr>
      </p:pic>
      <p:sp>
        <p:nvSpPr>
          <p:cNvPr id="32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-9597" y="5636938"/>
            <a:ext cx="9153597" cy="1217654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187638" y="1603365"/>
            <a:ext cx="1126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 smtClean="0"/>
              <a:t>You choose</a:t>
            </a:r>
            <a:endParaRPr lang="en-GB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1426372" y="2620017"/>
            <a:ext cx="633095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1" dirty="0"/>
              <a:t>What do you want mentees to come away with / be able to do?</a:t>
            </a:r>
          </a:p>
          <a:p>
            <a:pPr>
              <a:spcAft>
                <a:spcPts val="600"/>
              </a:spcAft>
            </a:pPr>
            <a:r>
              <a:rPr lang="en-GB" sz="1600" dirty="0" smtClean="0"/>
              <a:t>Be </a:t>
            </a:r>
            <a:r>
              <a:rPr lang="en-GB" sz="1600" dirty="0"/>
              <a:t>less </a:t>
            </a:r>
            <a:r>
              <a:rPr lang="en-GB" sz="1600" dirty="0" smtClean="0"/>
              <a:t>worried about </a:t>
            </a:r>
            <a:r>
              <a:rPr lang="en-GB" sz="1600" dirty="0"/>
              <a:t>settling into Exeter?  Identify </a:t>
            </a:r>
            <a:r>
              <a:rPr lang="en-GB" sz="1600" dirty="0" smtClean="0"/>
              <a:t>support services in Exeter?</a:t>
            </a:r>
            <a:endParaRPr lang="en-GB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341286" y="4318341"/>
            <a:ext cx="5315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1"/>
              <a:t>What activities would help mentees meet your ILO?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058" y="5664132"/>
            <a:ext cx="890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/>
              <a:t>Remember the aim of Peer Learning</a:t>
            </a:r>
            <a:r>
              <a:rPr lang="en-GB" sz="2400" b="1"/>
              <a:t>: To get your Mentees communicating with each other to reach an answer for themselves. You facilitate this.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41286" y="4680461"/>
            <a:ext cx="541604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Keep it simple:  Think-Pair-Share / Brainstorming / Game</a:t>
            </a:r>
          </a:p>
          <a:p>
            <a:endParaRPr lang="en-GB" sz="400"/>
          </a:p>
          <a:p>
            <a:endParaRPr lang="en-GB" sz="700" b="1"/>
          </a:p>
          <a:p>
            <a:r>
              <a:rPr lang="en-GB" sz="1600"/>
              <a:t>Use activities as a base for further guided discussion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702" t="18146" r="47797" b="27388"/>
          <a:stretch/>
        </p:blipFill>
        <p:spPr>
          <a:xfrm>
            <a:off x="1811460" y="226990"/>
            <a:ext cx="2367465" cy="799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3267" t="23505" r="17639" b="31341"/>
          <a:stretch/>
        </p:blipFill>
        <p:spPr>
          <a:xfrm>
            <a:off x="78058" y="1538869"/>
            <a:ext cx="936704" cy="657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5336" t="19249" r="16234" b="36540"/>
          <a:stretch/>
        </p:blipFill>
        <p:spPr>
          <a:xfrm>
            <a:off x="133815" y="2837531"/>
            <a:ext cx="769434" cy="5687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20386"/>
          <a:stretch/>
        </p:blipFill>
        <p:spPr>
          <a:xfrm>
            <a:off x="-21197" y="4362720"/>
            <a:ext cx="2161969" cy="7663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6540" t="20665" r="14493" b="37834"/>
          <a:stretch/>
        </p:blipFill>
        <p:spPr>
          <a:xfrm>
            <a:off x="123057" y="4427650"/>
            <a:ext cx="1538869" cy="6021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69107" t="18146" r="6183" b="27388"/>
          <a:stretch/>
        </p:blipFill>
        <p:spPr>
          <a:xfrm>
            <a:off x="4178925" y="226990"/>
            <a:ext cx="1231560" cy="799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1468" y="-215884"/>
            <a:ext cx="2232240" cy="182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73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110" y="1757039"/>
            <a:ext cx="8724627" cy="5005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/>
              <a:t>Plan your session;</a:t>
            </a:r>
            <a:endParaRPr lang="en-GB" sz="700" b="1"/>
          </a:p>
          <a:p>
            <a:pPr>
              <a:spcAft>
                <a:spcPts val="600"/>
              </a:spcAft>
            </a:pPr>
            <a:r>
              <a:rPr lang="en-GB" sz="1800">
                <a:latin typeface="Gill Sans MT" panose="020B0502020104020203" pitchFamily="34" charset="0"/>
              </a:rPr>
              <a:t>Planning a future 1 hour Peer Support session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800">
                <a:latin typeface="Gill Sans MT" panose="020B0502020104020203" pitchFamily="34" charset="0"/>
              </a:rPr>
              <a:t>Sharing your plan to the rest of the group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GB" sz="1800">
              <a:latin typeface="Gill Sans MT" panose="020B0502020104020203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GB" sz="1800"/>
              <a:t>			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1800" b="1"/>
              <a:t>			45 minutes</a:t>
            </a:r>
            <a:endParaRPr lang="en-GB" sz="1800"/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en-GB" sz="1800">
              <a:latin typeface="Gill Sans MT" panose="020B0502020104020203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GB" sz="5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26" y="2403711"/>
            <a:ext cx="3016299" cy="200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036" t="19855" r="6817" b="31444"/>
          <a:stretch/>
        </p:blipFill>
        <p:spPr>
          <a:xfrm>
            <a:off x="264110" y="262129"/>
            <a:ext cx="5006899" cy="8306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10CBCC-3A2B-44B9-A08F-0BE94EEB79E2}"/>
              </a:ext>
            </a:extLst>
          </p:cNvPr>
          <p:cNvSpPr/>
          <p:nvPr/>
        </p:nvSpPr>
        <p:spPr>
          <a:xfrm>
            <a:off x="7335329" y="5703498"/>
            <a:ext cx="1466489" cy="9201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P</a:t>
            </a:r>
            <a:r>
              <a:rPr lang="en-US">
                <a:solidFill>
                  <a:schemeClr val="tx1"/>
                </a:solidFill>
                <a:cs typeface="Calibri"/>
              </a:rPr>
              <a:t>Text pages 11-15</a:t>
            </a:r>
            <a:endParaRPr lang="en-US"/>
          </a:p>
        </p:txBody>
      </p:sp>
      <p:pic>
        <p:nvPicPr>
          <p:cNvPr id="6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4637C7B-609B-4D46-85DC-BA15C0AD8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46" y="3260529"/>
            <a:ext cx="2743200" cy="32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52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0386"/>
          <a:stretch/>
        </p:blipFill>
        <p:spPr>
          <a:xfrm>
            <a:off x="-19228" y="1430980"/>
            <a:ext cx="4920412" cy="879530"/>
          </a:xfrm>
          <a:prstGeom prst="rect">
            <a:avLst/>
          </a:prstGeom>
        </p:spPr>
      </p:pic>
      <p:sp>
        <p:nvSpPr>
          <p:cNvPr id="22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114" y="2580085"/>
            <a:ext cx="3756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Be pro-active in your communication</a:t>
            </a:r>
            <a:endParaRPr lang="en-GB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82883" y="4241717"/>
            <a:ext cx="350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One email at the start of term: “get in touch if you have any issues”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274948" y="5127683"/>
            <a:ext cx="59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VS</a:t>
            </a:r>
            <a:endParaRPr lang="en-GB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7347" y="4441538"/>
            <a:ext cx="4117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Inviting them to a tour of the library/campus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66514" y="2859665"/>
            <a:ext cx="2449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B</a:t>
            </a:r>
            <a:r>
              <a:rPr lang="en-GB" sz="2000" b="1" dirty="0" smtClean="0"/>
              <a:t>etter engagement!</a:t>
            </a:r>
            <a:endParaRPr lang="en-GB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2113" y="2966186"/>
            <a:ext cx="375600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1600" b="1" dirty="0" smtClean="0"/>
              <a:t>Foresee </a:t>
            </a:r>
            <a:r>
              <a:rPr lang="en-GB" sz="1600" b="1" dirty="0"/>
              <a:t>issues that mentees might </a:t>
            </a:r>
            <a:r>
              <a:rPr lang="en-GB" sz="1600" b="1" dirty="0" smtClean="0"/>
              <a:t>have throughout term and structure sessions around this</a:t>
            </a:r>
            <a:endParaRPr lang="en-GB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47808" y="2791248"/>
            <a:ext cx="43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=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11" y="4826492"/>
            <a:ext cx="2931051" cy="1954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6514" y="4870310"/>
            <a:ext cx="2934947" cy="1954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9728" t="17764" r="8594" b="27512"/>
          <a:stretch/>
        </p:blipFill>
        <p:spPr>
          <a:xfrm>
            <a:off x="356838" y="168592"/>
            <a:ext cx="3508397" cy="905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477" y="1370375"/>
            <a:ext cx="422489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7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333" y="2626511"/>
            <a:ext cx="8890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600" b="1" dirty="0" smtClean="0"/>
              <a:t>Reflect on your first year at University</a:t>
            </a:r>
          </a:p>
          <a:p>
            <a:pPr lvl="1"/>
            <a:r>
              <a:rPr lang="en-GB" sz="1400" dirty="0" smtClean="0"/>
              <a:t>At particular times throughout the year…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1400" dirty="0" smtClean="0"/>
              <a:t>What were you worried about?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1400" dirty="0" smtClean="0"/>
              <a:t>What questions did you have?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1400" dirty="0" smtClean="0"/>
              <a:t>What did you need clarity on?</a:t>
            </a:r>
          </a:p>
          <a:p>
            <a:pPr lvl="2"/>
            <a:endParaRPr lang="en-GB" sz="800" dirty="0" smtClean="0"/>
          </a:p>
          <a:p>
            <a:pPr marL="342900" indent="-342900">
              <a:buFont typeface="+mj-lt"/>
              <a:buAutoNum type="arabicPeriod"/>
            </a:pPr>
            <a:r>
              <a:rPr lang="en-GB" sz="1600" b="1" dirty="0" smtClean="0"/>
              <a:t>Use this to inform what support and guidance you can proactively give at the most pertinent times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336" y="4385514"/>
            <a:ext cx="3098203" cy="2164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382" y="4385514"/>
            <a:ext cx="3108397" cy="216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7876" t="20976" r="7821" b="29830"/>
          <a:stretch/>
        </p:blipFill>
        <p:spPr>
          <a:xfrm>
            <a:off x="253982" y="257027"/>
            <a:ext cx="4002093" cy="8052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0386"/>
          <a:stretch/>
        </p:blipFill>
        <p:spPr>
          <a:xfrm>
            <a:off x="4762" y="1394548"/>
            <a:ext cx="4336978" cy="1045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6272" t="18180" r="4476" b="28920"/>
          <a:stretch/>
        </p:blipFill>
        <p:spPr>
          <a:xfrm>
            <a:off x="121819" y="1397835"/>
            <a:ext cx="3783207" cy="6217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8042" t="20459" r="9461" b="35152"/>
          <a:stretch/>
        </p:blipFill>
        <p:spPr>
          <a:xfrm>
            <a:off x="121818" y="1901542"/>
            <a:ext cx="2685926" cy="5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193"/>
            <a:ext cx="9144000" cy="70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9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550" r="28186" b="27479"/>
          <a:stretch/>
        </p:blipFill>
        <p:spPr>
          <a:xfrm>
            <a:off x="957787" y="1828515"/>
            <a:ext cx="6606805" cy="44503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4941" t="21741" r="10305" b="29802"/>
          <a:stretch/>
        </p:blipFill>
        <p:spPr>
          <a:xfrm>
            <a:off x="430306" y="205257"/>
            <a:ext cx="2097741" cy="86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9" r="47858" b="1293"/>
          <a:stretch/>
        </p:blipFill>
        <p:spPr>
          <a:xfrm>
            <a:off x="1241447" y="1748499"/>
            <a:ext cx="5405354" cy="4518607"/>
          </a:xfrm>
          <a:prstGeom prst="rect">
            <a:avLst/>
          </a:prstGeom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4941" t="21741" r="10305" b="29802"/>
          <a:stretch/>
        </p:blipFill>
        <p:spPr>
          <a:xfrm>
            <a:off x="430306" y="205257"/>
            <a:ext cx="2097741" cy="86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1" t="-12" r="11088" b="-1372"/>
          <a:stretch/>
        </p:blipFill>
        <p:spPr>
          <a:xfrm>
            <a:off x="-228755" y="-9949"/>
            <a:ext cx="9383388" cy="6964202"/>
          </a:xfrm>
          <a:prstGeom prst="rect">
            <a:avLst/>
          </a:prstGeom>
        </p:spPr>
      </p:pic>
      <p:sp>
        <p:nvSpPr>
          <p:cNvPr id="18" name="AutoShape 3"/>
          <p:cNvSpPr>
            <a:spLocks noChangeArrowheads="1"/>
          </p:cNvSpPr>
          <p:nvPr/>
        </p:nvSpPr>
        <p:spPr bwMode="auto">
          <a:xfrm flipV="1">
            <a:off x="1231731" y="0"/>
            <a:ext cx="3932415" cy="5539381"/>
          </a:xfrm>
          <a:prstGeom prst="flowChartManualInput">
            <a:avLst/>
          </a:prstGeom>
          <a:gradFill flip="none" rotWithShape="1">
            <a:gsLst>
              <a:gs pos="0">
                <a:srgbClr val="559FAE">
                  <a:alpha val="90000"/>
                </a:srgbClr>
              </a:gs>
              <a:gs pos="50000">
                <a:srgbClr val="62B09B">
                  <a:alpha val="90000"/>
                </a:srgbClr>
              </a:gs>
              <a:gs pos="100000">
                <a:srgbClr val="5AB699"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490" y="1184700"/>
            <a:ext cx="8296822" cy="45719"/>
          </a:xfrm>
        </p:spPr>
        <p:txBody>
          <a:bodyPr>
            <a:noAutofit/>
          </a:bodyPr>
          <a:lstStyle/>
          <a:p>
            <a:r>
              <a:rPr lang="en-GB" sz="4800" dirty="0" smtClean="0"/>
              <a:t/>
            </a:r>
            <a:br>
              <a:rPr lang="en-GB" sz="4800" dirty="0" smtClean="0"/>
            </a:br>
            <a:endParaRPr lang="en-GB" sz="4800" dirty="0"/>
          </a:p>
        </p:txBody>
      </p:sp>
      <p:pic>
        <p:nvPicPr>
          <p:cNvPr id="12" name="Picture 5" descr="white_logo_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34" y="211760"/>
            <a:ext cx="1137164" cy="43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9155" y="3878033"/>
            <a:ext cx="3051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</a:rPr>
              <a:t>Registers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</a:rPr>
              <a:t>Evaluation form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1" y="113816"/>
            <a:ext cx="971115" cy="789295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-9597" y="6439277"/>
            <a:ext cx="9192155" cy="429874"/>
          </a:xfrm>
          <a:prstGeom prst="rect">
            <a:avLst/>
          </a:prstGeom>
          <a:solidFill>
            <a:srgbClr val="61B198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54A1A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813955" y="6452843"/>
            <a:ext cx="233004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Gill Sans MT" panose="020B0502020104020203" pitchFamily="34" charset="0"/>
              </a:rPr>
              <a:t>exeter.ac.uk/peersupport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5" y="6495792"/>
            <a:ext cx="1578913" cy="283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551" t="12689" r="13819" b="56568"/>
          <a:stretch/>
        </p:blipFill>
        <p:spPr>
          <a:xfrm>
            <a:off x="1534542" y="1248243"/>
            <a:ext cx="3530518" cy="11892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20833" t="50453" r="24912" b="20084"/>
          <a:stretch/>
        </p:blipFill>
        <p:spPr>
          <a:xfrm>
            <a:off x="1897222" y="2437470"/>
            <a:ext cx="2601434" cy="1139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48" y="87173"/>
            <a:ext cx="1635152" cy="116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8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 flipV="1">
            <a:off x="179293" y="0"/>
            <a:ext cx="4344798" cy="644943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5"/>
              <a:gd name="connsiteY0" fmla="*/ 1174 h 9174"/>
              <a:gd name="connsiteX1" fmla="*/ 10035 w 10035"/>
              <a:gd name="connsiteY1" fmla="*/ 0 h 9174"/>
              <a:gd name="connsiteX2" fmla="*/ 10000 w 10035"/>
              <a:gd name="connsiteY2" fmla="*/ 9174 h 9174"/>
              <a:gd name="connsiteX3" fmla="*/ 0 w 10035"/>
              <a:gd name="connsiteY3" fmla="*/ 9174 h 9174"/>
              <a:gd name="connsiteX4" fmla="*/ 0 w 10035"/>
              <a:gd name="connsiteY4" fmla="*/ 1174 h 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5" h="9174">
                <a:moveTo>
                  <a:pt x="0" y="1174"/>
                </a:moveTo>
                <a:lnTo>
                  <a:pt x="10035" y="0"/>
                </a:lnTo>
                <a:cubicBezTo>
                  <a:pt x="10023" y="3058"/>
                  <a:pt x="10012" y="6116"/>
                  <a:pt x="10000" y="9174"/>
                </a:cubicBezTo>
                <a:lnTo>
                  <a:pt x="0" y="9174"/>
                </a:lnTo>
                <a:lnTo>
                  <a:pt x="0" y="1174"/>
                </a:lnTo>
                <a:close/>
              </a:path>
            </a:pathLst>
          </a:custGeom>
          <a:solidFill>
            <a:srgbClr val="61B198">
              <a:alpha val="95000"/>
            </a:srgb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82755" y="330452"/>
            <a:ext cx="41378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>
                <a:solidFill>
                  <a:schemeClr val="bg1"/>
                </a:solidFill>
              </a:rPr>
              <a:t>What to Expect in the Future</a:t>
            </a:r>
          </a:p>
          <a:p>
            <a:pPr algn="ctr"/>
            <a:endParaRPr lang="en-GB" sz="2000" b="1" u="sng">
              <a:solidFill>
                <a:schemeClr val="bg1"/>
              </a:solidFill>
            </a:endParaRPr>
          </a:p>
          <a:p>
            <a:pPr algn="ctr"/>
            <a:r>
              <a:rPr lang="en-GB" sz="2000">
                <a:solidFill>
                  <a:schemeClr val="bg1"/>
                </a:solidFill>
              </a:rPr>
              <a:t>Resources and additional training videos/material on digital platforms</a:t>
            </a:r>
          </a:p>
          <a:p>
            <a:pPr algn="ctr"/>
            <a:endParaRPr lang="en-GB" sz="2000">
              <a:solidFill>
                <a:schemeClr val="bg1"/>
              </a:solidFill>
            </a:endParaRPr>
          </a:p>
          <a:p>
            <a:pPr algn="ctr"/>
            <a:r>
              <a:rPr lang="en-GB" sz="2000">
                <a:solidFill>
                  <a:schemeClr val="bg1"/>
                </a:solidFill>
              </a:rPr>
              <a:t>Help on facilitating digital Peer Mentoring</a:t>
            </a:r>
          </a:p>
          <a:p>
            <a:pPr algn="ctr"/>
            <a:endParaRPr lang="en-GB" sz="2000">
              <a:solidFill>
                <a:schemeClr val="bg1"/>
              </a:solidFill>
            </a:endParaRPr>
          </a:p>
          <a:p>
            <a:pPr algn="ctr"/>
            <a:r>
              <a:rPr lang="en-GB" sz="2000">
                <a:solidFill>
                  <a:schemeClr val="bg1"/>
                </a:solidFill>
              </a:rPr>
              <a:t>Regular emails from the team with updates and support </a:t>
            </a:r>
          </a:p>
          <a:p>
            <a:pPr algn="ctr"/>
            <a:endParaRPr lang="en-GB" sz="2000" b="1" u="sng">
              <a:solidFill>
                <a:schemeClr val="bg1"/>
              </a:solidFill>
            </a:endParaRPr>
          </a:p>
        </p:txBody>
      </p:sp>
      <p:pic>
        <p:nvPicPr>
          <p:cNvPr id="2" name="Picture 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04289DE-E841-4CAA-8C14-61473ABB0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711" y="1549451"/>
            <a:ext cx="2743200" cy="32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9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90455" y="1805786"/>
            <a:ext cx="4325868" cy="5005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400"/>
              </a:lnSpc>
            </a:pPr>
            <a:endParaRPr lang="en-GB" sz="2400"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8854" y="4368272"/>
            <a:ext cx="6550495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GB" sz="2400"/>
              <a:t>Text details: Frith, L. , May, G., Pocklington, A. (2017) The Student's Guide to Peer Mentoring: Get More From Your University Experience. London, Palgrave, Macmillan Education</a:t>
            </a:r>
          </a:p>
          <a:p>
            <a:r>
              <a:rPr lang="en-GB" sz="2400">
                <a:cs typeface="Calibri"/>
              </a:rPr>
              <a:t>There will be copies of this text available shortly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D8EDC0-7906-4A6C-8EC3-ED8DB1055F65}"/>
              </a:ext>
            </a:extLst>
          </p:cNvPr>
          <p:cNvSpPr/>
          <p:nvPr/>
        </p:nvSpPr>
        <p:spPr>
          <a:xfrm>
            <a:off x="423094" y="133394"/>
            <a:ext cx="6099509" cy="9165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latin typeface="MV Boli"/>
                <a:cs typeface="Calibri"/>
              </a:rPr>
              <a:t>Training Support Text</a:t>
            </a:r>
            <a:endParaRPr lang="en-US" sz="4000">
              <a:latin typeface="MV Boli"/>
              <a:cs typeface="MV Bol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8D1D4CC-01F1-4FB5-BF19-ACD4C7348B91}"/>
              </a:ext>
            </a:extLst>
          </p:cNvPr>
          <p:cNvSpPr/>
          <p:nvPr/>
        </p:nvSpPr>
        <p:spPr>
          <a:xfrm>
            <a:off x="162153" y="1810281"/>
            <a:ext cx="7548840" cy="186461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cs typeface="Calibri"/>
              </a:rPr>
              <a:t>The peer mentor training indicates pages of the Student's Guide to Peer Mentoring text for mentors to read through in support of their activities as a mentor. </a:t>
            </a:r>
            <a:endParaRPr lang="en-US"/>
          </a:p>
          <a:p>
            <a:pPr algn="ctr"/>
            <a:r>
              <a:rPr lang="en-US" sz="2400">
                <a:cs typeface="Calibri"/>
              </a:rPr>
              <a:t>There will also be parts of the workflow that will require reference to this text.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8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90455" y="1805786"/>
            <a:ext cx="4325868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GB" sz="2400" dirty="0"/>
              <a:t>As </a:t>
            </a:r>
            <a:r>
              <a:rPr lang="en-GB" sz="2400" dirty="0" smtClean="0"/>
              <a:t>Peer Mentor, </a:t>
            </a:r>
            <a:r>
              <a:rPr lang="en-GB" sz="2400" dirty="0"/>
              <a:t>your role is </a:t>
            </a:r>
            <a:r>
              <a:rPr lang="en-GB" sz="2400" dirty="0" smtClean="0"/>
              <a:t>to:</a:t>
            </a:r>
          </a:p>
        </p:txBody>
      </p:sp>
      <p:sp>
        <p:nvSpPr>
          <p:cNvPr id="3" name="Rectangle 2"/>
          <p:cNvSpPr/>
          <p:nvPr/>
        </p:nvSpPr>
        <p:spPr>
          <a:xfrm>
            <a:off x="751412" y="3832622"/>
            <a:ext cx="7908026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Help them </a:t>
            </a:r>
            <a:r>
              <a:rPr lang="en-GB" sz="2000" dirty="0" smtClean="0"/>
              <a:t>to </a:t>
            </a:r>
            <a:r>
              <a:rPr lang="en-GB" sz="2000" b="1" dirty="0" smtClean="0"/>
              <a:t>settle in </a:t>
            </a:r>
            <a:r>
              <a:rPr lang="en-GB" sz="2000" dirty="0" smtClean="0"/>
              <a:t>and </a:t>
            </a:r>
            <a:r>
              <a:rPr lang="en-GB" sz="2000" dirty="0"/>
              <a:t>become </a:t>
            </a:r>
            <a:r>
              <a:rPr lang="en-GB" sz="2000" b="1" dirty="0" smtClean="0"/>
              <a:t>pro-active</a:t>
            </a:r>
            <a:r>
              <a:rPr lang="en-GB" sz="2000" b="1" dirty="0"/>
              <a:t>, independent </a:t>
            </a:r>
            <a:r>
              <a:rPr lang="en-GB" sz="2000" dirty="0"/>
              <a:t>members of the university community</a:t>
            </a:r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751412" y="2927611"/>
            <a:ext cx="7547317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GB" sz="2000" b="1" dirty="0"/>
              <a:t>Support </a:t>
            </a:r>
            <a:r>
              <a:rPr lang="en-GB" sz="2000" dirty="0"/>
              <a:t>new students with the </a:t>
            </a:r>
            <a:r>
              <a:rPr lang="en-GB" sz="2000" b="1" dirty="0"/>
              <a:t>transition</a:t>
            </a:r>
            <a:r>
              <a:rPr lang="en-GB" sz="2000" dirty="0"/>
              <a:t> </a:t>
            </a:r>
            <a:r>
              <a:rPr lang="en-GB" sz="2000" b="1" dirty="0"/>
              <a:t>into Higher Education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1438" y="5767784"/>
            <a:ext cx="475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What could you do to achieve this?</a:t>
            </a:r>
            <a:endParaRPr lang="en-GB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8125" t="17730" r="7941" b="30896"/>
          <a:stretch/>
        </p:blipFill>
        <p:spPr>
          <a:xfrm>
            <a:off x="290455" y="161365"/>
            <a:ext cx="4625789" cy="9897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6C1F73D-DCD0-42A4-8849-CC7FD85123E8}"/>
              </a:ext>
            </a:extLst>
          </p:cNvPr>
          <p:cNvSpPr/>
          <p:nvPr/>
        </p:nvSpPr>
        <p:spPr>
          <a:xfrm>
            <a:off x="6664226" y="5672986"/>
            <a:ext cx="2341418" cy="90054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cs typeface="Calibri" panose="020F0502020204030204"/>
              </a:rPr>
              <a:t>Text pages 7-17</a:t>
            </a:r>
          </a:p>
        </p:txBody>
      </p:sp>
    </p:spTree>
    <p:extLst>
      <p:ext uri="{BB962C8B-B14F-4D97-AF65-F5344CB8AC3E}">
        <p14:creationId xmlns:p14="http://schemas.microsoft.com/office/powerpoint/2010/main" val="312318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386"/>
          <a:stretch/>
        </p:blipFill>
        <p:spPr>
          <a:xfrm>
            <a:off x="-19228" y="1446806"/>
            <a:ext cx="3564685" cy="973009"/>
          </a:xfrm>
          <a:prstGeom prst="rect">
            <a:avLst/>
          </a:prstGeom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873074" y="2498573"/>
            <a:ext cx="6961861" cy="423459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800" dirty="0"/>
              <a:t>Regularly scheduling Peer Support sessions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 smtClean="0"/>
              <a:t>Being prepared for these sessions</a:t>
            </a:r>
          </a:p>
          <a:p>
            <a:pPr marL="0" indent="0">
              <a:lnSpc>
                <a:spcPts val="2400"/>
              </a:lnSpc>
              <a:buNone/>
            </a:pPr>
            <a:r>
              <a:rPr lang="en-GB" sz="1800" dirty="0" smtClean="0"/>
              <a:t>Creating a safe and positive atmosphere where your mentees feel comfortable to ask questions and explore different issues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 smtClean="0"/>
              <a:t>Guiding the discussion of some key issues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 smtClean="0"/>
              <a:t>Informing mentees of support services they can use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 smtClean="0"/>
              <a:t>Maintaining confidentiality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 smtClean="0"/>
              <a:t>Uploading registers at the end of each term</a:t>
            </a:r>
            <a:endParaRPr lang="en-GB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1B19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17735" y="3327246"/>
            <a:ext cx="1852295" cy="19323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30350"/>
          <a:stretch/>
        </p:blipFill>
        <p:spPr>
          <a:xfrm>
            <a:off x="-162021" y="-192290"/>
            <a:ext cx="6687892" cy="1341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2021" y="1386696"/>
            <a:ext cx="3299357" cy="12441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6C1F73D-DCD0-42A4-8849-CC7FD85123E8}"/>
              </a:ext>
            </a:extLst>
          </p:cNvPr>
          <p:cNvSpPr/>
          <p:nvPr/>
        </p:nvSpPr>
        <p:spPr>
          <a:xfrm>
            <a:off x="6664226" y="5702105"/>
            <a:ext cx="2341418" cy="90054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cs typeface="Calibri" panose="020F0502020204030204"/>
              </a:rPr>
              <a:t>Text pages 7-17</a:t>
            </a:r>
          </a:p>
        </p:txBody>
      </p:sp>
    </p:spTree>
    <p:extLst>
      <p:ext uri="{BB962C8B-B14F-4D97-AF65-F5344CB8AC3E}">
        <p14:creationId xmlns:p14="http://schemas.microsoft.com/office/powerpoint/2010/main" val="23741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0386"/>
          <a:stretch/>
        </p:blipFill>
        <p:spPr>
          <a:xfrm>
            <a:off x="-19227" y="1446806"/>
            <a:ext cx="3350256" cy="914479"/>
          </a:xfrm>
          <a:prstGeom prst="rect">
            <a:avLst/>
          </a:prstGeom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976" y="3555595"/>
            <a:ext cx="1143779" cy="114377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quarter" idx="1"/>
          </p:nvPr>
        </p:nvSpPr>
        <p:spPr>
          <a:xfrm>
            <a:off x="840581" y="2730824"/>
            <a:ext cx="5685290" cy="3728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 smtClean="0"/>
              <a:t>You are not expected to:</a:t>
            </a:r>
          </a:p>
          <a:p>
            <a:pPr marL="0" indent="0">
              <a:buNone/>
            </a:pPr>
            <a:endParaRPr lang="en-GB" sz="800" b="1" dirty="0" smtClean="0"/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 smtClean="0"/>
              <a:t>Teach your mentees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 smtClean="0"/>
              <a:t>Give specific advice on assignments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 smtClean="0"/>
              <a:t>Know all of the answers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 smtClean="0"/>
              <a:t>Act as a counsellor to your mentees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31705"/>
          <a:stretch/>
        </p:blipFill>
        <p:spPr>
          <a:xfrm>
            <a:off x="-162021" y="-192289"/>
            <a:ext cx="6687892" cy="13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2021" y="1123407"/>
            <a:ext cx="3197387" cy="1876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6C1F73D-DCD0-42A4-8849-CC7FD85123E8}"/>
              </a:ext>
            </a:extLst>
          </p:cNvPr>
          <p:cNvSpPr/>
          <p:nvPr/>
        </p:nvSpPr>
        <p:spPr>
          <a:xfrm>
            <a:off x="6389477" y="5748617"/>
            <a:ext cx="2341418" cy="90054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cs typeface="Calibri" panose="020F0502020204030204"/>
              </a:rPr>
              <a:t>Text pages 7-17</a:t>
            </a:r>
          </a:p>
        </p:txBody>
      </p:sp>
    </p:spTree>
    <p:extLst>
      <p:ext uri="{BB962C8B-B14F-4D97-AF65-F5344CB8AC3E}">
        <p14:creationId xmlns:p14="http://schemas.microsoft.com/office/powerpoint/2010/main" val="36020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08" y="1528476"/>
            <a:ext cx="4016209" cy="334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>
                <a:latin typeface="Gill Sans MT" panose="020B0502020104020203" pitchFamily="34" charset="0"/>
                <a:hlinkClick r:id="rId4"/>
              </a:rPr>
              <a:t>http://www.exeter.ac.uk/newstudents/</a:t>
            </a:r>
            <a:r>
              <a:rPr lang="en-GB" sz="1600">
                <a:latin typeface="Gill Sans MT" panose="020B0502020104020203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09" y="1997016"/>
            <a:ext cx="3332102" cy="28765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93004" y="2383277"/>
            <a:ext cx="780068" cy="20428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>
            <a:stCxn id="5" idx="3"/>
          </p:cNvCxnSpPr>
          <p:nvPr/>
        </p:nvCxnSpPr>
        <p:spPr>
          <a:xfrm flipV="1">
            <a:off x="3173072" y="1997019"/>
            <a:ext cx="1612937" cy="48839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75428" y="166416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Student Services Directory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188" y="-86640"/>
            <a:ext cx="6872853" cy="1354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50105" t="7048" r="746"/>
          <a:stretch/>
        </p:blipFill>
        <p:spPr>
          <a:xfrm>
            <a:off x="4236717" y="2602979"/>
            <a:ext cx="4494178" cy="33998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50740" y="558595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Student’s Guild Advice Unit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21908" y="6232285"/>
            <a:ext cx="4016209" cy="334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>
                <a:hlinkClick r:id="rId8"/>
              </a:rPr>
              <a:t>https://www.exeterguild.org/advice/</a:t>
            </a:r>
            <a:r>
              <a:rPr lang="en-GB" sz="1600"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E7C0059-CB49-4D98-BF93-54123C910200}"/>
              </a:ext>
            </a:extLst>
          </p:cNvPr>
          <p:cNvSpPr/>
          <p:nvPr/>
        </p:nvSpPr>
        <p:spPr>
          <a:xfrm>
            <a:off x="6483927" y="6089072"/>
            <a:ext cx="1967346" cy="7204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cs typeface="Calibri" panose="020F0502020204030204"/>
              </a:rPr>
              <a:t>Text pages 60-61</a:t>
            </a:r>
          </a:p>
        </p:txBody>
      </p:sp>
    </p:spTree>
    <p:extLst>
      <p:ext uri="{BB962C8B-B14F-4D97-AF65-F5344CB8AC3E}">
        <p14:creationId xmlns:p14="http://schemas.microsoft.com/office/powerpoint/2010/main" val="715235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auto">
          <a:xfrm flipV="1">
            <a:off x="4763" y="-1"/>
            <a:ext cx="9139237" cy="1394549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6" y="129954"/>
            <a:ext cx="1791919" cy="1926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7603" y="1754415"/>
            <a:ext cx="7805057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Building a trusted relationship</a:t>
            </a:r>
          </a:p>
          <a:p>
            <a:endParaRPr lang="en-GB" b="1"/>
          </a:p>
          <a:p>
            <a:r>
              <a:rPr lang="en-GB" b="1"/>
              <a:t>Data Protection: </a:t>
            </a:r>
            <a:r>
              <a:rPr lang="en-GB"/>
              <a:t> You need explicit and informed written consent of the student before you pass on information about them to a third party.</a:t>
            </a:r>
          </a:p>
          <a:p>
            <a:endParaRPr lang="en-GB" sz="2400" b="1"/>
          </a:p>
          <a:p>
            <a:endParaRPr lang="en-GB" sz="2400" b="1"/>
          </a:p>
          <a:p>
            <a:pPr lvl="1"/>
            <a:r>
              <a:rPr lang="en-GB" b="1"/>
              <a:t>Exceptional Circumstances:</a:t>
            </a:r>
          </a:p>
          <a:p>
            <a:pPr lvl="1"/>
            <a:endParaRPr lang="en-GB" sz="105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You have good reason to believe that the Mentee (or others) may be at risk of serious harm.</a:t>
            </a:r>
          </a:p>
          <a:p>
            <a:pPr lvl="1"/>
            <a:endParaRPr lang="en-GB" sz="12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You believe that the mentee has committed (or intends to commit) a serious crime, or you are required to provide information to the police as part of an investigation.</a:t>
            </a:r>
          </a:p>
          <a:p>
            <a:pPr lvl="1"/>
            <a:endParaRPr lang="en-GB" sz="2400"/>
          </a:p>
          <a:p>
            <a:pPr lvl="1"/>
            <a:r>
              <a:rPr lang="en-GB"/>
              <a:t>If in doubt, contact your Programme Organiser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461" t="18178" b="29226"/>
          <a:stretch/>
        </p:blipFill>
        <p:spPr>
          <a:xfrm>
            <a:off x="365760" y="143691"/>
            <a:ext cx="3532138" cy="9797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9595458-BCCB-415F-9F3A-69FA2C6A05DE}"/>
              </a:ext>
            </a:extLst>
          </p:cNvPr>
          <p:cNvSpPr/>
          <p:nvPr/>
        </p:nvSpPr>
        <p:spPr>
          <a:xfrm>
            <a:off x="6594763" y="5756563"/>
            <a:ext cx="2341418" cy="90054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cs typeface="Calibri" panose="020F0502020204030204"/>
              </a:rPr>
              <a:t>Text pages 17, 38-39</a:t>
            </a:r>
          </a:p>
        </p:txBody>
      </p:sp>
    </p:spTree>
    <p:extLst>
      <p:ext uri="{BB962C8B-B14F-4D97-AF65-F5344CB8AC3E}">
        <p14:creationId xmlns:p14="http://schemas.microsoft.com/office/powerpoint/2010/main" val="350987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665E1B24A745458B25805A0C9D7C3B" ma:contentTypeVersion="12" ma:contentTypeDescription="Create a new document." ma:contentTypeScope="" ma:versionID="76eab0f9aba4b0ca47861a9b6e8e49b7">
  <xsd:schema xmlns:xsd="http://www.w3.org/2001/XMLSchema" xmlns:xs="http://www.w3.org/2001/XMLSchema" xmlns:p="http://schemas.microsoft.com/office/2006/metadata/properties" xmlns:ns2="7557c592-453e-47ef-a558-bd5d80faddc6" xmlns:ns3="f5bd21b3-e182-4d99-b33f-423e3261a304" targetNamespace="http://schemas.microsoft.com/office/2006/metadata/properties" ma:root="true" ma:fieldsID="da52708a915a154bf05bda6dd9c6a88a" ns2:_="" ns3:_="">
    <xsd:import namespace="7557c592-453e-47ef-a558-bd5d80faddc6"/>
    <xsd:import namespace="f5bd21b3-e182-4d99-b33f-423e3261a3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57c592-453e-47ef-a558-bd5d80fadd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bd21b3-e182-4d99-b33f-423e3261a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625B72-C8D5-44CF-9196-C9F98A35AB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57c592-453e-47ef-a558-bd5d80faddc6"/>
    <ds:schemaRef ds:uri="f5bd21b3-e182-4d99-b33f-423e3261a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0EF868-74E5-4B75-9FD2-BBF9B5726C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A3CF24-493A-4595-95DA-3D578728B901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f5bd21b3-e182-4d99-b33f-423e3261a304"/>
    <ds:schemaRef ds:uri="7557c592-453e-47ef-a558-bd5d80faddc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6957</TotalTime>
  <Words>875</Words>
  <Application>Microsoft Office PowerPoint</Application>
  <PresentationFormat>On-screen Show (4:3)</PresentationFormat>
  <Paragraphs>177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Gill Sans MT</vt:lpstr>
      <vt:lpstr>MV Boli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>University of Exeter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Allington, Simon</dc:creator>
  <cp:lastModifiedBy>Allars, Tom</cp:lastModifiedBy>
  <cp:revision>235</cp:revision>
  <cp:lastPrinted>2017-05-03T11:28:13Z</cp:lastPrinted>
  <dcterms:created xsi:type="dcterms:W3CDTF">2016-09-28T15:36:29Z</dcterms:created>
  <dcterms:modified xsi:type="dcterms:W3CDTF">2020-09-04T11:29:54Z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0x0101008A665E1B24A745458B25805A0C9D7C3B</vt:lpwstr>
  </property>
</Properties>
</file>