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70" r:id="rId8"/>
    <p:sldId id="261" r:id="rId9"/>
    <p:sldId id="267" r:id="rId10"/>
    <p:sldId id="271" r:id="rId11"/>
    <p:sldId id="265" r:id="rId12"/>
    <p:sldId id="266" r:id="rId13"/>
    <p:sldId id="269" r:id="rId14"/>
    <p:sldId id="272"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840" userDrawn="1">
          <p15:clr>
            <a:srgbClr val="A4A3A4"/>
          </p15:clr>
        </p15:guide>
        <p15:guide id="3"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81C9E-6800-C662-43B2-C891A2518812}" v="3" dt="2019-11-18T08:28:36.974"/>
    <p1510:client id="{F2353764-3FD5-489B-AC88-A5C8E0026486}" v="7" dt="2020-04-10T09:07:08.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4" autoAdjust="0"/>
    <p:restoredTop sz="94660"/>
  </p:normalViewPr>
  <p:slideViewPr>
    <p:cSldViewPr snapToGrid="0">
      <p:cViewPr varScale="1">
        <p:scale>
          <a:sx n="124" d="100"/>
          <a:sy n="124" d="100"/>
        </p:scale>
        <p:origin x="1048" y="168"/>
      </p:cViewPr>
      <p:guideLst>
        <p:guide orient="horz" pos="391"/>
        <p:guide pos="3840"/>
        <p:guide pos="39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k, Jenny" userId="S::j.k.rusk@exeter.ac.uk::ba792623-a6e2-456a-81c4-c29e4a8cc697" providerId="AD" clId="Web-{F2353764-3FD5-489B-AC88-A5C8E0026486}"/>
    <pc:docChg chg="modSld">
      <pc:chgData name="Rusk, Jenny" userId="S::j.k.rusk@exeter.ac.uk::ba792623-a6e2-456a-81c4-c29e4a8cc697" providerId="AD" clId="Web-{F2353764-3FD5-489B-AC88-A5C8E0026486}" dt="2020-04-10T09:07:08.529" v="4" actId="20577"/>
      <pc:docMkLst>
        <pc:docMk/>
      </pc:docMkLst>
      <pc:sldChg chg="modSp">
        <pc:chgData name="Rusk, Jenny" userId="S::j.k.rusk@exeter.ac.uk::ba792623-a6e2-456a-81c4-c29e4a8cc697" providerId="AD" clId="Web-{F2353764-3FD5-489B-AC88-A5C8E0026486}" dt="2020-04-10T09:06:51.920" v="0" actId="20577"/>
        <pc:sldMkLst>
          <pc:docMk/>
          <pc:sldMk cId="1143391065" sldId="258"/>
        </pc:sldMkLst>
        <pc:spChg chg="mod">
          <ac:chgData name="Rusk, Jenny" userId="S::j.k.rusk@exeter.ac.uk::ba792623-a6e2-456a-81c4-c29e4a8cc697" providerId="AD" clId="Web-{F2353764-3FD5-489B-AC88-A5C8E0026486}" dt="2020-04-10T09:06:51.920" v="0" actId="20577"/>
          <ac:spMkLst>
            <pc:docMk/>
            <pc:sldMk cId="1143391065" sldId="258"/>
            <ac:spMk id="9" creationId="{00000000-0000-0000-0000-000000000000}"/>
          </ac:spMkLst>
        </pc:spChg>
      </pc:sldChg>
      <pc:sldChg chg="modSp">
        <pc:chgData name="Rusk, Jenny" userId="S::j.k.rusk@exeter.ac.uk::ba792623-a6e2-456a-81c4-c29e4a8cc697" providerId="AD" clId="Web-{F2353764-3FD5-489B-AC88-A5C8E0026486}" dt="2020-04-10T09:07:07.810" v="2" actId="20577"/>
        <pc:sldMkLst>
          <pc:docMk/>
          <pc:sldMk cId="670674220" sldId="261"/>
        </pc:sldMkLst>
        <pc:spChg chg="mod">
          <ac:chgData name="Rusk, Jenny" userId="S::j.k.rusk@exeter.ac.uk::ba792623-a6e2-456a-81c4-c29e4a8cc697" providerId="AD" clId="Web-{F2353764-3FD5-489B-AC88-A5C8E0026486}" dt="2020-04-10T09:07:07.810" v="2" actId="20577"/>
          <ac:spMkLst>
            <pc:docMk/>
            <pc:sldMk cId="670674220" sldId="261"/>
            <ac:spMk id="10" creationId="{00000000-0000-0000-0000-000000000000}"/>
          </ac:spMkLst>
        </pc:spChg>
      </pc:sldChg>
    </pc:docChg>
  </pc:docChgLst>
  <pc:docChgLst>
    <pc:chgData name="Offord, Pete" userId="S::p.l.offord@exeter.ac.uk::1d9fa063-6c21-476e-99a2-8902178e4730" providerId="AD" clId="Web-{00181C9E-6800-C662-43B2-C891A2518812}"/>
    <pc:docChg chg="modSld">
      <pc:chgData name="Offord, Pete" userId="S::p.l.offord@exeter.ac.uk::1d9fa063-6c21-476e-99a2-8902178e4730" providerId="AD" clId="Web-{00181C9E-6800-C662-43B2-C891A2518812}" dt="2019-11-18T08:28:36.974" v="2" actId="20577"/>
      <pc:docMkLst>
        <pc:docMk/>
      </pc:docMkLst>
      <pc:sldChg chg="modSp">
        <pc:chgData name="Offord, Pete" userId="S::p.l.offord@exeter.ac.uk::1d9fa063-6c21-476e-99a2-8902178e4730" providerId="AD" clId="Web-{00181C9E-6800-C662-43B2-C891A2518812}" dt="2019-11-18T08:28:11.724" v="0" actId="20577"/>
        <pc:sldMkLst>
          <pc:docMk/>
          <pc:sldMk cId="4120245404" sldId="262"/>
        </pc:sldMkLst>
        <pc:spChg chg="mod">
          <ac:chgData name="Offord, Pete" userId="S::p.l.offord@exeter.ac.uk::1d9fa063-6c21-476e-99a2-8902178e4730" providerId="AD" clId="Web-{00181C9E-6800-C662-43B2-C891A2518812}" dt="2019-11-18T08:28:11.724" v="0" actId="20577"/>
          <ac:spMkLst>
            <pc:docMk/>
            <pc:sldMk cId="4120245404" sldId="262"/>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9885" y="3148503"/>
            <a:ext cx="9144000" cy="1655762"/>
          </a:xfrm>
          <a:prstGeom prst="rect">
            <a:avLst/>
          </a:prstGeo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018882135"/>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93" userDrawn="1">
          <p15:clr>
            <a:srgbClr val="FBAE40"/>
          </p15:clr>
        </p15:guide>
        <p15:guide id="3" pos="7287" userDrawn="1">
          <p15:clr>
            <a:srgbClr val="FBAE40"/>
          </p15:clr>
        </p15:guide>
        <p15:guide id="4" orient="horz" pos="1593" userDrawn="1">
          <p15:clr>
            <a:srgbClr val="FBAE40"/>
          </p15:clr>
        </p15:guide>
        <p15:guide id="5" orient="horz" pos="200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4553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04698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bg1"/>
          </a:solidFill>
          <a:latin typeface="Gill Sans Nova Book" panose="020B050202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ill Sans Nova Book" panose="020B050202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ill Sans Nova Book" panose="020B050202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ill Sans Nova Book" panose="020B050202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ll Sans Nova Book" panose="020B050202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ill Sans Nova Book" panose="020B050202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01">
          <p15:clr>
            <a:srgbClr val="F26B43"/>
          </p15:clr>
        </p15:guide>
        <p15:guide id="2" pos="393">
          <p15:clr>
            <a:srgbClr val="F26B43"/>
          </p15:clr>
        </p15:guide>
        <p15:guide id="3" pos="7287">
          <p15:clr>
            <a:srgbClr val="F26B43"/>
          </p15:clr>
        </p15:guide>
        <p15:guide id="4" orient="horz" pos="3997">
          <p15:clr>
            <a:srgbClr val="F26B43"/>
          </p15:clr>
        </p15:guide>
        <p15:guide id="5" orient="horz" pos="15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s://careerfinder.ucas.com/jobs/apprenticeship/" TargetMode="External"/><Relationship Id="rId3" Type="http://schemas.openxmlformats.org/officeDocument/2006/relationships/image" Target="../media/image2.png"/><Relationship Id="rId7" Type="http://schemas.openxmlformats.org/officeDocument/2006/relationships/hyperlink" Target="https://www.gov.uk/apply-apprenticeship"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exeter.ac.uk/degreeapprenticeships/vacancies/" TargetMode="External"/><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eur03.safelinks.protection.outlook.com/?url=https://www.tpdegrees.com/&amp;data=02|01|P.L.Offord@exeter.ac.uk|876813839547447d752308d71bd1981f|912a5d77fb984eeeaf321334d8f04a53|0|0|637008459316416682&amp;sdata=9bC2fjeibgAZMjyhq6Gi8viYeBY/Si%2Bjx1iYTzBlRKE%3D&amp;reserved=0" TargetMode="External"/><Relationship Id="rId11" Type="http://schemas.openxmlformats.org/officeDocument/2006/relationships/image" Target="../media/image11.pn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emf"/><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s://youtu.be/DBfCSMfdzDY" TargetMode="External"/><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DBfCSMfdzDY" TargetMode="Externa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6C9AF12F-9BC5-E74D-98F5-B964F6744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A picture containing clock, drawing&#10;&#10;Description automatically generated">
            <a:extLst>
              <a:ext uri="{FF2B5EF4-FFF2-40B4-BE49-F238E27FC236}">
                <a16:creationId xmlns:a16="http://schemas.microsoft.com/office/drawing/2014/main" id="{26B97DA3-B669-2748-BE4C-B65BBD75B2A1}"/>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10" name="Picture 9" descr="A close up of a logo&#10;&#10;Description automatically generated">
            <a:extLst>
              <a:ext uri="{FF2B5EF4-FFF2-40B4-BE49-F238E27FC236}">
                <a16:creationId xmlns:a16="http://schemas.microsoft.com/office/drawing/2014/main" id="{28EEF8FC-698C-6842-B095-DCE7F68B1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11" name="Picture 10">
            <a:extLst>
              <a:ext uri="{FF2B5EF4-FFF2-40B4-BE49-F238E27FC236}">
                <a16:creationId xmlns:a16="http://schemas.microsoft.com/office/drawing/2014/main" id="{D4C67C7B-8C14-9B40-98C5-4023767DFEB5}"/>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8" name="TextBox 7"/>
          <p:cNvSpPr txBox="1"/>
          <p:nvPr/>
        </p:nvSpPr>
        <p:spPr>
          <a:xfrm>
            <a:off x="523022" y="2895579"/>
            <a:ext cx="5823468" cy="646331"/>
          </a:xfrm>
          <a:prstGeom prst="rect">
            <a:avLst/>
          </a:prstGeom>
          <a:noFill/>
        </p:spPr>
        <p:txBody>
          <a:bodyPr wrap="square" rtlCol="0">
            <a:spAutoFit/>
          </a:bodyPr>
          <a:lstStyle/>
          <a:p>
            <a:r>
              <a:rPr lang="en-US" sz="3600" dirty="0">
                <a:solidFill>
                  <a:schemeClr val="bg1"/>
                </a:solidFill>
                <a:latin typeface="Gill Sans Nova Medium" panose="020B0502020204020203" pitchFamily="34" charset="0"/>
                <a:ea typeface="Arial" charset="0"/>
                <a:cs typeface="Arial" charset="0"/>
              </a:rPr>
              <a:t>Degree Apprenticeships</a:t>
            </a:r>
          </a:p>
        </p:txBody>
      </p:sp>
    </p:spTree>
    <p:extLst>
      <p:ext uri="{BB962C8B-B14F-4D97-AF65-F5344CB8AC3E}">
        <p14:creationId xmlns:p14="http://schemas.microsoft.com/office/powerpoint/2010/main" val="54175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5A64D0D5-D5F9-FA45-B7C5-FFC92568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clock, drawing&#10;&#10;Description automatically generated">
            <a:extLst>
              <a:ext uri="{FF2B5EF4-FFF2-40B4-BE49-F238E27FC236}">
                <a16:creationId xmlns:a16="http://schemas.microsoft.com/office/drawing/2014/main" id="{06C3F29F-FBE9-6345-90F5-1103FEEBE0EF}"/>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7" name="Picture 6" descr="A close up of a logo&#10;&#10;Description automatically generated">
            <a:extLst>
              <a:ext uri="{FF2B5EF4-FFF2-40B4-BE49-F238E27FC236}">
                <a16:creationId xmlns:a16="http://schemas.microsoft.com/office/drawing/2014/main" id="{D6898D2A-625A-1D41-84D9-1242A9367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8" name="Picture 7">
            <a:extLst>
              <a:ext uri="{FF2B5EF4-FFF2-40B4-BE49-F238E27FC236}">
                <a16:creationId xmlns:a16="http://schemas.microsoft.com/office/drawing/2014/main" id="{5EF6B918-6324-5F41-9E0B-FA866E9953D7}"/>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6" name="TextBox 5"/>
          <p:cNvSpPr txBox="1"/>
          <p:nvPr/>
        </p:nvSpPr>
        <p:spPr>
          <a:xfrm>
            <a:off x="623888" y="2080094"/>
            <a:ext cx="7687442" cy="553998"/>
          </a:xfrm>
          <a:prstGeom prst="rect">
            <a:avLst/>
          </a:prstGeom>
          <a:noFill/>
        </p:spPr>
        <p:txBody>
          <a:bodyPr wrap="square" lIns="0" tIns="0" rIns="0" bIns="0" rtlCol="0">
            <a:spAutoFit/>
          </a:bodyPr>
          <a:lstStyle/>
          <a:p>
            <a:r>
              <a:rPr lang="en-US" sz="3600" dirty="0">
                <a:solidFill>
                  <a:schemeClr val="bg1"/>
                </a:solidFill>
                <a:latin typeface="Gill Sans Nova Book" panose="020B0502020204020203" pitchFamily="34" charset="0"/>
                <a:ea typeface="Arial" charset="0"/>
                <a:cs typeface="Arial" charset="0"/>
              </a:rPr>
              <a:t>Future prospects</a:t>
            </a:r>
          </a:p>
        </p:txBody>
      </p:sp>
      <p:sp>
        <p:nvSpPr>
          <p:cNvPr id="21" name="TextBox 5"/>
          <p:cNvSpPr txBox="1">
            <a:spLocks noChangeArrowheads="1"/>
          </p:cNvSpPr>
          <p:nvPr/>
        </p:nvSpPr>
        <p:spPr bwMode="auto">
          <a:xfrm>
            <a:off x="556445" y="3113999"/>
            <a:ext cx="5977919" cy="1815882"/>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As an apprentice you are already a valued member of an </a:t>
            </a:r>
            <a:r>
              <a:rPr lang="en-US" altLang="en-US" sz="1400" dirty="0" err="1">
                <a:solidFill>
                  <a:schemeClr val="bg1"/>
                </a:solidFill>
                <a:latin typeface="Gill Sans Nova Light" panose="020B0402020204020203" pitchFamily="34" charset="0"/>
                <a:cs typeface="Arial" panose="020B0604020202020204" pitchFamily="34" charset="0"/>
              </a:rPr>
              <a:t>organisation</a:t>
            </a:r>
            <a:r>
              <a:rPr lang="en-US" altLang="en-US" sz="1400" dirty="0">
                <a:solidFill>
                  <a:schemeClr val="bg1"/>
                </a:solidFill>
                <a:latin typeface="Gill Sans Nova Light" panose="020B0402020204020203" pitchFamily="34" charset="0"/>
                <a:cs typeface="Arial" panose="020B0604020202020204" pitchFamily="34" charset="0"/>
              </a:rPr>
              <a:t>.</a:t>
            </a:r>
          </a:p>
          <a:p>
            <a:pPr marL="342900" indent="-342900" eaLnBrk="1" hangingPunct="1">
              <a:buFont typeface="Arial" panose="020B0604020202020204" pitchFamily="34" charset="0"/>
              <a:buChar char="•"/>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Businesses invest in developing their apprentices and will likely want to keep their investment once their apprentices complete their studies.</a:t>
            </a:r>
            <a:br>
              <a:rPr lang="en-US" altLang="en-US" sz="1400" dirty="0">
                <a:solidFill>
                  <a:schemeClr val="bg1"/>
                </a:solidFill>
                <a:latin typeface="Gill Sans Nova Light" panose="020B0402020204020203" pitchFamily="34" charset="0"/>
                <a:cs typeface="Arial" panose="020B0604020202020204" pitchFamily="34" charset="0"/>
              </a:rPr>
            </a:b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Four to five years of industry experience gained - which is extremely valuable for moving around the sector or developing your own company.</a:t>
            </a:r>
          </a:p>
          <a:p>
            <a:pPr marL="342900" indent="-342900" eaLnBrk="1" hangingPunct="1">
              <a:buFont typeface="Arial" panose="020B0604020202020204" pitchFamily="34" charset="0"/>
              <a:buChar char="•"/>
              <a:defRPr/>
            </a:pPr>
            <a:endParaRPr lang="en-US" altLang="en-US" sz="1400" dirty="0">
              <a:solidFill>
                <a:schemeClr val="bg1"/>
              </a:solidFill>
              <a:latin typeface="Gill Sans Nova Light" panose="020B0402020204020203" pitchFamily="34" charset="0"/>
              <a:cs typeface="Arial" panose="020B0604020202020204" pitchFamily="34" charset="0"/>
            </a:endParaRPr>
          </a:p>
        </p:txBody>
      </p:sp>
    </p:spTree>
    <p:extLst>
      <p:ext uri="{BB962C8B-B14F-4D97-AF65-F5344CB8AC3E}">
        <p14:creationId xmlns:p14="http://schemas.microsoft.com/office/powerpoint/2010/main" val="417315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55DA20B8-6462-9945-8E44-5903EF162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descr="A picture containing clock, drawing&#10;&#10;Description automatically generated">
            <a:extLst>
              <a:ext uri="{FF2B5EF4-FFF2-40B4-BE49-F238E27FC236}">
                <a16:creationId xmlns:a16="http://schemas.microsoft.com/office/drawing/2014/main" id="{E2421C1F-1C81-744F-B917-6C19C3EE17A5}"/>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12" name="Picture 11" descr="A close up of a logo&#10;&#10;Description automatically generated">
            <a:extLst>
              <a:ext uri="{FF2B5EF4-FFF2-40B4-BE49-F238E27FC236}">
                <a16:creationId xmlns:a16="http://schemas.microsoft.com/office/drawing/2014/main" id="{7EDF8C2A-FA96-C74D-9379-00329F9E9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13" name="Picture 12">
            <a:extLst>
              <a:ext uri="{FF2B5EF4-FFF2-40B4-BE49-F238E27FC236}">
                <a16:creationId xmlns:a16="http://schemas.microsoft.com/office/drawing/2014/main" id="{ACBA1E02-E706-804D-8AD7-FB532C7ECD18}"/>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6" name="TextBox 5"/>
          <p:cNvSpPr txBox="1"/>
          <p:nvPr/>
        </p:nvSpPr>
        <p:spPr>
          <a:xfrm>
            <a:off x="623888" y="2080094"/>
            <a:ext cx="7687442" cy="553998"/>
          </a:xfrm>
          <a:prstGeom prst="rect">
            <a:avLst/>
          </a:prstGeom>
          <a:noFill/>
        </p:spPr>
        <p:txBody>
          <a:bodyPr wrap="square" lIns="0" tIns="0" rIns="0" bIns="0" rtlCol="0">
            <a:spAutoFit/>
          </a:bodyPr>
          <a:lstStyle/>
          <a:p>
            <a:r>
              <a:rPr lang="en-US" sz="3600" dirty="0">
                <a:solidFill>
                  <a:schemeClr val="bg1"/>
                </a:solidFill>
                <a:latin typeface="Gill Sans Nova Book" panose="020B0502020204020203" pitchFamily="34" charset="0"/>
                <a:ea typeface="Arial" charset="0"/>
                <a:cs typeface="Arial" charset="0"/>
              </a:rPr>
              <a:t>How do I apply?</a:t>
            </a:r>
          </a:p>
        </p:txBody>
      </p:sp>
      <p:sp>
        <p:nvSpPr>
          <p:cNvPr id="21" name="TextBox 5"/>
          <p:cNvSpPr txBox="1">
            <a:spLocks noChangeArrowheads="1"/>
          </p:cNvSpPr>
          <p:nvPr/>
        </p:nvSpPr>
        <p:spPr bwMode="auto">
          <a:xfrm>
            <a:off x="535664" y="3100144"/>
            <a:ext cx="6820633" cy="2677656"/>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NOT routed through UCAS – a sixth choice</a:t>
            </a:r>
          </a:p>
          <a:p>
            <a:pPr marL="342900" indent="-342900" eaLnBrk="1" hangingPunct="1">
              <a:buFont typeface="Arial" panose="020B0604020202020204" pitchFamily="34" charset="0"/>
              <a:buChar char="•"/>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Applications are led by employers: We signpost to opportunities. Employers recruit at different times throughout the year.</a:t>
            </a:r>
            <a:br>
              <a:rPr lang="en-US" altLang="en-US" sz="1400" dirty="0">
                <a:solidFill>
                  <a:schemeClr val="bg1"/>
                </a:solidFill>
                <a:latin typeface="Gill Sans Nova Light" panose="020B0402020204020203" pitchFamily="34" charset="0"/>
                <a:cs typeface="Arial" panose="020B0604020202020204" pitchFamily="34" charset="0"/>
              </a:rPr>
            </a:b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Entry requirements are equivalent to other Exeter programmes (AAA-ABB)</a:t>
            </a:r>
            <a:br>
              <a:rPr lang="en-US" altLang="en-US" sz="1400" dirty="0">
                <a:solidFill>
                  <a:schemeClr val="bg1"/>
                </a:solidFill>
                <a:latin typeface="Gill Sans Nova Light" panose="020B0402020204020203" pitchFamily="34" charset="0"/>
                <a:cs typeface="Arial" panose="020B0604020202020204" pitchFamily="34" charset="0"/>
              </a:rPr>
            </a:b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See also:</a:t>
            </a:r>
          </a:p>
          <a:p>
            <a:pPr marL="1085850" lvl="1" indent="-342900">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Current University of Exeter Degree Apprenticeship vacancies: </a:t>
            </a:r>
            <a:r>
              <a:rPr lang="en-US" altLang="en-US" sz="1400" dirty="0">
                <a:solidFill>
                  <a:schemeClr val="bg1"/>
                </a:solidFill>
                <a:latin typeface="Gill Sans Nova Light" panose="020B040202020402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exeter.ac.uk/</a:t>
            </a:r>
            <a:r>
              <a:rPr lang="en-US" altLang="en-US" sz="1400" dirty="0" err="1">
                <a:solidFill>
                  <a:schemeClr val="bg1"/>
                </a:solidFill>
                <a:latin typeface="Gill Sans Nova Light" panose="020B040202020402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degreeapprenticeships</a:t>
            </a:r>
            <a:r>
              <a:rPr lang="en-US" altLang="en-US" sz="1400" dirty="0">
                <a:solidFill>
                  <a:schemeClr val="bg1"/>
                </a:solidFill>
                <a:latin typeface="Gill Sans Nova Light" panose="020B040202020402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/vacancies/</a:t>
            </a:r>
            <a:r>
              <a:rPr lang="en-US" altLang="en-US" sz="1400" dirty="0">
                <a:solidFill>
                  <a:schemeClr val="bg1"/>
                </a:solidFill>
                <a:latin typeface="Gill Sans Nova Light" panose="020B0402020204020203" pitchFamily="34" charset="0"/>
                <a:cs typeface="Arial" panose="020B0604020202020204" pitchFamily="34" charset="0"/>
              </a:rPr>
              <a:t> </a:t>
            </a:r>
          </a:p>
          <a:p>
            <a:pPr marL="1085850" lvl="1" indent="-342900">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Find an Apprenticeship service: </a:t>
            </a:r>
            <a:r>
              <a:rPr lang="en-US" altLang="en-US" sz="1400" dirty="0">
                <a:solidFill>
                  <a:schemeClr val="bg1"/>
                </a:solidFill>
                <a:latin typeface="Gill Sans Nova Light" panose="020B040202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gov.uk/apply-apprenticeship</a:t>
            </a:r>
            <a:endParaRPr lang="en-US" altLang="en-US" sz="1400" dirty="0">
              <a:solidFill>
                <a:schemeClr val="bg1"/>
              </a:solidFill>
              <a:latin typeface="Gill Sans Nova Light" panose="020B0402020204020203" pitchFamily="34" charset="0"/>
              <a:cs typeface="Arial" panose="020B0604020202020204" pitchFamily="34" charset="0"/>
            </a:endParaRPr>
          </a:p>
          <a:p>
            <a:pPr marL="1085850" lvl="1" indent="-342900">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UCAS: </a:t>
            </a:r>
            <a:r>
              <a:rPr lang="en-US" altLang="en-US" sz="1400" dirty="0">
                <a:solidFill>
                  <a:schemeClr val="bg1"/>
                </a:solidFill>
                <a:latin typeface="Gill Sans Nova Light" panose="020B040202020402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careerfinder.ucas.com/jobs/apprenticeship/</a:t>
            </a:r>
            <a:r>
              <a:rPr lang="en-US" altLang="en-US" sz="1400" dirty="0">
                <a:solidFill>
                  <a:schemeClr val="bg1"/>
                </a:solidFill>
                <a:latin typeface="Gill Sans Nova Light" panose="020B0402020204020203" pitchFamily="34" charset="0"/>
                <a:cs typeface="Arial" panose="020B0604020202020204" pitchFamily="34" charset="0"/>
              </a:rPr>
              <a:t> </a:t>
            </a:r>
          </a:p>
        </p:txBody>
      </p:sp>
    </p:spTree>
    <p:extLst>
      <p:ext uri="{BB962C8B-B14F-4D97-AF65-F5344CB8AC3E}">
        <p14:creationId xmlns:p14="http://schemas.microsoft.com/office/powerpoint/2010/main" val="190754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sh, racket, large, white&#10;&#10;Description automatically generated">
            <a:extLst>
              <a:ext uri="{FF2B5EF4-FFF2-40B4-BE49-F238E27FC236}">
                <a16:creationId xmlns:a16="http://schemas.microsoft.com/office/drawing/2014/main" id="{0514F21E-AF4B-464B-9539-AEB8ADAC1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clock, drawing&#10;&#10;Description automatically generated">
            <a:extLst>
              <a:ext uri="{FF2B5EF4-FFF2-40B4-BE49-F238E27FC236}">
                <a16:creationId xmlns:a16="http://schemas.microsoft.com/office/drawing/2014/main" id="{7D5CD541-DF83-F844-9424-D5543335CDB0}"/>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6" name="Picture 5" descr="A close up of a logo&#10;&#10;Description automatically generated">
            <a:extLst>
              <a:ext uri="{FF2B5EF4-FFF2-40B4-BE49-F238E27FC236}">
                <a16:creationId xmlns:a16="http://schemas.microsoft.com/office/drawing/2014/main" id="{9E09BD33-F4F9-9442-BDA5-22FE098EE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7" name="Picture 6">
            <a:extLst>
              <a:ext uri="{FF2B5EF4-FFF2-40B4-BE49-F238E27FC236}">
                <a16:creationId xmlns:a16="http://schemas.microsoft.com/office/drawing/2014/main" id="{956370E3-2638-DD4E-852A-11E28DB31A61}"/>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13" name="TextBox 12"/>
          <p:cNvSpPr txBox="1"/>
          <p:nvPr/>
        </p:nvSpPr>
        <p:spPr>
          <a:xfrm>
            <a:off x="623888" y="1989569"/>
            <a:ext cx="6339478" cy="553998"/>
          </a:xfrm>
          <a:prstGeom prst="rect">
            <a:avLst/>
          </a:prstGeom>
          <a:noFill/>
        </p:spPr>
        <p:txBody>
          <a:bodyPr wrap="square" lIns="0" tIns="0" rIns="0" bIns="0" rtlCol="0">
            <a:spAutoFit/>
          </a:bodyPr>
          <a:lstStyle/>
          <a:p>
            <a:r>
              <a:rPr lang="en-US" sz="3600" dirty="0">
                <a:solidFill>
                  <a:schemeClr val="bg1"/>
                </a:solidFill>
                <a:latin typeface="Gill Sans Nova Book" panose="020B0502020204020203" pitchFamily="34" charset="0"/>
                <a:ea typeface="Arial" charset="0"/>
                <a:cs typeface="Arial" charset="0"/>
              </a:rPr>
              <a:t>Any questions? </a:t>
            </a:r>
          </a:p>
        </p:txBody>
      </p:sp>
      <p:sp>
        <p:nvSpPr>
          <p:cNvPr id="15" name="TextBox 14"/>
          <p:cNvSpPr txBox="1"/>
          <p:nvPr/>
        </p:nvSpPr>
        <p:spPr>
          <a:xfrm>
            <a:off x="623888" y="3121223"/>
            <a:ext cx="9086120" cy="307777"/>
          </a:xfrm>
          <a:prstGeom prst="rect">
            <a:avLst/>
          </a:prstGeom>
          <a:noFill/>
        </p:spPr>
        <p:txBody>
          <a:bodyPr wrap="square" lIns="0" tIns="0" rIns="0" bIns="0" rtlCol="0">
            <a:spAutoFit/>
          </a:bodyPr>
          <a:lstStyle/>
          <a:p>
            <a:r>
              <a:rPr lang="en-US" altLang="en-US" sz="2000" dirty="0" err="1">
                <a:solidFill>
                  <a:schemeClr val="bg1"/>
                </a:solidFill>
                <a:latin typeface="Gill Sans Nova Light" panose="020B0402020204020203" pitchFamily="34" charset="0"/>
                <a:cs typeface="Arial" panose="020B0604020202020204" pitchFamily="34" charset="0"/>
              </a:rPr>
              <a:t>exeter.ac.uk</a:t>
            </a:r>
            <a:r>
              <a:rPr lang="en-US" altLang="en-US" sz="2000" dirty="0">
                <a:solidFill>
                  <a:schemeClr val="bg1"/>
                </a:solidFill>
                <a:latin typeface="Gill Sans Nova Light" panose="020B0402020204020203" pitchFamily="34" charset="0"/>
                <a:cs typeface="Arial" panose="020B0604020202020204" pitchFamily="34" charset="0"/>
              </a:rPr>
              <a:t>/degreeapprenticeships/apprentices/</a:t>
            </a:r>
          </a:p>
        </p:txBody>
      </p:sp>
    </p:spTree>
    <p:extLst>
      <p:ext uri="{BB962C8B-B14F-4D97-AF65-F5344CB8AC3E}">
        <p14:creationId xmlns:p14="http://schemas.microsoft.com/office/powerpoint/2010/main" val="314300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ish, racket, large, white&#10;&#10;Description automatically generated">
            <a:extLst>
              <a:ext uri="{FF2B5EF4-FFF2-40B4-BE49-F238E27FC236}">
                <a16:creationId xmlns:a16="http://schemas.microsoft.com/office/drawing/2014/main" id="{5FB04F84-3BA6-8645-A0FB-8A6DD56D3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clock, drawing&#10;&#10;Description automatically generated">
            <a:extLst>
              <a:ext uri="{FF2B5EF4-FFF2-40B4-BE49-F238E27FC236}">
                <a16:creationId xmlns:a16="http://schemas.microsoft.com/office/drawing/2014/main" id="{D7DBF857-929A-3243-BFC8-47D192E586BE}"/>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10" name="Picture 9" descr="A close up of a logo&#10;&#10;Description automatically generated">
            <a:extLst>
              <a:ext uri="{FF2B5EF4-FFF2-40B4-BE49-F238E27FC236}">
                <a16:creationId xmlns:a16="http://schemas.microsoft.com/office/drawing/2014/main" id="{704D5D61-91FD-7F41-8906-5C9AF6296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11" name="Picture 10">
            <a:extLst>
              <a:ext uri="{FF2B5EF4-FFF2-40B4-BE49-F238E27FC236}">
                <a16:creationId xmlns:a16="http://schemas.microsoft.com/office/drawing/2014/main" id="{4C2964C6-2D62-0144-A379-0F4D12417A88}"/>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8" name="TextBox 7"/>
          <p:cNvSpPr txBox="1"/>
          <p:nvPr/>
        </p:nvSpPr>
        <p:spPr>
          <a:xfrm>
            <a:off x="521815" y="1773882"/>
            <a:ext cx="9558278" cy="553998"/>
          </a:xfrm>
          <a:prstGeom prst="rect">
            <a:avLst/>
          </a:prstGeom>
          <a:noFill/>
        </p:spPr>
        <p:txBody>
          <a:bodyPr wrap="square" lIns="0" tIns="0" rIns="0" bIns="0" rtlCol="0">
            <a:spAutoFit/>
          </a:bodyPr>
          <a:lstStyle/>
          <a:p>
            <a:r>
              <a:rPr lang="en-US" sz="3600" dirty="0">
                <a:solidFill>
                  <a:schemeClr val="bg1"/>
                </a:solidFill>
                <a:latin typeface="Gill Sans Nova Book" panose="020B0502020204020203" pitchFamily="34" charset="0"/>
                <a:ea typeface="Arial" charset="0"/>
                <a:cs typeface="Arial" charset="0"/>
              </a:rPr>
              <a:t>What are Degree Apprenticeships?</a:t>
            </a:r>
          </a:p>
        </p:txBody>
      </p:sp>
      <p:sp>
        <p:nvSpPr>
          <p:cNvPr id="9" name="TextBox 8"/>
          <p:cNvSpPr txBox="1"/>
          <p:nvPr/>
        </p:nvSpPr>
        <p:spPr>
          <a:xfrm>
            <a:off x="521815" y="2584929"/>
            <a:ext cx="8622185" cy="3077766"/>
          </a:xfrm>
          <a:prstGeom prst="rect">
            <a:avLst/>
          </a:prstGeom>
          <a:noFill/>
        </p:spPr>
        <p:txBody>
          <a:bodyPr wrap="square" lIns="0" tIns="0" rIns="0" bIns="0" rtlCol="0" anchor="t">
            <a:spAutoFit/>
          </a:bodyPr>
          <a:lstStyle/>
          <a:p>
            <a:r>
              <a:rPr lang="en-GB" sz="2000" dirty="0">
                <a:solidFill>
                  <a:schemeClr val="bg1"/>
                </a:solidFill>
                <a:latin typeface="Gill Sans Nova Light" panose="020B0402020204020203"/>
              </a:rPr>
              <a:t>Degree Apprenticeships offer a cost-effective way of obtaining a bachelor’s or master’s degree whilst gaining valuable work experience. </a:t>
            </a:r>
          </a:p>
          <a:p>
            <a:endParaRPr lang="en-GB" sz="2000" dirty="0">
              <a:solidFill>
                <a:schemeClr val="bg1"/>
              </a:solidFill>
              <a:latin typeface="Gill Sans Nova Light" panose="020B0402020204020203"/>
            </a:endParaRPr>
          </a:p>
          <a:p>
            <a:pPr marL="342900" indent="-342900">
              <a:buFont typeface="Arial" panose="020B0604020202020204" pitchFamily="34" charset="0"/>
              <a:buChar char="•"/>
            </a:pPr>
            <a:r>
              <a:rPr lang="en-GB" sz="2000" dirty="0">
                <a:solidFill>
                  <a:schemeClr val="bg1"/>
                </a:solidFill>
                <a:latin typeface="Gill Sans Nova Light" panose="020B0402020204020203"/>
              </a:rPr>
              <a:t>Combine working with study at university.</a:t>
            </a:r>
          </a:p>
          <a:p>
            <a:pPr marL="342900" indent="-342900">
              <a:lnSpc>
                <a:spcPct val="150000"/>
              </a:lnSpc>
              <a:buFont typeface="Arial" panose="020B0604020202020204" pitchFamily="34" charset="0"/>
              <a:buChar char="•"/>
            </a:pPr>
            <a:r>
              <a:rPr lang="en-US" sz="2000" dirty="0">
                <a:solidFill>
                  <a:schemeClr val="bg1"/>
                </a:solidFill>
                <a:latin typeface="Gill Sans Nova Light"/>
                <a:ea typeface="Arial" charset="0"/>
                <a:cs typeface="Arial"/>
              </a:rPr>
              <a:t>You gain a University of Exeter degree</a:t>
            </a:r>
          </a:p>
          <a:p>
            <a:pPr marL="342900" indent="-342900">
              <a:lnSpc>
                <a:spcPct val="150000"/>
              </a:lnSpc>
              <a:buFont typeface="Arial" panose="020B0604020202020204" pitchFamily="34" charset="0"/>
              <a:buChar char="•"/>
            </a:pPr>
            <a:r>
              <a:rPr lang="en-US" sz="2000" dirty="0">
                <a:solidFill>
                  <a:schemeClr val="bg1"/>
                </a:solidFill>
                <a:latin typeface="Gill Sans Nova Light"/>
                <a:ea typeface="Arial" charset="0"/>
                <a:cs typeface="Arial"/>
              </a:rPr>
              <a:t>You are a full-time, salaried employee</a:t>
            </a:r>
          </a:p>
          <a:p>
            <a:pPr marL="342900" indent="-342900">
              <a:lnSpc>
                <a:spcPct val="150000"/>
              </a:lnSpc>
              <a:buFont typeface="Arial" panose="020B0604020202020204" pitchFamily="34" charset="0"/>
              <a:buChar char="•"/>
            </a:pPr>
            <a:r>
              <a:rPr lang="en-US" sz="2000" b="1" dirty="0">
                <a:solidFill>
                  <a:schemeClr val="bg1"/>
                </a:solidFill>
                <a:latin typeface="Gill Sans Nova Book" panose="020B0502020204020203" pitchFamily="34" charset="0"/>
                <a:ea typeface="Arial" charset="0"/>
                <a:cs typeface="Arial" charset="0"/>
              </a:rPr>
              <a:t>No tuition fees! </a:t>
            </a:r>
            <a:r>
              <a:rPr lang="en-US" sz="2000" dirty="0">
                <a:solidFill>
                  <a:schemeClr val="bg1"/>
                </a:solidFill>
                <a:latin typeface="Gill Sans Nova Light" panose="020B0402020204020203" pitchFamily="34" charset="0"/>
                <a:ea typeface="Arial" charset="0"/>
                <a:cs typeface="Arial" panose="020B0604020202020204" pitchFamily="34" charset="0"/>
              </a:rPr>
              <a:t>You can </a:t>
            </a:r>
            <a:r>
              <a:rPr lang="en-GB" sz="2000" dirty="0">
                <a:solidFill>
                  <a:schemeClr val="bg1"/>
                </a:solidFill>
                <a:latin typeface="Gill Sans Nova Light" panose="020B0402020204020203" pitchFamily="34" charset="0"/>
                <a:cs typeface="Arial" panose="020B0604020202020204" pitchFamily="34" charset="0"/>
              </a:rPr>
              <a:t>enjoy a fully-funded university experience, at a Russell Group university.</a:t>
            </a:r>
            <a:endParaRPr lang="en-US" sz="2000" dirty="0">
              <a:solidFill>
                <a:schemeClr val="bg1"/>
              </a:solidFill>
              <a:latin typeface="Gill Sans Nova Light" panose="020B0402020204020203" pitchFamily="34" charset="0"/>
              <a:ea typeface="Arial" charset="0"/>
              <a:cs typeface="Arial" panose="020B0604020202020204" pitchFamily="34" charset="0"/>
            </a:endParaRPr>
          </a:p>
        </p:txBody>
      </p:sp>
    </p:spTree>
    <p:extLst>
      <p:ext uri="{BB962C8B-B14F-4D97-AF65-F5344CB8AC3E}">
        <p14:creationId xmlns:p14="http://schemas.microsoft.com/office/powerpoint/2010/main" val="11433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automatically generated">
            <a:extLst>
              <a:ext uri="{FF2B5EF4-FFF2-40B4-BE49-F238E27FC236}">
                <a16:creationId xmlns:a16="http://schemas.microsoft.com/office/drawing/2014/main" id="{72E8122F-39A1-E94E-98E4-8168FCB21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 y="0"/>
            <a:ext cx="12196604" cy="6858000"/>
          </a:xfrm>
          <a:prstGeom prst="rect">
            <a:avLst/>
          </a:prstGeom>
        </p:spPr>
      </p:pic>
      <p:pic>
        <p:nvPicPr>
          <p:cNvPr id="14" name="Picture 13" descr="A picture containing clock, drawing&#10;&#10;Description automatically generated">
            <a:extLst>
              <a:ext uri="{FF2B5EF4-FFF2-40B4-BE49-F238E27FC236}">
                <a16:creationId xmlns:a16="http://schemas.microsoft.com/office/drawing/2014/main" id="{986F06AA-2B7E-2A4B-AC48-95D0C1FCFFD1}"/>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21" name="Picture 20" descr="A close up of a logo&#10;&#10;Description automatically generated">
            <a:extLst>
              <a:ext uri="{FF2B5EF4-FFF2-40B4-BE49-F238E27FC236}">
                <a16:creationId xmlns:a16="http://schemas.microsoft.com/office/drawing/2014/main" id="{FE247108-EBCB-994B-B69C-502B6DFEF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22" name="Picture 21">
            <a:extLst>
              <a:ext uri="{FF2B5EF4-FFF2-40B4-BE49-F238E27FC236}">
                <a16:creationId xmlns:a16="http://schemas.microsoft.com/office/drawing/2014/main" id="{48EDD9FD-FEB1-7E40-B339-27D68A9B2F50}"/>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6" name="TextBox 5"/>
          <p:cNvSpPr txBox="1"/>
          <p:nvPr/>
        </p:nvSpPr>
        <p:spPr>
          <a:xfrm>
            <a:off x="633827" y="1731955"/>
            <a:ext cx="7687442" cy="553998"/>
          </a:xfrm>
          <a:prstGeom prst="rect">
            <a:avLst/>
          </a:prstGeom>
          <a:noFill/>
        </p:spPr>
        <p:txBody>
          <a:bodyPr wrap="square" lIns="0" tIns="0" rIns="0" bIns="0" rtlCol="0">
            <a:spAutoFit/>
          </a:bodyPr>
          <a:lstStyle/>
          <a:p>
            <a:r>
              <a:rPr lang="en-US" sz="3600" dirty="0">
                <a:solidFill>
                  <a:schemeClr val="bg1"/>
                </a:solidFill>
                <a:latin typeface="Gill Sans Nova Book" panose="020B0502020204020203" pitchFamily="34" charset="0"/>
                <a:ea typeface="Arial" charset="0"/>
                <a:cs typeface="Arial" charset="0"/>
              </a:rPr>
              <a:t>What programmes are available? </a:t>
            </a:r>
          </a:p>
        </p:txBody>
      </p:sp>
      <p:sp>
        <p:nvSpPr>
          <p:cNvPr id="11" name="TextBox 5"/>
          <p:cNvSpPr txBox="1">
            <a:spLocks noChangeArrowheads="1"/>
          </p:cNvSpPr>
          <p:nvPr/>
        </p:nvSpPr>
        <p:spPr bwMode="auto">
          <a:xfrm>
            <a:off x="566640" y="2484614"/>
            <a:ext cx="4769901" cy="2031325"/>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400" b="1" dirty="0">
                <a:solidFill>
                  <a:schemeClr val="bg1"/>
                </a:solidFill>
                <a:latin typeface="Gill Sans Nova Light" panose="020B0402020204020203" pitchFamily="34" charset="0"/>
                <a:cs typeface="Arial" panose="020B0604020202020204" pitchFamily="34" charset="0"/>
              </a:rPr>
              <a:t>Digital and Technology Solutions (BSc):</a:t>
            </a:r>
          </a:p>
          <a:p>
            <a:pPr eaLnBrk="1" hangingPunct="1">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Partners include IBM, Renishaw, BT, Rolls Royce, the Met Office and more…</a:t>
            </a:r>
          </a:p>
          <a:p>
            <a:pPr marL="285750" indent="-285750" eaLnBrk="1" hangingPunct="1">
              <a:buFont typeface="Arial" panose="020B0604020202020204" pitchFamily="34" charset="0"/>
              <a:buChar char="•"/>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Specialisms including Software Engineering, Cyber Security and Data Analysis</a:t>
            </a:r>
            <a:br>
              <a:rPr lang="en-US" altLang="en-US" sz="1400" dirty="0">
                <a:solidFill>
                  <a:schemeClr val="bg1"/>
                </a:solidFill>
                <a:latin typeface="Gill Sans Nova Light" panose="020B0402020204020203" pitchFamily="34" charset="0"/>
                <a:cs typeface="Arial" panose="020B0604020202020204" pitchFamily="34" charset="0"/>
              </a:rPr>
            </a:b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a:buFont typeface="Arial" panose="020B0604020202020204" pitchFamily="34" charset="0"/>
              <a:buChar char="•"/>
              <a:defRPr/>
            </a:pPr>
            <a:r>
              <a:rPr lang="en-GB" sz="1400" dirty="0">
                <a:solidFill>
                  <a:schemeClr val="bg1"/>
                </a:solidFill>
                <a:latin typeface="Gill Sans Nova Light" panose="020B0402020204020203" pitchFamily="34" charset="0"/>
                <a:cs typeface="Arial" panose="020B0604020202020204" pitchFamily="34" charset="0"/>
              </a:rPr>
              <a:t>Syllabus is accredited by </a:t>
            </a:r>
            <a:r>
              <a:rPr lang="en-GB" sz="1400" dirty="0">
                <a:solidFill>
                  <a:schemeClr val="bg1"/>
                </a:solidFill>
                <a:latin typeface="Gill Sans Nova Light" panose="020B040202020402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Tech Partnership Degrees</a:t>
            </a:r>
            <a:r>
              <a:rPr lang="en-GB" sz="1400" dirty="0">
                <a:solidFill>
                  <a:schemeClr val="bg1"/>
                </a:solidFill>
                <a:latin typeface="Gill Sans Nova Light" panose="020B0402020204020203" pitchFamily="34" charset="0"/>
                <a:cs typeface="Arial" panose="020B0604020202020204" pitchFamily="34" charset="0"/>
              </a:rPr>
              <a:t> </a:t>
            </a:r>
            <a:endParaRPr lang="en-US" altLang="en-US" sz="1400" dirty="0">
              <a:solidFill>
                <a:schemeClr val="bg1"/>
              </a:solidFill>
              <a:latin typeface="Gill Sans Nova Light" panose="020B0402020204020203" pitchFamily="34" charset="0"/>
              <a:cs typeface="Arial" panose="020B0604020202020204" pitchFamily="34" charset="0"/>
            </a:endParaRPr>
          </a:p>
        </p:txBody>
      </p:sp>
      <p:sp>
        <p:nvSpPr>
          <p:cNvPr id="13" name="TextBox 5"/>
          <p:cNvSpPr txBox="1">
            <a:spLocks noChangeArrowheads="1"/>
          </p:cNvSpPr>
          <p:nvPr/>
        </p:nvSpPr>
        <p:spPr bwMode="auto">
          <a:xfrm>
            <a:off x="6324380" y="2484614"/>
            <a:ext cx="4746125" cy="2031325"/>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400" b="1" dirty="0">
                <a:solidFill>
                  <a:schemeClr val="bg1"/>
                </a:solidFill>
                <a:latin typeface="Gill Sans Nova Light" panose="020B0402020204020203" pitchFamily="34" charset="0"/>
                <a:cs typeface="Arial" panose="020B0604020202020204" pitchFamily="34" charset="0"/>
              </a:rPr>
              <a:t>Civil Engineering (BEng):</a:t>
            </a:r>
          </a:p>
          <a:p>
            <a:pPr eaLnBrk="1" hangingPunct="1">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285750" indent="-28575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Two pathways: consultancy or contracting</a:t>
            </a:r>
          </a:p>
          <a:p>
            <a:pPr marL="285750" indent="-285750" eaLnBrk="1" hangingPunct="1">
              <a:buFont typeface="Arial" panose="020B0604020202020204" pitchFamily="34" charset="0"/>
              <a:buChar char="•"/>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285750" indent="-28575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Developed in partnership with industry (Laing O’Rourke, EDF Energy)</a:t>
            </a:r>
            <a:br>
              <a:rPr lang="en-US" altLang="en-US" sz="1400" dirty="0">
                <a:solidFill>
                  <a:schemeClr val="bg1"/>
                </a:solidFill>
                <a:latin typeface="Gill Sans Nova Light" panose="020B0402020204020203" pitchFamily="34" charset="0"/>
                <a:cs typeface="Arial" panose="020B0604020202020204" pitchFamily="34" charset="0"/>
              </a:rPr>
            </a:br>
            <a:endParaRPr lang="en-US" altLang="en-US" sz="1400" dirty="0">
              <a:solidFill>
                <a:schemeClr val="bg1"/>
              </a:solidFill>
              <a:latin typeface="Gill Sans Nova Light" panose="020B0402020204020203" pitchFamily="34" charset="0"/>
              <a:cs typeface="Arial" panose="020B0604020202020204" pitchFamily="34" charset="0"/>
            </a:endParaRPr>
          </a:p>
          <a:p>
            <a:pPr marL="285750" indent="-28575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Working on major infrastructure projects such as Hinkley Point C</a:t>
            </a:r>
          </a:p>
        </p:txBody>
      </p:sp>
      <p:pic>
        <p:nvPicPr>
          <p:cNvPr id="15"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827" y="4832300"/>
            <a:ext cx="549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92033" y="4927000"/>
            <a:ext cx="14017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p:cNvPicPr>
          <p:nvPr/>
        </p:nvPicPr>
        <p:blipFill>
          <a:blip r:embed="rId9">
            <a:extLst>
              <a:ext uri="{28A0092B-C50C-407E-A947-70E740481C1C}">
                <a14:useLocalDpi xmlns:a14="http://schemas.microsoft.com/office/drawing/2010/main" val="0"/>
              </a:ext>
            </a:extLst>
          </a:blip>
          <a:srcRect l="25443" t="71088" r="56061"/>
          <a:stretch>
            <a:fillRect/>
          </a:stretch>
        </p:blipFill>
        <p:spPr bwMode="auto">
          <a:xfrm>
            <a:off x="3258348" y="4885725"/>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p:cNvPicPr>
          <p:nvPr/>
        </p:nvPicPr>
        <p:blipFill>
          <a:blip r:embed="rId9">
            <a:extLst>
              <a:ext uri="{28A0092B-C50C-407E-A947-70E740481C1C}">
                <a14:useLocalDpi xmlns:a14="http://schemas.microsoft.com/office/drawing/2010/main" val="0"/>
              </a:ext>
            </a:extLst>
          </a:blip>
          <a:srcRect l="24867" t="32597" r="56636" b="26563"/>
          <a:stretch>
            <a:fillRect/>
          </a:stretch>
        </p:blipFill>
        <p:spPr bwMode="auto">
          <a:xfrm>
            <a:off x="4842100" y="4807870"/>
            <a:ext cx="1219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827" y="5624256"/>
            <a:ext cx="1328737"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438827" y="5576631"/>
            <a:ext cx="10255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52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92335B-B088-DD47-8EA2-E3B29ECFD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descr="A picture containing clock, drawing&#10;&#10;Description automatically generated">
            <a:extLst>
              <a:ext uri="{FF2B5EF4-FFF2-40B4-BE49-F238E27FC236}">
                <a16:creationId xmlns:a16="http://schemas.microsoft.com/office/drawing/2014/main" id="{53139462-F8D8-5F4B-ADF4-3D2414CE048F}"/>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21" name="Picture 20" descr="A close up of a logo&#10;&#10;Description automatically generated">
            <a:extLst>
              <a:ext uri="{FF2B5EF4-FFF2-40B4-BE49-F238E27FC236}">
                <a16:creationId xmlns:a16="http://schemas.microsoft.com/office/drawing/2014/main" id="{E326C9B9-630F-5F4C-A236-A49E7DB2A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22" name="Picture 21">
            <a:extLst>
              <a:ext uri="{FF2B5EF4-FFF2-40B4-BE49-F238E27FC236}">
                <a16:creationId xmlns:a16="http://schemas.microsoft.com/office/drawing/2014/main" id="{6D56FA2F-BB93-DA40-99C9-492DC27CFCE9}"/>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6" name="TextBox 5"/>
          <p:cNvSpPr txBox="1"/>
          <p:nvPr/>
        </p:nvSpPr>
        <p:spPr>
          <a:xfrm>
            <a:off x="522486" y="1653245"/>
            <a:ext cx="7687442" cy="553998"/>
          </a:xfrm>
          <a:prstGeom prst="rect">
            <a:avLst/>
          </a:prstGeom>
          <a:noFill/>
        </p:spPr>
        <p:txBody>
          <a:bodyPr wrap="square" lIns="0" tIns="0" rIns="0" bIns="0" rtlCol="0">
            <a:spAutoFit/>
          </a:bodyPr>
          <a:lstStyle/>
          <a:p>
            <a:r>
              <a:rPr lang="en-US" sz="3600" dirty="0">
                <a:solidFill>
                  <a:schemeClr val="bg1"/>
                </a:solidFill>
                <a:latin typeface="Gill Sans Nova Book" panose="020B0502020204020203" pitchFamily="34" charset="0"/>
                <a:ea typeface="Arial" charset="0"/>
                <a:cs typeface="Arial" charset="0"/>
              </a:rPr>
              <a:t>What programmes are available?  </a:t>
            </a:r>
          </a:p>
        </p:txBody>
      </p:sp>
      <p:sp>
        <p:nvSpPr>
          <p:cNvPr id="11" name="TextBox 5"/>
          <p:cNvSpPr txBox="1">
            <a:spLocks noChangeArrowheads="1"/>
          </p:cNvSpPr>
          <p:nvPr/>
        </p:nvSpPr>
        <p:spPr bwMode="auto">
          <a:xfrm>
            <a:off x="428116" y="2353260"/>
            <a:ext cx="5548176" cy="3108543"/>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400" b="1" dirty="0">
                <a:solidFill>
                  <a:schemeClr val="bg1"/>
                </a:solidFill>
                <a:latin typeface="Gill Sans Nova Light" panose="020B0402020204020203" pitchFamily="34" charset="0"/>
                <a:cs typeface="Arial" panose="020B0604020202020204" pitchFamily="34" charset="0"/>
              </a:rPr>
              <a:t>Financial Services Professional (BSc Applied Finance):</a:t>
            </a:r>
          </a:p>
          <a:p>
            <a:pPr eaLnBrk="1" hangingPunct="1">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285750" indent="-285750">
              <a:buFont typeface="Arial" panose="020B0604020202020204" pitchFamily="34" charset="0"/>
              <a:buChar char="•"/>
              <a:defRPr/>
            </a:pPr>
            <a:r>
              <a:rPr lang="en-GB" sz="1400" dirty="0">
                <a:solidFill>
                  <a:schemeClr val="bg1"/>
                </a:solidFill>
                <a:latin typeface="Gill Sans Nova Light" panose="020B0402020204020203" pitchFamily="34" charset="0"/>
                <a:cs typeface="Arial" panose="020B0604020202020204" pitchFamily="34" charset="0"/>
              </a:rPr>
              <a:t>Gain the skills to become a highly competent professional ready to excel in the finance industry</a:t>
            </a:r>
            <a:br>
              <a:rPr lang="en-GB" sz="1400" dirty="0">
                <a:solidFill>
                  <a:schemeClr val="bg1"/>
                </a:solidFill>
                <a:latin typeface="Gill Sans Nova Light" panose="020B0402020204020203" pitchFamily="34" charset="0"/>
              </a:rPr>
            </a:br>
            <a:endParaRPr lang="en-GB" sz="1400" dirty="0">
              <a:solidFill>
                <a:schemeClr val="bg1"/>
              </a:solidFill>
              <a:latin typeface="Gill Sans Nova Light" panose="020B0402020204020203" pitchFamily="34" charset="0"/>
              <a:cs typeface="Arial" panose="020B0604020202020204" pitchFamily="34" charset="0"/>
            </a:endParaRPr>
          </a:p>
          <a:p>
            <a:pPr marL="285750" indent="-285750">
              <a:buFont typeface="Arial" panose="020B0604020202020204" pitchFamily="34" charset="0"/>
              <a:buChar char="•"/>
              <a:defRPr/>
            </a:pPr>
            <a:r>
              <a:rPr lang="en-GB" sz="1400" dirty="0">
                <a:solidFill>
                  <a:schemeClr val="bg1"/>
                </a:solidFill>
                <a:latin typeface="Gill Sans Nova Light" panose="020B0402020204020203" pitchFamily="34" charset="0"/>
                <a:cs typeface="Arial" panose="020B0604020202020204" pitchFamily="34" charset="0"/>
              </a:rPr>
              <a:t>Membership of CISI from the start of the course. </a:t>
            </a:r>
            <a:br>
              <a:rPr lang="en-GB" sz="1400" dirty="0">
                <a:solidFill>
                  <a:schemeClr val="bg1"/>
                </a:solidFill>
                <a:latin typeface="Gill Sans Nova Light" panose="020B0402020204020203" pitchFamily="34" charset="0"/>
                <a:cs typeface="Arial" panose="020B0604020202020204" pitchFamily="34" charset="0"/>
              </a:rPr>
            </a:br>
            <a:endParaRPr lang="en-GB" sz="1400" dirty="0">
              <a:solidFill>
                <a:schemeClr val="bg1"/>
              </a:solidFill>
              <a:latin typeface="Gill Sans Nova Light" panose="020B0402020204020203" pitchFamily="34" charset="0"/>
              <a:cs typeface="Arial" panose="020B0604020202020204" pitchFamily="34" charset="0"/>
            </a:endParaRPr>
          </a:p>
          <a:p>
            <a:pPr marL="285750" indent="-285750">
              <a:buFont typeface="Arial" panose="020B0604020202020204" pitchFamily="34" charset="0"/>
              <a:buChar char="•"/>
              <a:defRPr/>
            </a:pPr>
            <a:r>
              <a:rPr lang="en-US" altLang="en-US" sz="1400" dirty="0">
                <a:solidFill>
                  <a:schemeClr val="bg1"/>
                </a:solidFill>
                <a:latin typeface="Gill Sans Nova Light" panose="020B0402020204020203"/>
                <a:cs typeface="Arial" panose="020B0604020202020204" pitchFamily="34" charset="0"/>
              </a:rPr>
              <a:t>Four qualifications from one </a:t>
            </a:r>
            <a:r>
              <a:rPr lang="en-US" altLang="en-US" sz="1400" dirty="0" err="1">
                <a:solidFill>
                  <a:schemeClr val="bg1"/>
                </a:solidFill>
                <a:latin typeface="Gill Sans Nova Light" panose="020B0402020204020203"/>
                <a:cs typeface="Arial" panose="020B0604020202020204" pitchFamily="34" charset="0"/>
              </a:rPr>
              <a:t>programme</a:t>
            </a:r>
            <a:r>
              <a:rPr lang="en-US" altLang="en-US" sz="1400" dirty="0">
                <a:solidFill>
                  <a:schemeClr val="bg1"/>
                </a:solidFill>
                <a:latin typeface="Gill Sans Nova Light" panose="020B0402020204020203"/>
                <a:cs typeface="Arial" panose="020B0604020202020204" pitchFamily="34" charset="0"/>
              </a:rPr>
              <a:t>:</a:t>
            </a:r>
          </a:p>
          <a:p>
            <a:pPr marL="1028700" lvl="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BSc Applied finance degree</a:t>
            </a:r>
          </a:p>
          <a:p>
            <a:pPr marL="1028700" lvl="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Chartered Institute of Securities and Investment Diploma in Investment Operations</a:t>
            </a:r>
          </a:p>
          <a:p>
            <a:pPr marL="1028700" lvl="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Level 6 Apprenticeship</a:t>
            </a:r>
          </a:p>
          <a:p>
            <a:pPr marL="1028700" lvl="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Level 4 Apprenticeship</a:t>
            </a:r>
          </a:p>
          <a:p>
            <a:pPr marL="285750" indent="-285750">
              <a:buFont typeface="Arial" panose="020B0604020202020204" pitchFamily="34" charset="0"/>
              <a:buChar char="•"/>
              <a:defRPr/>
            </a:pPr>
            <a:endParaRPr lang="en-US" altLang="en-US" sz="1400" dirty="0">
              <a:solidFill>
                <a:schemeClr val="bg1"/>
              </a:solidFill>
              <a:latin typeface="Gill Sans Nova Light" panose="020B0402020204020203" pitchFamily="34" charset="0"/>
              <a:cs typeface="Arial" panose="020B0604020202020204" pitchFamily="34" charset="0"/>
            </a:endParaRPr>
          </a:p>
        </p:txBody>
      </p:sp>
      <p:pic>
        <p:nvPicPr>
          <p:cNvPr id="15"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888" y="5513008"/>
            <a:ext cx="420271" cy="37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5053" y="5548932"/>
            <a:ext cx="1072540" cy="25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p:cNvPicPr>
          <p:nvPr/>
        </p:nvPicPr>
        <p:blipFill>
          <a:blip r:embed="rId8">
            <a:extLst>
              <a:ext uri="{28A0092B-C50C-407E-A947-70E740481C1C}">
                <a14:useLocalDpi xmlns:a14="http://schemas.microsoft.com/office/drawing/2010/main" val="0"/>
              </a:ext>
            </a:extLst>
          </a:blip>
          <a:srcRect l="25443" t="71088" r="56061"/>
          <a:stretch>
            <a:fillRect/>
          </a:stretch>
        </p:blipFill>
        <p:spPr bwMode="auto">
          <a:xfrm>
            <a:off x="2557726" y="5543374"/>
            <a:ext cx="932854" cy="3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p:cNvPicPr>
            <a:picLocks noChangeAspect="1"/>
          </p:cNvPicPr>
          <p:nvPr/>
        </p:nvPicPr>
        <p:blipFill>
          <a:blip r:embed="rId8">
            <a:extLst>
              <a:ext uri="{28A0092B-C50C-407E-A947-70E740481C1C}">
                <a14:useLocalDpi xmlns:a14="http://schemas.microsoft.com/office/drawing/2010/main" val="0"/>
              </a:ext>
            </a:extLst>
          </a:blip>
          <a:srcRect l="24867" t="32597" r="56636" b="26563"/>
          <a:stretch>
            <a:fillRect/>
          </a:stretch>
        </p:blipFill>
        <p:spPr bwMode="auto">
          <a:xfrm>
            <a:off x="3831160" y="5513008"/>
            <a:ext cx="932856" cy="44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3888" y="6088679"/>
            <a:ext cx="1016665" cy="33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04594" y="5521228"/>
            <a:ext cx="784668" cy="37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p:cNvSpPr txBox="1">
            <a:spLocks noChangeArrowheads="1"/>
          </p:cNvSpPr>
          <p:nvPr/>
        </p:nvSpPr>
        <p:spPr bwMode="auto">
          <a:xfrm>
            <a:off x="6451905" y="2327512"/>
            <a:ext cx="5022407" cy="2246769"/>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400" b="1" dirty="0">
                <a:solidFill>
                  <a:schemeClr val="bg1"/>
                </a:solidFill>
                <a:latin typeface="Gill Sans Nova Light" panose="020B0402020204020203" pitchFamily="34" charset="0"/>
                <a:cs typeface="Arial" panose="020B0604020202020204" pitchFamily="34" charset="0"/>
              </a:rPr>
              <a:t>Diagnostic Radiographer (BSc):</a:t>
            </a:r>
          </a:p>
          <a:p>
            <a:pPr eaLnBrk="1" hangingPunct="1">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285750" indent="-285750">
              <a:buFont typeface="Arial" panose="020B0604020202020204" pitchFamily="34" charset="0"/>
              <a:buChar char="•"/>
              <a:defRPr/>
            </a:pPr>
            <a:r>
              <a:rPr lang="en-GB" sz="1400" dirty="0">
                <a:solidFill>
                  <a:schemeClr val="bg1"/>
                </a:solidFill>
                <a:latin typeface="Gill Sans Nova Light" panose="020B0402020204020203"/>
              </a:rPr>
              <a:t>Extensive workplace learning and practice within your imaging department</a:t>
            </a:r>
            <a:br>
              <a:rPr lang="en-GB" sz="1400" dirty="0">
                <a:solidFill>
                  <a:schemeClr val="bg1"/>
                </a:solidFill>
                <a:latin typeface="Gill Sans Nova Light" panose="020B0402020204020203"/>
              </a:rPr>
            </a:br>
            <a:endParaRPr lang="en-US" altLang="en-US" sz="1400" dirty="0">
              <a:solidFill>
                <a:schemeClr val="bg1"/>
              </a:solidFill>
              <a:latin typeface="Gill Sans Nova Light" panose="020B0402020204020203"/>
              <a:cs typeface="Arial" panose="020B0604020202020204" pitchFamily="34" charset="0"/>
            </a:endParaRPr>
          </a:p>
          <a:p>
            <a:pPr marL="285750" indent="-285750">
              <a:buFont typeface="Arial" panose="020B0604020202020204" pitchFamily="34" charset="0"/>
              <a:buChar char="•"/>
              <a:defRPr/>
            </a:pPr>
            <a:r>
              <a:rPr lang="en-GB" sz="1400" dirty="0">
                <a:solidFill>
                  <a:schemeClr val="bg1"/>
                </a:solidFill>
                <a:latin typeface="Gill Sans Nova Light" panose="020B0402020204020203"/>
              </a:rPr>
              <a:t>Full access to our state-of-the-art, purpose-built facilities including X-ray room, MRI scanner and lab space</a:t>
            </a:r>
            <a:br>
              <a:rPr lang="en-US" altLang="en-US" sz="1400" dirty="0">
                <a:solidFill>
                  <a:schemeClr val="bg1"/>
                </a:solidFill>
                <a:latin typeface="Gill Sans Nova Light" panose="020B0402020204020203"/>
                <a:cs typeface="Arial" panose="020B0604020202020204" pitchFamily="34" charset="0"/>
              </a:rPr>
            </a:br>
            <a:endParaRPr lang="en-US" altLang="en-US" sz="1400" dirty="0">
              <a:solidFill>
                <a:schemeClr val="bg1"/>
              </a:solidFill>
              <a:latin typeface="Gill Sans Nova Light" panose="020B0402020204020203"/>
              <a:cs typeface="Arial" panose="020B0604020202020204" pitchFamily="34" charset="0"/>
            </a:endParaRPr>
          </a:p>
          <a:p>
            <a:pPr marL="285750" indent="-285750">
              <a:buFont typeface="Arial" panose="020B0604020202020204" pitchFamily="34" charset="0"/>
              <a:buChar char="•"/>
              <a:defRPr/>
            </a:pPr>
            <a:r>
              <a:rPr lang="en-GB" sz="1400" dirty="0">
                <a:solidFill>
                  <a:schemeClr val="bg1"/>
                </a:solidFill>
                <a:latin typeface="Gill Sans Nova Light" panose="020B0402020204020203"/>
              </a:rPr>
              <a:t>Programme approved by the Health and Care Professions Council (HCPC) </a:t>
            </a:r>
          </a:p>
        </p:txBody>
      </p:sp>
    </p:spTree>
    <p:extLst>
      <p:ext uri="{BB962C8B-B14F-4D97-AF65-F5344CB8AC3E}">
        <p14:creationId xmlns:p14="http://schemas.microsoft.com/office/powerpoint/2010/main" val="26468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23D02E0D-6278-EB4F-B333-12AF05909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clock, drawing&#10;&#10;Description automatically generated">
            <a:extLst>
              <a:ext uri="{FF2B5EF4-FFF2-40B4-BE49-F238E27FC236}">
                <a16:creationId xmlns:a16="http://schemas.microsoft.com/office/drawing/2014/main" id="{7CFAF259-19B1-4340-9B64-A10D81C28A3D}"/>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6" name="Picture 5" descr="A close up of a logo&#10;&#10;Description automatically generated">
            <a:extLst>
              <a:ext uri="{FF2B5EF4-FFF2-40B4-BE49-F238E27FC236}">
                <a16:creationId xmlns:a16="http://schemas.microsoft.com/office/drawing/2014/main" id="{68EB8DC5-854B-D94C-B7FD-B906A9787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7" name="Picture 6">
            <a:extLst>
              <a:ext uri="{FF2B5EF4-FFF2-40B4-BE49-F238E27FC236}">
                <a16:creationId xmlns:a16="http://schemas.microsoft.com/office/drawing/2014/main" id="{5196A133-77C6-C64A-8179-5EF2F832C3E3}"/>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8" name="TextBox 7"/>
          <p:cNvSpPr txBox="1"/>
          <p:nvPr/>
        </p:nvSpPr>
        <p:spPr>
          <a:xfrm>
            <a:off x="547848" y="1882419"/>
            <a:ext cx="9558278" cy="553998"/>
          </a:xfrm>
          <a:prstGeom prst="rect">
            <a:avLst/>
          </a:prstGeom>
          <a:noFill/>
        </p:spPr>
        <p:txBody>
          <a:bodyPr wrap="square" lIns="0" tIns="0" rIns="0" bIns="0" rtlCol="0">
            <a:spAutoFit/>
          </a:bodyPr>
          <a:lstStyle/>
          <a:p>
            <a:r>
              <a:rPr lang="en-US" sz="3600" dirty="0">
                <a:solidFill>
                  <a:schemeClr val="bg1"/>
                </a:solidFill>
                <a:latin typeface="Gill Sans Nova Book" panose="020B0502020204020203" pitchFamily="34" charset="0"/>
                <a:ea typeface="Arial" charset="0"/>
                <a:cs typeface="Arial" charset="0"/>
              </a:rPr>
              <a:t>How does it work?</a:t>
            </a:r>
          </a:p>
        </p:txBody>
      </p:sp>
      <p:sp>
        <p:nvSpPr>
          <p:cNvPr id="10" name="TextBox 5"/>
          <p:cNvSpPr txBox="1">
            <a:spLocks noChangeArrowheads="1"/>
          </p:cNvSpPr>
          <p:nvPr/>
        </p:nvSpPr>
        <p:spPr bwMode="auto">
          <a:xfrm>
            <a:off x="473895" y="2677123"/>
            <a:ext cx="8248866" cy="2893100"/>
          </a:xfrm>
          <a:prstGeom prst="rect">
            <a:avLst/>
          </a:prstGeom>
          <a:noFill/>
          <a:ln>
            <a:noFill/>
          </a:ln>
        </p:spPr>
        <p:txBody>
          <a:bodyPr wrap="square" anchor="t">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400" dirty="0">
                <a:solidFill>
                  <a:schemeClr val="bg1"/>
                </a:solidFill>
                <a:latin typeface="Gill Sans Nova Book" panose="020B0502020204020203" pitchFamily="34" charset="0"/>
                <a:cs typeface="Arial" panose="020B0604020202020204" pitchFamily="34" charset="0"/>
              </a:rPr>
              <a:t>You will be a full-time employee, studying towards a University of Exeter degree</a:t>
            </a:r>
          </a:p>
          <a:p>
            <a:pPr eaLnBrk="1" hangingPunct="1">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355600" indent="-355600">
              <a:buFont typeface="Arial" panose="020B0604020202020204" pitchFamily="34" charset="0"/>
              <a:buChar char="•"/>
            </a:pPr>
            <a:r>
              <a:rPr lang="en-GB" sz="1400" dirty="0">
                <a:solidFill>
                  <a:schemeClr val="bg1"/>
                </a:solidFill>
                <a:latin typeface="Gill Sans Nova Light" panose="020B0402020204020203"/>
              </a:rPr>
              <a:t>Apprentices on degree and masters level apprenticeships can earn up to £22,000 a year.</a:t>
            </a:r>
          </a:p>
          <a:p>
            <a:pPr marL="285750" indent="-285750">
              <a:buFont typeface="Arial" panose="020B0604020202020204" pitchFamily="34" charset="0"/>
              <a:buChar char="•"/>
            </a:pPr>
            <a:endParaRPr lang="en-GB" sz="1400" dirty="0"/>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Delivery models vary between </a:t>
            </a:r>
            <a:r>
              <a:rPr lang="en-US" altLang="en-US" sz="1400" dirty="0" err="1">
                <a:solidFill>
                  <a:schemeClr val="bg1"/>
                </a:solidFill>
                <a:latin typeface="Gill Sans Nova Light" panose="020B0402020204020203" pitchFamily="34" charset="0"/>
                <a:cs typeface="Arial" panose="020B0604020202020204" pitchFamily="34" charset="0"/>
              </a:rPr>
              <a:t>programmes</a:t>
            </a:r>
            <a:r>
              <a:rPr lang="en-US" altLang="en-US" sz="1400" dirty="0">
                <a:solidFill>
                  <a:schemeClr val="bg1"/>
                </a:solidFill>
                <a:latin typeface="Gill Sans Nova Light" panose="020B0402020204020203" pitchFamily="34" charset="0"/>
                <a:cs typeface="Arial" panose="020B0604020202020204" pitchFamily="34" charset="0"/>
              </a:rPr>
              <a:t> – blended learning, block release, online interaction</a:t>
            </a:r>
          </a:p>
          <a:p>
            <a:pPr marL="342900" indent="-342900" eaLnBrk="1" hangingPunct="1">
              <a:buFont typeface="Arial" panose="020B0604020202020204" pitchFamily="34" charset="0"/>
              <a:buChar char="•"/>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a:buFont typeface="Arial" panose="020B0604020202020204" pitchFamily="34" charset="0"/>
              <a:buChar char="•"/>
              <a:defRPr/>
            </a:pPr>
            <a:r>
              <a:rPr lang="en-US" altLang="en-US" sz="1400" dirty="0">
                <a:solidFill>
                  <a:schemeClr val="bg1"/>
                </a:solidFill>
                <a:latin typeface="Gill Sans Nova Light"/>
                <a:ea typeface="MS PGothic"/>
                <a:cs typeface="Arial"/>
              </a:rPr>
              <a:t>Work done as part of your day-to-day role contributes to your degree. </a:t>
            </a:r>
            <a:r>
              <a:rPr lang="en-GB" sz="1400" dirty="0">
                <a:solidFill>
                  <a:schemeClr val="bg1"/>
                </a:solidFill>
                <a:latin typeface="Gill Sans Nova Light" panose="020B0402020204020203"/>
                <a:ea typeface="MS PGothic"/>
              </a:rPr>
              <a:t>Apprentices are required to spend 20% of their total time on ‘off-the-job training. How this is structured will depend on your programme. </a:t>
            </a:r>
            <a:endParaRPr lang="en-US" altLang="en-US" sz="1400" dirty="0">
              <a:solidFill>
                <a:schemeClr val="bg1"/>
              </a:solidFill>
              <a:latin typeface="Gill Sans Nova Light" panose="020B0402020204020203"/>
              <a:cs typeface="Arial" panose="020B0604020202020204" pitchFamily="34" charset="0"/>
            </a:endParaRPr>
          </a:p>
          <a:p>
            <a:pPr marL="342900" indent="-342900" eaLnBrk="1" hangingPunct="1">
              <a:buFont typeface="Arial" panose="020B0604020202020204" pitchFamily="34" charset="0"/>
              <a:buChar char="•"/>
              <a:defRPr/>
            </a:pP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Mentors support you throughout the </a:t>
            </a:r>
            <a:r>
              <a:rPr lang="en-US" altLang="en-US" sz="1400" dirty="0" err="1">
                <a:solidFill>
                  <a:schemeClr val="bg1"/>
                </a:solidFill>
                <a:latin typeface="Gill Sans Nova Light" panose="020B0402020204020203" pitchFamily="34" charset="0"/>
                <a:cs typeface="Arial" panose="020B0604020202020204" pitchFamily="34" charset="0"/>
              </a:rPr>
              <a:t>programme</a:t>
            </a:r>
            <a:r>
              <a:rPr lang="en-US" altLang="en-US" sz="1400" dirty="0">
                <a:solidFill>
                  <a:schemeClr val="bg1"/>
                </a:solidFill>
                <a:latin typeface="Gill Sans Nova Light" panose="020B0402020204020203" pitchFamily="34" charset="0"/>
                <a:cs typeface="Arial" panose="020B0604020202020204" pitchFamily="34" charset="0"/>
              </a:rPr>
              <a:t> – University and employer mentors</a:t>
            </a:r>
            <a:br>
              <a:rPr lang="en-US" altLang="en-US" sz="1400" dirty="0">
                <a:solidFill>
                  <a:schemeClr val="bg1"/>
                </a:solidFill>
                <a:latin typeface="Gill Sans Nova Light" panose="020B0402020204020203" pitchFamily="34" charset="0"/>
                <a:cs typeface="Arial" panose="020B0604020202020204" pitchFamily="34" charset="0"/>
              </a:rPr>
            </a:br>
            <a:endParaRPr lang="en-US" altLang="en-US" sz="1400" dirty="0">
              <a:solidFill>
                <a:schemeClr val="bg1"/>
              </a:solidFill>
              <a:latin typeface="Gill Sans Nova Light" panose="020B0402020204020203" pitchFamily="34" charset="0"/>
              <a:cs typeface="Arial" panose="020B0604020202020204" pitchFamily="34" charset="0"/>
            </a:endParaRPr>
          </a:p>
          <a:p>
            <a:pPr marL="342900" indent="-342900" eaLnBrk="1" hangingPunct="1">
              <a:buFont typeface="Arial" panose="020B0604020202020204" pitchFamily="34" charset="0"/>
              <a:buChar char="•"/>
              <a:defRPr/>
            </a:pPr>
            <a:r>
              <a:rPr lang="en-US" altLang="en-US" sz="1400" dirty="0">
                <a:solidFill>
                  <a:schemeClr val="bg1"/>
                </a:solidFill>
                <a:latin typeface="Gill Sans Nova Light" panose="020B0402020204020203" pitchFamily="34" charset="0"/>
                <a:cs typeface="Arial" panose="020B0604020202020204" pitchFamily="34" charset="0"/>
              </a:rPr>
              <a:t>Access to the same support as any other University of Exeter student, including the Students’ Guild, library, societies, facilities.</a:t>
            </a:r>
          </a:p>
        </p:txBody>
      </p:sp>
    </p:spTree>
    <p:extLst>
      <p:ext uri="{BB962C8B-B14F-4D97-AF65-F5344CB8AC3E}">
        <p14:creationId xmlns:p14="http://schemas.microsoft.com/office/powerpoint/2010/main" val="670674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9AA04F95-8F4F-FD40-8408-84561E5D5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clock, drawing&#10;&#10;Description automatically generated">
            <a:extLst>
              <a:ext uri="{FF2B5EF4-FFF2-40B4-BE49-F238E27FC236}">
                <a16:creationId xmlns:a16="http://schemas.microsoft.com/office/drawing/2014/main" id="{18006D27-8E29-0B45-904B-B7588A547839}"/>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8" name="Picture 7" descr="A close up of a logo&#10;&#10;Description automatically generated">
            <a:extLst>
              <a:ext uri="{FF2B5EF4-FFF2-40B4-BE49-F238E27FC236}">
                <a16:creationId xmlns:a16="http://schemas.microsoft.com/office/drawing/2014/main" id="{C450E9C5-7424-1F46-B75E-15CC5E368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9" name="Picture 8">
            <a:extLst>
              <a:ext uri="{FF2B5EF4-FFF2-40B4-BE49-F238E27FC236}">
                <a16:creationId xmlns:a16="http://schemas.microsoft.com/office/drawing/2014/main" id="{63069F17-9244-7940-80EA-9CB014A3CB33}"/>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6" name="TextBox 5"/>
          <p:cNvSpPr txBox="1"/>
          <p:nvPr/>
        </p:nvSpPr>
        <p:spPr>
          <a:xfrm>
            <a:off x="622750" y="1674768"/>
            <a:ext cx="7687442" cy="553998"/>
          </a:xfrm>
          <a:prstGeom prst="rect">
            <a:avLst/>
          </a:prstGeom>
          <a:noFill/>
        </p:spPr>
        <p:txBody>
          <a:bodyPr wrap="square" lIns="0" tIns="0" rIns="0" bIns="0" rtlCol="0">
            <a:spAutoFit/>
          </a:bodyPr>
          <a:lstStyle/>
          <a:p>
            <a:r>
              <a:rPr lang="en-US" sz="3600" dirty="0">
                <a:solidFill>
                  <a:schemeClr val="bg1"/>
                </a:solidFill>
                <a:latin typeface="Gill Sans Nova Book" panose="020B0502020204020203" pitchFamily="34" charset="0"/>
                <a:ea typeface="Arial" charset="0"/>
                <a:cs typeface="Arial" charset="0"/>
              </a:rPr>
              <a:t>Course Structure</a:t>
            </a:r>
          </a:p>
        </p:txBody>
      </p:sp>
      <p:sp>
        <p:nvSpPr>
          <p:cNvPr id="21" name="TextBox 5"/>
          <p:cNvSpPr txBox="1">
            <a:spLocks noChangeArrowheads="1"/>
          </p:cNvSpPr>
          <p:nvPr/>
        </p:nvSpPr>
        <p:spPr bwMode="auto">
          <a:xfrm>
            <a:off x="561106" y="2333074"/>
            <a:ext cx="5512174" cy="4401205"/>
          </a:xfrm>
          <a:prstGeom prst="rect">
            <a:avLst/>
          </a:prstGeom>
          <a:no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sz="1400" dirty="0">
                <a:solidFill>
                  <a:schemeClr val="bg1"/>
                </a:solidFill>
                <a:latin typeface="Gill Sans Nova Book" panose="020B0502020204020203" pitchFamily="34" charset="0"/>
                <a:cs typeface="Arial" panose="020B0604020202020204" pitchFamily="34" charset="0"/>
              </a:rPr>
              <a:t>Residentials</a:t>
            </a:r>
          </a:p>
          <a:p>
            <a:pPr>
              <a:defRPr/>
            </a:pPr>
            <a:endParaRPr lang="en-US" altLang="en-US" sz="1400" u="sng" dirty="0">
              <a:solidFill>
                <a:schemeClr val="bg1"/>
              </a:solidFill>
              <a:latin typeface="Gill Sans Nova Light" panose="020B0402020204020203" pitchFamily="34" charset="0"/>
              <a:cs typeface="Arial" panose="020B0604020202020204" pitchFamily="34" charset="0"/>
            </a:endParaRPr>
          </a:p>
          <a:p>
            <a:pPr marL="342900" indent="-342900">
              <a:buFont typeface="Arial" panose="020B0604020202020204" pitchFamily="34" charset="0"/>
              <a:buChar char="•"/>
              <a:defRPr/>
            </a:pPr>
            <a:r>
              <a:rPr lang="en-GB" sz="1400" dirty="0">
                <a:solidFill>
                  <a:schemeClr val="bg1"/>
                </a:solidFill>
                <a:latin typeface="Gill Sans Nova Light" panose="020B0402020204020203" pitchFamily="34" charset="0"/>
                <a:cs typeface="Arial" panose="020B0604020202020204" pitchFamily="34" charset="0"/>
              </a:rPr>
              <a:t>Held at the University’s Streatham Campus in Exeter</a:t>
            </a:r>
          </a:p>
          <a:p>
            <a:pPr marL="342900" indent="-342900">
              <a:buFont typeface="Arial" panose="020B0604020202020204" pitchFamily="34" charset="0"/>
              <a:buChar char="•"/>
              <a:defRPr/>
            </a:pPr>
            <a:endParaRPr lang="en-GB" sz="1400" dirty="0">
              <a:solidFill>
                <a:schemeClr val="bg1"/>
              </a:solidFill>
              <a:latin typeface="Gill Sans Nova Light" panose="020B0402020204020203" pitchFamily="34" charset="0"/>
              <a:cs typeface="Arial" panose="020B0604020202020204" pitchFamily="34" charset="0"/>
            </a:endParaRPr>
          </a:p>
          <a:p>
            <a:pPr marL="342900" indent="-342900">
              <a:buFont typeface="Arial" panose="020B0604020202020204" pitchFamily="34" charset="0"/>
              <a:buChar char="•"/>
              <a:defRPr/>
            </a:pPr>
            <a:r>
              <a:rPr lang="en-GB" sz="1400" dirty="0">
                <a:solidFill>
                  <a:schemeClr val="bg1"/>
                </a:solidFill>
                <a:latin typeface="Gill Sans Nova Light" panose="020B0402020204020203" pitchFamily="34" charset="0"/>
                <a:cs typeface="Arial" panose="020B0604020202020204" pitchFamily="34" charset="0"/>
              </a:rPr>
              <a:t>Brings all apprentices together from across the country.</a:t>
            </a:r>
          </a:p>
          <a:p>
            <a:endParaRPr lang="en-GB" sz="1400" dirty="0"/>
          </a:p>
          <a:p>
            <a:pPr marL="355600" indent="-355600">
              <a:buFont typeface="Arial" panose="020B0604020202020204" pitchFamily="34" charset="0"/>
              <a:buChar char="•"/>
            </a:pPr>
            <a:r>
              <a:rPr lang="en-GB" sz="1400" dirty="0">
                <a:solidFill>
                  <a:schemeClr val="bg1"/>
                </a:solidFill>
                <a:latin typeface="Gill Sans Nova Light" panose="020B0402020204020203"/>
              </a:rPr>
              <a:t>Residential structure varies by programme:</a:t>
            </a:r>
          </a:p>
          <a:p>
            <a:pPr marL="1028700" lvl="1">
              <a:buFont typeface="Arial" panose="020B0604020202020204" pitchFamily="34" charset="0"/>
              <a:buChar char="•"/>
            </a:pPr>
            <a:r>
              <a:rPr lang="en-GB" sz="1400" dirty="0">
                <a:solidFill>
                  <a:schemeClr val="bg1"/>
                </a:solidFill>
                <a:latin typeface="Gill Sans Nova Light" panose="020B0402020204020203"/>
              </a:rPr>
              <a:t>Civil engineering:  Two weeks block </a:t>
            </a:r>
            <a:r>
              <a:rPr lang="en-GB" sz="1400" dirty="0" err="1">
                <a:solidFill>
                  <a:schemeClr val="bg1"/>
                </a:solidFill>
                <a:latin typeface="Gill Sans Nova Light" panose="020B0402020204020203"/>
              </a:rPr>
              <a:t>residentials</a:t>
            </a:r>
            <a:r>
              <a:rPr lang="en-GB" sz="1400" dirty="0">
                <a:solidFill>
                  <a:schemeClr val="bg1"/>
                </a:solidFill>
                <a:latin typeface="Gill Sans Nova Light" panose="020B0402020204020203"/>
              </a:rPr>
              <a:t> four times a year</a:t>
            </a:r>
          </a:p>
          <a:p>
            <a:pPr marL="1028700" lvl="1">
              <a:buFont typeface="Arial" panose="020B0604020202020204" pitchFamily="34" charset="0"/>
              <a:buChar char="•"/>
            </a:pPr>
            <a:r>
              <a:rPr lang="en-GB" sz="1400" dirty="0">
                <a:solidFill>
                  <a:schemeClr val="bg1"/>
                </a:solidFill>
                <a:latin typeface="Gill Sans Nova Light" panose="020B0402020204020203"/>
              </a:rPr>
              <a:t>Digital and Technology Solutions: One week residential blocks three times a year, weekly online learning activities</a:t>
            </a:r>
          </a:p>
          <a:p>
            <a:pPr marL="1028700" lvl="1">
              <a:buFont typeface="Arial" panose="020B0604020202020204" pitchFamily="34" charset="0"/>
              <a:buChar char="•"/>
            </a:pPr>
            <a:r>
              <a:rPr lang="en-GB" sz="1400" dirty="0">
                <a:solidFill>
                  <a:schemeClr val="bg1"/>
                </a:solidFill>
                <a:latin typeface="Gill Sans Nova Light" panose="020B0402020204020203"/>
              </a:rPr>
              <a:t>Applied Finance: One day masterclasses once a month, weekly webinars and online learning activities</a:t>
            </a:r>
          </a:p>
          <a:p>
            <a:pPr marL="1028700" lvl="1">
              <a:buFont typeface="Arial" panose="020B0604020202020204" pitchFamily="34" charset="0"/>
              <a:buChar char="•"/>
            </a:pPr>
            <a:r>
              <a:rPr lang="en-GB" sz="1400" dirty="0">
                <a:solidFill>
                  <a:schemeClr val="bg1"/>
                </a:solidFill>
                <a:latin typeface="Gill Sans Nova Light" panose="020B0402020204020203"/>
              </a:rPr>
              <a:t>Diagnostic Radiographer: Three to five day block learning, three times per year</a:t>
            </a:r>
          </a:p>
          <a:p>
            <a:pPr marL="342900" indent="-342900">
              <a:buFont typeface="Arial" panose="020B0604020202020204" pitchFamily="34" charset="0"/>
              <a:buChar char="•"/>
              <a:defRPr/>
            </a:pPr>
            <a:endParaRPr lang="en-GB" sz="1400" dirty="0">
              <a:solidFill>
                <a:schemeClr val="bg1"/>
              </a:solidFill>
              <a:latin typeface="Gill Sans Nova Light" panose="020B0402020204020203" pitchFamily="34" charset="0"/>
              <a:cs typeface="Arial" panose="020B0604020202020204" pitchFamily="34" charset="0"/>
            </a:endParaRPr>
          </a:p>
          <a:p>
            <a:pPr>
              <a:defRPr/>
            </a:pPr>
            <a:r>
              <a:rPr lang="en-GB" sz="1400" dirty="0">
                <a:solidFill>
                  <a:schemeClr val="bg1"/>
                </a:solidFill>
                <a:latin typeface="Gill Sans Nova Light" panose="020B0402020204020203" pitchFamily="34" charset="0"/>
                <a:cs typeface="Arial" panose="020B0604020202020204" pitchFamily="34" charset="0"/>
              </a:rPr>
              <a:t>During </a:t>
            </a:r>
            <a:r>
              <a:rPr lang="en-GB" sz="1400" dirty="0" err="1">
                <a:solidFill>
                  <a:schemeClr val="bg1"/>
                </a:solidFill>
                <a:latin typeface="Gill Sans Nova Light" panose="020B0402020204020203" pitchFamily="34" charset="0"/>
                <a:cs typeface="Arial" panose="020B0604020202020204" pitchFamily="34" charset="0"/>
              </a:rPr>
              <a:t>residentials</a:t>
            </a:r>
            <a:r>
              <a:rPr lang="en-GB" sz="1400" dirty="0">
                <a:solidFill>
                  <a:schemeClr val="bg1"/>
                </a:solidFill>
                <a:latin typeface="Gill Sans Nova Light" panose="020B0402020204020203" pitchFamily="34" charset="0"/>
                <a:cs typeface="Arial" panose="020B0604020202020204" pitchFamily="34" charset="0"/>
              </a:rPr>
              <a:t> you will meet with fellow apprentices, and spend time with your academic mentor.</a:t>
            </a:r>
          </a:p>
          <a:p>
            <a:pPr>
              <a:defRPr/>
            </a:pPr>
            <a:endParaRPr lang="en-US" altLang="en-US" sz="1400" u="sng" dirty="0">
              <a:solidFill>
                <a:schemeClr val="bg1"/>
              </a:solidFill>
              <a:latin typeface="Gill Sans Nova Light" panose="020B0402020204020203" pitchFamily="34" charset="0"/>
              <a:cs typeface="Arial" panose="020B0604020202020204" pitchFamily="34" charset="0"/>
            </a:endParaRPr>
          </a:p>
        </p:txBody>
      </p:sp>
      <p:sp>
        <p:nvSpPr>
          <p:cNvPr id="3" name="TextBox 2"/>
          <p:cNvSpPr txBox="1"/>
          <p:nvPr/>
        </p:nvSpPr>
        <p:spPr>
          <a:xfrm>
            <a:off x="6277466" y="2361936"/>
            <a:ext cx="5749916" cy="2246769"/>
          </a:xfrm>
          <a:prstGeom prst="rect">
            <a:avLst/>
          </a:prstGeom>
          <a:noFill/>
        </p:spPr>
        <p:txBody>
          <a:bodyPr wrap="square" rtlCol="0">
            <a:spAutoFit/>
          </a:bodyPr>
          <a:lstStyle/>
          <a:p>
            <a:pPr>
              <a:defRPr/>
            </a:pPr>
            <a:r>
              <a:rPr lang="en-GB" sz="1400" dirty="0">
                <a:solidFill>
                  <a:schemeClr val="bg1"/>
                </a:solidFill>
                <a:latin typeface="Gill Sans Nova Book" panose="020B0502020204020203" pitchFamily="34" charset="0"/>
                <a:cs typeface="Arial" panose="020B0604020202020204" pitchFamily="34" charset="0"/>
              </a:rPr>
              <a:t>E-learning </a:t>
            </a:r>
          </a:p>
          <a:p>
            <a:pPr>
              <a:defRPr/>
            </a:pPr>
            <a:endParaRPr lang="en-GB" sz="1400" dirty="0">
              <a:solidFill>
                <a:schemeClr val="bg1"/>
              </a:solidFill>
              <a:latin typeface="Gill Sans Nova Light" panose="020B0402020204020203" pitchFamily="34" charset="0"/>
              <a:cs typeface="Arial" panose="020B0604020202020204" pitchFamily="34" charset="0"/>
            </a:endParaRPr>
          </a:p>
          <a:p>
            <a:pPr marL="342900" indent="-342900">
              <a:buFont typeface="Arial" panose="020B0604020202020204" pitchFamily="34" charset="0"/>
              <a:buChar char="•"/>
              <a:defRPr/>
            </a:pPr>
            <a:r>
              <a:rPr lang="en-GB" sz="1400" dirty="0">
                <a:solidFill>
                  <a:schemeClr val="bg1"/>
                </a:solidFill>
                <a:latin typeface="Gill Sans Nova Light" panose="020B0402020204020203" pitchFamily="34" charset="0"/>
                <a:cs typeface="Arial" panose="020B0604020202020204" pitchFamily="34" charset="0"/>
              </a:rPr>
              <a:t>Include lectures, seminars and online collaborative work</a:t>
            </a:r>
          </a:p>
          <a:p>
            <a:pPr marL="342900" indent="-342900">
              <a:buFont typeface="Arial" panose="020B0604020202020204" pitchFamily="34" charset="0"/>
              <a:buChar char="•"/>
              <a:defRPr/>
            </a:pPr>
            <a:endParaRPr lang="en-GB" sz="1400" dirty="0">
              <a:solidFill>
                <a:schemeClr val="bg1"/>
              </a:solidFill>
              <a:latin typeface="Gill Sans Nova Light" panose="020B0402020204020203" pitchFamily="34" charset="0"/>
              <a:cs typeface="Arial" panose="020B0604020202020204" pitchFamily="34" charset="0"/>
            </a:endParaRPr>
          </a:p>
          <a:p>
            <a:pPr marL="342900" indent="-342900">
              <a:buFont typeface="Arial" panose="020B0604020202020204" pitchFamily="34" charset="0"/>
              <a:buChar char="•"/>
              <a:defRPr/>
            </a:pPr>
            <a:r>
              <a:rPr lang="en-GB" sz="1400" dirty="0">
                <a:solidFill>
                  <a:schemeClr val="bg1"/>
                </a:solidFill>
                <a:latin typeface="Gill Sans Nova Light" panose="020B0402020204020203" pitchFamily="34" charset="0"/>
                <a:cs typeface="Arial" panose="020B0604020202020204" pitchFamily="34" charset="0"/>
              </a:rPr>
              <a:t>Undertaken through the University’s electronic learning environment. </a:t>
            </a:r>
          </a:p>
          <a:p>
            <a:pPr>
              <a:defRPr/>
            </a:pPr>
            <a:endParaRPr lang="en-GB" sz="1400" dirty="0">
              <a:solidFill>
                <a:schemeClr val="bg1"/>
              </a:solidFill>
              <a:latin typeface="Gill Sans Nova Light" panose="020B0402020204020203" pitchFamily="34" charset="0"/>
              <a:cs typeface="Arial" panose="020B0604020202020204" pitchFamily="34" charset="0"/>
            </a:endParaRPr>
          </a:p>
          <a:p>
            <a:pPr>
              <a:defRPr/>
            </a:pPr>
            <a:r>
              <a:rPr lang="en-GB" sz="1400" dirty="0">
                <a:solidFill>
                  <a:schemeClr val="bg1"/>
                </a:solidFill>
                <a:latin typeface="Gill Sans Nova Light" panose="020B0402020204020203" pitchFamily="34" charset="0"/>
                <a:cs typeface="Arial" panose="020B0604020202020204" pitchFamily="34" charset="0"/>
              </a:rPr>
              <a:t>E-learning supplements and furthers the learning begun during residential and provides academic support for ongoing projects in the workplace.</a:t>
            </a:r>
            <a:endParaRPr lang="en-US" altLang="en-US" sz="1400" dirty="0">
              <a:solidFill>
                <a:schemeClr val="bg1"/>
              </a:solidFill>
              <a:latin typeface="Gill Sans Nova Light" panose="020B0402020204020203" pitchFamily="34" charset="0"/>
              <a:cs typeface="Arial" panose="020B0604020202020204" pitchFamily="34" charset="0"/>
            </a:endParaRPr>
          </a:p>
        </p:txBody>
      </p:sp>
    </p:spTree>
    <p:extLst>
      <p:ext uri="{BB962C8B-B14F-4D97-AF65-F5344CB8AC3E}">
        <p14:creationId xmlns:p14="http://schemas.microsoft.com/office/powerpoint/2010/main" val="3006875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fish, racket, large, white&#10;&#10;Description automatically generated">
            <a:extLst>
              <a:ext uri="{FF2B5EF4-FFF2-40B4-BE49-F238E27FC236}">
                <a16:creationId xmlns:a16="http://schemas.microsoft.com/office/drawing/2014/main" id="{9ACA0A63-7166-274D-8A87-4D40822DB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clock, drawing&#10;&#10;Description automatically generated">
            <a:extLst>
              <a:ext uri="{FF2B5EF4-FFF2-40B4-BE49-F238E27FC236}">
                <a16:creationId xmlns:a16="http://schemas.microsoft.com/office/drawing/2014/main" id="{921751E2-B793-8947-8AB6-22CBB032C82A}"/>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9" name="Picture 8" descr="A close up of a logo&#10;&#10;Description automatically generated">
            <a:extLst>
              <a:ext uri="{FF2B5EF4-FFF2-40B4-BE49-F238E27FC236}">
                <a16:creationId xmlns:a16="http://schemas.microsoft.com/office/drawing/2014/main" id="{2127CCA7-CAB8-5143-A877-435A091BE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10" name="Picture 9">
            <a:extLst>
              <a:ext uri="{FF2B5EF4-FFF2-40B4-BE49-F238E27FC236}">
                <a16:creationId xmlns:a16="http://schemas.microsoft.com/office/drawing/2014/main" id="{3B8C7DC5-74B0-2B48-B199-86B2BA7B444E}"/>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8" name="TextBox 7"/>
          <p:cNvSpPr txBox="1"/>
          <p:nvPr/>
        </p:nvSpPr>
        <p:spPr>
          <a:xfrm>
            <a:off x="650521" y="1741489"/>
            <a:ext cx="9558278" cy="553998"/>
          </a:xfrm>
          <a:prstGeom prst="rect">
            <a:avLst/>
          </a:prstGeom>
          <a:noFill/>
        </p:spPr>
        <p:txBody>
          <a:bodyPr wrap="square" lIns="0" tIns="0" rIns="0" bIns="0" rtlCol="0">
            <a:spAutoFit/>
          </a:bodyPr>
          <a:lstStyle/>
          <a:p>
            <a:r>
              <a:rPr lang="en-US" sz="3600" dirty="0">
                <a:solidFill>
                  <a:schemeClr val="bg1"/>
                </a:solidFill>
                <a:latin typeface="Gill Sans Nova Light" panose="020B0402020204020203" pitchFamily="34" charset="0"/>
                <a:ea typeface="Arial" charset="0"/>
                <a:cs typeface="Arial" charset="0"/>
              </a:rPr>
              <a:t>What do Apprentices do?</a:t>
            </a:r>
          </a:p>
        </p:txBody>
      </p:sp>
      <p:sp>
        <p:nvSpPr>
          <p:cNvPr id="3" name="Rectangle 2"/>
          <p:cNvSpPr/>
          <p:nvPr/>
        </p:nvSpPr>
        <p:spPr>
          <a:xfrm>
            <a:off x="483643" y="2484111"/>
            <a:ext cx="6451413" cy="3934410"/>
          </a:xfrm>
          <a:prstGeom prst="rect">
            <a:avLst/>
          </a:prstGeom>
        </p:spPr>
        <p:txBody>
          <a:bodyPr wrap="square">
            <a:spAutoFit/>
          </a:bodyPr>
          <a:lstStyle/>
          <a:p>
            <a:pPr marL="285750" indent="-285750">
              <a:lnSpc>
                <a:spcPct val="150000"/>
              </a:lnSpc>
              <a:buFont typeface="Arial" panose="020B0604020202020204" pitchFamily="34" charset="0"/>
              <a:buChar char="•"/>
            </a:pPr>
            <a:r>
              <a:rPr lang="en-GB" sz="1400" dirty="0">
                <a:solidFill>
                  <a:schemeClr val="bg1"/>
                </a:solidFill>
                <a:latin typeface="Gill Sans Nova Light" panose="020B0402020204020203" pitchFamily="34" charset="0"/>
                <a:cs typeface="Arial" panose="020B0604020202020204" pitchFamily="34" charset="0"/>
              </a:rPr>
              <a:t>As an Apprentice you will undertake a wide variety of tasks. </a:t>
            </a:r>
          </a:p>
          <a:p>
            <a:pPr marL="285750" indent="-285750">
              <a:lnSpc>
                <a:spcPct val="150000"/>
              </a:lnSpc>
              <a:buFont typeface="Arial" panose="020B0604020202020204" pitchFamily="34" charset="0"/>
              <a:buChar char="•"/>
            </a:pPr>
            <a:r>
              <a:rPr lang="en-GB" sz="1400" dirty="0">
                <a:solidFill>
                  <a:schemeClr val="bg1"/>
                </a:solidFill>
                <a:latin typeface="Gill Sans Nova Light" panose="020B0402020204020203" pitchFamily="34" charset="0"/>
                <a:cs typeface="Arial" panose="020B0604020202020204" pitchFamily="34" charset="0"/>
              </a:rPr>
              <a:t>Some employers may rotate your role between departments. </a:t>
            </a:r>
            <a:endParaRPr lang="en-GB" sz="1400" dirty="0">
              <a:solidFill>
                <a:schemeClr val="bg1"/>
              </a:solidFill>
              <a:effectLst/>
              <a:latin typeface="Gill Sans Nova Light" panose="020B0402020204020203"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solidFill>
                  <a:schemeClr val="bg1"/>
                </a:solidFill>
                <a:effectLst/>
                <a:latin typeface="Gill Sans Nova Light" panose="020B0402020204020203" pitchFamily="34" charset="0"/>
                <a:cs typeface="Arial" panose="020B0604020202020204" pitchFamily="34" charset="0"/>
              </a:rPr>
              <a:t>You’ll be working as part of a team </a:t>
            </a:r>
            <a:endParaRPr lang="en-GB" sz="1400" dirty="0">
              <a:solidFill>
                <a:schemeClr val="bg1"/>
              </a:solidFill>
              <a:latin typeface="Gill Sans Nova Light" panose="020B0402020204020203"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solidFill>
                  <a:schemeClr val="bg1"/>
                </a:solidFill>
                <a:effectLst/>
                <a:latin typeface="Gill Sans Nova Light" panose="020B0402020204020203" pitchFamily="34" charset="0"/>
                <a:cs typeface="Arial" panose="020B0604020202020204" pitchFamily="34" charset="0"/>
              </a:rPr>
              <a:t>You will have real responsibility giving you hands-on, vocational training every day. </a:t>
            </a:r>
            <a:endParaRPr lang="en-GB" sz="1400" dirty="0">
              <a:solidFill>
                <a:schemeClr val="bg1"/>
              </a:solidFill>
              <a:latin typeface="Gill Sans Nova Light" panose="020B0402020204020203"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solidFill>
                  <a:schemeClr val="bg1"/>
                </a:solidFill>
                <a:effectLst/>
                <a:latin typeface="Gill Sans Nova Light" panose="020B0402020204020203" pitchFamily="34" charset="0"/>
                <a:cs typeface="Arial" panose="020B0604020202020204" pitchFamily="34" charset="0"/>
              </a:rPr>
              <a:t>At work you will be supported by your line manager and mentor.</a:t>
            </a:r>
          </a:p>
          <a:p>
            <a:pPr marL="285750" indent="-285750">
              <a:lnSpc>
                <a:spcPct val="150000"/>
              </a:lnSpc>
              <a:buFont typeface="Arial" panose="020B0604020202020204" pitchFamily="34" charset="0"/>
              <a:buChar char="•"/>
            </a:pPr>
            <a:endParaRPr lang="en-GB" sz="1400" dirty="0">
              <a:solidFill>
                <a:schemeClr val="bg1"/>
              </a:solidFill>
              <a:latin typeface="Gill Sans Nova Light" panose="020B0402020204020203" pitchFamily="34" charset="0"/>
              <a:cs typeface="Arial" panose="020B0604020202020204" pitchFamily="34" charset="0"/>
            </a:endParaRPr>
          </a:p>
          <a:p>
            <a:pPr>
              <a:lnSpc>
                <a:spcPct val="150000"/>
              </a:lnSpc>
            </a:pPr>
            <a:r>
              <a:rPr lang="en-GB" sz="1400" dirty="0">
                <a:solidFill>
                  <a:schemeClr val="bg1"/>
                </a:solidFill>
                <a:latin typeface="Gill Sans Nova Book"/>
                <a:cs typeface="Arial" panose="020B0604020202020204" pitchFamily="34" charset="0"/>
              </a:rPr>
              <a:t>Current apprentices are working on exciting projects such as:</a:t>
            </a:r>
          </a:p>
          <a:p>
            <a:pPr>
              <a:lnSpc>
                <a:spcPct val="150000"/>
              </a:lnSpc>
            </a:pPr>
            <a:endParaRPr lang="en-GB" sz="1400" dirty="0">
              <a:solidFill>
                <a:schemeClr val="bg1"/>
              </a:solidFill>
              <a:latin typeface="Gill Sans Nova Light" panose="020B0402020204020203" pitchFamily="34" charset="0"/>
              <a:cs typeface="Arial" panose="020B0604020202020204" pitchFamily="34" charset="0"/>
            </a:endParaRPr>
          </a:p>
          <a:p>
            <a:pPr marL="285750" indent="-285750">
              <a:lnSpc>
                <a:spcPct val="150000"/>
              </a:lnSpc>
              <a:buFont typeface="Arial" panose="020B0604020202020204" pitchFamily="34" charset="0"/>
              <a:buChar char="•"/>
            </a:pPr>
            <a:r>
              <a:rPr lang="en-GB" sz="1400" dirty="0">
                <a:solidFill>
                  <a:schemeClr val="bg1"/>
                </a:solidFill>
                <a:latin typeface="Gill Sans Nova Light" panose="020B0402020204020203" pitchFamily="34" charset="0"/>
                <a:cs typeface="Arial" panose="020B0604020202020204" pitchFamily="34" charset="0"/>
              </a:rPr>
              <a:t>Helping to build Hinkley Point Nuclear Power Station</a:t>
            </a:r>
          </a:p>
          <a:p>
            <a:pPr marL="285750" indent="-285750">
              <a:lnSpc>
                <a:spcPct val="150000"/>
              </a:lnSpc>
              <a:buFont typeface="Arial" panose="020B0604020202020204" pitchFamily="34" charset="0"/>
              <a:buChar char="•"/>
            </a:pPr>
            <a:r>
              <a:rPr lang="en-GB" sz="1400" dirty="0">
                <a:solidFill>
                  <a:schemeClr val="bg1"/>
                </a:solidFill>
                <a:latin typeface="Gill Sans Nova Light" panose="020B0402020204020203" pitchFamily="34" charset="0"/>
                <a:cs typeface="Arial" panose="020B0604020202020204" pitchFamily="34" charset="0"/>
              </a:rPr>
              <a:t>Supporting international investment portfolios at JPMorgan</a:t>
            </a:r>
          </a:p>
          <a:p>
            <a:pPr marL="285750" indent="-285750">
              <a:lnSpc>
                <a:spcPct val="150000"/>
              </a:lnSpc>
              <a:buFont typeface="Arial" panose="020B0604020202020204" pitchFamily="34" charset="0"/>
              <a:buChar char="•"/>
            </a:pPr>
            <a:r>
              <a:rPr lang="en-GB" sz="1400" dirty="0">
                <a:solidFill>
                  <a:schemeClr val="bg1"/>
                </a:solidFill>
                <a:latin typeface="Gill Sans Nova Light" panose="020B0402020204020203" pitchFamily="34" charset="0"/>
                <a:cs typeface="Arial" panose="020B0604020202020204" pitchFamily="34" charset="0"/>
              </a:rPr>
              <a:t>Supporting the UK’s weather predication systems at the Met Office</a:t>
            </a:r>
          </a:p>
          <a:p>
            <a:pPr>
              <a:lnSpc>
                <a:spcPct val="150000"/>
              </a:lnSpc>
            </a:pPr>
            <a:endParaRPr lang="en-GB" sz="1400" dirty="0">
              <a:solidFill>
                <a:schemeClr val="bg1"/>
              </a:solidFill>
              <a:effectLst/>
              <a:latin typeface="Gill Sans Nova Light" panose="020B0402020204020203" pitchFamily="34" charset="0"/>
              <a:cs typeface="Arial" panose="020B0604020202020204" pitchFamily="34" charset="0"/>
            </a:endParaRPr>
          </a:p>
        </p:txBody>
      </p:sp>
      <p:sp>
        <p:nvSpPr>
          <p:cNvPr id="2" name="TextBox 1"/>
          <p:cNvSpPr txBox="1"/>
          <p:nvPr/>
        </p:nvSpPr>
        <p:spPr>
          <a:xfrm>
            <a:off x="7196205" y="3429000"/>
            <a:ext cx="4429958" cy="1754326"/>
          </a:xfrm>
          <a:prstGeom prst="rect">
            <a:avLst/>
          </a:prstGeom>
          <a:noFill/>
        </p:spPr>
        <p:txBody>
          <a:bodyPr wrap="square" rtlCol="0">
            <a:spAutoFit/>
          </a:bodyPr>
          <a:lstStyle/>
          <a:p>
            <a:r>
              <a:rPr lang="en-GB" sz="1200" b="1" dirty="0">
                <a:solidFill>
                  <a:schemeClr val="bg1"/>
                </a:solidFill>
                <a:latin typeface="Gill Sans Nova Light" panose="020B0402020204020203"/>
              </a:rPr>
              <a:t>“I've always had a keen interest in technology but also business, and the programme allows me to develop my skills and learn more about how the two fields closely rely on each other. I'm confident that the range of topics covered in the teaching, as well as my placements at work, will set me up for a strong career.”</a:t>
            </a:r>
            <a:br>
              <a:rPr lang="en-GB" sz="1200" dirty="0">
                <a:solidFill>
                  <a:schemeClr val="bg1"/>
                </a:solidFill>
                <a:latin typeface="Gill Sans Nova Light" panose="020B0402020204020203"/>
              </a:rPr>
            </a:br>
            <a:endParaRPr lang="en-GB" sz="1200" dirty="0">
              <a:solidFill>
                <a:schemeClr val="bg1"/>
              </a:solidFill>
              <a:latin typeface="Gill Sans Nova Light" panose="020B0402020204020203"/>
            </a:endParaRPr>
          </a:p>
          <a:p>
            <a:r>
              <a:rPr lang="en-GB" sz="1200" dirty="0">
                <a:solidFill>
                  <a:schemeClr val="bg1"/>
                </a:solidFill>
                <a:latin typeface="Gill Sans Nova Book"/>
              </a:rPr>
              <a:t>Harley, Digital and Technology Solutions Degree Apprentice working at Rolls Royce</a:t>
            </a:r>
          </a:p>
          <a:p>
            <a:endParaRPr lang="en-GB" sz="12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8566" y="1741489"/>
            <a:ext cx="4429958" cy="1542431"/>
          </a:xfrm>
          <a:prstGeom prst="rect">
            <a:avLst/>
          </a:prstGeom>
        </p:spPr>
      </p:pic>
    </p:spTree>
    <p:extLst>
      <p:ext uri="{BB962C8B-B14F-4D97-AF65-F5344CB8AC3E}">
        <p14:creationId xmlns:p14="http://schemas.microsoft.com/office/powerpoint/2010/main" val="586132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automatically generated">
            <a:extLst>
              <a:ext uri="{FF2B5EF4-FFF2-40B4-BE49-F238E27FC236}">
                <a16:creationId xmlns:a16="http://schemas.microsoft.com/office/drawing/2014/main" id="{D8CC7089-9E54-E745-98D7-1EDF8E64E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picture containing clock, drawing&#10;&#10;Description automatically generated">
            <a:extLst>
              <a:ext uri="{FF2B5EF4-FFF2-40B4-BE49-F238E27FC236}">
                <a16:creationId xmlns:a16="http://schemas.microsoft.com/office/drawing/2014/main" id="{BEA4BFBE-13AA-F64F-9B1A-E81272CBFD1C}"/>
              </a:ext>
            </a:extLst>
          </p:cNvPr>
          <p:cNvPicPr>
            <a:picLocks noChangeAspect="1"/>
          </p:cNvPicPr>
          <p:nvPr/>
        </p:nvPicPr>
        <p:blipFill rotWithShape="1">
          <a:blip r:embed="rId3">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12" name="Picture 11" descr="A close up of a logo&#10;&#10;Description automatically generated">
            <a:extLst>
              <a:ext uri="{FF2B5EF4-FFF2-40B4-BE49-F238E27FC236}">
                <a16:creationId xmlns:a16="http://schemas.microsoft.com/office/drawing/2014/main" id="{2C545B79-0A4E-C24D-AF9A-1CE4394B9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13" name="Picture 12">
            <a:extLst>
              <a:ext uri="{FF2B5EF4-FFF2-40B4-BE49-F238E27FC236}">
                <a16:creationId xmlns:a16="http://schemas.microsoft.com/office/drawing/2014/main" id="{7388A042-7EC2-C143-9402-4E7F15D2C94A}"/>
              </a:ext>
            </a:extLst>
          </p:cNvPr>
          <p:cNvPicPr>
            <a:picLocks noChangeAspect="1"/>
          </p:cNvPicPr>
          <p:nvPr/>
        </p:nvPicPr>
        <p:blipFill rotWithShape="1">
          <a:blip r:embed="rId5">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8" name="TextBox 7"/>
          <p:cNvSpPr txBox="1"/>
          <p:nvPr/>
        </p:nvSpPr>
        <p:spPr>
          <a:xfrm>
            <a:off x="623888" y="2062183"/>
            <a:ext cx="9558278" cy="553998"/>
          </a:xfrm>
          <a:prstGeom prst="rect">
            <a:avLst/>
          </a:prstGeom>
          <a:noFill/>
        </p:spPr>
        <p:txBody>
          <a:bodyPr wrap="square" lIns="0" tIns="0" rIns="0" bIns="0" rtlCol="0">
            <a:spAutoFit/>
          </a:bodyPr>
          <a:lstStyle/>
          <a:p>
            <a:r>
              <a:rPr lang="en-US" sz="3600" dirty="0">
                <a:solidFill>
                  <a:schemeClr val="bg1"/>
                </a:solidFill>
                <a:latin typeface="Gill Sans Nova Book" panose="020B0502020204020203" pitchFamily="34" charset="0"/>
                <a:ea typeface="Arial" charset="0"/>
                <a:cs typeface="Arial" charset="0"/>
              </a:rPr>
              <a:t>Student Experience</a:t>
            </a:r>
          </a:p>
        </p:txBody>
      </p:sp>
      <p:pic>
        <p:nvPicPr>
          <p:cNvPr id="7" name="Picture 4" descr="Risultati immagini per myth and real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5576" y="1388761"/>
            <a:ext cx="5291137"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ChangeArrowheads="1"/>
          </p:cNvSpPr>
          <p:nvPr/>
        </p:nvSpPr>
        <p:spPr bwMode="auto">
          <a:xfrm>
            <a:off x="467607" y="3176588"/>
            <a:ext cx="5291137" cy="201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ts val="800"/>
              </a:spcBef>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Degree Apprenticeships are easier programmes for people that cannot get through the ‘usual’ degree.</a:t>
            </a:r>
          </a:p>
          <a:p>
            <a:pPr>
              <a:spcBef>
                <a:spcPts val="800"/>
              </a:spcBef>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Regular students get better support.</a:t>
            </a:r>
          </a:p>
          <a:p>
            <a:pPr>
              <a:spcBef>
                <a:spcPts val="800"/>
              </a:spcBef>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Lack of a proper University student experience.</a:t>
            </a:r>
          </a:p>
          <a:p>
            <a:pPr>
              <a:spcBef>
                <a:spcPts val="800"/>
              </a:spcBef>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You will not have academic mentor support as other students do.</a:t>
            </a:r>
          </a:p>
          <a:p>
            <a:pPr>
              <a:spcBef>
                <a:spcPts val="800"/>
              </a:spcBef>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I am not going to learn enough.</a:t>
            </a:r>
          </a:p>
        </p:txBody>
      </p:sp>
      <p:sp>
        <p:nvSpPr>
          <p:cNvPr id="11" name="Rectangle 3">
            <a:extLst>
              <a:ext uri="{FF2B5EF4-FFF2-40B4-BE49-F238E27FC236}">
                <a16:creationId xmlns:a16="http://schemas.microsoft.com/office/drawing/2014/main" id="{F0A6329E-B7EA-FA4E-948F-820330407B22}"/>
              </a:ext>
            </a:extLst>
          </p:cNvPr>
          <p:cNvSpPr>
            <a:spLocks noChangeArrowheads="1"/>
          </p:cNvSpPr>
          <p:nvPr/>
        </p:nvSpPr>
        <p:spPr bwMode="auto">
          <a:xfrm>
            <a:off x="6271664" y="3176588"/>
            <a:ext cx="5206774" cy="244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800"/>
              </a:spcAft>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It is a tough program! You will have to develop time management skills very quickly. We look for the best students.</a:t>
            </a:r>
          </a:p>
          <a:p>
            <a:pPr>
              <a:spcAft>
                <a:spcPts val="800"/>
              </a:spcAft>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Same support as a regular students.</a:t>
            </a:r>
          </a:p>
          <a:p>
            <a:pPr>
              <a:spcAft>
                <a:spcPts val="800"/>
              </a:spcAft>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Residential periods on campus and access to the Students Guild.</a:t>
            </a:r>
          </a:p>
          <a:p>
            <a:pPr>
              <a:spcAft>
                <a:spcPts val="800"/>
              </a:spcAft>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Academic and employer mentors follow each students from day one.</a:t>
            </a:r>
          </a:p>
          <a:p>
            <a:pPr>
              <a:spcAft>
                <a:spcPts val="800"/>
              </a:spcAft>
              <a:buFont typeface="Arial" panose="020B0604020202020204" pitchFamily="34" charset="0"/>
              <a:buChar char="•"/>
            </a:pPr>
            <a:r>
              <a:rPr lang="en-US" altLang="en-US" sz="1400" dirty="0">
                <a:solidFill>
                  <a:schemeClr val="bg1"/>
                </a:solidFill>
                <a:latin typeface="Gill Sans Nova Light"/>
                <a:cs typeface="Arial" panose="020B0604020202020204" pitchFamily="34" charset="0"/>
              </a:rPr>
              <a:t>Earning, learning, experience, no debt!</a:t>
            </a:r>
          </a:p>
        </p:txBody>
      </p:sp>
    </p:spTree>
    <p:extLst>
      <p:ext uri="{BB962C8B-B14F-4D97-AF65-F5344CB8AC3E}">
        <p14:creationId xmlns:p14="http://schemas.microsoft.com/office/powerpoint/2010/main" val="370879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1D062F-36AC-6A48-9E0A-CCD9E7709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clock, drawing&#10;&#10;Description automatically generated">
            <a:extLst>
              <a:ext uri="{FF2B5EF4-FFF2-40B4-BE49-F238E27FC236}">
                <a16:creationId xmlns:a16="http://schemas.microsoft.com/office/drawing/2014/main" id="{5C070CBE-6675-CE46-A1C8-0C6E9CFF5B25}"/>
              </a:ext>
            </a:extLst>
          </p:cNvPr>
          <p:cNvPicPr>
            <a:picLocks noChangeAspect="1"/>
          </p:cNvPicPr>
          <p:nvPr/>
        </p:nvPicPr>
        <p:blipFill rotWithShape="1">
          <a:blip r:embed="rId4">
            <a:extLst>
              <a:ext uri="{28A0092B-C50C-407E-A947-70E740481C1C}">
                <a14:useLocalDpi xmlns:a14="http://schemas.microsoft.com/office/drawing/2010/main" val="0"/>
              </a:ext>
            </a:extLst>
          </a:blip>
          <a:srcRect r="16060" b="38188"/>
          <a:stretch/>
        </p:blipFill>
        <p:spPr>
          <a:xfrm>
            <a:off x="1958009" y="5193691"/>
            <a:ext cx="10233991" cy="1664309"/>
          </a:xfrm>
          <a:prstGeom prst="rect">
            <a:avLst/>
          </a:prstGeom>
        </p:spPr>
      </p:pic>
      <p:pic>
        <p:nvPicPr>
          <p:cNvPr id="7" name="Picture 6" descr="A close up of a logo&#10;&#10;Description automatically generated">
            <a:extLst>
              <a:ext uri="{FF2B5EF4-FFF2-40B4-BE49-F238E27FC236}">
                <a16:creationId xmlns:a16="http://schemas.microsoft.com/office/drawing/2014/main" id="{FE64FFDF-F5A5-024F-8B04-2B0B122E5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733" y="493643"/>
            <a:ext cx="2259772" cy="919229"/>
          </a:xfrm>
          <a:prstGeom prst="rect">
            <a:avLst/>
          </a:prstGeom>
        </p:spPr>
      </p:pic>
      <p:pic>
        <p:nvPicPr>
          <p:cNvPr id="8" name="Picture 7">
            <a:extLst>
              <a:ext uri="{FF2B5EF4-FFF2-40B4-BE49-F238E27FC236}">
                <a16:creationId xmlns:a16="http://schemas.microsoft.com/office/drawing/2014/main" id="{A353C18B-6663-1542-962C-3303B74D40DE}"/>
              </a:ext>
            </a:extLst>
          </p:cNvPr>
          <p:cNvPicPr>
            <a:picLocks noChangeAspect="1"/>
          </p:cNvPicPr>
          <p:nvPr/>
        </p:nvPicPr>
        <p:blipFill rotWithShape="1">
          <a:blip r:embed="rId6">
            <a:extLst>
              <a:ext uri="{28A0092B-C50C-407E-A947-70E740481C1C}">
                <a14:useLocalDpi xmlns:a14="http://schemas.microsoft.com/office/drawing/2010/main" val="0"/>
              </a:ext>
            </a:extLst>
          </a:blip>
          <a:srcRect l="62551" t="4857" r="3498" b="84418"/>
          <a:stretch/>
        </p:blipFill>
        <p:spPr>
          <a:xfrm>
            <a:off x="9025007" y="451220"/>
            <a:ext cx="2733260" cy="735496"/>
          </a:xfrm>
          <a:prstGeom prst="rect">
            <a:avLst/>
          </a:prstGeom>
        </p:spPr>
      </p:pic>
      <p:sp>
        <p:nvSpPr>
          <p:cNvPr id="14" name="Rectangle 2"/>
          <p:cNvSpPr>
            <a:spLocks noChangeArrowheads="1"/>
          </p:cNvSpPr>
          <p:nvPr/>
        </p:nvSpPr>
        <p:spPr bwMode="auto">
          <a:xfrm>
            <a:off x="543216" y="1976259"/>
            <a:ext cx="6772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600" dirty="0">
                <a:solidFill>
                  <a:schemeClr val="bg1"/>
                </a:solidFill>
                <a:latin typeface="Gill Sans Nova Book" panose="020B0502020204020203" pitchFamily="34" charset="0"/>
              </a:rPr>
              <a:t>Student experience</a:t>
            </a:r>
          </a:p>
        </p:txBody>
      </p:sp>
      <p:pic>
        <p:nvPicPr>
          <p:cNvPr id="2" name="DBfCSMfdzDY"/>
          <p:cNvPicPr>
            <a:picLocks noRot="1" noChangeAspect="1"/>
          </p:cNvPicPr>
          <p:nvPr>
            <a:videoFile r:link="rId1"/>
          </p:nvPr>
        </p:nvPicPr>
        <p:blipFill>
          <a:blip r:embed="rId7"/>
          <a:stretch>
            <a:fillRect/>
          </a:stretch>
        </p:blipFill>
        <p:spPr>
          <a:xfrm>
            <a:off x="550416" y="2802017"/>
            <a:ext cx="5203112" cy="2926751"/>
          </a:xfrm>
          <a:prstGeom prst="rect">
            <a:avLst/>
          </a:prstGeom>
        </p:spPr>
      </p:pic>
      <p:sp>
        <p:nvSpPr>
          <p:cNvPr id="4" name="TextBox 3"/>
          <p:cNvSpPr txBox="1"/>
          <p:nvPr/>
        </p:nvSpPr>
        <p:spPr>
          <a:xfrm>
            <a:off x="6278807" y="2715871"/>
            <a:ext cx="3412153" cy="369332"/>
          </a:xfrm>
          <a:prstGeom prst="rect">
            <a:avLst/>
          </a:prstGeom>
          <a:noFill/>
        </p:spPr>
        <p:txBody>
          <a:bodyPr wrap="none" rtlCol="0">
            <a:spAutoFit/>
          </a:bodyPr>
          <a:lstStyle/>
          <a:p>
            <a:r>
              <a:rPr lang="en-GB" dirty="0">
                <a:latin typeface="Gill Sans Nova Light"/>
                <a:hlinkClick r:id="rId8"/>
              </a:rPr>
              <a:t>https://youtu.be/DBfCSMfdzDY </a:t>
            </a:r>
            <a:endParaRPr lang="en-GB" dirty="0">
              <a:latin typeface="Gill Sans Nova Light"/>
            </a:endParaRPr>
          </a:p>
        </p:txBody>
      </p:sp>
    </p:spTree>
    <p:extLst>
      <p:ext uri="{BB962C8B-B14F-4D97-AF65-F5344CB8AC3E}">
        <p14:creationId xmlns:p14="http://schemas.microsoft.com/office/powerpoint/2010/main" val="232595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D58D6ECD2638408774665A721EFA53" ma:contentTypeVersion="8" ma:contentTypeDescription="Create a new document." ma:contentTypeScope="" ma:versionID="1817dec314f9e3eea08ea3ee70272400">
  <xsd:schema xmlns:xsd="http://www.w3.org/2001/XMLSchema" xmlns:xs="http://www.w3.org/2001/XMLSchema" xmlns:p="http://schemas.microsoft.com/office/2006/metadata/properties" xmlns:ns2="2bf63b0d-d3a6-4f38-8960-c701703e0057" targetNamespace="http://schemas.microsoft.com/office/2006/metadata/properties" ma:root="true" ma:fieldsID="fbb3d308366814559372198e203021cf" ns2:_="">
    <xsd:import namespace="2bf63b0d-d3a6-4f38-8960-c701703e00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63b0d-d3a6-4f38-8960-c701703e00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CF1C3C-D3B7-4A2D-80A5-EB6137DC0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63b0d-d3a6-4f38-8960-c701703e00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F01817-89E3-47EB-AB28-9B14426A9606}">
  <ds:schemaRefs>
    <ds:schemaRef ds:uri="http://schemas.microsoft.com/sharepoint/v3/contenttype/forms"/>
  </ds:schemaRefs>
</ds:datastoreItem>
</file>

<file path=customXml/itemProps3.xml><?xml version="1.0" encoding="utf-8"?>
<ds:datastoreItem xmlns:ds="http://schemas.openxmlformats.org/officeDocument/2006/customXml" ds:itemID="{82EB8322-D992-4B08-977E-4020B71CC4E4}">
  <ds:schemaRefs>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http://purl.org/dc/elements/1.1/"/>
    <ds:schemaRef ds:uri="622f61a4-f6aa-4884-ba7f-f72e0c1622c7"/>
    <ds:schemaRef ds:uri="d76ada0a-5bf2-497e-9b64-ad4126bfa85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1108</TotalTime>
  <Words>982</Words>
  <Application>Microsoft Office PowerPoint</Application>
  <PresentationFormat>Widescreen</PresentationFormat>
  <Paragraphs>111</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Glazer, Vicky</dc:creator>
  <cp:lastModifiedBy>Snow, April</cp:lastModifiedBy>
  <cp:revision>61</cp:revision>
  <dcterms:created xsi:type="dcterms:W3CDTF">2018-11-14T09:58:20Z</dcterms:created>
  <dcterms:modified xsi:type="dcterms:W3CDTF">2020-04-10T09:07:13Z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0x01010087D58D6ECD2638408774665A721EFA53</vt:lpwstr>
  </property>
</Properties>
</file>