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8" r:id="rId2"/>
    <p:sldId id="369" r:id="rId3"/>
    <p:sldId id="370" r:id="rId4"/>
    <p:sldId id="362" r:id="rId5"/>
    <p:sldId id="363" r:id="rId6"/>
    <p:sldId id="364" r:id="rId7"/>
    <p:sldId id="365" r:id="rId8"/>
    <p:sldId id="366" r:id="rId9"/>
    <p:sldId id="356" r:id="rId10"/>
    <p:sldId id="367" r:id="rId11"/>
    <p:sldId id="368" r:id="rId12"/>
    <p:sldId id="341" r:id="rId13"/>
    <p:sldId id="322" r:id="rId1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7D2"/>
    <a:srgbClr val="CCD8EB"/>
    <a:srgbClr val="EBD0AE"/>
    <a:srgbClr val="DCAA75"/>
    <a:srgbClr val="BEC9DF"/>
    <a:srgbClr val="A8BBB3"/>
    <a:srgbClr val="A4BCDD"/>
    <a:srgbClr val="CA9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64370" autoAdjust="0"/>
  </p:normalViewPr>
  <p:slideViewPr>
    <p:cSldViewPr>
      <p:cViewPr>
        <p:scale>
          <a:sx n="75" d="100"/>
          <a:sy n="75" d="100"/>
        </p:scale>
        <p:origin x="-1020" y="12"/>
      </p:cViewPr>
      <p:guideLst>
        <p:guide orient="horz" pos="1152"/>
        <p:guide pos="5472"/>
      </p:guideLst>
    </p:cSldViewPr>
  </p:slideViewPr>
  <p:outlineViewPr>
    <p:cViewPr>
      <p:scale>
        <a:sx n="33" d="100"/>
        <a:sy n="33" d="100"/>
      </p:scale>
      <p:origin x="42" y="28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20" y="-8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9F08E8FA-51D6-466D-91F6-31D68B4203DD}" type="datetimeFigureOut">
              <a:rPr lang="en-US"/>
              <a:pPr>
                <a:defRPr/>
              </a:pPr>
              <a:t>10/20/2012</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F60DE397-9050-4285-94B4-0460C5D2D4A1}" type="slidenum">
              <a:rPr lang="en-US"/>
              <a:pPr>
                <a:defRPr/>
              </a:pPr>
              <a:t>‹#›</a:t>
            </a:fld>
            <a:endParaRPr lang="en-US" dirty="0"/>
          </a:p>
        </p:txBody>
      </p:sp>
    </p:spTree>
    <p:extLst>
      <p:ext uri="{BB962C8B-B14F-4D97-AF65-F5344CB8AC3E}">
        <p14:creationId xmlns:p14="http://schemas.microsoft.com/office/powerpoint/2010/main" val="1422451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C3147EFA-A1A6-4CC5-AC6E-59B2B9C9C2FC}" type="datetimeFigureOut">
              <a:rPr lang="en-US"/>
              <a:pPr>
                <a:defRPr/>
              </a:pPr>
              <a:t>10/20/2012</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65AAC1B1-FDCE-4299-8729-E42509E2C6D5}" type="slidenum">
              <a:rPr lang="en-US"/>
              <a:pPr>
                <a:defRPr/>
              </a:pPr>
              <a:t>‹#›</a:t>
            </a:fld>
            <a:endParaRPr lang="en-US" dirty="0"/>
          </a:p>
        </p:txBody>
      </p:sp>
    </p:spTree>
    <p:extLst>
      <p:ext uri="{BB962C8B-B14F-4D97-AF65-F5344CB8AC3E}">
        <p14:creationId xmlns:p14="http://schemas.microsoft.com/office/powerpoint/2010/main" val="262090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E64B6B2B-A53F-4F10-9244-D050B9AF641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Switch off your mobile telephone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Develop a firm but not too strong handshake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Maintain eye contact throughout the interview. If there are two or more people interviewing you, ensure you maintain eye contact equally with each interviewer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Relax: Ensure that you are sitting in a comfortable position and that you place your hands in front of you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Take time to think about your responses to each question. Interviewers will not expect you to answer immediately, they will be looking at how you approach the answer to the question as well as the response itself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Answer all questions clearly and concisely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Never interrupt the interviewer </a:t>
            </a: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Avoid using negative language to describe previous employers. Instead, chose positive reasoning. For example: You have come as far as you can with the current training that was offered and it felt right to move on, you wish to progress your career further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Always remember the interviewer’s name. When you leave shake hands and thank the interviewer for their time. </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5AAC1B1-FDCE-4299-8729-E42509E2C6D5}" type="slidenum">
              <a:rPr lang="en-US" smtClean="0"/>
              <a:pPr>
                <a:defRPr/>
              </a:pPr>
              <a:t>10</a:t>
            </a:fld>
            <a:endParaRPr lang="en-US" dirty="0"/>
          </a:p>
        </p:txBody>
      </p:sp>
    </p:spTree>
    <p:extLst>
      <p:ext uri="{BB962C8B-B14F-4D97-AF65-F5344CB8AC3E}">
        <p14:creationId xmlns:p14="http://schemas.microsoft.com/office/powerpoint/2010/main" val="110991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sz="1200" b="0" i="0" u="none" strike="noStrike" kern="1200" baseline="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More common approach to interviews today is competency based/evidenced base interviews, so you need to be prepared for this; giving practical true life examples</a:t>
            </a:r>
            <a:r>
              <a:rPr lang="en-GB" sz="1200" kern="1200" baseline="0" dirty="0" smtClean="0">
                <a:solidFill>
                  <a:schemeClr val="tx1"/>
                </a:solidFill>
                <a:effectLst/>
                <a:latin typeface="+mn-lt"/>
                <a:ea typeface="+mn-ea"/>
                <a:cs typeface="+mn-cs"/>
              </a:rPr>
              <a:t> where you can demonstrate the outcome</a:t>
            </a:r>
          </a:p>
          <a:p>
            <a:endParaRPr lang="en-GB" sz="1200" kern="1200" baseline="0" dirty="0" smtClean="0">
              <a:solidFill>
                <a:schemeClr val="tx1"/>
              </a:solidFill>
              <a:effectLst/>
              <a:latin typeface="+mn-lt"/>
              <a:ea typeface="+mn-ea"/>
              <a:cs typeface="+mn-cs"/>
            </a:endParaRPr>
          </a:p>
          <a:p>
            <a:pPr marL="171450" indent="-171450">
              <a:buFont typeface="Arial" pitchFamily="34" charset="0"/>
              <a:buChar char="•"/>
            </a:pPr>
            <a:r>
              <a:rPr lang="en-GB" sz="1200" kern="1200" baseline="0" dirty="0" smtClean="0">
                <a:solidFill>
                  <a:schemeClr val="tx1"/>
                </a:solidFill>
                <a:effectLst/>
                <a:latin typeface="+mn-lt"/>
                <a:ea typeface="+mn-ea"/>
                <a:cs typeface="+mn-cs"/>
              </a:rPr>
              <a:t>This was the situation</a:t>
            </a:r>
          </a:p>
          <a:p>
            <a:pPr marL="171450" indent="-171450">
              <a:buFont typeface="Arial" pitchFamily="34" charset="0"/>
              <a:buChar char="•"/>
            </a:pPr>
            <a:r>
              <a:rPr lang="en-GB" sz="1200" kern="1200" baseline="0" dirty="0" smtClean="0">
                <a:solidFill>
                  <a:schemeClr val="tx1"/>
                </a:solidFill>
                <a:effectLst/>
                <a:latin typeface="+mn-lt"/>
                <a:ea typeface="+mn-ea"/>
                <a:cs typeface="+mn-cs"/>
              </a:rPr>
              <a:t>This is what I did/the part I played</a:t>
            </a:r>
          </a:p>
          <a:p>
            <a:pPr marL="171450" indent="-171450">
              <a:buFont typeface="Arial" pitchFamily="34" charset="0"/>
              <a:buChar char="•"/>
            </a:pPr>
            <a:r>
              <a:rPr lang="en-GB" sz="1200" kern="1200" baseline="0" dirty="0" smtClean="0">
                <a:solidFill>
                  <a:schemeClr val="tx1"/>
                </a:solidFill>
                <a:effectLst/>
                <a:latin typeface="+mn-lt"/>
                <a:ea typeface="+mn-ea"/>
                <a:cs typeface="+mn-cs"/>
              </a:rPr>
              <a:t>This was the outcome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Competency-based questions </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Give an example of when you have influenced a team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Give an example of a time where you have gone above what is required of you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Describe a situation where you have had a difficult customer/client/situation. How did you resolve the situation?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Give an example of when you have shown excellent initiative. </a:t>
            </a:r>
          </a:p>
          <a:p>
            <a:endParaRPr lang="en-GB" dirty="0"/>
          </a:p>
        </p:txBody>
      </p:sp>
      <p:sp>
        <p:nvSpPr>
          <p:cNvPr id="4" name="Slide Number Placeholder 3"/>
          <p:cNvSpPr>
            <a:spLocks noGrp="1"/>
          </p:cNvSpPr>
          <p:nvPr>
            <p:ph type="sldNum" sz="quarter" idx="10"/>
          </p:nvPr>
        </p:nvSpPr>
        <p:spPr/>
        <p:txBody>
          <a:bodyPr/>
          <a:lstStyle/>
          <a:p>
            <a:pPr>
              <a:defRPr/>
            </a:pPr>
            <a:fld id="{65AAC1B1-FDCE-4299-8729-E42509E2C6D5}" type="slidenum">
              <a:rPr lang="en-US" smtClean="0"/>
              <a:pPr>
                <a:defRPr/>
              </a:pPr>
              <a:t>11</a:t>
            </a:fld>
            <a:endParaRPr lang="en-US" dirty="0"/>
          </a:p>
        </p:txBody>
      </p:sp>
    </p:spTree>
    <p:extLst>
      <p:ext uri="{BB962C8B-B14F-4D97-AF65-F5344CB8AC3E}">
        <p14:creationId xmlns:p14="http://schemas.microsoft.com/office/powerpoint/2010/main" val="266671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4" name="Slide Number Placeholder 3"/>
          <p:cNvSpPr txBox="1">
            <a:spLocks noGrp="1"/>
          </p:cNvSpPr>
          <p:nvPr/>
        </p:nvSpPr>
        <p:spPr>
          <a:xfrm>
            <a:off x="4021138" y="9721850"/>
            <a:ext cx="3076575" cy="511175"/>
          </a:xfrm>
          <a:prstGeom prst="rect">
            <a:avLst/>
          </a:prstGeom>
          <a:noFill/>
        </p:spPr>
        <p:txBody>
          <a:bodyPr lIns="99048" tIns="49524" rIns="99048" bIns="49524" anchor="b"/>
          <a:lstStyle/>
          <a:p>
            <a:pPr algn="r" fontAlgn="auto">
              <a:spcBef>
                <a:spcPts val="0"/>
              </a:spcBef>
              <a:spcAft>
                <a:spcPts val="0"/>
              </a:spcAft>
              <a:defRPr/>
            </a:pPr>
            <a:fld id="{EBA739EE-FE4D-4E40-A1EE-1516B9AA6974}" type="slidenum">
              <a:rPr lang="en-US" sz="1300">
                <a:latin typeface="+mn-lt"/>
              </a:rPr>
              <a:pPr algn="r" fontAlgn="auto">
                <a:spcBef>
                  <a:spcPts val="0"/>
                </a:spcBef>
                <a:spcAft>
                  <a:spcPts val="0"/>
                </a:spcAft>
                <a:defRPr/>
              </a:pPr>
              <a:t>12</a:t>
            </a:fld>
            <a:endParaRPr lang="en-US" sz="13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12C8F2E-9B73-4408-92C0-1CE33BFB7684}"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a:p>
            <a:pPr eaLnBrk="1" hangingPunct="1"/>
            <a:endParaRPr lang="en-GB" dirty="0" smtClean="0"/>
          </a:p>
        </p:txBody>
      </p:sp>
      <p:sp>
        <p:nvSpPr>
          <p:cNvPr id="16387" name="Slide Number Placeholder 3"/>
          <p:cNvSpPr txBox="1">
            <a:spLocks noGrp="1"/>
          </p:cNvSpPr>
          <p:nvPr/>
        </p:nvSpPr>
        <p:spPr bwMode="auto">
          <a:xfrm>
            <a:off x="4021138" y="9720263"/>
            <a:ext cx="3076575" cy="512762"/>
          </a:xfrm>
          <a:prstGeom prst="rect">
            <a:avLst/>
          </a:prstGeom>
          <a:noFill/>
          <a:ln w="9525">
            <a:noFill/>
            <a:miter lim="800000"/>
            <a:headEnd/>
            <a:tailEnd/>
          </a:ln>
        </p:spPr>
        <p:txBody>
          <a:bodyPr lIns="99038" tIns="49519" rIns="99038" bIns="49519" anchor="b"/>
          <a:lstStyle/>
          <a:p>
            <a:pPr algn="r"/>
            <a:fld id="{97D1CE43-1F22-4324-9B45-6DB91C95238F}" type="slidenum">
              <a:rPr lang="en-GB" sz="1300">
                <a:ea typeface="ＭＳ Ｐゴシック"/>
                <a:cs typeface="ＭＳ Ｐゴシック"/>
              </a:rPr>
              <a:pPr algn="r"/>
              <a:t>2</a:t>
            </a:fld>
            <a:endParaRPr lang="en-GB" sz="130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aseline="0" dirty="0" smtClean="0"/>
          </a:p>
          <a:p>
            <a:pPr eaLnBrk="1" hangingPunct="1">
              <a:spcBef>
                <a:spcPct val="0"/>
              </a:spcBef>
            </a:pPr>
            <a:endParaRPr lang="en-GB" baseline="0" dirty="0" smtClean="0"/>
          </a:p>
          <a:p>
            <a:pPr eaLnBrk="1" hangingPunct="1">
              <a:spcBef>
                <a:spcPct val="0"/>
              </a:spcBef>
            </a:pPr>
            <a:endParaRPr lang="en-GB" dirty="0"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BD0BE4-20A0-42C7-90B3-7EFFAD81AD04}" type="slidenum">
              <a:rPr lang="en-US"/>
              <a:pPr fontAlgn="base">
                <a:spcBef>
                  <a:spcPct val="0"/>
                </a:spcBef>
                <a:spcAft>
                  <a:spcPct val="0"/>
                </a:spcAft>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z="1200" b="0" i="0" u="none" strike="noStrike" kern="1200" baseline="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Some </a:t>
            </a:r>
            <a:r>
              <a:rPr lang="en-GB" sz="1200" kern="1200" dirty="0" smtClean="0">
                <a:solidFill>
                  <a:schemeClr val="tx1"/>
                </a:solidFill>
                <a:effectLst/>
                <a:latin typeface="+mn-lt"/>
                <a:ea typeface="+mn-ea"/>
                <a:cs typeface="+mn-cs"/>
              </a:rPr>
              <a:t>people always seem to excel at interviews. </a:t>
            </a:r>
          </a:p>
          <a:p>
            <a:r>
              <a:rPr lang="en-GB" sz="1200" kern="1200" dirty="0" smtClean="0">
                <a:solidFill>
                  <a:schemeClr val="tx1"/>
                </a:solidFill>
                <a:effectLst/>
                <a:latin typeface="+mn-lt"/>
                <a:ea typeface="+mn-ea"/>
                <a:cs typeface="+mn-cs"/>
              </a:rPr>
              <a:t>And it's often down to more than just luck. </a:t>
            </a:r>
          </a:p>
          <a:p>
            <a:r>
              <a:rPr lang="en-GB" sz="1200" kern="1200" dirty="0" smtClean="0">
                <a:solidFill>
                  <a:schemeClr val="tx1"/>
                </a:solidFill>
                <a:effectLst/>
                <a:latin typeface="+mn-lt"/>
                <a:ea typeface="+mn-ea"/>
                <a:cs typeface="+mn-cs"/>
              </a:rPr>
              <a:t>The secret is </a:t>
            </a:r>
            <a:r>
              <a:rPr lang="en-GB" sz="1200" b="1" kern="1200" dirty="0" smtClean="0">
                <a:solidFill>
                  <a:schemeClr val="tx1"/>
                </a:solidFill>
                <a:effectLst/>
                <a:latin typeface="+mn-lt"/>
                <a:ea typeface="+mn-ea"/>
                <a:cs typeface="+mn-cs"/>
              </a:rPr>
              <a:t>preparation, preparation, preparation!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 know what you want to say beforehand, you're already one step ahead of most other candidates. </a:t>
            </a:r>
          </a:p>
          <a:p>
            <a:r>
              <a:rPr lang="en-GB" sz="1200" kern="1200" dirty="0" smtClean="0">
                <a:solidFill>
                  <a:schemeClr val="tx1"/>
                </a:solidFill>
                <a:effectLst/>
                <a:latin typeface="+mn-lt"/>
                <a:ea typeface="+mn-ea"/>
                <a:cs typeface="+mn-cs"/>
              </a:rPr>
              <a:t>Remember that the employer has invited you because they think you are capable of doing the job. </a:t>
            </a:r>
          </a:p>
          <a:p>
            <a:r>
              <a:rPr lang="en-GB" sz="1200" kern="1200" dirty="0" smtClean="0">
                <a:solidFill>
                  <a:schemeClr val="tx1"/>
                </a:solidFill>
                <a:effectLst/>
                <a:latin typeface="+mn-lt"/>
                <a:ea typeface="+mn-ea"/>
                <a:cs typeface="+mn-cs"/>
              </a:rPr>
              <a:t>More than that, they'll be hoping you're the perfect candidate for their vacancy. </a:t>
            </a:r>
          </a:p>
          <a:p>
            <a:r>
              <a:rPr lang="en-GB" sz="1200" kern="1200" dirty="0" smtClean="0">
                <a:solidFill>
                  <a:schemeClr val="tx1"/>
                </a:solidFill>
                <a:effectLst/>
                <a:latin typeface="+mn-lt"/>
                <a:ea typeface="+mn-ea"/>
                <a:cs typeface="+mn-cs"/>
              </a:rPr>
              <a:t>Once you have been successful in securing an interview, it is important to maintain a level of professionalism. </a:t>
            </a:r>
          </a:p>
          <a:p>
            <a:r>
              <a:rPr lang="en-GB" sz="1200" kern="1200" dirty="0" smtClean="0">
                <a:solidFill>
                  <a:schemeClr val="tx1"/>
                </a:solidFill>
                <a:effectLst/>
                <a:latin typeface="+mn-lt"/>
                <a:ea typeface="+mn-ea"/>
                <a:cs typeface="+mn-cs"/>
              </a:rPr>
              <a:t>Ensure that before, during, and after your interview you give yourself the best possible chance of receiving a job offer.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txBox="1">
            <a:spLocks noGrp="1"/>
          </p:cNvSpPr>
          <p:nvPr/>
        </p:nvSpPr>
        <p:spPr>
          <a:xfrm>
            <a:off x="4021138" y="9721850"/>
            <a:ext cx="3076575" cy="511175"/>
          </a:xfrm>
          <a:prstGeom prst="rect">
            <a:avLst/>
          </a:prstGeom>
          <a:noFill/>
        </p:spPr>
        <p:txBody>
          <a:bodyPr lIns="99048" tIns="49524" rIns="99048" bIns="49524" anchor="b"/>
          <a:lstStyle/>
          <a:p>
            <a:pPr algn="r" fontAlgn="auto">
              <a:spcBef>
                <a:spcPts val="0"/>
              </a:spcBef>
              <a:spcAft>
                <a:spcPts val="0"/>
              </a:spcAft>
              <a:defRPr/>
            </a:pPr>
            <a:fld id="{F3A026B0-74ED-4CCF-8925-01FAF144D23A}" type="slidenum">
              <a:rPr lang="en-US" sz="1300">
                <a:latin typeface="+mn-lt"/>
              </a:rPr>
              <a:pPr algn="r" fontAlgn="auto">
                <a:spcBef>
                  <a:spcPts val="0"/>
                </a:spcBef>
                <a:spcAft>
                  <a:spcPts val="0"/>
                </a:spcAft>
                <a:defRPr/>
              </a:pPr>
              <a:t>4</a:t>
            </a:fld>
            <a:endParaRPr lang="en-US" sz="13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Make sure you have a good understanding of the company: </a:t>
            </a:r>
          </a:p>
          <a:p>
            <a:r>
              <a:rPr lang="en-GB" sz="1200" b="0" i="0" u="none" strike="noStrike" kern="1200" baseline="0" dirty="0" smtClean="0">
                <a:solidFill>
                  <a:schemeClr val="tx1"/>
                </a:solidFill>
                <a:latin typeface="+mn-lt"/>
                <a:ea typeface="+mn-ea"/>
                <a:cs typeface="+mn-cs"/>
              </a:rPr>
              <a:t>Be ready to explain why you'd like to work there </a:t>
            </a:r>
          </a:p>
          <a:p>
            <a:r>
              <a:rPr lang="en-GB" sz="1200" b="0" i="0" u="none" strike="noStrike" kern="1200" baseline="0" dirty="0" smtClean="0">
                <a:solidFill>
                  <a:schemeClr val="tx1"/>
                </a:solidFill>
                <a:latin typeface="+mn-lt"/>
                <a:ea typeface="+mn-ea"/>
                <a:cs typeface="+mn-cs"/>
              </a:rPr>
              <a:t>Visit the company's website: Understand what's going on there, new announcements, new products or business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Find out about any competitors: Get an idea of the challenges the company may face </a:t>
            </a:r>
          </a:p>
          <a:p>
            <a:r>
              <a:rPr lang="en-GB" sz="1200" b="0" i="0" u="none" strike="noStrike" kern="1200" baseline="0" dirty="0" smtClean="0">
                <a:solidFill>
                  <a:schemeClr val="tx1"/>
                </a:solidFill>
                <a:latin typeface="+mn-lt"/>
                <a:ea typeface="+mn-ea"/>
                <a:cs typeface="+mn-cs"/>
              </a:rPr>
              <a:t>Research the location of your interview: If you have time, visit the location prior to your interview to find out how long it will take to arrive. Ensure you factor for public transport problems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Prepare questions to show your interest in the company and role: Emphasise your desire to learn more. For example: Do you supply any training? Will there be a handover? Who would I be reporting to? How many people would I be working with? </a:t>
            </a:r>
          </a:p>
          <a:p>
            <a:r>
              <a:rPr lang="en-GB" sz="1200" b="0" i="0" u="none" strike="noStrike" kern="1200" baseline="0" dirty="0" smtClean="0">
                <a:solidFill>
                  <a:schemeClr val="tx1"/>
                </a:solidFill>
                <a:latin typeface="+mn-lt"/>
                <a:ea typeface="+mn-ea"/>
                <a:cs typeface="+mn-cs"/>
              </a:rPr>
              <a:t>All of these questions are relevant to the job.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Avoid questions such as: How much will I be paid? When will I get my first pay rise? When do you think I could get my first promotion? How many holidays do I get? How long is my lunch break?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Ensure you take only the essential items needed for your interview, paper, pen, CV, description of the job and the company. </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5AAC1B1-FDCE-4299-8729-E42509E2C6D5}" type="slidenum">
              <a:rPr lang="en-US" smtClean="0"/>
              <a:pPr>
                <a:defRPr/>
              </a:pPr>
              <a:t>5</a:t>
            </a:fld>
            <a:endParaRPr lang="en-US" dirty="0"/>
          </a:p>
        </p:txBody>
      </p:sp>
    </p:spTree>
    <p:extLst>
      <p:ext uri="{BB962C8B-B14F-4D97-AF65-F5344CB8AC3E}">
        <p14:creationId xmlns:p14="http://schemas.microsoft.com/office/powerpoint/2010/main" val="75251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Knowledge-based skills: Acquired from education and experience (e.g. computer skills, technical ability, languages, academic achievements and training)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Transferable skills: Your portable skills that you take from job to job (e.g. communication and people skills, analytical problem solving and planning ability)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Personal traits: Your unique qualities (e.g. dependable, flexible, friendly, hard-working, expressive, formal, punctual and being a team player). </a:t>
            </a:r>
          </a:p>
          <a:p>
            <a:endParaRPr lang="en-GB" dirty="0"/>
          </a:p>
        </p:txBody>
      </p:sp>
      <p:sp>
        <p:nvSpPr>
          <p:cNvPr id="4" name="Slide Number Placeholder 3"/>
          <p:cNvSpPr>
            <a:spLocks noGrp="1"/>
          </p:cNvSpPr>
          <p:nvPr>
            <p:ph type="sldNum" sz="quarter" idx="10"/>
          </p:nvPr>
        </p:nvSpPr>
        <p:spPr/>
        <p:txBody>
          <a:bodyPr/>
          <a:lstStyle/>
          <a:p>
            <a:pPr>
              <a:defRPr/>
            </a:pPr>
            <a:fld id="{65AAC1B1-FDCE-4299-8729-E42509E2C6D5}" type="slidenum">
              <a:rPr lang="en-US" smtClean="0"/>
              <a:pPr>
                <a:defRPr/>
              </a:pPr>
              <a:t>6</a:t>
            </a:fld>
            <a:endParaRPr lang="en-US" dirty="0"/>
          </a:p>
        </p:txBody>
      </p:sp>
    </p:spTree>
    <p:extLst>
      <p:ext uri="{BB962C8B-B14F-4D97-AF65-F5344CB8AC3E}">
        <p14:creationId xmlns:p14="http://schemas.microsoft.com/office/powerpoint/2010/main" val="375557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Scripting your answers: Write a positive statement you can say with confidence. </a:t>
            </a:r>
          </a:p>
          <a:p>
            <a:r>
              <a:rPr lang="en-GB" sz="1200" b="0" i="0" u="none" strike="noStrike" kern="1200" baseline="0" dirty="0" smtClean="0">
                <a:solidFill>
                  <a:schemeClr val="tx1"/>
                </a:solidFill>
                <a:latin typeface="+mn-lt"/>
                <a:ea typeface="+mn-ea"/>
                <a:cs typeface="+mn-cs"/>
              </a:rPr>
              <a:t>Example: "One of my strengths is my flexibility to handle change. I was able to turn around a negative working environment and develop a very supportive team. As far as weaknesses, I feel that my management skills could be stronger, and I am constantly working to improve them." </a:t>
            </a:r>
          </a:p>
          <a:p>
            <a:r>
              <a:rPr lang="en-GB" sz="1200" b="0" i="0" u="none" strike="noStrike" kern="1200" baseline="0" dirty="0" smtClean="0">
                <a:solidFill>
                  <a:schemeClr val="tx1"/>
                </a:solidFill>
                <a:latin typeface="+mn-lt"/>
                <a:ea typeface="+mn-ea"/>
                <a:cs typeface="+mn-cs"/>
              </a:rPr>
              <a:t>The interviewer is looking for a candidate to fit the job description. A single answer will not provide the interviewer with enough information to make an assessment of you. </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65AAC1B1-FDCE-4299-8729-E42509E2C6D5}" type="slidenum">
              <a:rPr lang="en-US" smtClean="0"/>
              <a:pPr>
                <a:defRPr/>
              </a:pPr>
              <a:t>7</a:t>
            </a:fld>
            <a:endParaRPr lang="en-US" dirty="0"/>
          </a:p>
        </p:txBody>
      </p:sp>
    </p:spTree>
    <p:extLst>
      <p:ext uri="{BB962C8B-B14F-4D97-AF65-F5344CB8AC3E}">
        <p14:creationId xmlns:p14="http://schemas.microsoft.com/office/powerpoint/2010/main" val="194023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Make sure that you are wearing business dress and look presentable at all times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Your shoes should be clean and </a:t>
            </a:r>
            <a:r>
              <a:rPr lang="en-GB" sz="1200" b="0" i="0" u="none" strike="noStrike" kern="1200" baseline="0" dirty="0" smtClean="0">
                <a:solidFill>
                  <a:schemeClr val="tx1"/>
                </a:solidFill>
                <a:latin typeface="+mn-lt"/>
                <a:ea typeface="+mn-ea"/>
                <a:cs typeface="+mn-cs"/>
              </a:rPr>
              <a:t>polished!</a:t>
            </a: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65AAC1B1-FDCE-4299-8729-E42509E2C6D5}" type="slidenum">
              <a:rPr lang="en-US" smtClean="0"/>
              <a:pPr>
                <a:defRPr/>
              </a:pPr>
              <a:t>8</a:t>
            </a:fld>
            <a:endParaRPr lang="en-US" dirty="0"/>
          </a:p>
        </p:txBody>
      </p:sp>
    </p:spTree>
    <p:extLst>
      <p:ext uri="{BB962C8B-B14F-4D97-AF65-F5344CB8AC3E}">
        <p14:creationId xmlns:p14="http://schemas.microsoft.com/office/powerpoint/2010/main" val="50711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100" dirty="0" smtClean="0">
                <a:latin typeface="Arial" charset="0"/>
                <a:cs typeface="Arial" charset="0"/>
              </a:rPr>
              <a:t>This is not the impact we should be having on the interviewer…..</a:t>
            </a:r>
          </a:p>
          <a:p>
            <a:pPr eaLnBrk="1" hangingPunct="1"/>
            <a:endParaRPr lang="en-GB" sz="1100" dirty="0" smtClean="0">
              <a:latin typeface="Arial" charset="0"/>
              <a:cs typeface="Arial" charset="0"/>
            </a:endParaRPr>
          </a:p>
          <a:p>
            <a:pPr eaLnBrk="1" hangingPunct="1"/>
            <a:r>
              <a:rPr lang="en-GB" sz="1100" dirty="0" smtClean="0">
                <a:latin typeface="Arial" charset="0"/>
                <a:cs typeface="Arial" charset="0"/>
              </a:rPr>
              <a:t>This is your chance to WOW them…..</a:t>
            </a:r>
          </a:p>
        </p:txBody>
      </p:sp>
      <p:sp>
        <p:nvSpPr>
          <p:cNvPr id="4" name="Slide Number Placeholder 3"/>
          <p:cNvSpPr txBox="1">
            <a:spLocks noGrp="1"/>
          </p:cNvSpPr>
          <p:nvPr/>
        </p:nvSpPr>
        <p:spPr>
          <a:xfrm>
            <a:off x="4021138" y="9721850"/>
            <a:ext cx="3076575" cy="511175"/>
          </a:xfrm>
          <a:prstGeom prst="rect">
            <a:avLst/>
          </a:prstGeom>
          <a:noFill/>
        </p:spPr>
        <p:txBody>
          <a:bodyPr lIns="99048" tIns="49524" rIns="99048" bIns="49524" anchor="b"/>
          <a:lstStyle/>
          <a:p>
            <a:pPr algn="r" fontAlgn="auto">
              <a:spcBef>
                <a:spcPts val="0"/>
              </a:spcBef>
              <a:spcAft>
                <a:spcPts val="0"/>
              </a:spcAft>
              <a:defRPr/>
            </a:pPr>
            <a:fld id="{5BF63163-EB8A-4D74-8C10-3267B45FD6A8}" type="slidenum">
              <a:rPr lang="en-US" sz="1300">
                <a:latin typeface="+mn-lt"/>
              </a:rPr>
              <a:pPr algn="r" fontAlgn="auto">
                <a:spcBef>
                  <a:spcPts val="0"/>
                </a:spcBef>
                <a:spcAft>
                  <a:spcPts val="0"/>
                </a:spcAft>
                <a:defRPr/>
              </a:pPr>
              <a:t>9</a:t>
            </a:fld>
            <a:endParaRPr lang="en-US" sz="13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2"/>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1042"/>
          <p:cNvSpPr txBox="1">
            <a:spLocks noChangeArrowheads="1"/>
          </p:cNvSpPr>
          <p:nvPr userDrawn="1"/>
        </p:nvSpPr>
        <p:spPr>
          <a:xfrm>
            <a:off x="762000" y="4552950"/>
            <a:ext cx="3124200" cy="171450"/>
          </a:xfrm>
          <a:prstGeom prst="rect">
            <a:avLst/>
          </a:prstGeom>
        </p:spPr>
        <p:txBody>
          <a:bodyPr lIns="0" tIns="0" bIns="0"/>
          <a:lstStyle>
            <a:lvl1pPr algn="l">
              <a:defRPr sz="1600">
                <a:solidFill>
                  <a:srgbClr val="CEE0ED">
                    <a:alpha val="70000"/>
                  </a:srgbClr>
                </a:solidFill>
              </a:defRPr>
            </a:lvl1pPr>
          </a:lstStyle>
          <a:p>
            <a:pPr fontAlgn="auto">
              <a:spcBef>
                <a:spcPts val="0"/>
              </a:spcBef>
              <a:spcAft>
                <a:spcPts val="0"/>
              </a:spcAft>
              <a:defRPr/>
            </a:pPr>
            <a:r>
              <a:rPr lang="en-US" sz="1200" dirty="0" smtClean="0">
                <a:solidFill>
                  <a:srgbClr val="4D4F53"/>
                </a:solidFill>
                <a:latin typeface="+mn-lt"/>
              </a:rPr>
              <a:t>Thursday, 20 September, 2012</a:t>
            </a:r>
            <a:endParaRPr lang="en-US" sz="1200" dirty="0">
              <a:solidFill>
                <a:srgbClr val="4D4F53"/>
              </a:solidFill>
              <a:latin typeface="+mn-lt"/>
            </a:endParaRPr>
          </a:p>
        </p:txBody>
      </p:sp>
      <p:pic>
        <p:nvPicPr>
          <p:cNvPr id="5" name="Picture 6" descr="logo.bmp"/>
          <p:cNvPicPr>
            <a:picLocks noChangeAspect="1"/>
          </p:cNvPicPr>
          <p:nvPr userDrawn="1"/>
        </p:nvPicPr>
        <p:blipFill>
          <a:blip r:embed="rId3"/>
          <a:srcRect/>
          <a:stretch>
            <a:fillRect/>
          </a:stretch>
        </p:blipFill>
        <p:spPr bwMode="auto">
          <a:xfrm>
            <a:off x="7267575" y="5600700"/>
            <a:ext cx="1876425" cy="1257300"/>
          </a:xfrm>
          <a:prstGeom prst="rect">
            <a:avLst/>
          </a:prstGeom>
          <a:noFill/>
          <a:ln w="9525">
            <a:noFill/>
            <a:miter lim="800000"/>
            <a:headEnd/>
            <a:tailEnd/>
          </a:ln>
        </p:spPr>
      </p:pic>
      <p:sp>
        <p:nvSpPr>
          <p:cNvPr id="14" name="Rectangle 1040"/>
          <p:cNvSpPr>
            <a:spLocks noGrp="1" noChangeArrowheads="1"/>
          </p:cNvSpPr>
          <p:nvPr>
            <p:ph type="ctrTitle"/>
          </p:nvPr>
        </p:nvSpPr>
        <p:spPr>
          <a:xfrm>
            <a:off x="762000" y="3581400"/>
            <a:ext cx="4779818" cy="533400"/>
          </a:xfrm>
        </p:spPr>
        <p:txBody>
          <a:bodyPr>
            <a:noAutofit/>
          </a:bodyPr>
          <a:lstStyle>
            <a:lvl1pPr algn="l">
              <a:lnSpc>
                <a:spcPts val="4300"/>
              </a:lnSpc>
              <a:defRPr sz="2800" spc="0" baseline="0">
                <a:solidFill>
                  <a:schemeClr val="accent6">
                    <a:lumMod val="75000"/>
                  </a:schemeClr>
                </a:solidFill>
              </a:defRPr>
            </a:lvl1pPr>
          </a:lstStyle>
          <a:p>
            <a:r>
              <a:rPr lang="en-US" dirty="0" smtClean="0"/>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7" name="Text Placeholder 2"/>
          <p:cNvSpPr>
            <a:spLocks noGrp="1"/>
          </p:cNvSpPr>
          <p:nvPr>
            <p:ph type="body" idx="1"/>
          </p:nvPr>
        </p:nvSpPr>
        <p:spPr>
          <a:xfrm>
            <a:off x="457200" y="1905000"/>
            <a:ext cx="4040188" cy="639762"/>
          </a:xfrm>
        </p:spPr>
        <p:txBody>
          <a:bodyP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8" name="Content Placeholder 3"/>
          <p:cNvSpPr>
            <a:spLocks noGrp="1"/>
          </p:cNvSpPr>
          <p:nvPr>
            <p:ph sz="half" idx="2"/>
          </p:nvPr>
        </p:nvSpPr>
        <p:spPr>
          <a:xfrm>
            <a:off x="457200" y="2544762"/>
            <a:ext cx="4040188" cy="362743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3"/>
          </p:nvPr>
        </p:nvSpPr>
        <p:spPr>
          <a:xfrm>
            <a:off x="4645025" y="1905000"/>
            <a:ext cx="4041775" cy="639762"/>
          </a:xfrm>
        </p:spPr>
        <p:txBody>
          <a:bodyP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0" name="Content Placeholder 5"/>
          <p:cNvSpPr>
            <a:spLocks noGrp="1"/>
          </p:cNvSpPr>
          <p:nvPr>
            <p:ph sz="quarter" idx="4"/>
          </p:nvPr>
        </p:nvSpPr>
        <p:spPr>
          <a:xfrm>
            <a:off x="4645025" y="2544762"/>
            <a:ext cx="4041775" cy="362743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57200" y="1828800"/>
            <a:ext cx="4040188" cy="4191000"/>
          </a:xfrm>
        </p:spPr>
        <p:txBody>
          <a:bodyPr rIns="0">
            <a:normAutofit/>
          </a:bodyPr>
          <a:lstStyle>
            <a:lvl1pPr>
              <a:buClr>
                <a:srgbClr val="6390C6"/>
              </a:buClr>
              <a:defRPr sz="1800"/>
            </a:lvl1pPr>
            <a:lvl2pPr>
              <a:buClr>
                <a:srgbClr val="6390C6"/>
              </a:buClr>
              <a:defRPr sz="1800"/>
            </a:lvl2pPr>
            <a:lvl3pPr>
              <a:buClr>
                <a:srgbClr val="6390C6"/>
              </a:buClr>
              <a:defRPr sz="1800"/>
            </a:lvl3pPr>
            <a:lvl4pPr>
              <a:buClr>
                <a:srgbClr val="6390C6"/>
              </a:buClr>
              <a:defRPr sz="1800"/>
            </a:lvl4pPr>
            <a:lvl5pPr>
              <a:buClr>
                <a:srgbClr val="6390C6"/>
              </a:buClr>
              <a:defRPr sz="1800"/>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11"/>
          </p:nvPr>
        </p:nvSpPr>
        <p:spPr>
          <a:xfrm>
            <a:off x="4648200" y="1828800"/>
            <a:ext cx="4040188" cy="4191000"/>
          </a:xfrm>
        </p:spPr>
        <p:txBody>
          <a:bodyPr rIns="0">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1040"/>
          <p:cNvSpPr>
            <a:spLocks noGrp="1" noChangeArrowheads="1"/>
          </p:cNvSpPr>
          <p:nvPr>
            <p:ph type="ctrTitle"/>
          </p:nvPr>
        </p:nvSpPr>
        <p:spPr>
          <a:xfrm>
            <a:off x="304800" y="4343400"/>
            <a:ext cx="4724400" cy="685800"/>
          </a:xfrm>
        </p:spPr>
        <p:txBody>
          <a:bodyPr>
            <a:noAutofit/>
          </a:bodyPr>
          <a:lstStyle>
            <a:lvl1pPr algn="l">
              <a:lnSpc>
                <a:spcPts val="4400"/>
              </a:lnSpc>
              <a:defRPr sz="3000" spc="0" baseline="0">
                <a:solidFill>
                  <a:srgbClr val="67696F"/>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1040"/>
          <p:cNvSpPr>
            <a:spLocks noGrp="1" noChangeArrowheads="1"/>
          </p:cNvSpPr>
          <p:nvPr>
            <p:ph type="ctrTitle"/>
          </p:nvPr>
        </p:nvSpPr>
        <p:spPr>
          <a:xfrm>
            <a:off x="304800" y="4343400"/>
            <a:ext cx="4724400" cy="685800"/>
          </a:xfrm>
        </p:spPr>
        <p:txBody>
          <a:bodyPr>
            <a:noAutofit/>
          </a:bodyPr>
          <a:lstStyle>
            <a:lvl1pPr algn="l">
              <a:lnSpc>
                <a:spcPts val="4400"/>
              </a:lnSpc>
              <a:defRPr sz="3000" spc="0" baseline="0">
                <a:solidFill>
                  <a:srgbClr val="67696F"/>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1040"/>
          <p:cNvSpPr>
            <a:spLocks noGrp="1" noChangeArrowheads="1"/>
          </p:cNvSpPr>
          <p:nvPr>
            <p:ph type="ctrTitle"/>
          </p:nvPr>
        </p:nvSpPr>
        <p:spPr>
          <a:xfrm>
            <a:off x="304800" y="4343400"/>
            <a:ext cx="4724400" cy="685800"/>
          </a:xfrm>
        </p:spPr>
        <p:txBody>
          <a:bodyPr>
            <a:noAutofit/>
          </a:bodyPr>
          <a:lstStyle>
            <a:lvl1pPr algn="l">
              <a:lnSpc>
                <a:spcPts val="4400"/>
              </a:lnSpc>
              <a:defRPr sz="3000" spc="0" baseline="0">
                <a:solidFill>
                  <a:srgbClr val="67696F"/>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1040"/>
          <p:cNvSpPr>
            <a:spLocks noGrp="1" noChangeArrowheads="1"/>
          </p:cNvSpPr>
          <p:nvPr>
            <p:ph type="ctrTitle"/>
          </p:nvPr>
        </p:nvSpPr>
        <p:spPr>
          <a:xfrm>
            <a:off x="304800" y="4343400"/>
            <a:ext cx="4724400" cy="685800"/>
          </a:xfrm>
        </p:spPr>
        <p:txBody>
          <a:bodyPr>
            <a:noAutofit/>
          </a:bodyPr>
          <a:lstStyle>
            <a:lvl1pPr algn="l">
              <a:lnSpc>
                <a:spcPts val="4400"/>
              </a:lnSpc>
              <a:defRPr sz="3000" spc="0" baseline="0">
                <a:solidFill>
                  <a:srgbClr val="67696F"/>
                </a:solidFill>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1040"/>
          <p:cNvSpPr>
            <a:spLocks noGrp="1" noChangeArrowheads="1"/>
          </p:cNvSpPr>
          <p:nvPr>
            <p:ph type="ctrTitle"/>
          </p:nvPr>
        </p:nvSpPr>
        <p:spPr>
          <a:xfrm>
            <a:off x="304800" y="4343400"/>
            <a:ext cx="4724400" cy="685800"/>
          </a:xfrm>
        </p:spPr>
        <p:txBody>
          <a:bodyPr>
            <a:noAutofit/>
          </a:bodyPr>
          <a:lstStyle>
            <a:lvl1pPr algn="l">
              <a:lnSpc>
                <a:spcPts val="4400"/>
              </a:lnSpc>
              <a:defRPr sz="3000" spc="0" baseline="0">
                <a:solidFill>
                  <a:srgbClr val="67696F"/>
                </a:solidFill>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6800"/>
            <a:ext cx="8229600"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0" tIns="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extBox 8"/>
          <p:cNvSpPr txBox="1"/>
          <p:nvPr/>
        </p:nvSpPr>
        <p:spPr>
          <a:xfrm>
            <a:off x="495300" y="6400800"/>
            <a:ext cx="7048500" cy="338138"/>
          </a:xfrm>
          <a:prstGeom prst="rect">
            <a:avLst/>
          </a:prstGeom>
          <a:noFill/>
        </p:spPr>
        <p:txBody>
          <a:bodyPr lIns="0">
            <a:spAutoFit/>
          </a:bodyPr>
          <a:lstStyle/>
          <a:p>
            <a:pPr fontAlgn="auto">
              <a:spcBef>
                <a:spcPts val="0"/>
              </a:spcBef>
              <a:spcAft>
                <a:spcPts val="0"/>
              </a:spcAft>
              <a:defRPr/>
            </a:pPr>
            <a:r>
              <a:rPr lang="en-US" sz="800" dirty="0">
                <a:solidFill>
                  <a:srgbClr val="67696F"/>
                </a:solidFill>
                <a:latin typeface="Arial" pitchFamily="34" charset="0"/>
                <a:cs typeface="Arial" pitchFamily="34" charset="0"/>
              </a:rPr>
              <a:t>ManpowerGroup Solutions  </a:t>
            </a:r>
            <a:r>
              <a:rPr lang="en-US" sz="800" dirty="0">
                <a:solidFill>
                  <a:srgbClr val="67696F"/>
                </a:solidFill>
                <a:latin typeface="Arial"/>
                <a:cs typeface="Arial"/>
              </a:rPr>
              <a:t>|  Thursday, 20 September, 2012			Commercial in Confidence	</a:t>
            </a:r>
            <a:endParaRPr lang="en-US" sz="800" dirty="0">
              <a:solidFill>
                <a:srgbClr val="67696F"/>
              </a:solidFill>
              <a:latin typeface="Arial" pitchFamily="34" charset="0"/>
              <a:cs typeface="Arial" pitchFamily="34" charset="0"/>
            </a:endParaRPr>
          </a:p>
        </p:txBody>
      </p:sp>
      <p:sp>
        <p:nvSpPr>
          <p:cNvPr id="10" name="TextBox 9"/>
          <p:cNvSpPr txBox="1"/>
          <p:nvPr/>
        </p:nvSpPr>
        <p:spPr>
          <a:xfrm>
            <a:off x="6781800" y="6400800"/>
            <a:ext cx="1905000" cy="215900"/>
          </a:xfrm>
          <a:prstGeom prst="rect">
            <a:avLst/>
          </a:prstGeom>
          <a:noFill/>
        </p:spPr>
        <p:txBody>
          <a:bodyPr>
            <a:spAutoFit/>
          </a:bodyPr>
          <a:lstStyle/>
          <a:p>
            <a:pPr algn="r" fontAlgn="auto">
              <a:spcBef>
                <a:spcPts val="0"/>
              </a:spcBef>
              <a:spcAft>
                <a:spcPts val="0"/>
              </a:spcAft>
              <a:defRPr/>
            </a:pPr>
            <a:fld id="{AD32EDCD-691C-4552-99C3-738968285342}" type="slidenum">
              <a:rPr lang="en-US" sz="800" b="1">
                <a:solidFill>
                  <a:srgbClr val="67696F"/>
                </a:solidFill>
                <a:latin typeface="Arial" pitchFamily="34" charset="0"/>
                <a:cs typeface="Arial" pitchFamily="34" charset="0"/>
              </a:rPr>
              <a:pPr algn="r" fontAlgn="auto">
                <a:spcBef>
                  <a:spcPts val="0"/>
                </a:spcBef>
                <a:spcAft>
                  <a:spcPts val="0"/>
                </a:spcAft>
                <a:defRPr/>
              </a:pPr>
              <a:t>‹#›</a:t>
            </a:fld>
            <a:endParaRPr lang="en-US" sz="800" b="1" dirty="0">
              <a:solidFill>
                <a:srgbClr val="67696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60" r:id="rId4"/>
    <p:sldLayoutId id="2147483661" r:id="rId5"/>
    <p:sldLayoutId id="2147483662" r:id="rId6"/>
    <p:sldLayoutId id="2147483663" r:id="rId7"/>
    <p:sldLayoutId id="2147483664" r:id="rId8"/>
    <p:sldLayoutId id="2147483656" r:id="rId9"/>
    <p:sldLayoutId id="2147483655" r:id="rId10"/>
  </p:sldLayoutIdLst>
  <p:hf sldNum="0" hdr="0" ftr="0"/>
  <p:txStyles>
    <p:titleStyle>
      <a:lvl1pPr algn="l" rtl="0" eaLnBrk="0" fontAlgn="base" hangingPunct="0">
        <a:spcBef>
          <a:spcPct val="0"/>
        </a:spcBef>
        <a:spcAft>
          <a:spcPct val="0"/>
        </a:spcAft>
        <a:defRPr sz="3000" kern="1200">
          <a:solidFill>
            <a:srgbClr val="6390C6"/>
          </a:solidFill>
          <a:latin typeface="Arial" pitchFamily="34" charset="0"/>
          <a:ea typeface="+mj-ea"/>
          <a:cs typeface="Arial" pitchFamily="34" charset="0"/>
        </a:defRPr>
      </a:lvl1pPr>
      <a:lvl2pPr algn="l" rtl="0" eaLnBrk="0" fontAlgn="base" hangingPunct="0">
        <a:spcBef>
          <a:spcPct val="0"/>
        </a:spcBef>
        <a:spcAft>
          <a:spcPct val="0"/>
        </a:spcAft>
        <a:defRPr sz="3000">
          <a:solidFill>
            <a:srgbClr val="6390C6"/>
          </a:solidFill>
          <a:latin typeface="Arial" charset="0"/>
          <a:cs typeface="Arial" charset="0"/>
        </a:defRPr>
      </a:lvl2pPr>
      <a:lvl3pPr algn="l" rtl="0" eaLnBrk="0" fontAlgn="base" hangingPunct="0">
        <a:spcBef>
          <a:spcPct val="0"/>
        </a:spcBef>
        <a:spcAft>
          <a:spcPct val="0"/>
        </a:spcAft>
        <a:defRPr sz="3000">
          <a:solidFill>
            <a:srgbClr val="6390C6"/>
          </a:solidFill>
          <a:latin typeface="Arial" charset="0"/>
          <a:cs typeface="Arial" charset="0"/>
        </a:defRPr>
      </a:lvl3pPr>
      <a:lvl4pPr algn="l" rtl="0" eaLnBrk="0" fontAlgn="base" hangingPunct="0">
        <a:spcBef>
          <a:spcPct val="0"/>
        </a:spcBef>
        <a:spcAft>
          <a:spcPct val="0"/>
        </a:spcAft>
        <a:defRPr sz="3000">
          <a:solidFill>
            <a:srgbClr val="6390C6"/>
          </a:solidFill>
          <a:latin typeface="Arial" charset="0"/>
          <a:cs typeface="Arial" charset="0"/>
        </a:defRPr>
      </a:lvl4pPr>
      <a:lvl5pPr algn="l" rtl="0" eaLnBrk="0" fontAlgn="base" hangingPunct="0">
        <a:spcBef>
          <a:spcPct val="0"/>
        </a:spcBef>
        <a:spcAft>
          <a:spcPct val="0"/>
        </a:spcAft>
        <a:defRPr sz="3000">
          <a:solidFill>
            <a:srgbClr val="6390C6"/>
          </a:solidFill>
          <a:latin typeface="Arial" charset="0"/>
          <a:cs typeface="Arial" charset="0"/>
        </a:defRPr>
      </a:lvl5pPr>
      <a:lvl6pPr marL="457200" algn="l" rtl="0" fontAlgn="base">
        <a:spcBef>
          <a:spcPct val="0"/>
        </a:spcBef>
        <a:spcAft>
          <a:spcPct val="0"/>
        </a:spcAft>
        <a:defRPr sz="3000">
          <a:solidFill>
            <a:srgbClr val="6390C6"/>
          </a:solidFill>
          <a:latin typeface="Arial" charset="0"/>
          <a:cs typeface="Arial" charset="0"/>
        </a:defRPr>
      </a:lvl6pPr>
      <a:lvl7pPr marL="914400" algn="l" rtl="0" fontAlgn="base">
        <a:spcBef>
          <a:spcPct val="0"/>
        </a:spcBef>
        <a:spcAft>
          <a:spcPct val="0"/>
        </a:spcAft>
        <a:defRPr sz="3000">
          <a:solidFill>
            <a:srgbClr val="6390C6"/>
          </a:solidFill>
          <a:latin typeface="Arial" charset="0"/>
          <a:cs typeface="Arial" charset="0"/>
        </a:defRPr>
      </a:lvl7pPr>
      <a:lvl8pPr marL="1371600" algn="l" rtl="0" fontAlgn="base">
        <a:spcBef>
          <a:spcPct val="0"/>
        </a:spcBef>
        <a:spcAft>
          <a:spcPct val="0"/>
        </a:spcAft>
        <a:defRPr sz="3000">
          <a:solidFill>
            <a:srgbClr val="6390C6"/>
          </a:solidFill>
          <a:latin typeface="Arial" charset="0"/>
          <a:cs typeface="Arial" charset="0"/>
        </a:defRPr>
      </a:lvl8pPr>
      <a:lvl9pPr marL="1828800" algn="l" rtl="0" fontAlgn="base">
        <a:spcBef>
          <a:spcPct val="0"/>
        </a:spcBef>
        <a:spcAft>
          <a:spcPct val="0"/>
        </a:spcAft>
        <a:defRPr sz="3000">
          <a:solidFill>
            <a:srgbClr val="6390C6"/>
          </a:solidFill>
          <a:latin typeface="Arial" charset="0"/>
          <a:cs typeface="Arial" charset="0"/>
        </a:defRPr>
      </a:lvl9pPr>
    </p:titleStyle>
    <p:bodyStyle>
      <a:lvl1pPr marL="342900" indent="-342900" algn="l" rtl="0" eaLnBrk="0" fontAlgn="base" hangingPunct="0">
        <a:spcBef>
          <a:spcPct val="20000"/>
        </a:spcBef>
        <a:spcAft>
          <a:spcPct val="0"/>
        </a:spcAft>
        <a:buClr>
          <a:srgbClr val="6390C6"/>
        </a:buClr>
        <a:buFont typeface="Arial" charset="0"/>
        <a:buChar char="•"/>
        <a:defRPr kern="1200">
          <a:solidFill>
            <a:srgbClr val="282A3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6390C6"/>
        </a:buClr>
        <a:buFont typeface="Arial" charset="0"/>
        <a:buChar char="–"/>
        <a:defRPr kern="1200">
          <a:solidFill>
            <a:srgbClr val="282A32"/>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6390C6"/>
        </a:buClr>
        <a:buFont typeface="Arial" charset="0"/>
        <a:buChar char="•"/>
        <a:defRPr kern="1200">
          <a:solidFill>
            <a:srgbClr val="282A3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6390C6"/>
        </a:buClr>
        <a:buFont typeface="Arial" charset="0"/>
        <a:buChar char="–"/>
        <a:defRPr kern="1200">
          <a:solidFill>
            <a:srgbClr val="282A32"/>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6390C6"/>
        </a:buClr>
        <a:buFont typeface="Arial" charset="0"/>
        <a:buChar char="»"/>
        <a:defRPr kern="1200">
          <a:solidFill>
            <a:srgbClr val="282A3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mailto:Catherine.Roper@ManpowerGroup.co.uk" TargetMode="External"/><Relationship Id="rId3" Type="http://schemas.openxmlformats.org/officeDocument/2006/relationships/image" Target="../media/image18.png"/><Relationship Id="rId7" Type="http://schemas.openxmlformats.org/officeDocument/2006/relationships/hyperlink" Target="http://www.linkedin.com/groups?home=&amp;gid=3821570&amp;trk=anet_ug_h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twitter.com/hrthoughtleader" TargetMode="External"/><Relationship Id="rId11" Type="http://schemas.openxmlformats.org/officeDocument/2006/relationships/image" Target="../media/image20.png"/><Relationship Id="rId5" Type="http://schemas.openxmlformats.org/officeDocument/2006/relationships/hyperlink" Target="mailto:solutions@MnapowerGroup.co.uk" TargetMode="External"/><Relationship Id="rId10" Type="http://schemas.openxmlformats.org/officeDocument/2006/relationships/hyperlink" Target="http://www.linkedin.com/groups?gid=3821570&amp;mostPopular=&amp;trk=tyah" TargetMode="External"/><Relationship Id="rId4" Type="http://schemas.openxmlformats.org/officeDocument/2006/relationships/hyperlink" Target="http://www.manpowergroup.co.uk/" TargetMode="Externa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2590800"/>
            <a:ext cx="7239000" cy="1516063"/>
          </a:xfrm>
        </p:spPr>
        <p:txBody>
          <a:bodyPr rtlCol="0"/>
          <a:lstStyle/>
          <a:p>
            <a:pPr eaLnBrk="1" fontAlgn="auto" hangingPunct="1">
              <a:lnSpc>
                <a:spcPct val="100000"/>
              </a:lnSpc>
              <a:spcAft>
                <a:spcPts val="0"/>
              </a:spcAft>
              <a:defRPr/>
            </a:pPr>
            <a:r>
              <a:rPr lang="en-US" dirty="0" smtClean="0"/>
              <a:t>Interview Skills</a:t>
            </a:r>
            <a:br>
              <a:rPr lang="en-US" dirty="0" smtClean="0"/>
            </a:br>
            <a:r>
              <a:rPr lang="en-US" dirty="0" smtClean="0"/>
              <a:t>Karen De-Merist</a:t>
            </a:r>
            <a:br>
              <a:rPr lang="en-US" dirty="0" smtClean="0"/>
            </a:br>
            <a:r>
              <a:rPr lang="en-US" dirty="0" smtClean="0"/>
              <a:t>Sector Director, Finance &amp; Banking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5196071" cy="369332"/>
          </a:xfrm>
          <a:prstGeom prst="rect">
            <a:avLst/>
          </a:prstGeom>
        </p:spPr>
        <p:txBody>
          <a:bodyPr wrap="square">
            <a:spAutoFit/>
          </a:bodyPr>
          <a:lstStyle/>
          <a:p>
            <a:r>
              <a:rPr lang="en-GB" b="1" dirty="0"/>
              <a:t>During the interview </a:t>
            </a:r>
            <a:endParaRPr lang="en-GB" dirty="0"/>
          </a:p>
        </p:txBody>
      </p:sp>
      <p:sp>
        <p:nvSpPr>
          <p:cNvPr id="3" name="Rectangle 2"/>
          <p:cNvSpPr/>
          <p:nvPr/>
        </p:nvSpPr>
        <p:spPr>
          <a:xfrm>
            <a:off x="685800" y="1905000"/>
            <a:ext cx="6172200" cy="646331"/>
          </a:xfrm>
          <a:prstGeom prst="rect">
            <a:avLst/>
          </a:prstGeom>
          <a:solidFill>
            <a:schemeClr val="accent2"/>
          </a:solidFill>
        </p:spPr>
        <p:txBody>
          <a:bodyPr wrap="square">
            <a:spAutoFit/>
          </a:bodyPr>
          <a:lstStyle/>
          <a:p>
            <a:r>
              <a:rPr lang="en-GB" dirty="0" smtClean="0">
                <a:solidFill>
                  <a:schemeClr val="accent6">
                    <a:lumMod val="50000"/>
                  </a:schemeClr>
                </a:solidFill>
              </a:rPr>
              <a:t>In </a:t>
            </a:r>
            <a:r>
              <a:rPr lang="en-GB" dirty="0">
                <a:solidFill>
                  <a:schemeClr val="accent6">
                    <a:lumMod val="50000"/>
                  </a:schemeClr>
                </a:solidFill>
              </a:rPr>
              <a:t>addition to your appearance, it is important to consider how you come across during the interview itself. </a:t>
            </a:r>
          </a:p>
        </p:txBody>
      </p:sp>
    </p:spTree>
    <p:extLst>
      <p:ext uri="{BB962C8B-B14F-4D97-AF65-F5344CB8AC3E}">
        <p14:creationId xmlns:p14="http://schemas.microsoft.com/office/powerpoint/2010/main" val="418965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5747504" cy="369332"/>
          </a:xfrm>
          <a:prstGeom prst="rect">
            <a:avLst/>
          </a:prstGeom>
        </p:spPr>
        <p:txBody>
          <a:bodyPr wrap="square">
            <a:spAutoFit/>
          </a:bodyPr>
          <a:lstStyle/>
          <a:p>
            <a:r>
              <a:rPr lang="en-GB" b="1" dirty="0"/>
              <a:t>Competency-based interviews </a:t>
            </a:r>
            <a:endParaRPr lang="en-GB" dirty="0"/>
          </a:p>
        </p:txBody>
      </p:sp>
      <p:sp>
        <p:nvSpPr>
          <p:cNvPr id="3" name="Rectangle 2"/>
          <p:cNvSpPr/>
          <p:nvPr/>
        </p:nvSpPr>
        <p:spPr>
          <a:xfrm>
            <a:off x="609600" y="1981199"/>
            <a:ext cx="7391400" cy="2862322"/>
          </a:xfrm>
          <a:prstGeom prst="rect">
            <a:avLst/>
          </a:prstGeom>
          <a:solidFill>
            <a:schemeClr val="accent2"/>
          </a:solidFill>
        </p:spPr>
        <p:txBody>
          <a:bodyPr wrap="square">
            <a:spAutoFit/>
          </a:bodyPr>
          <a:lstStyle/>
          <a:p>
            <a:r>
              <a:rPr lang="en-GB" dirty="0" smtClean="0">
                <a:solidFill>
                  <a:schemeClr val="accent6">
                    <a:lumMod val="50000"/>
                  </a:schemeClr>
                </a:solidFill>
              </a:rPr>
              <a:t>A </a:t>
            </a:r>
            <a:r>
              <a:rPr lang="en-GB" dirty="0">
                <a:solidFill>
                  <a:schemeClr val="accent6">
                    <a:lumMod val="50000"/>
                  </a:schemeClr>
                </a:solidFill>
              </a:rPr>
              <a:t>competency-based interview will show the specific action taken within a certain situation or working environment. When giving answers to competency-based interviews, be specific and explain the step-by-step procedure you took to reach the conclusion. Always give practical examples of what you have done and achieved. </a:t>
            </a:r>
          </a:p>
          <a:p>
            <a:endParaRPr lang="en-GB" dirty="0" smtClean="0">
              <a:solidFill>
                <a:schemeClr val="accent6">
                  <a:lumMod val="50000"/>
                </a:schemeClr>
              </a:solidFill>
            </a:endParaRPr>
          </a:p>
          <a:p>
            <a:r>
              <a:rPr lang="en-GB" dirty="0" smtClean="0">
                <a:solidFill>
                  <a:schemeClr val="accent6">
                    <a:lumMod val="50000"/>
                  </a:schemeClr>
                </a:solidFill>
              </a:rPr>
              <a:t>By </a:t>
            </a:r>
            <a:r>
              <a:rPr lang="en-GB" dirty="0">
                <a:solidFill>
                  <a:schemeClr val="accent6">
                    <a:lumMod val="50000"/>
                  </a:schemeClr>
                </a:solidFill>
              </a:rPr>
              <a:t>actively listening and making the effort to understand needs, meeting and exceeding expectations and taking responsibility for the customer's satisfaction, this is your opportunity to show how you develop positive relationships. </a:t>
            </a:r>
          </a:p>
        </p:txBody>
      </p:sp>
    </p:spTree>
    <p:extLst>
      <p:ext uri="{BB962C8B-B14F-4D97-AF65-F5344CB8AC3E}">
        <p14:creationId xmlns:p14="http://schemas.microsoft.com/office/powerpoint/2010/main" val="378526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flip="none" rotWithShape="1">
            <a:gsLst>
              <a:gs pos="0">
                <a:schemeClr val="bg2"/>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accent6">
                    <a:lumMod val="50000"/>
                  </a:schemeClr>
                </a:solidFill>
              </a:rPr>
              <a:t>                                                  </a:t>
            </a:r>
            <a:r>
              <a:rPr lang="en-GB" b="1" dirty="0">
                <a:solidFill>
                  <a:schemeClr val="tx1"/>
                </a:solidFill>
                <a:latin typeface="Arial" charset="0"/>
              </a:rPr>
              <a:t>Choose me!</a:t>
            </a:r>
          </a:p>
        </p:txBody>
      </p:sp>
      <p:pic>
        <p:nvPicPr>
          <p:cNvPr id="40964" name="Picture 3"/>
          <p:cNvPicPr>
            <a:picLocks noChangeAspect="1"/>
          </p:cNvPicPr>
          <p:nvPr/>
        </p:nvPicPr>
        <p:blipFill>
          <a:blip r:embed="rId3">
            <a:clrChange>
              <a:clrFrom>
                <a:srgbClr val="FFFFFF"/>
              </a:clrFrom>
              <a:clrTo>
                <a:srgbClr val="FFFFFF">
                  <a:alpha val="0"/>
                </a:srgbClr>
              </a:clrTo>
            </a:clrChange>
          </a:blip>
          <a:srcRect l="23898" t="2380" r="27740" b="36552"/>
          <a:stretch>
            <a:fillRect/>
          </a:stretch>
        </p:blipFill>
        <p:spPr bwMode="auto">
          <a:xfrm>
            <a:off x="1066800" y="76200"/>
            <a:ext cx="3505200" cy="619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894873">
            <a:off x="5224463" y="3773488"/>
            <a:ext cx="3513137" cy="1846262"/>
          </a:xfrm>
          <a:prstGeom prst="rect">
            <a:avLst/>
          </a:prstGeom>
          <a:noFill/>
          <a:ln w="9525">
            <a:noFill/>
            <a:miter lim="800000"/>
            <a:headEnd/>
            <a:tailEnd/>
          </a:ln>
        </p:spPr>
      </p:pic>
      <p:sp>
        <p:nvSpPr>
          <p:cNvPr id="65538" name="Text Placeholder 8"/>
          <p:cNvSpPr>
            <a:spLocks noGrp="1"/>
          </p:cNvSpPr>
          <p:nvPr>
            <p:ph type="body" idx="1"/>
          </p:nvPr>
        </p:nvSpPr>
        <p:spPr>
          <a:xfrm>
            <a:off x="457200" y="1143000"/>
            <a:ext cx="8077200" cy="639763"/>
          </a:xfrm>
        </p:spPr>
        <p:txBody>
          <a:bodyPr/>
          <a:lstStyle/>
          <a:p>
            <a:pPr eaLnBrk="1" hangingPunct="1"/>
            <a:r>
              <a:rPr lang="en-GB" b="0" dirty="0" smtClean="0">
                <a:solidFill>
                  <a:schemeClr val="accent2"/>
                </a:solidFill>
                <a:latin typeface="Arial" charset="0"/>
                <a:cs typeface="Arial" charset="0"/>
              </a:rPr>
              <a:t>About ManpowerGroup and Contact Details</a:t>
            </a:r>
          </a:p>
          <a:p>
            <a:pPr eaLnBrk="1" hangingPunct="1"/>
            <a:endParaRPr lang="en-GB" b="0" dirty="0" smtClean="0">
              <a:solidFill>
                <a:schemeClr val="accent2"/>
              </a:solidFill>
              <a:latin typeface="Arial" charset="0"/>
              <a:cs typeface="Arial" charset="0"/>
            </a:endParaRPr>
          </a:p>
        </p:txBody>
      </p:sp>
      <p:sp>
        <p:nvSpPr>
          <p:cNvPr id="5" name="Content Placeholder 4"/>
          <p:cNvSpPr>
            <a:spLocks noGrp="1"/>
          </p:cNvSpPr>
          <p:nvPr>
            <p:ph sz="half" idx="2"/>
          </p:nvPr>
        </p:nvSpPr>
        <p:spPr>
          <a:xfrm>
            <a:off x="457200" y="1782763"/>
            <a:ext cx="6553200" cy="3779837"/>
          </a:xfrm>
        </p:spPr>
        <p:txBody>
          <a:bodyPr>
            <a:noAutofit/>
          </a:bodyPr>
          <a:lstStyle/>
          <a:p>
            <a:pPr marL="0" indent="0" eaLnBrk="1" hangingPunct="1">
              <a:buFont typeface="Arial" charset="0"/>
              <a:buNone/>
              <a:defRPr/>
            </a:pPr>
            <a:r>
              <a:rPr lang="en-GB" sz="1050" dirty="0"/>
              <a:t>ManpowerGroup, the world leader in innovative workforce solutions, creates and delivers high-impact solutions that enable our clients to achieve their business goals and enhance their competitiveness. With over 60 years of experience, our $22 billion company creates unique time to value through a comprehensive suite of innovative solutions that help clients win in the Human Age. These solutions cover an entire range of talent-driven needs from recruitment and assessment, training and development, and career management, to outsourcing and workforce consulting. </a:t>
            </a:r>
          </a:p>
          <a:p>
            <a:pPr marL="0" indent="0" eaLnBrk="1" hangingPunct="1">
              <a:buFont typeface="Arial" charset="0"/>
              <a:buNone/>
              <a:defRPr/>
            </a:pPr>
            <a:r>
              <a:rPr lang="en-GB" sz="1050" dirty="0"/>
              <a:t>ManpowerGroup maintains the world’s largest and industry-leading network of nearly 3,900 offices in over 80 countries and territories, generating a dynamic mix of an unmatched global footprint with valuable insight and local expertise to meet the needs of its 400,000 clients per year, across all industry sectors, small and medium-sized enterprises, local, multinational and global companies. The ManpowerGroup suite of solutions is offered through ManpowerGroup Solutions, Experis, Manpower, and Right Management.</a:t>
            </a:r>
          </a:p>
          <a:p>
            <a:pPr marL="0" indent="0" eaLnBrk="1" hangingPunct="1">
              <a:buFont typeface="Arial" charset="0"/>
              <a:buNone/>
              <a:defRPr/>
            </a:pPr>
            <a:endParaRPr lang="en-GB" sz="1050" dirty="0"/>
          </a:p>
          <a:p>
            <a:pPr marL="0" indent="0" eaLnBrk="1" hangingPunct="1">
              <a:buFont typeface="Arial" charset="0"/>
              <a:buNone/>
              <a:defRPr/>
            </a:pPr>
            <a:r>
              <a:rPr lang="en-GB" sz="1050" b="1" dirty="0"/>
              <a:t>Read more at </a:t>
            </a:r>
            <a:r>
              <a:rPr lang="en-GB" sz="1050" b="1" dirty="0" smtClean="0">
                <a:hlinkClick r:id="rId4"/>
              </a:rPr>
              <a:t>ManpowerGroup.co.uk</a:t>
            </a:r>
            <a:endParaRPr lang="en-GB" sz="1050" b="1" dirty="0"/>
          </a:p>
          <a:p>
            <a:pPr marL="0" indent="0" eaLnBrk="1" hangingPunct="1">
              <a:buFont typeface="Arial" charset="0"/>
              <a:buNone/>
              <a:defRPr/>
            </a:pPr>
            <a:endParaRPr lang="en-GB" sz="1050" b="1" dirty="0"/>
          </a:p>
          <a:p>
            <a:pPr marL="0" indent="0" eaLnBrk="1" hangingPunct="1">
              <a:buFont typeface="Arial" charset="0"/>
              <a:buNone/>
              <a:defRPr/>
            </a:pPr>
            <a:r>
              <a:rPr lang="en-GB" sz="1050" b="1" dirty="0" smtClean="0"/>
              <a:t>Ask us </a:t>
            </a:r>
            <a:r>
              <a:rPr lang="en-GB" sz="1050" b="1" dirty="0"/>
              <a:t>for more insight about today and tomorrow’s </a:t>
            </a:r>
            <a:endParaRPr lang="en-GB" sz="1050" b="1" dirty="0" smtClean="0"/>
          </a:p>
          <a:p>
            <a:pPr marL="0" indent="0" eaLnBrk="1" hangingPunct="1">
              <a:buFont typeface="Arial" charset="0"/>
              <a:buNone/>
              <a:defRPr/>
            </a:pPr>
            <a:r>
              <a:rPr lang="en-GB" sz="1050" b="1" dirty="0" smtClean="0"/>
              <a:t>World </a:t>
            </a:r>
            <a:r>
              <a:rPr lang="en-GB" sz="1050" b="1" dirty="0"/>
              <a:t>of Work by </a:t>
            </a:r>
            <a:r>
              <a:rPr lang="en-GB" sz="1050" b="1" dirty="0" smtClean="0"/>
              <a:t>emailing:  </a:t>
            </a:r>
            <a:r>
              <a:rPr lang="en-GB" sz="1050" b="1" dirty="0">
                <a:hlinkClick r:id="rId5"/>
              </a:rPr>
              <a:t>solutions@ManpowerGroup.co.uk</a:t>
            </a:r>
            <a:r>
              <a:rPr lang="en-GB" sz="1050" b="1" dirty="0"/>
              <a:t> </a:t>
            </a:r>
          </a:p>
          <a:p>
            <a:pPr marL="0" indent="0" eaLnBrk="1" hangingPunct="1">
              <a:buFont typeface="Arial" charset="0"/>
              <a:buNone/>
              <a:defRPr/>
            </a:pPr>
            <a:endParaRPr lang="en-GB" sz="1050" b="1" dirty="0"/>
          </a:p>
          <a:p>
            <a:pPr marL="0" indent="0" eaLnBrk="1" hangingPunct="1">
              <a:buFont typeface="Arial" charset="0"/>
              <a:buNone/>
              <a:defRPr/>
            </a:pPr>
            <a:r>
              <a:rPr lang="en-GB" sz="1050" b="1" dirty="0"/>
              <a:t> </a:t>
            </a:r>
            <a:r>
              <a:rPr lang="en-GB" sz="1050" b="1" dirty="0" smtClean="0"/>
              <a:t>        Follow </a:t>
            </a:r>
            <a:r>
              <a:rPr lang="en-GB" sz="1050" b="1" dirty="0"/>
              <a:t>us: </a:t>
            </a:r>
            <a:r>
              <a:rPr lang="en-GB" sz="1050" b="1" dirty="0">
                <a:hlinkClick r:id="rId6"/>
              </a:rPr>
              <a:t>@</a:t>
            </a:r>
            <a:r>
              <a:rPr lang="en-GB" sz="1050" b="1" dirty="0" err="1">
                <a:hlinkClick r:id="rId6"/>
              </a:rPr>
              <a:t>HRThoughtLeader</a:t>
            </a:r>
            <a:endParaRPr lang="en-GB" sz="1050" b="1" dirty="0"/>
          </a:p>
          <a:p>
            <a:pPr marL="0" indent="0" eaLnBrk="1" hangingPunct="1">
              <a:buFont typeface="Arial" charset="0"/>
              <a:buNone/>
              <a:defRPr/>
            </a:pPr>
            <a:endParaRPr lang="en-GB" sz="1050" b="1" dirty="0"/>
          </a:p>
          <a:p>
            <a:pPr marL="0" indent="0" eaLnBrk="1" hangingPunct="1">
              <a:buFont typeface="Arial" charset="0"/>
              <a:buNone/>
              <a:defRPr/>
            </a:pPr>
            <a:r>
              <a:rPr lang="en-GB" sz="1050" b="1" dirty="0" smtClean="0"/>
              <a:t>         Join </a:t>
            </a:r>
            <a:r>
              <a:rPr lang="en-GB" sz="1050" b="1" dirty="0"/>
              <a:t>the debate:  </a:t>
            </a:r>
            <a:r>
              <a:rPr lang="en-GB" sz="1050" b="1" dirty="0">
                <a:hlinkClick r:id="rId7" tooltip="This group is members only"/>
              </a:rPr>
              <a:t>HR Thought Leadership Network</a:t>
            </a:r>
            <a:r>
              <a:rPr lang="en-GB" sz="1050" b="1" dirty="0"/>
              <a:t> </a:t>
            </a:r>
          </a:p>
          <a:p>
            <a:pPr marL="0" indent="0" eaLnBrk="1" hangingPunct="1">
              <a:buFont typeface="Arial" charset="0"/>
              <a:buNone/>
              <a:defRPr/>
            </a:pPr>
            <a:endParaRPr lang="en-GB" sz="1050" dirty="0"/>
          </a:p>
          <a:p>
            <a:pPr marL="0" indent="0" eaLnBrk="1" fontAlgn="t" hangingPunct="1">
              <a:buFont typeface="Arial" charset="0"/>
              <a:buNone/>
              <a:defRPr/>
            </a:pPr>
            <a:r>
              <a:rPr lang="en-GB" sz="1050" b="1" dirty="0" smtClean="0">
                <a:hlinkClick r:id="rId8"/>
              </a:rPr>
              <a:t>Catherine.Roper@ManpowerGroup.co.uk</a:t>
            </a:r>
            <a:r>
              <a:rPr lang="en-GB" sz="1050" b="1" dirty="0" smtClean="0"/>
              <a:t> </a:t>
            </a:r>
          </a:p>
          <a:p>
            <a:pPr marL="0" indent="0" eaLnBrk="1" fontAlgn="t" hangingPunct="1">
              <a:buFont typeface="Arial" charset="0"/>
              <a:buNone/>
              <a:defRPr/>
            </a:pPr>
            <a:r>
              <a:rPr lang="en-GB" sz="1050" b="1" dirty="0" smtClean="0"/>
              <a:t>Head of Marketing and Communications for ManpowerGroup in the UK</a:t>
            </a:r>
          </a:p>
          <a:p>
            <a:pPr marL="0" indent="0" eaLnBrk="1" fontAlgn="t" hangingPunct="1">
              <a:buFont typeface="Arial" charset="0"/>
              <a:buNone/>
              <a:defRPr/>
            </a:pPr>
            <a:r>
              <a:rPr lang="en-GB" sz="1050" dirty="0" smtClean="0"/>
              <a:t>Capital </a:t>
            </a:r>
            <a:r>
              <a:rPr lang="en-GB" sz="1050" dirty="0"/>
              <a:t>Court, Uxbridge UB8 1AB </a:t>
            </a:r>
            <a:r>
              <a:rPr lang="en-GB" sz="1050" dirty="0" smtClean="0"/>
              <a:t>Tel</a:t>
            </a:r>
            <a:r>
              <a:rPr lang="en-GB" sz="1050" dirty="0"/>
              <a:t>: +44(0)1895 205 200</a:t>
            </a:r>
          </a:p>
          <a:p>
            <a:pPr marL="0" indent="0" eaLnBrk="1" hangingPunct="1">
              <a:buFont typeface="Arial" charset="0"/>
              <a:buNone/>
              <a:defRPr/>
            </a:pPr>
            <a:endParaRPr lang="en-GB" sz="1050" dirty="0"/>
          </a:p>
        </p:txBody>
      </p:sp>
      <p:pic>
        <p:nvPicPr>
          <p:cNvPr id="65540" name="Picture 6" descr="Go to Twitter page">
            <a:hlinkClick r:id="rId6" tooltip="Go to Twitter page"/>
          </p:cNvPr>
          <p:cNvPicPr>
            <a:picLocks noChangeAspect="1" noChangeArrowheads="1"/>
          </p:cNvPicPr>
          <p:nvPr/>
        </p:nvPicPr>
        <p:blipFill>
          <a:blip r:embed="rId9"/>
          <a:srcRect/>
          <a:stretch>
            <a:fillRect/>
          </a:stretch>
        </p:blipFill>
        <p:spPr bwMode="auto">
          <a:xfrm>
            <a:off x="419100" y="4657725"/>
            <a:ext cx="304800" cy="304800"/>
          </a:xfrm>
          <a:prstGeom prst="rect">
            <a:avLst/>
          </a:prstGeom>
          <a:noFill/>
          <a:ln w="9525">
            <a:noFill/>
            <a:miter lim="800000"/>
            <a:headEnd/>
            <a:tailEnd/>
          </a:ln>
        </p:spPr>
      </p:pic>
      <p:pic>
        <p:nvPicPr>
          <p:cNvPr id="65541" name="Picture 5" descr="Go to Linked In page">
            <a:hlinkClick r:id="rId10" tooltip="Go to Linked In page"/>
          </p:cNvPr>
          <p:cNvPicPr>
            <a:picLocks noChangeAspect="1" noChangeArrowheads="1"/>
          </p:cNvPicPr>
          <p:nvPr/>
        </p:nvPicPr>
        <p:blipFill>
          <a:blip r:embed="rId11"/>
          <a:srcRect/>
          <a:stretch>
            <a:fillRect/>
          </a:stretch>
        </p:blipFill>
        <p:spPr bwMode="auto">
          <a:xfrm>
            <a:off x="419100" y="5016500"/>
            <a:ext cx="304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p:cNvCxnSpPr/>
          <p:nvPr/>
        </p:nvCxnSpPr>
        <p:spPr>
          <a:xfrm flipH="1" flipV="1">
            <a:off x="1958975" y="2514600"/>
            <a:ext cx="1065213" cy="3581400"/>
          </a:xfrm>
          <a:prstGeom prst="line">
            <a:avLst/>
          </a:prstGeom>
          <a:ln w="9525">
            <a:solidFill>
              <a:srgbClr val="CA908C"/>
            </a:solidFill>
          </a:ln>
        </p:spPr>
        <p:style>
          <a:lnRef idx="1">
            <a:schemeClr val="accent1"/>
          </a:lnRef>
          <a:fillRef idx="0">
            <a:schemeClr val="accent1"/>
          </a:fillRef>
          <a:effectRef idx="0">
            <a:schemeClr val="accent1"/>
          </a:effectRef>
          <a:fontRef idx="minor">
            <a:schemeClr val="tx1"/>
          </a:fontRef>
        </p:style>
      </p:cxnSp>
      <p:pic>
        <p:nvPicPr>
          <p:cNvPr id="15362" name="Picture 4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03500" y="2292350"/>
            <a:ext cx="5108575" cy="2941638"/>
          </a:xfrm>
          <a:prstGeom prst="rect">
            <a:avLst/>
          </a:prstGeom>
          <a:noFill/>
          <a:ln w="9525">
            <a:noFill/>
            <a:miter lim="800000"/>
            <a:headEnd/>
            <a:tailEnd/>
          </a:ln>
        </p:spPr>
      </p:pic>
      <p:cxnSp>
        <p:nvCxnSpPr>
          <p:cNvPr id="46" name="Straight Connector 45"/>
          <p:cNvCxnSpPr/>
          <p:nvPr/>
        </p:nvCxnSpPr>
        <p:spPr>
          <a:xfrm>
            <a:off x="3024188" y="5637213"/>
            <a:ext cx="5292725" cy="1587"/>
          </a:xfrm>
          <a:prstGeom prst="line">
            <a:avLst/>
          </a:prstGeom>
          <a:ln w="9525">
            <a:solidFill>
              <a:srgbClr val="DCAA7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24188" y="5180013"/>
            <a:ext cx="5292725" cy="1587"/>
          </a:xfrm>
          <a:prstGeom prst="line">
            <a:avLst/>
          </a:prstGeom>
          <a:ln w="9525">
            <a:solidFill>
              <a:srgbClr val="A8BBB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024188" y="4529138"/>
            <a:ext cx="5292725" cy="1587"/>
          </a:xfrm>
          <a:prstGeom prst="line">
            <a:avLst/>
          </a:prstGeom>
          <a:ln w="9525">
            <a:solidFill>
              <a:srgbClr val="A4BCD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24188" y="3630613"/>
            <a:ext cx="5292725" cy="1587"/>
          </a:xfrm>
          <a:prstGeom prst="line">
            <a:avLst/>
          </a:prstGeom>
          <a:ln w="9525">
            <a:solidFill>
              <a:srgbClr val="DCAA7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024188" y="3182938"/>
            <a:ext cx="5292725" cy="1587"/>
          </a:xfrm>
          <a:prstGeom prst="line">
            <a:avLst/>
          </a:prstGeom>
          <a:ln w="9525">
            <a:solidFill>
              <a:srgbClr val="A8BBB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86000" y="2733675"/>
            <a:ext cx="6048375" cy="1588"/>
          </a:xfrm>
          <a:prstGeom prst="line">
            <a:avLst/>
          </a:prstGeom>
          <a:ln w="9525">
            <a:solidFill>
              <a:srgbClr val="A4BCD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86000" y="2284413"/>
            <a:ext cx="6048375" cy="1587"/>
          </a:xfrm>
          <a:prstGeom prst="line">
            <a:avLst/>
          </a:prstGeom>
          <a:ln w="9525">
            <a:solidFill>
              <a:srgbClr val="8EA3C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24188" y="4079875"/>
            <a:ext cx="5292725" cy="1588"/>
          </a:xfrm>
          <a:prstGeom prst="line">
            <a:avLst/>
          </a:prstGeom>
          <a:ln w="9525">
            <a:solidFill>
              <a:srgbClr val="CA908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1958975" y="2514600"/>
            <a:ext cx="1065213" cy="1565275"/>
          </a:xfrm>
          <a:prstGeom prst="line">
            <a:avLst/>
          </a:prstGeom>
          <a:ln w="9525">
            <a:solidFill>
              <a:srgbClr val="CA908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958975" y="2503488"/>
            <a:ext cx="1065213" cy="1128712"/>
          </a:xfrm>
          <a:prstGeom prst="line">
            <a:avLst/>
          </a:prstGeom>
          <a:ln w="9525">
            <a:solidFill>
              <a:srgbClr val="DCAA7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58975" y="2495550"/>
            <a:ext cx="1069975" cy="687388"/>
          </a:xfrm>
          <a:prstGeom prst="line">
            <a:avLst/>
          </a:prstGeom>
          <a:ln w="9525">
            <a:solidFill>
              <a:srgbClr val="A8BBB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958975" y="2514600"/>
            <a:ext cx="1069975" cy="3124200"/>
          </a:xfrm>
          <a:prstGeom prst="line">
            <a:avLst/>
          </a:prstGeom>
          <a:ln w="9525">
            <a:solidFill>
              <a:srgbClr val="DCAA7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057400" y="2514600"/>
            <a:ext cx="966788" cy="2667000"/>
          </a:xfrm>
          <a:prstGeom prst="line">
            <a:avLst/>
          </a:prstGeom>
          <a:ln w="9525">
            <a:solidFill>
              <a:srgbClr val="A8BBB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1958975" y="2514600"/>
            <a:ext cx="1065213" cy="2020888"/>
          </a:xfrm>
          <a:prstGeom prst="line">
            <a:avLst/>
          </a:prstGeom>
          <a:ln w="9525">
            <a:solidFill>
              <a:srgbClr val="A4BCDD"/>
            </a:solidFill>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457200" y="1066800"/>
            <a:ext cx="8229600" cy="609600"/>
          </a:xfrm>
          <a:prstGeom prst="rect">
            <a:avLst/>
          </a:prstGeom>
        </p:spPr>
        <p:txBody>
          <a:bodyPr/>
          <a:lstStyle/>
          <a:p>
            <a:pPr>
              <a:defRPr/>
            </a:pPr>
            <a:r>
              <a:rPr lang="en-GB" sz="3000" dirty="0">
                <a:solidFill>
                  <a:schemeClr val="accent2"/>
                </a:solidFill>
                <a:ea typeface="+mj-ea"/>
                <a:cs typeface="Arial" charset="0"/>
              </a:rPr>
              <a:t>ManpowerGroup</a:t>
            </a:r>
          </a:p>
        </p:txBody>
      </p:sp>
      <p:grpSp>
        <p:nvGrpSpPr>
          <p:cNvPr id="15378" name="Group 27"/>
          <p:cNvGrpSpPr>
            <a:grpSpLocks/>
          </p:cNvGrpSpPr>
          <p:nvPr/>
        </p:nvGrpSpPr>
        <p:grpSpPr bwMode="auto">
          <a:xfrm>
            <a:off x="568325" y="2057400"/>
            <a:ext cx="1939925" cy="3163888"/>
            <a:chOff x="2464161" y="2169940"/>
            <a:chExt cx="1938910" cy="3164059"/>
          </a:xfrm>
        </p:grpSpPr>
        <p:sp>
          <p:nvSpPr>
            <p:cNvPr id="31" name="Rounded Rectangle 30"/>
            <p:cNvSpPr/>
            <p:nvPr/>
          </p:nvSpPr>
          <p:spPr>
            <a:xfrm>
              <a:off x="2464161" y="2169940"/>
              <a:ext cx="1938910" cy="3164059"/>
            </a:xfrm>
            <a:prstGeom prst="roundRect">
              <a:avLst>
                <a:gd name="adj" fmla="val 5672"/>
              </a:avLst>
            </a:prstGeom>
            <a:solidFill>
              <a:schemeClr val="bg1"/>
            </a:solidFill>
            <a:ln>
              <a:solidFill>
                <a:srgbClr val="466EA5"/>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2" name="Straight Connector 31"/>
            <p:cNvCxnSpPr/>
            <p:nvPr/>
          </p:nvCxnSpPr>
          <p:spPr>
            <a:xfrm flipH="1">
              <a:off x="2507002" y="2981197"/>
              <a:ext cx="1835776" cy="0"/>
            </a:xfrm>
            <a:prstGeom prst="line">
              <a:avLst/>
            </a:prstGeom>
            <a:ln w="19050">
              <a:solidFill>
                <a:srgbClr val="466EA5"/>
              </a:solidFill>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92674" y="2169940"/>
              <a:ext cx="1338199" cy="810374"/>
            </a:xfrm>
            <a:prstGeom prst="roundRect">
              <a:avLst/>
            </a:prstGeom>
            <a:noFill/>
            <a:ln w="9525">
              <a:noFill/>
              <a:miter lim="800000"/>
              <a:headEnd/>
              <a:tailEnd/>
            </a:ln>
            <a:effectLst/>
          </p:spPr>
        </p:pic>
        <p:pic>
          <p:nvPicPr>
            <p:cNvPr id="15386" name="Picture 33" descr="Right Management side.bmp"/>
            <p:cNvPicPr>
              <a:picLocks noChangeAspect="1"/>
            </p:cNvPicPr>
            <p:nvPr/>
          </p:nvPicPr>
          <p:blipFill>
            <a:blip r:embed="rId5"/>
            <a:srcRect/>
            <a:stretch>
              <a:fillRect/>
            </a:stretch>
          </p:blipFill>
          <p:spPr bwMode="auto">
            <a:xfrm>
              <a:off x="2507524" y="4769925"/>
              <a:ext cx="1683475" cy="518627"/>
            </a:xfrm>
            <a:prstGeom prst="rect">
              <a:avLst/>
            </a:prstGeom>
            <a:noFill/>
            <a:ln w="9525">
              <a:noFill/>
              <a:miter lim="800000"/>
              <a:headEnd/>
              <a:tailEnd/>
            </a:ln>
          </p:spPr>
        </p:pic>
        <p:pic>
          <p:nvPicPr>
            <p:cNvPr id="15387" name="Picture 4" descr="ManpowerGroup"/>
            <p:cNvPicPr>
              <a:picLocks noChangeAspect="1" noChangeArrowheads="1"/>
            </p:cNvPicPr>
            <p:nvPr/>
          </p:nvPicPr>
          <p:blipFill>
            <a:blip r:embed="rId6">
              <a:clrChange>
                <a:clrFrom>
                  <a:srgbClr val="FEFFFF"/>
                </a:clrFrom>
                <a:clrTo>
                  <a:srgbClr val="FEFFFF">
                    <a:alpha val="0"/>
                  </a:srgbClr>
                </a:clrTo>
              </a:clrChange>
            </a:blip>
            <a:srcRect/>
            <a:stretch>
              <a:fillRect/>
            </a:stretch>
          </p:blipFill>
          <p:spPr bwMode="auto">
            <a:xfrm>
              <a:off x="2507525" y="3087085"/>
              <a:ext cx="1259051" cy="722915"/>
            </a:xfrm>
            <a:prstGeom prst="rect">
              <a:avLst/>
            </a:prstGeom>
            <a:noFill/>
            <a:ln w="9525">
              <a:noFill/>
              <a:miter lim="800000"/>
              <a:headEnd/>
              <a:tailEnd/>
            </a:ln>
          </p:spPr>
        </p:pic>
        <p:pic>
          <p:nvPicPr>
            <p:cNvPr id="15388" name="Picture 20"/>
            <p:cNvPicPr>
              <a:picLocks noChangeAspect="1" noChangeArrowheads="1"/>
            </p:cNvPicPr>
            <p:nvPr/>
          </p:nvPicPr>
          <p:blipFill>
            <a:blip r:embed="rId7"/>
            <a:srcRect l="38916" t="80011" r="46861" b="3049"/>
            <a:stretch>
              <a:fillRect/>
            </a:stretch>
          </p:blipFill>
          <p:spPr bwMode="auto">
            <a:xfrm>
              <a:off x="2522373" y="3896847"/>
              <a:ext cx="660853" cy="751353"/>
            </a:xfrm>
            <a:prstGeom prst="rect">
              <a:avLst/>
            </a:prstGeom>
            <a:noFill/>
            <a:ln w="9525">
              <a:noFill/>
              <a:miter lim="800000"/>
              <a:headEnd/>
              <a:tailEnd/>
            </a:ln>
          </p:spPr>
        </p:pic>
        <p:pic>
          <p:nvPicPr>
            <p:cNvPr id="15389" name="Picture 5"/>
            <p:cNvPicPr>
              <a:picLocks noChangeAspect="1" noChangeArrowheads="1"/>
            </p:cNvPicPr>
            <p:nvPr/>
          </p:nvPicPr>
          <p:blipFill>
            <a:blip r:embed="rId7">
              <a:clrChange>
                <a:clrFrom>
                  <a:srgbClr val="FEFFFF"/>
                </a:clrFrom>
                <a:clrTo>
                  <a:srgbClr val="FEFFFF">
                    <a:alpha val="0"/>
                  </a:srgbClr>
                </a:clrTo>
              </a:clrChange>
            </a:blip>
            <a:srcRect l="1945" t="57556" r="76555" b="26166"/>
            <a:stretch>
              <a:fillRect/>
            </a:stretch>
          </p:blipFill>
          <p:spPr bwMode="auto">
            <a:xfrm>
              <a:off x="3365775" y="3896847"/>
              <a:ext cx="977749" cy="706626"/>
            </a:xfrm>
            <a:prstGeom prst="rect">
              <a:avLst/>
            </a:prstGeom>
            <a:noFill/>
            <a:ln w="9525">
              <a:noFill/>
              <a:miter lim="800000"/>
              <a:headEnd/>
              <a:tailEnd/>
            </a:ln>
          </p:spPr>
        </p:pic>
      </p:grpSp>
      <p:cxnSp>
        <p:nvCxnSpPr>
          <p:cNvPr id="63" name="Straight Connector 62"/>
          <p:cNvCxnSpPr/>
          <p:nvPr/>
        </p:nvCxnSpPr>
        <p:spPr>
          <a:xfrm>
            <a:off x="3024188" y="6094413"/>
            <a:ext cx="5292725" cy="1587"/>
          </a:xfrm>
          <a:prstGeom prst="line">
            <a:avLst/>
          </a:prstGeom>
          <a:ln w="9525">
            <a:solidFill>
              <a:srgbClr val="CA908C"/>
            </a:solidFill>
          </a:ln>
        </p:spPr>
        <p:style>
          <a:lnRef idx="1">
            <a:schemeClr val="accent1"/>
          </a:lnRef>
          <a:fillRef idx="0">
            <a:schemeClr val="accent1"/>
          </a:fillRef>
          <a:effectRef idx="0">
            <a:schemeClr val="accent1"/>
          </a:effectRef>
          <a:fontRef idx="minor">
            <a:schemeClr val="tx1"/>
          </a:fontRef>
        </p:style>
      </p:cxnSp>
      <p:sp>
        <p:nvSpPr>
          <p:cNvPr id="15380" name="TextBox 9"/>
          <p:cNvSpPr txBox="1">
            <a:spLocks noChangeArrowheads="1"/>
          </p:cNvSpPr>
          <p:nvPr/>
        </p:nvSpPr>
        <p:spPr bwMode="auto">
          <a:xfrm>
            <a:off x="3124200" y="2286000"/>
            <a:ext cx="5353050" cy="3449638"/>
          </a:xfrm>
          <a:prstGeom prst="rect">
            <a:avLst/>
          </a:prstGeom>
          <a:noFill/>
          <a:ln w="19050">
            <a:noFill/>
            <a:miter lim="800000"/>
            <a:headEnd/>
            <a:tailEnd/>
          </a:ln>
        </p:spPr>
        <p:txBody>
          <a:bodyPr lIns="36000" tIns="72000" rIns="72000" bIns="72000" anchor="ctr"/>
          <a:lstStyle/>
          <a:p>
            <a:pPr marL="1588" indent="-1588">
              <a:spcAft>
                <a:spcPts val="1800"/>
              </a:spcAft>
              <a:buClr>
                <a:schemeClr val="accent2"/>
              </a:buClr>
            </a:pPr>
            <a:r>
              <a:rPr lang="en-GB" sz="1400" dirty="0">
                <a:solidFill>
                  <a:srgbClr val="000000"/>
                </a:solidFill>
                <a:cs typeface="Arial" charset="0"/>
              </a:rPr>
              <a:t>Over 60 years experience</a:t>
            </a:r>
          </a:p>
          <a:p>
            <a:pPr marL="1588" indent="-1588">
              <a:spcAft>
                <a:spcPts val="1800"/>
              </a:spcAft>
              <a:buClr>
                <a:schemeClr val="accent2"/>
              </a:buClr>
            </a:pPr>
            <a:r>
              <a:rPr lang="en-GB" sz="1400" dirty="0">
                <a:solidFill>
                  <a:srgbClr val="000000"/>
                </a:solidFill>
                <a:cs typeface="Arial" charset="0"/>
              </a:rPr>
              <a:t>Fortune 500 Company</a:t>
            </a:r>
          </a:p>
          <a:p>
            <a:pPr marL="1588" indent="-1588">
              <a:spcAft>
                <a:spcPts val="1800"/>
              </a:spcAft>
              <a:buClr>
                <a:schemeClr val="accent2"/>
              </a:buClr>
            </a:pPr>
            <a:r>
              <a:rPr lang="en-GB" sz="1400" dirty="0">
                <a:solidFill>
                  <a:srgbClr val="000000"/>
                </a:solidFill>
                <a:cs typeface="Arial" charset="0"/>
              </a:rPr>
              <a:t>Revenues in excess of $22 billion</a:t>
            </a:r>
          </a:p>
          <a:p>
            <a:pPr marL="1588" indent="-1588">
              <a:spcAft>
                <a:spcPts val="1800"/>
              </a:spcAft>
              <a:buClr>
                <a:schemeClr val="accent2"/>
              </a:buClr>
            </a:pPr>
            <a:r>
              <a:rPr lang="en-GB" sz="1400" dirty="0">
                <a:solidFill>
                  <a:srgbClr val="000000"/>
                </a:solidFill>
                <a:cs typeface="Arial" charset="0"/>
              </a:rPr>
              <a:t>Footprint of nearly 3,900 offices in more than 80 countries</a:t>
            </a:r>
          </a:p>
          <a:p>
            <a:pPr marL="1588" indent="-1588">
              <a:spcAft>
                <a:spcPts val="1800"/>
              </a:spcAft>
              <a:buClr>
                <a:schemeClr val="accent2"/>
              </a:buClr>
            </a:pPr>
            <a:r>
              <a:rPr lang="en-GB" sz="1400" dirty="0">
                <a:solidFill>
                  <a:srgbClr val="000000"/>
                </a:solidFill>
                <a:cs typeface="Arial" charset="0"/>
              </a:rPr>
              <a:t>Over 400,000 clients worldwide</a:t>
            </a:r>
          </a:p>
          <a:p>
            <a:pPr marL="1588" indent="-1588">
              <a:spcAft>
                <a:spcPts val="1800"/>
              </a:spcAft>
              <a:buClr>
                <a:schemeClr val="accent2"/>
              </a:buClr>
            </a:pPr>
            <a:r>
              <a:rPr lang="en-GB" sz="1400" dirty="0">
                <a:solidFill>
                  <a:srgbClr val="000000"/>
                </a:solidFill>
                <a:cs typeface="Arial" charset="0"/>
              </a:rPr>
              <a:t>£170m UK public </a:t>
            </a:r>
            <a:r>
              <a:rPr lang="en-GB" sz="1400" dirty="0" smtClean="0">
                <a:solidFill>
                  <a:srgbClr val="000000"/>
                </a:solidFill>
                <a:cs typeface="Arial" charset="0"/>
              </a:rPr>
              <a:t>sector £820m UK private sector </a:t>
            </a:r>
            <a:r>
              <a:rPr lang="en-GB" sz="1400" dirty="0">
                <a:solidFill>
                  <a:srgbClr val="000000"/>
                </a:solidFill>
                <a:cs typeface="Arial" charset="0"/>
              </a:rPr>
              <a:t>revenues</a:t>
            </a:r>
          </a:p>
          <a:p>
            <a:pPr marL="1588" indent="-1588">
              <a:spcAft>
                <a:spcPts val="1800"/>
              </a:spcAft>
              <a:buClr>
                <a:schemeClr val="accent2"/>
              </a:buClr>
            </a:pPr>
            <a:r>
              <a:rPr lang="en-GB" sz="1400" dirty="0">
                <a:solidFill>
                  <a:srgbClr val="000000"/>
                </a:solidFill>
                <a:cs typeface="Arial" charset="0"/>
              </a:rPr>
              <a:t>Temporary, permanent and professional / interim recruitment, workforce solutions, consulting and outplacement</a:t>
            </a:r>
          </a:p>
          <a:p>
            <a:pPr marL="1588" indent="-1588">
              <a:spcAft>
                <a:spcPts val="1800"/>
              </a:spcAft>
              <a:buClr>
                <a:schemeClr val="accent2"/>
              </a:buClr>
            </a:pPr>
            <a:r>
              <a:rPr lang="en-GB" sz="1400" dirty="0" smtClean="0">
                <a:solidFill>
                  <a:srgbClr val="000000"/>
                </a:solidFill>
                <a:cs typeface="Arial" charset="0"/>
              </a:rPr>
              <a:t>30,000 </a:t>
            </a:r>
            <a:r>
              <a:rPr lang="en-GB" sz="1400" dirty="0">
                <a:solidFill>
                  <a:srgbClr val="000000"/>
                </a:solidFill>
                <a:cs typeface="Arial" charset="0"/>
              </a:rPr>
              <a:t>temporaries and contractors working </a:t>
            </a:r>
            <a:r>
              <a:rPr lang="en-GB" sz="1400" dirty="0" smtClean="0">
                <a:solidFill>
                  <a:srgbClr val="000000"/>
                </a:solidFill>
                <a:cs typeface="Arial" charset="0"/>
              </a:rPr>
              <a:t>every </a:t>
            </a:r>
            <a:r>
              <a:rPr lang="en-GB" sz="1400" dirty="0">
                <a:solidFill>
                  <a:srgbClr val="000000"/>
                </a:solidFill>
                <a:cs typeface="Arial" charset="0"/>
              </a:rPr>
              <a:t>today</a:t>
            </a:r>
          </a:p>
          <a:p>
            <a:pPr marL="1588" indent="-1588">
              <a:spcAft>
                <a:spcPts val="1800"/>
              </a:spcAft>
              <a:buClr>
                <a:schemeClr val="accent2"/>
              </a:buClr>
            </a:pPr>
            <a:r>
              <a:rPr lang="en-GB" sz="1400" dirty="0" smtClean="0">
                <a:solidFill>
                  <a:srgbClr val="000000"/>
                </a:solidFill>
                <a:cs typeface="Arial" charset="0"/>
              </a:rPr>
              <a:t>100,000 permanent roles </a:t>
            </a:r>
            <a:r>
              <a:rPr lang="en-GB" sz="1400" dirty="0">
                <a:solidFill>
                  <a:srgbClr val="000000"/>
                </a:solidFill>
                <a:cs typeface="Arial" charset="0"/>
              </a:rPr>
              <a:t>filled each year</a:t>
            </a:r>
          </a:p>
        </p:txBody>
      </p:sp>
    </p:spTree>
    <p:extLst>
      <p:ext uri="{BB962C8B-B14F-4D97-AF65-F5344CB8AC3E}">
        <p14:creationId xmlns:p14="http://schemas.microsoft.com/office/powerpoint/2010/main" val="655251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2582338"/>
            <a:ext cx="7924800" cy="838200"/>
          </a:xfrm>
          <a:prstGeom prst="roundRect">
            <a:avLst/>
          </a:prstGeom>
          <a:gradFill flip="none" rotWithShape="1">
            <a:gsLst>
              <a:gs pos="0">
                <a:schemeClr val="bg2"/>
              </a:gs>
              <a:gs pos="100000">
                <a:schemeClr val="accent6">
                  <a:alpha val="41000"/>
                  <a:lumMod val="0"/>
                  <a:lumOff val="10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609600" y="4576071"/>
            <a:ext cx="7924800" cy="838200"/>
          </a:xfrm>
          <a:prstGeom prst="roundRect">
            <a:avLst/>
          </a:prstGeom>
          <a:gradFill flip="none" rotWithShape="1">
            <a:gsLst>
              <a:gs pos="0">
                <a:schemeClr val="bg2"/>
              </a:gs>
              <a:gs pos="100000">
                <a:schemeClr val="accent6">
                  <a:alpha val="41000"/>
                  <a:lumMod val="0"/>
                  <a:lumOff val="10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Title 1"/>
          <p:cNvSpPr txBox="1">
            <a:spLocks/>
          </p:cNvSpPr>
          <p:nvPr/>
        </p:nvSpPr>
        <p:spPr>
          <a:xfrm>
            <a:off x="457200" y="1066800"/>
            <a:ext cx="8229600" cy="609600"/>
          </a:xfrm>
          <a:prstGeom prst="rect">
            <a:avLst/>
          </a:prstGeom>
        </p:spPr>
        <p:txBody>
          <a:bodyPr/>
          <a:lstStyle/>
          <a:p>
            <a:pPr>
              <a:defRPr/>
            </a:pPr>
            <a:r>
              <a:rPr lang="en-GB" sz="3000" dirty="0">
                <a:solidFill>
                  <a:schemeClr val="accent2"/>
                </a:solidFill>
                <a:ea typeface="+mj-ea"/>
                <a:cs typeface="Arial" charset="0"/>
              </a:rPr>
              <a:t>The Human Age</a:t>
            </a:r>
          </a:p>
          <a:p>
            <a:pPr>
              <a:defRPr/>
            </a:pPr>
            <a:endParaRPr lang="en-GB" sz="3000" dirty="0">
              <a:solidFill>
                <a:schemeClr val="accent2"/>
              </a:solidFill>
              <a:ea typeface="+mj-ea"/>
              <a:cs typeface="Arial" charset="0"/>
            </a:endParaRPr>
          </a:p>
        </p:txBody>
      </p:sp>
      <p:pic>
        <p:nvPicPr>
          <p:cNvPr id="5" name="Picture 14"/>
          <p:cNvPicPr>
            <a:picLocks noChangeAspect="1" noChangeArrowheads="1"/>
          </p:cNvPicPr>
          <p:nvPr/>
        </p:nvPicPr>
        <p:blipFill rotWithShape="1">
          <a:blip r:embed="rId3"/>
          <a:srcRect l="549" t="819" r="79278" b="57442"/>
          <a:stretch/>
        </p:blipFill>
        <p:spPr bwMode="auto">
          <a:xfrm>
            <a:off x="2683259" y="2101438"/>
            <a:ext cx="1770139" cy="1800000"/>
          </a:xfrm>
          <a:prstGeom prst="roundRect">
            <a:avLst>
              <a:gd name="adj" fmla="val 4173"/>
            </a:avLst>
          </a:prstGeom>
          <a:noFill/>
          <a:ln w="9525">
            <a:solidFill>
              <a:schemeClr val="accent6">
                <a:lumMod val="40000"/>
                <a:lumOff val="60000"/>
              </a:schemeClr>
            </a:solidFill>
            <a:miter lim="800000"/>
            <a:headEnd/>
            <a:tailEnd/>
          </a:ln>
          <a:effectLst>
            <a:outerShdw blurRad="50800" dist="38100" dir="2700000" algn="tl" rotWithShape="0">
              <a:prstClr val="black">
                <a:alpha val="40000"/>
              </a:prstClr>
            </a:outerShdw>
          </a:effectLst>
        </p:spPr>
      </p:pic>
      <p:pic>
        <p:nvPicPr>
          <p:cNvPr id="6" name="Picture 14"/>
          <p:cNvPicPr>
            <a:picLocks noChangeAspect="1" noChangeArrowheads="1"/>
          </p:cNvPicPr>
          <p:nvPr/>
        </p:nvPicPr>
        <p:blipFill rotWithShape="1">
          <a:blip r:embed="rId3"/>
          <a:srcRect l="51092" t="796" r="28383" b="57769"/>
          <a:stretch/>
        </p:blipFill>
        <p:spPr bwMode="auto">
          <a:xfrm>
            <a:off x="4626972" y="2101439"/>
            <a:ext cx="1762500" cy="1800000"/>
          </a:xfrm>
          <a:prstGeom prst="roundRect">
            <a:avLst>
              <a:gd name="adj" fmla="val 5408"/>
            </a:avLst>
          </a:prstGeom>
          <a:noFill/>
          <a:ln w="9525">
            <a:solidFill>
              <a:schemeClr val="accent6">
                <a:lumMod val="40000"/>
                <a:lumOff val="60000"/>
              </a:schemeClr>
            </a:solidFill>
            <a:miter lim="800000"/>
            <a:headEnd/>
            <a:tailEnd/>
          </a:ln>
          <a:effectLst>
            <a:outerShdw blurRad="50800" dist="38100" dir="2700000" algn="tl" rotWithShape="0">
              <a:prstClr val="black">
                <a:alpha val="40000"/>
              </a:prstClr>
            </a:outerShdw>
          </a:effectLst>
        </p:spPr>
      </p:pic>
      <p:pic>
        <p:nvPicPr>
          <p:cNvPr id="7" name="Picture 14"/>
          <p:cNvPicPr>
            <a:picLocks noChangeAspect="1" noChangeArrowheads="1"/>
          </p:cNvPicPr>
          <p:nvPr/>
        </p:nvPicPr>
        <p:blipFill rotWithShape="1">
          <a:blip r:embed="rId3"/>
          <a:srcRect l="527" t="56528" r="80067" b="4035"/>
          <a:stretch/>
        </p:blipFill>
        <p:spPr bwMode="auto">
          <a:xfrm>
            <a:off x="2669467" y="4095171"/>
            <a:ext cx="1789325" cy="1800000"/>
          </a:xfrm>
          <a:prstGeom prst="roundRect">
            <a:avLst>
              <a:gd name="adj" fmla="val 5556"/>
            </a:avLst>
          </a:prstGeom>
          <a:noFill/>
          <a:ln w="9525">
            <a:solidFill>
              <a:schemeClr val="accent6">
                <a:lumMod val="40000"/>
                <a:lumOff val="60000"/>
              </a:schemeClr>
            </a:solidFill>
            <a:miter lim="800000"/>
            <a:headEnd/>
            <a:tailEnd/>
          </a:ln>
          <a:effectLst>
            <a:outerShdw blurRad="50800" dist="38100" dir="2700000" algn="tl" rotWithShape="0">
              <a:prstClr val="black">
                <a:alpha val="40000"/>
              </a:prstClr>
            </a:outerShdw>
          </a:effectLst>
        </p:spPr>
      </p:pic>
      <p:pic>
        <p:nvPicPr>
          <p:cNvPr id="8" name="Picture 14"/>
          <p:cNvPicPr>
            <a:picLocks noChangeAspect="1" noChangeArrowheads="1"/>
          </p:cNvPicPr>
          <p:nvPr/>
        </p:nvPicPr>
        <p:blipFill rotWithShape="1">
          <a:blip r:embed="rId3"/>
          <a:srcRect l="51102" t="56833" r="28622" b="2055"/>
          <a:stretch/>
        </p:blipFill>
        <p:spPr bwMode="auto">
          <a:xfrm>
            <a:off x="4626972" y="4095171"/>
            <a:ext cx="1793336" cy="1800000"/>
          </a:xfrm>
          <a:prstGeom prst="roundRect">
            <a:avLst>
              <a:gd name="adj" fmla="val 7745"/>
            </a:avLst>
          </a:prstGeom>
          <a:noFill/>
          <a:ln w="9525">
            <a:solidFill>
              <a:schemeClr val="accent6">
                <a:lumMod val="40000"/>
                <a:lumOff val="60000"/>
              </a:schemeClr>
            </a:solidFill>
            <a:miter lim="800000"/>
            <a:headEnd/>
            <a:tailEnd/>
          </a:ln>
          <a:effectLst>
            <a:outerShdw blurRad="50800" dist="38100" dir="2700000" algn="tl" rotWithShape="0">
              <a:prstClr val="black">
                <a:alpha val="40000"/>
              </a:prstClr>
            </a:outerShdw>
          </a:effectLst>
        </p:spPr>
      </p:pic>
      <p:sp>
        <p:nvSpPr>
          <p:cNvPr id="23564" name="TextBox 2"/>
          <p:cNvSpPr txBox="1">
            <a:spLocks noChangeArrowheads="1"/>
          </p:cNvSpPr>
          <p:nvPr/>
        </p:nvSpPr>
        <p:spPr bwMode="auto">
          <a:xfrm>
            <a:off x="762000" y="2644775"/>
            <a:ext cx="1676400" cy="708025"/>
          </a:xfrm>
          <a:prstGeom prst="rect">
            <a:avLst/>
          </a:prstGeom>
          <a:noFill/>
          <a:ln w="9525">
            <a:noFill/>
            <a:miter lim="800000"/>
            <a:headEnd/>
            <a:tailEnd/>
          </a:ln>
        </p:spPr>
        <p:txBody>
          <a:bodyPr>
            <a:spAutoFit/>
          </a:bodyPr>
          <a:lstStyle/>
          <a:p>
            <a:r>
              <a:rPr lang="en-GB" sz="2000">
                <a:solidFill>
                  <a:srgbClr val="AB404B"/>
                </a:solidFill>
              </a:rPr>
              <a:t>Individual Choice</a:t>
            </a:r>
          </a:p>
        </p:txBody>
      </p:sp>
      <p:sp>
        <p:nvSpPr>
          <p:cNvPr id="23565" name="TextBox 11"/>
          <p:cNvSpPr txBox="1">
            <a:spLocks noChangeArrowheads="1"/>
          </p:cNvSpPr>
          <p:nvPr/>
        </p:nvSpPr>
        <p:spPr bwMode="auto">
          <a:xfrm>
            <a:off x="762000" y="4641850"/>
            <a:ext cx="1920875" cy="708025"/>
          </a:xfrm>
          <a:prstGeom prst="rect">
            <a:avLst/>
          </a:prstGeom>
          <a:noFill/>
          <a:ln w="9525">
            <a:noFill/>
            <a:miter lim="800000"/>
            <a:headEnd/>
            <a:tailEnd/>
          </a:ln>
        </p:spPr>
        <p:txBody>
          <a:bodyPr>
            <a:spAutoFit/>
          </a:bodyPr>
          <a:lstStyle/>
          <a:p>
            <a:r>
              <a:rPr lang="en-GB" sz="2000">
                <a:solidFill>
                  <a:srgbClr val="E77C22"/>
                </a:solidFill>
              </a:rPr>
              <a:t>Customer Sophistication</a:t>
            </a:r>
          </a:p>
        </p:txBody>
      </p:sp>
      <p:sp>
        <p:nvSpPr>
          <p:cNvPr id="23566" name="TextBox 12"/>
          <p:cNvSpPr txBox="1">
            <a:spLocks noChangeArrowheads="1"/>
          </p:cNvSpPr>
          <p:nvPr/>
        </p:nvSpPr>
        <p:spPr bwMode="auto">
          <a:xfrm>
            <a:off x="6477000" y="2644775"/>
            <a:ext cx="1828800" cy="708025"/>
          </a:xfrm>
          <a:prstGeom prst="rect">
            <a:avLst/>
          </a:prstGeom>
          <a:noFill/>
          <a:ln w="9525">
            <a:noFill/>
            <a:miter lim="800000"/>
            <a:headEnd/>
            <a:tailEnd/>
          </a:ln>
        </p:spPr>
        <p:txBody>
          <a:bodyPr>
            <a:spAutoFit/>
          </a:bodyPr>
          <a:lstStyle/>
          <a:p>
            <a:r>
              <a:rPr lang="en-GB" sz="2000">
                <a:solidFill>
                  <a:srgbClr val="466EA5"/>
                </a:solidFill>
              </a:rPr>
              <a:t>Technological Revolutions</a:t>
            </a:r>
          </a:p>
        </p:txBody>
      </p:sp>
      <p:sp>
        <p:nvSpPr>
          <p:cNvPr id="23567" name="TextBox 13"/>
          <p:cNvSpPr txBox="1">
            <a:spLocks noChangeArrowheads="1"/>
          </p:cNvSpPr>
          <p:nvPr/>
        </p:nvSpPr>
        <p:spPr bwMode="auto">
          <a:xfrm>
            <a:off x="6477000" y="4648200"/>
            <a:ext cx="2133600" cy="708025"/>
          </a:xfrm>
          <a:prstGeom prst="rect">
            <a:avLst/>
          </a:prstGeom>
          <a:noFill/>
          <a:ln w="9525">
            <a:noFill/>
            <a:miter lim="800000"/>
            <a:headEnd/>
            <a:tailEnd/>
          </a:ln>
        </p:spPr>
        <p:txBody>
          <a:bodyPr>
            <a:spAutoFit/>
          </a:bodyPr>
          <a:lstStyle/>
          <a:p>
            <a:r>
              <a:rPr lang="en-GB" sz="2000">
                <a:solidFill>
                  <a:srgbClr val="6E8F82"/>
                </a:solidFill>
              </a:rPr>
              <a:t>Demographics / Talent Mismatch</a:t>
            </a:r>
          </a:p>
        </p:txBody>
      </p:sp>
    </p:spTree>
    <p:extLst>
      <p:ext uri="{BB962C8B-B14F-4D97-AF65-F5344CB8AC3E}">
        <p14:creationId xmlns:p14="http://schemas.microsoft.com/office/powerpoint/2010/main" val="399348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gradFill flip="none" rotWithShape="1">
            <a:gsLst>
              <a:gs pos="0">
                <a:schemeClr val="bg2"/>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396" name="TextBox 27"/>
          <p:cNvSpPr txBox="1">
            <a:spLocks noChangeArrowheads="1"/>
          </p:cNvSpPr>
          <p:nvPr/>
        </p:nvSpPr>
        <p:spPr bwMode="auto">
          <a:xfrm>
            <a:off x="2265363" y="284163"/>
            <a:ext cx="4613275" cy="554037"/>
          </a:xfrm>
          <a:prstGeom prst="rect">
            <a:avLst/>
          </a:prstGeom>
          <a:noFill/>
          <a:ln w="9525">
            <a:noFill/>
            <a:miter lim="800000"/>
            <a:headEnd/>
            <a:tailEnd/>
          </a:ln>
        </p:spPr>
        <p:txBody>
          <a:bodyPr>
            <a:spAutoFit/>
          </a:bodyPr>
          <a:lstStyle/>
          <a:p>
            <a:pPr algn="ctr"/>
            <a:r>
              <a:rPr lang="en-GB" sz="3000">
                <a:solidFill>
                  <a:schemeClr val="accent1"/>
                </a:solidFill>
              </a:rPr>
              <a:t>Pick Me!</a:t>
            </a:r>
          </a:p>
        </p:txBody>
      </p:sp>
      <p:pic>
        <p:nvPicPr>
          <p:cNvPr id="59397" name="Picture 5"/>
          <p:cNvPicPr>
            <a:picLocks noChangeAspect="1" noChangeArrowheads="1"/>
          </p:cNvPicPr>
          <p:nvPr/>
        </p:nvPicPr>
        <p:blipFill>
          <a:blip r:embed="rId3"/>
          <a:srcRect/>
          <a:stretch>
            <a:fillRect/>
          </a:stretch>
        </p:blipFill>
        <p:spPr bwMode="auto">
          <a:xfrm>
            <a:off x="722313" y="-26988"/>
            <a:ext cx="7699375" cy="691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1"/>
            <a:ext cx="6324600" cy="646331"/>
          </a:xfrm>
          <a:prstGeom prst="rect">
            <a:avLst/>
          </a:prstGeom>
        </p:spPr>
        <p:txBody>
          <a:bodyPr wrap="square">
            <a:spAutoFit/>
          </a:bodyPr>
          <a:lstStyle/>
          <a:p>
            <a:endParaRPr lang="en-GB" dirty="0"/>
          </a:p>
          <a:p>
            <a:r>
              <a:rPr lang="en-GB" dirty="0"/>
              <a:t> </a:t>
            </a:r>
            <a:r>
              <a:rPr lang="en-GB" b="1" dirty="0"/>
              <a:t>Preparation for your interview </a:t>
            </a:r>
            <a:endParaRPr lang="en-GB" dirty="0"/>
          </a:p>
        </p:txBody>
      </p:sp>
      <p:sp>
        <p:nvSpPr>
          <p:cNvPr id="3" name="Rectangle 2"/>
          <p:cNvSpPr/>
          <p:nvPr/>
        </p:nvSpPr>
        <p:spPr>
          <a:xfrm>
            <a:off x="685800" y="1997839"/>
            <a:ext cx="7543800" cy="923330"/>
          </a:xfrm>
          <a:prstGeom prst="rect">
            <a:avLst/>
          </a:prstGeom>
          <a:solidFill>
            <a:schemeClr val="accent2"/>
          </a:solidFill>
        </p:spPr>
        <p:txBody>
          <a:bodyPr wrap="square">
            <a:spAutoFit/>
          </a:bodyPr>
          <a:lstStyle/>
          <a:p>
            <a:r>
              <a:rPr lang="en-GB" dirty="0" smtClean="0">
                <a:solidFill>
                  <a:schemeClr val="accent6">
                    <a:lumMod val="50000"/>
                  </a:schemeClr>
                </a:solidFill>
              </a:rPr>
              <a:t>Successful </a:t>
            </a:r>
            <a:r>
              <a:rPr lang="en-GB" dirty="0">
                <a:solidFill>
                  <a:schemeClr val="accent6">
                    <a:lumMod val="50000"/>
                  </a:schemeClr>
                </a:solidFill>
              </a:rPr>
              <a:t>performance in an interview lies in your preparation. A thorough approach to preparation will build your confidence and show that you are eager to be considered for the position. </a:t>
            </a:r>
          </a:p>
        </p:txBody>
      </p:sp>
    </p:spTree>
    <p:extLst>
      <p:ext uri="{BB962C8B-B14F-4D97-AF65-F5344CB8AC3E}">
        <p14:creationId xmlns:p14="http://schemas.microsoft.com/office/powerpoint/2010/main" val="381824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5503847" cy="369332"/>
          </a:xfrm>
          <a:prstGeom prst="rect">
            <a:avLst/>
          </a:prstGeom>
        </p:spPr>
        <p:txBody>
          <a:bodyPr wrap="square">
            <a:spAutoFit/>
          </a:bodyPr>
          <a:lstStyle/>
          <a:p>
            <a:r>
              <a:rPr lang="en-GB" b="1" dirty="0"/>
              <a:t>Assessing your strengths </a:t>
            </a:r>
            <a:endParaRPr lang="en-GB" dirty="0"/>
          </a:p>
        </p:txBody>
      </p:sp>
      <p:sp>
        <p:nvSpPr>
          <p:cNvPr id="3" name="Rectangle 2"/>
          <p:cNvSpPr/>
          <p:nvPr/>
        </p:nvSpPr>
        <p:spPr>
          <a:xfrm>
            <a:off x="685800" y="1752600"/>
            <a:ext cx="7543800" cy="2308324"/>
          </a:xfrm>
          <a:prstGeom prst="rect">
            <a:avLst/>
          </a:prstGeom>
          <a:solidFill>
            <a:schemeClr val="accent2"/>
          </a:solidFill>
        </p:spPr>
        <p:txBody>
          <a:bodyPr wrap="square">
            <a:spAutoFit/>
          </a:bodyPr>
          <a:lstStyle/>
          <a:p>
            <a:r>
              <a:rPr lang="en-GB" dirty="0" smtClean="0">
                <a:solidFill>
                  <a:schemeClr val="accent6">
                    <a:lumMod val="50000"/>
                  </a:schemeClr>
                </a:solidFill>
              </a:rPr>
              <a:t>Think </a:t>
            </a:r>
            <a:r>
              <a:rPr lang="en-GB" dirty="0">
                <a:solidFill>
                  <a:schemeClr val="accent6">
                    <a:lumMod val="50000"/>
                  </a:schemeClr>
                </a:solidFill>
              </a:rPr>
              <a:t>carefully about what your strengths are. </a:t>
            </a:r>
            <a:r>
              <a:rPr lang="en-GB" dirty="0" smtClean="0">
                <a:solidFill>
                  <a:schemeClr val="accent6">
                    <a:lumMod val="50000"/>
                  </a:schemeClr>
                </a:solidFill>
              </a:rPr>
              <a:t>Make </a:t>
            </a:r>
            <a:r>
              <a:rPr lang="en-GB" dirty="0">
                <a:solidFill>
                  <a:schemeClr val="accent6">
                    <a:lumMod val="50000"/>
                  </a:schemeClr>
                </a:solidFill>
              </a:rPr>
              <a:t>a list before any interview. </a:t>
            </a:r>
            <a:endParaRPr lang="en-GB" dirty="0" smtClean="0">
              <a:solidFill>
                <a:schemeClr val="accent6">
                  <a:lumMod val="50000"/>
                </a:schemeClr>
              </a:solidFill>
            </a:endParaRPr>
          </a:p>
          <a:p>
            <a:pPr marL="285750" indent="-285750">
              <a:buFont typeface="Arial" pitchFamily="34" charset="0"/>
              <a:buChar char="•"/>
            </a:pPr>
            <a:r>
              <a:rPr lang="en-GB" dirty="0" smtClean="0">
                <a:solidFill>
                  <a:schemeClr val="accent6">
                    <a:lumMod val="50000"/>
                  </a:schemeClr>
                </a:solidFill>
              </a:rPr>
              <a:t>Knowledge based skills</a:t>
            </a:r>
          </a:p>
          <a:p>
            <a:pPr marL="285750" indent="-285750">
              <a:buFont typeface="Arial" pitchFamily="34" charset="0"/>
              <a:buChar char="•"/>
            </a:pPr>
            <a:r>
              <a:rPr lang="en-GB" dirty="0" smtClean="0">
                <a:solidFill>
                  <a:schemeClr val="accent6">
                    <a:lumMod val="50000"/>
                  </a:schemeClr>
                </a:solidFill>
              </a:rPr>
              <a:t>Transferable skills</a:t>
            </a:r>
          </a:p>
          <a:p>
            <a:pPr marL="285750" indent="-285750">
              <a:buFont typeface="Arial" pitchFamily="34" charset="0"/>
              <a:buChar char="•"/>
            </a:pPr>
            <a:r>
              <a:rPr lang="en-GB" dirty="0" smtClean="0">
                <a:solidFill>
                  <a:schemeClr val="accent6">
                    <a:lumMod val="50000"/>
                  </a:schemeClr>
                </a:solidFill>
              </a:rPr>
              <a:t>Personal Traits</a:t>
            </a:r>
          </a:p>
          <a:p>
            <a:r>
              <a:rPr lang="en-GB" dirty="0" smtClean="0">
                <a:solidFill>
                  <a:schemeClr val="accent6">
                    <a:lumMod val="50000"/>
                  </a:schemeClr>
                </a:solidFill>
              </a:rPr>
              <a:t>Choose </a:t>
            </a:r>
            <a:r>
              <a:rPr lang="en-GB" dirty="0">
                <a:solidFill>
                  <a:schemeClr val="accent6">
                    <a:lumMod val="50000"/>
                  </a:schemeClr>
                </a:solidFill>
              </a:rPr>
              <a:t>three to five strengths that match the job description. </a:t>
            </a:r>
            <a:endParaRPr lang="en-GB" dirty="0" smtClean="0">
              <a:solidFill>
                <a:schemeClr val="accent6">
                  <a:lumMod val="50000"/>
                </a:schemeClr>
              </a:solidFill>
            </a:endParaRPr>
          </a:p>
          <a:p>
            <a:r>
              <a:rPr lang="en-GB" dirty="0" smtClean="0">
                <a:solidFill>
                  <a:schemeClr val="accent6">
                    <a:lumMod val="50000"/>
                  </a:schemeClr>
                </a:solidFill>
              </a:rPr>
              <a:t>Make </a:t>
            </a:r>
            <a:r>
              <a:rPr lang="en-GB" dirty="0">
                <a:solidFill>
                  <a:schemeClr val="accent6">
                    <a:lumMod val="50000"/>
                  </a:schemeClr>
                </a:solidFill>
              </a:rPr>
              <a:t>sure you can give specific examples to demonstrate why that is your strength. </a:t>
            </a:r>
          </a:p>
        </p:txBody>
      </p:sp>
    </p:spTree>
    <p:extLst>
      <p:ext uri="{BB962C8B-B14F-4D97-AF65-F5344CB8AC3E}">
        <p14:creationId xmlns:p14="http://schemas.microsoft.com/office/powerpoint/2010/main" val="390608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5651324" cy="369332"/>
          </a:xfrm>
          <a:prstGeom prst="rect">
            <a:avLst/>
          </a:prstGeom>
        </p:spPr>
        <p:txBody>
          <a:bodyPr wrap="square">
            <a:spAutoFit/>
          </a:bodyPr>
          <a:lstStyle/>
          <a:p>
            <a:r>
              <a:rPr lang="en-GB" b="1" dirty="0"/>
              <a:t>Assessing your weaknesses </a:t>
            </a:r>
            <a:endParaRPr lang="en-GB" dirty="0"/>
          </a:p>
        </p:txBody>
      </p:sp>
      <p:sp>
        <p:nvSpPr>
          <p:cNvPr id="3" name="Rectangle 2"/>
          <p:cNvSpPr/>
          <p:nvPr/>
        </p:nvSpPr>
        <p:spPr>
          <a:xfrm>
            <a:off x="685800" y="1997839"/>
            <a:ext cx="7086600" cy="1754326"/>
          </a:xfrm>
          <a:prstGeom prst="rect">
            <a:avLst/>
          </a:prstGeom>
          <a:solidFill>
            <a:schemeClr val="accent2"/>
          </a:solidFill>
        </p:spPr>
        <p:txBody>
          <a:bodyPr wrap="square">
            <a:spAutoFit/>
          </a:bodyPr>
          <a:lstStyle/>
          <a:p>
            <a:r>
              <a:rPr lang="en-GB" dirty="0" smtClean="0">
                <a:solidFill>
                  <a:schemeClr val="accent6">
                    <a:lumMod val="50000"/>
                  </a:schemeClr>
                </a:solidFill>
              </a:rPr>
              <a:t>When </a:t>
            </a:r>
            <a:r>
              <a:rPr lang="en-GB" dirty="0">
                <a:solidFill>
                  <a:schemeClr val="accent6">
                    <a:lumMod val="50000"/>
                  </a:schemeClr>
                </a:solidFill>
              </a:rPr>
              <a:t>asked for your weaknesses, ensure you minimise the trait and emphasise the positive. Select a trait that allows you to show you can overcome a weakness. For example, if you are somebody who is less focused on administrative duties, highlight the fact that you are strong with strategy, but always ensure you have somebody who is detail orientated on your team. </a:t>
            </a:r>
          </a:p>
        </p:txBody>
      </p:sp>
    </p:spTree>
    <p:extLst>
      <p:ext uri="{BB962C8B-B14F-4D97-AF65-F5344CB8AC3E}">
        <p14:creationId xmlns:p14="http://schemas.microsoft.com/office/powerpoint/2010/main" val="267429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5014387" cy="369332"/>
          </a:xfrm>
          <a:prstGeom prst="rect">
            <a:avLst/>
          </a:prstGeom>
        </p:spPr>
        <p:txBody>
          <a:bodyPr wrap="square">
            <a:spAutoFit/>
          </a:bodyPr>
          <a:lstStyle/>
          <a:p>
            <a:r>
              <a:rPr lang="en-GB" b="1" dirty="0"/>
              <a:t>Your appearance </a:t>
            </a:r>
            <a:endParaRPr lang="en-GB" dirty="0"/>
          </a:p>
        </p:txBody>
      </p:sp>
      <p:sp>
        <p:nvSpPr>
          <p:cNvPr id="3" name="Rectangle 2"/>
          <p:cNvSpPr/>
          <p:nvPr/>
        </p:nvSpPr>
        <p:spPr>
          <a:xfrm>
            <a:off x="685800" y="1828800"/>
            <a:ext cx="7239000" cy="1200329"/>
          </a:xfrm>
          <a:prstGeom prst="rect">
            <a:avLst/>
          </a:prstGeom>
          <a:solidFill>
            <a:schemeClr val="accent2"/>
          </a:solidFill>
        </p:spPr>
        <p:txBody>
          <a:bodyPr wrap="square">
            <a:spAutoFit/>
          </a:bodyPr>
          <a:lstStyle/>
          <a:p>
            <a:r>
              <a:rPr lang="en-GB" dirty="0" smtClean="0">
                <a:solidFill>
                  <a:schemeClr val="accent6">
                    <a:lumMod val="50000"/>
                  </a:schemeClr>
                </a:solidFill>
              </a:rPr>
              <a:t>Your </a:t>
            </a:r>
            <a:r>
              <a:rPr lang="en-GB" dirty="0">
                <a:solidFill>
                  <a:schemeClr val="accent6">
                    <a:lumMod val="50000"/>
                  </a:schemeClr>
                </a:solidFill>
              </a:rPr>
              <a:t>appearance creates an important first impression that will remain in the interviewers memory during and after the interview, so it is important to appear professional, regardless of the position you are applying for. </a:t>
            </a:r>
          </a:p>
        </p:txBody>
      </p:sp>
    </p:spTree>
    <p:extLst>
      <p:ext uri="{BB962C8B-B14F-4D97-AF65-F5344CB8AC3E}">
        <p14:creationId xmlns:p14="http://schemas.microsoft.com/office/powerpoint/2010/main" val="49781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3250" name="TextBox 9"/>
          <p:cNvSpPr txBox="1">
            <a:spLocks noChangeArrowheads="1"/>
          </p:cNvSpPr>
          <p:nvPr/>
        </p:nvSpPr>
        <p:spPr bwMode="auto">
          <a:xfrm>
            <a:off x="381000" y="284163"/>
            <a:ext cx="2524125" cy="554037"/>
          </a:xfrm>
          <a:prstGeom prst="rect">
            <a:avLst/>
          </a:prstGeom>
          <a:noFill/>
          <a:ln w="9525">
            <a:noFill/>
            <a:miter lim="800000"/>
            <a:headEnd/>
            <a:tailEnd/>
          </a:ln>
        </p:spPr>
        <p:txBody>
          <a:bodyPr>
            <a:spAutoFit/>
          </a:bodyPr>
          <a:lstStyle/>
          <a:p>
            <a:pPr algn="ctr"/>
            <a:r>
              <a:rPr lang="en-GB" sz="3000" dirty="0" smtClean="0">
                <a:solidFill>
                  <a:schemeClr val="accent1"/>
                </a:solidFill>
              </a:rPr>
              <a:t>Bored now…</a:t>
            </a:r>
            <a:endParaRPr lang="en-GB" sz="3000" dirty="0">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st PP Template">
  <a:themeElements>
    <a:clrScheme name="Brand Colours">
      <a:dk1>
        <a:srgbClr val="466EA5"/>
      </a:dk1>
      <a:lt1>
        <a:srgbClr val="FFFFFF"/>
      </a:lt1>
      <a:dk2>
        <a:srgbClr val="6390C6"/>
      </a:dk2>
      <a:lt2>
        <a:srgbClr val="FFFFFF"/>
      </a:lt2>
      <a:accent1>
        <a:srgbClr val="466EA5"/>
      </a:accent1>
      <a:accent2>
        <a:srgbClr val="6390C6"/>
      </a:accent2>
      <a:accent3>
        <a:srgbClr val="6E8F82"/>
      </a:accent3>
      <a:accent4>
        <a:srgbClr val="AB404B"/>
      </a:accent4>
      <a:accent5>
        <a:srgbClr val="E77C22"/>
      </a:accent5>
      <a:accent6>
        <a:srgbClr val="67696F"/>
      </a:accent6>
      <a:hlink>
        <a:srgbClr val="6E8F82"/>
      </a:hlink>
      <a:folHlink>
        <a:srgbClr val="6390C6"/>
      </a:folHlink>
    </a:clrScheme>
    <a:fontScheme name="Experi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bg2"/>
            </a:gs>
            <a:gs pos="100000">
              <a:schemeClr val="accent6">
                <a:lumMod val="40000"/>
                <a:lumOff val="60000"/>
              </a:schemeClr>
            </a:gs>
          </a:gsLst>
          <a:path path="circle">
            <a:fillToRect l="50000" t="50000" r="50000" b="50000"/>
          </a:path>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9376</TotalTime>
  <Words>1446</Words>
  <Application>Microsoft Office PowerPoint</Application>
  <PresentationFormat>On-screen Show (4:3)</PresentationFormat>
  <Paragraphs>144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Test PP Template</vt:lpstr>
      <vt:lpstr>Interview Skills Karen De-Merist Sector Director, Finance &amp; Banking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RPO Solutions for the Human Age</dc:title>
  <dc:creator>Rob Enright</dc:creator>
  <cp:lastModifiedBy>DEMERIK</cp:lastModifiedBy>
  <cp:revision>502</cp:revision>
  <dcterms:created xsi:type="dcterms:W3CDTF">2011-04-02T12:30:18Z</dcterms:created>
  <dcterms:modified xsi:type="dcterms:W3CDTF">2012-10-20T15:22:05Z</dcterms:modified>
</cp:coreProperties>
</file>