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267" r:id="rId2"/>
    <p:sldId id="288" r:id="rId3"/>
    <p:sldId id="308" r:id="rId4"/>
    <p:sldId id="287" r:id="rId5"/>
    <p:sldId id="291" r:id="rId6"/>
    <p:sldId id="280" r:id="rId7"/>
    <p:sldId id="300" r:id="rId8"/>
    <p:sldId id="299" r:id="rId9"/>
    <p:sldId id="311" r:id="rId10"/>
    <p:sldId id="312" r:id="rId11"/>
    <p:sldId id="309" r:id="rId12"/>
    <p:sldId id="310" r:id="rId13"/>
    <p:sldId id="292" r:id="rId14"/>
    <p:sldId id="304" r:id="rId15"/>
    <p:sldId id="283" r:id="rId16"/>
    <p:sldId id="306" r:id="rId17"/>
  </p:sldIdLst>
  <p:sldSz cx="9144000" cy="6858000" type="screen4x3"/>
  <p:notesSz cx="6662738"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570" y="-102"/>
      </p:cViewPr>
      <p:guideLst>
        <p:guide orient="horz" pos="256"/>
        <p:guide pos="2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43011"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579DEBA-6A8A-44A7-BDEE-D2EAC096C98E}" type="datetimeFigureOut">
              <a:rPr lang="en-GB"/>
              <a:pPr>
                <a:defRPr/>
              </a:pPr>
              <a:t>01/05/2014</a:t>
            </a:fld>
            <a:endParaRPr lang="en-GB"/>
          </a:p>
        </p:txBody>
      </p:sp>
      <p:sp>
        <p:nvSpPr>
          <p:cNvPr id="43012"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43013"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2087459-FBD4-4A15-8E88-672AE1F66DF1}" type="slidenum">
              <a:rPr lang="en-GB"/>
              <a:pPr>
                <a:defRPr/>
              </a:pPr>
              <a:t>‹#›</a:t>
            </a:fld>
            <a:endParaRPr lang="en-GB"/>
          </a:p>
        </p:txBody>
      </p:sp>
    </p:spTree>
    <p:extLst>
      <p:ext uri="{BB962C8B-B14F-4D97-AF65-F5344CB8AC3E}">
        <p14:creationId xmlns:p14="http://schemas.microsoft.com/office/powerpoint/2010/main" val="19000828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64906C-AABC-476D-A659-E1C51C8B308A}" type="datetimeFigureOut">
              <a:rPr lang="en-US"/>
              <a:pPr>
                <a:defRPr/>
              </a:pPr>
              <a:t>5/1/2014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F11A5-151E-49D6-86C6-93E23C299E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16BCCC-102C-4D67-98BA-E5F29451B243}" type="datetimeFigureOut">
              <a:rPr lang="en-US"/>
              <a:pPr>
                <a:defRPr/>
              </a:pPr>
              <a:t>5/1/2014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325AD-F681-4927-938B-AB952B84D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683365-D793-4C23-AED1-A52B951C6F9F}" type="datetimeFigureOut">
              <a:rPr lang="en-US"/>
              <a:pPr>
                <a:defRPr/>
              </a:pPr>
              <a:t>5/1/2014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A9E1C-E558-4C60-A352-65915BF81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1D123E-941C-40F3-B061-420C0FBC9A03}" type="datetimeFigureOut">
              <a:rPr lang="en-US"/>
              <a:pPr>
                <a:defRPr/>
              </a:pPr>
              <a:t>5/1/2014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331425-AC57-4315-B90E-29610E3872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C2D134-2BFB-43E4-B1A5-FD7CD0C0BE37}" type="datetimeFigureOut">
              <a:rPr lang="en-US"/>
              <a:pPr>
                <a:defRPr/>
              </a:pPr>
              <a:t>5/1/2014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9460C-8CE6-49F6-B9F3-23C5B1CB77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1E1596-6AFF-44A4-BB37-1F5923E92F4B}" type="datetimeFigureOut">
              <a:rPr lang="en-US"/>
              <a:pPr>
                <a:defRPr/>
              </a:pPr>
              <a:t>5/1/2014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02802-AB8E-4A79-9C2C-DC5EB9B57F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50D220-1367-4FD9-A857-606F4910C5F2}" type="datetimeFigureOut">
              <a:rPr lang="en-US"/>
              <a:pPr>
                <a:defRPr/>
              </a:pPr>
              <a:t>5/1/2014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91C6C2-440A-4E01-A3EE-2F5863DC81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A13ED6-298F-4524-A5E4-F545F991C346}" type="datetimeFigureOut">
              <a:rPr lang="en-US"/>
              <a:pPr>
                <a:defRPr/>
              </a:pPr>
              <a:t>5/1/2014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755E60-023A-4864-AF0F-189CCE1EAF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90EC8A-AF07-47A9-8ED6-546067506FE1}" type="datetimeFigureOut">
              <a:rPr lang="en-US"/>
              <a:pPr>
                <a:defRPr/>
              </a:pPr>
              <a:t>5/1/2014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1EC4E1-AA92-4AE4-9E4F-A3944710E8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1A7F2A-4820-4304-A7F3-471EDB4C2BC7}" type="datetimeFigureOut">
              <a:rPr lang="en-US"/>
              <a:pPr>
                <a:defRPr/>
              </a:pPr>
              <a:t>5/1/2014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DA621F-24B2-4D62-BC01-7A8822506C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B54FA-F65D-4DDE-9EDE-81F56332C407}" type="datetimeFigureOut">
              <a:rPr lang="en-US"/>
              <a:pPr>
                <a:defRPr/>
              </a:pPr>
              <a:t>5/1/2014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B3F883-0C8E-4CD9-A64A-6BBCE9D078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9B33093-2BF7-49B5-B1E7-A8CCA61F8CE5}" type="datetimeFigureOut">
              <a:rPr lang="en-US"/>
              <a:pPr>
                <a:defRPr/>
              </a:pPr>
              <a:t>5/1/2014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7E0D61F-B72B-4408-B928-3C9DB80B1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k.appleby@exeter.ac.uk"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mailto:c.b.greaves@exeter.ac.uk" TargetMode="External"/><Relationship Id="rId4" Type="http://schemas.openxmlformats.org/officeDocument/2006/relationships/hyperlink" Target="mailto:a.j.coppen@exeter.ac.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teachersmedia.co.uk/videos/teaching-key-skill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UoE Corporate PowerpointTitle2.jpg"/>
          <p:cNvPicPr>
            <a:picLocks noChangeAspect="1"/>
          </p:cNvPicPr>
          <p:nvPr/>
        </p:nvPicPr>
        <p:blipFill>
          <a:blip r:embed="rId2"/>
          <a:srcRect/>
          <a:stretch>
            <a:fillRect/>
          </a:stretch>
        </p:blipFill>
        <p:spPr bwMode="auto">
          <a:xfrm>
            <a:off x="-23813" y="0"/>
            <a:ext cx="9167813" cy="6858000"/>
          </a:xfrm>
          <a:prstGeom prst="rect">
            <a:avLst/>
          </a:prstGeom>
          <a:noFill/>
          <a:ln w="9525">
            <a:noFill/>
            <a:miter lim="800000"/>
            <a:headEnd/>
            <a:tailEnd/>
          </a:ln>
        </p:spPr>
      </p:pic>
      <p:sp>
        <p:nvSpPr>
          <p:cNvPr id="14338" name="Text Box 5"/>
          <p:cNvSpPr txBox="1">
            <a:spLocks noChangeArrowheads="1"/>
          </p:cNvSpPr>
          <p:nvPr/>
        </p:nvSpPr>
        <p:spPr bwMode="auto">
          <a:xfrm>
            <a:off x="1106488" y="5969000"/>
            <a:ext cx="8037512" cy="641350"/>
          </a:xfrm>
          <a:prstGeom prst="rect">
            <a:avLst/>
          </a:prstGeom>
          <a:noFill/>
          <a:ln w="9525">
            <a:noFill/>
            <a:miter lim="800000"/>
            <a:headEnd/>
            <a:tailEnd/>
          </a:ln>
        </p:spPr>
        <p:txBody>
          <a:bodyPr>
            <a:spAutoFit/>
          </a:bodyPr>
          <a:lstStyle/>
          <a:p>
            <a:pPr defTabSz="914400">
              <a:spcBef>
                <a:spcPct val="50000"/>
              </a:spcBef>
            </a:pPr>
            <a:r>
              <a:rPr lang="en-GB" sz="3600" b="1"/>
              <a:t>Welcome to the ATP Training Day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UoE Corporate PowerpointTitle27.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29698" name="Text Box 4"/>
          <p:cNvSpPr txBox="1">
            <a:spLocks noChangeArrowheads="1"/>
          </p:cNvSpPr>
          <p:nvPr/>
        </p:nvSpPr>
        <p:spPr bwMode="auto">
          <a:xfrm>
            <a:off x="2362200" y="1839913"/>
            <a:ext cx="6465888" cy="796925"/>
          </a:xfrm>
          <a:prstGeom prst="rect">
            <a:avLst/>
          </a:prstGeom>
          <a:noFill/>
          <a:ln w="9525">
            <a:noFill/>
            <a:miter lim="800000"/>
            <a:headEnd/>
            <a:tailEnd/>
          </a:ln>
        </p:spPr>
        <p:txBody>
          <a:bodyPr>
            <a:spAutoFit/>
          </a:bodyPr>
          <a:lstStyle/>
          <a:p>
            <a:pPr>
              <a:lnSpc>
                <a:spcPct val="80000"/>
              </a:lnSpc>
              <a:spcBef>
                <a:spcPct val="50000"/>
              </a:spcBef>
            </a:pPr>
            <a:endParaRPr lang="en-US" sz="2200">
              <a:solidFill>
                <a:srgbClr val="1E1C11"/>
              </a:solidFill>
            </a:endParaRPr>
          </a:p>
          <a:p>
            <a:pPr>
              <a:lnSpc>
                <a:spcPct val="80000"/>
              </a:lnSpc>
              <a:spcBef>
                <a:spcPct val="50000"/>
              </a:spcBef>
            </a:pPr>
            <a:endParaRPr lang="en-US" sz="2200">
              <a:solidFill>
                <a:srgbClr val="1E1C11"/>
              </a:solidFill>
            </a:endParaRPr>
          </a:p>
        </p:txBody>
      </p:sp>
      <p:sp>
        <p:nvSpPr>
          <p:cNvPr id="29699" name="Text Box 4"/>
          <p:cNvSpPr txBox="1">
            <a:spLocks noChangeArrowheads="1"/>
          </p:cNvSpPr>
          <p:nvPr/>
        </p:nvSpPr>
        <p:spPr bwMode="auto">
          <a:xfrm>
            <a:off x="2032000" y="2378075"/>
            <a:ext cx="6565900" cy="1994392"/>
          </a:xfrm>
          <a:prstGeom prst="rect">
            <a:avLst/>
          </a:prstGeom>
          <a:noFill/>
          <a:ln w="9525">
            <a:noFill/>
            <a:miter lim="800000"/>
            <a:headEnd/>
            <a:tailEnd/>
          </a:ln>
        </p:spPr>
        <p:txBody>
          <a:bodyPr>
            <a:spAutoFit/>
          </a:bodyPr>
          <a:lstStyle/>
          <a:p>
            <a:pPr marL="800100" lvl="1" indent="-342900">
              <a:lnSpc>
                <a:spcPct val="80000"/>
              </a:lnSpc>
              <a:spcBef>
                <a:spcPct val="50000"/>
              </a:spcBef>
            </a:pPr>
            <a:r>
              <a:rPr lang="en-GB" sz="2400" b="1" dirty="0">
                <a:latin typeface="Calibri" pitchFamily="34" charset="0"/>
              </a:rPr>
              <a:t>Definition of a Facilitator</a:t>
            </a:r>
          </a:p>
          <a:p>
            <a:pPr marL="800100" lvl="1" indent="-342900">
              <a:lnSpc>
                <a:spcPct val="80000"/>
              </a:lnSpc>
              <a:spcBef>
                <a:spcPct val="50000"/>
              </a:spcBef>
            </a:pPr>
            <a:r>
              <a:rPr lang="en-GB" sz="2000" dirty="0" smtClean="0">
                <a:latin typeface="Calibri" pitchFamily="34" charset="0"/>
              </a:rPr>
              <a:t>A </a:t>
            </a:r>
            <a:r>
              <a:rPr lang="en-GB" sz="2000" dirty="0">
                <a:latin typeface="Calibri" pitchFamily="34" charset="0"/>
              </a:rPr>
              <a:t>facilitator is someone who helps a group of people</a:t>
            </a:r>
          </a:p>
          <a:p>
            <a:pPr marL="800100" lvl="1" indent="-342900">
              <a:lnSpc>
                <a:spcPct val="80000"/>
              </a:lnSpc>
              <a:spcBef>
                <a:spcPct val="50000"/>
              </a:spcBef>
            </a:pPr>
            <a:r>
              <a:rPr lang="en-GB" sz="2000" dirty="0">
                <a:latin typeface="Calibri" pitchFamily="34" charset="0"/>
              </a:rPr>
              <a:t>understand their common objectives and assists them</a:t>
            </a:r>
          </a:p>
          <a:p>
            <a:pPr marL="800100" lvl="1" indent="-342900">
              <a:lnSpc>
                <a:spcPct val="80000"/>
              </a:lnSpc>
              <a:spcBef>
                <a:spcPct val="50000"/>
              </a:spcBef>
            </a:pPr>
            <a:r>
              <a:rPr lang="en-GB" sz="2000" dirty="0">
                <a:latin typeface="Calibri" pitchFamily="34" charset="0"/>
              </a:rPr>
              <a:t>to plan to achieve them without taking a particular</a:t>
            </a:r>
          </a:p>
          <a:p>
            <a:pPr marL="800100" lvl="1" indent="-342900">
              <a:lnSpc>
                <a:spcPct val="80000"/>
              </a:lnSpc>
              <a:spcBef>
                <a:spcPct val="50000"/>
              </a:spcBef>
            </a:pPr>
            <a:r>
              <a:rPr lang="en-GB" sz="2000" dirty="0">
                <a:latin typeface="Calibri" pitchFamily="34" charset="0"/>
              </a:rPr>
              <a:t>position in the discussion. </a:t>
            </a:r>
          </a:p>
        </p:txBody>
      </p:sp>
      <p:sp>
        <p:nvSpPr>
          <p:cNvPr id="29700" name="Rectangle 5"/>
          <p:cNvSpPr>
            <a:spLocks noChangeArrowheads="1"/>
          </p:cNvSpPr>
          <p:nvPr/>
        </p:nvSpPr>
        <p:spPr bwMode="auto">
          <a:xfrm>
            <a:off x="2411413" y="1444625"/>
            <a:ext cx="6338887" cy="523220"/>
          </a:xfrm>
          <a:prstGeom prst="rect">
            <a:avLst/>
          </a:prstGeom>
          <a:noFill/>
          <a:ln w="9525">
            <a:noFill/>
            <a:miter lim="800000"/>
            <a:headEnd/>
            <a:tailEnd/>
          </a:ln>
        </p:spPr>
        <p:txBody>
          <a:bodyPr>
            <a:spAutoFit/>
          </a:bodyPr>
          <a:lstStyle/>
          <a:p>
            <a:r>
              <a:rPr lang="en-GB" sz="2800" b="1" dirty="0">
                <a:solidFill>
                  <a:schemeClr val="bg1"/>
                </a:solidFill>
                <a:latin typeface="+mj-lt"/>
              </a:rPr>
              <a:t>Activity Planning and </a:t>
            </a:r>
            <a:r>
              <a:rPr lang="en-GB" sz="2800" b="1" dirty="0" smtClean="0">
                <a:solidFill>
                  <a:schemeClr val="bg1"/>
                </a:solidFill>
                <a:latin typeface="+mj-lt"/>
              </a:rPr>
              <a:t>Facilitation</a:t>
            </a:r>
            <a:endParaRPr lang="en-GB" sz="2800" b="1" dirty="0">
              <a:latin typeface="+mj-lt"/>
            </a:endParaRPr>
          </a:p>
        </p:txBody>
      </p:sp>
      <p:sp>
        <p:nvSpPr>
          <p:cNvPr id="3" name="Text Box 4"/>
          <p:cNvSpPr txBox="1">
            <a:spLocks noChangeArrowheads="1"/>
          </p:cNvSpPr>
          <p:nvPr/>
        </p:nvSpPr>
        <p:spPr bwMode="auto">
          <a:xfrm>
            <a:off x="2032000" y="4791075"/>
            <a:ext cx="7026275" cy="1333500"/>
          </a:xfrm>
          <a:prstGeom prst="rect">
            <a:avLst/>
          </a:prstGeom>
          <a:noFill/>
          <a:ln w="9525">
            <a:noFill/>
            <a:miter lim="800000"/>
            <a:headEnd/>
            <a:tailEnd/>
          </a:ln>
        </p:spPr>
        <p:txBody>
          <a:bodyPr>
            <a:spAutoFit/>
          </a:bodyPr>
          <a:lstStyle/>
          <a:p>
            <a:pPr marL="800100" lvl="1" indent="-342900">
              <a:lnSpc>
                <a:spcPct val="80000"/>
              </a:lnSpc>
              <a:spcBef>
                <a:spcPct val="50000"/>
              </a:spcBef>
            </a:pPr>
            <a:r>
              <a:rPr lang="en-GB" sz="2400" b="1" dirty="0">
                <a:latin typeface="Calibri" pitchFamily="34" charset="0"/>
              </a:rPr>
              <a:t>What qualities, skills and actions makes a good</a:t>
            </a:r>
          </a:p>
          <a:p>
            <a:pPr marL="800100" lvl="1" indent="-342900">
              <a:lnSpc>
                <a:spcPct val="80000"/>
              </a:lnSpc>
              <a:spcBef>
                <a:spcPct val="50000"/>
              </a:spcBef>
            </a:pPr>
            <a:r>
              <a:rPr lang="en-GB" sz="2400" b="1" dirty="0">
                <a:latin typeface="Calibri" pitchFamily="34" charset="0"/>
              </a:rPr>
              <a:t>presenter and facilitator? </a:t>
            </a:r>
          </a:p>
          <a:p>
            <a:pPr marL="800100" lvl="1" indent="-342900">
              <a:lnSpc>
                <a:spcPct val="80000"/>
              </a:lnSpc>
              <a:spcBef>
                <a:spcPct val="50000"/>
              </a:spcBef>
            </a:pPr>
            <a:endParaRPr lang="en-GB" sz="2400" b="1" dirty="0">
              <a:latin typeface="Calibri" pitchFamily="34" charset="0"/>
            </a:endParaRPr>
          </a:p>
        </p:txBody>
      </p:sp>
    </p:spTree>
    <p:extLst>
      <p:ext uri="{BB962C8B-B14F-4D97-AF65-F5344CB8AC3E}">
        <p14:creationId xmlns:p14="http://schemas.microsoft.com/office/powerpoint/2010/main" val="240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UoE Corporate PowerpointTitle28.jpg"/>
          <p:cNvPicPr>
            <a:picLocks noChangeAspect="1"/>
          </p:cNvPicPr>
          <p:nvPr/>
        </p:nvPicPr>
        <p:blipFill>
          <a:blip r:embed="rId2"/>
          <a:srcRect/>
          <a:stretch>
            <a:fillRect/>
          </a:stretch>
        </p:blipFill>
        <p:spPr bwMode="auto">
          <a:xfrm>
            <a:off x="12700" y="0"/>
            <a:ext cx="9144000" cy="6838950"/>
          </a:xfrm>
          <a:prstGeom prst="rect">
            <a:avLst/>
          </a:prstGeom>
          <a:noFill/>
          <a:ln w="9525">
            <a:noFill/>
            <a:miter lim="800000"/>
            <a:headEnd/>
            <a:tailEnd/>
          </a:ln>
        </p:spPr>
      </p:pic>
      <p:sp>
        <p:nvSpPr>
          <p:cNvPr id="26626" name="Text Box 4"/>
          <p:cNvSpPr txBox="1">
            <a:spLocks noChangeArrowheads="1"/>
          </p:cNvSpPr>
          <p:nvPr/>
        </p:nvSpPr>
        <p:spPr bwMode="auto">
          <a:xfrm>
            <a:off x="949326" y="2219052"/>
            <a:ext cx="7806531" cy="1005788"/>
          </a:xfrm>
          <a:prstGeom prst="rect">
            <a:avLst/>
          </a:prstGeom>
          <a:noFill/>
          <a:ln w="9525">
            <a:noFill/>
            <a:miter lim="800000"/>
            <a:headEnd/>
            <a:tailEnd/>
          </a:ln>
        </p:spPr>
        <p:txBody>
          <a:bodyPr wrap="square">
            <a:spAutoFit/>
          </a:bodyPr>
          <a:lstStyle/>
          <a:p>
            <a:pPr marL="342900" indent="-342900">
              <a:lnSpc>
                <a:spcPct val="80000"/>
              </a:lnSpc>
              <a:spcBef>
                <a:spcPct val="50000"/>
              </a:spcBef>
            </a:pPr>
            <a:r>
              <a:rPr lang="en-GB" sz="2800" b="1" dirty="0" smtClean="0">
                <a:solidFill>
                  <a:srgbClr val="1E1C11"/>
                </a:solidFill>
                <a:latin typeface="Calibri" pitchFamily="34" charset="0"/>
              </a:rPr>
              <a:t>What </a:t>
            </a:r>
            <a:r>
              <a:rPr lang="en-GB" sz="2800" b="1" dirty="0">
                <a:solidFill>
                  <a:srgbClr val="1E1C11"/>
                </a:solidFill>
                <a:latin typeface="Calibri" pitchFamily="34" charset="0"/>
              </a:rPr>
              <a:t>is meant by the term learning </a:t>
            </a:r>
            <a:r>
              <a:rPr lang="en-GB" sz="2800" b="1" dirty="0" smtClean="0">
                <a:solidFill>
                  <a:srgbClr val="1E1C11"/>
                </a:solidFill>
                <a:latin typeface="Calibri" pitchFamily="34" charset="0"/>
              </a:rPr>
              <a:t>outcome?</a:t>
            </a:r>
          </a:p>
          <a:p>
            <a:pPr marL="342900" indent="-342900">
              <a:lnSpc>
                <a:spcPct val="80000"/>
              </a:lnSpc>
              <a:spcBef>
                <a:spcPct val="50000"/>
              </a:spcBef>
            </a:pPr>
            <a:r>
              <a:rPr lang="en-GB" sz="2800" b="1" dirty="0" smtClean="0">
                <a:solidFill>
                  <a:srgbClr val="1E1C11"/>
                </a:solidFill>
                <a:latin typeface="Calibri" pitchFamily="34" charset="0"/>
              </a:rPr>
              <a:t>why are they </a:t>
            </a:r>
            <a:r>
              <a:rPr lang="en-GB" sz="2800" b="1" dirty="0">
                <a:solidFill>
                  <a:srgbClr val="1E1C11"/>
                </a:solidFill>
                <a:latin typeface="Calibri" pitchFamily="34" charset="0"/>
              </a:rPr>
              <a:t>useful</a:t>
            </a:r>
            <a:r>
              <a:rPr lang="en-GB" sz="2800" b="1" dirty="0" smtClean="0">
                <a:solidFill>
                  <a:srgbClr val="1E1C11"/>
                </a:solidFill>
                <a:latin typeface="Calibri" pitchFamily="34" charset="0"/>
              </a:rPr>
              <a:t>?</a:t>
            </a:r>
            <a:endParaRPr lang="en-GB" sz="2800" b="1" dirty="0">
              <a:solidFill>
                <a:srgbClr val="1E1C11"/>
              </a:solidFill>
              <a:latin typeface="Calibri" pitchFamily="34" charset="0"/>
            </a:endParaRPr>
          </a:p>
        </p:txBody>
      </p:sp>
      <p:sp>
        <p:nvSpPr>
          <p:cNvPr id="26627" name="Rectangle 4"/>
          <p:cNvSpPr>
            <a:spLocks noChangeArrowheads="1"/>
          </p:cNvSpPr>
          <p:nvPr/>
        </p:nvSpPr>
        <p:spPr bwMode="auto">
          <a:xfrm>
            <a:off x="880269" y="1492250"/>
            <a:ext cx="3060390" cy="523220"/>
          </a:xfrm>
          <a:prstGeom prst="rect">
            <a:avLst/>
          </a:prstGeom>
          <a:noFill/>
          <a:ln w="9525">
            <a:noFill/>
            <a:miter lim="800000"/>
            <a:headEnd/>
            <a:tailEnd/>
          </a:ln>
        </p:spPr>
        <p:txBody>
          <a:bodyPr wrap="none">
            <a:spAutoFit/>
          </a:bodyPr>
          <a:lstStyle/>
          <a:p>
            <a:r>
              <a:rPr lang="en-GB" sz="2800" b="1" dirty="0">
                <a:solidFill>
                  <a:schemeClr val="bg1"/>
                </a:solidFill>
                <a:latin typeface="Calibri" pitchFamily="34" charset="0"/>
              </a:rPr>
              <a:t>Learning </a:t>
            </a:r>
            <a:r>
              <a:rPr lang="en-GB" sz="2800" b="1" dirty="0" smtClean="0">
                <a:solidFill>
                  <a:schemeClr val="bg1"/>
                </a:solidFill>
                <a:latin typeface="Calibri" pitchFamily="34" charset="0"/>
              </a:rPr>
              <a:t>Outcomes</a:t>
            </a:r>
            <a:endParaRPr lang="en-GB" sz="3600" b="1" dirty="0">
              <a:solidFill>
                <a:schemeClr val="bg1"/>
              </a:solidFill>
            </a:endParaRPr>
          </a:p>
        </p:txBody>
      </p:sp>
      <p:sp>
        <p:nvSpPr>
          <p:cNvPr id="2" name="Text Box 4"/>
          <p:cNvSpPr txBox="1">
            <a:spLocks noChangeArrowheads="1"/>
          </p:cNvSpPr>
          <p:nvPr/>
        </p:nvSpPr>
        <p:spPr bwMode="auto">
          <a:xfrm>
            <a:off x="950913" y="3470276"/>
            <a:ext cx="7485062" cy="3139321"/>
          </a:xfrm>
          <a:prstGeom prst="rect">
            <a:avLst/>
          </a:prstGeom>
          <a:noFill/>
          <a:ln w="9525">
            <a:noFill/>
            <a:miter lim="800000"/>
            <a:headEnd/>
            <a:tailEnd/>
          </a:ln>
        </p:spPr>
        <p:txBody>
          <a:bodyPr>
            <a:spAutoFit/>
          </a:bodyPr>
          <a:lstStyle/>
          <a:p>
            <a:pPr marL="342900" indent="-342900"/>
            <a:r>
              <a:rPr lang="en-GB" sz="2000" b="1" dirty="0" smtClean="0">
                <a:latin typeface="Calibri" pitchFamily="34" charset="0"/>
              </a:rPr>
              <a:t>Learning </a:t>
            </a:r>
            <a:r>
              <a:rPr lang="en-GB" sz="2000" b="1" dirty="0">
                <a:latin typeface="Calibri" pitchFamily="34" charset="0"/>
              </a:rPr>
              <a:t>outcomes are statements of what a learner is expected </a:t>
            </a:r>
            <a:r>
              <a:rPr lang="en-GB" sz="2000" b="1" dirty="0" smtClean="0">
                <a:latin typeface="Calibri" pitchFamily="34" charset="0"/>
              </a:rPr>
              <a:t>to</a:t>
            </a:r>
          </a:p>
          <a:p>
            <a:pPr marL="342900" indent="-342900"/>
            <a:r>
              <a:rPr lang="en-GB" sz="2000" b="1" dirty="0" smtClean="0">
                <a:latin typeface="Calibri" pitchFamily="34" charset="0"/>
              </a:rPr>
              <a:t>know</a:t>
            </a:r>
            <a:r>
              <a:rPr lang="en-GB" sz="2000" b="1" dirty="0">
                <a:latin typeface="Calibri" pitchFamily="34" charset="0"/>
              </a:rPr>
              <a:t>, understand and/or do as a result of a learning experience</a:t>
            </a:r>
            <a:r>
              <a:rPr lang="en-GB" sz="2000" dirty="0">
                <a:latin typeface="Calibri" pitchFamily="34" charset="0"/>
              </a:rPr>
              <a:t>. </a:t>
            </a:r>
            <a:endParaRPr lang="en-GB" sz="2000" dirty="0" smtClean="0">
              <a:latin typeface="Calibri" pitchFamily="34" charset="0"/>
            </a:endParaRPr>
          </a:p>
          <a:p>
            <a:pPr marL="342900" indent="-342900"/>
            <a:r>
              <a:rPr lang="en-GB" sz="2000" b="1" dirty="0" smtClean="0">
                <a:latin typeface="Calibri" pitchFamily="34" charset="0"/>
              </a:rPr>
              <a:t>They </a:t>
            </a:r>
            <a:r>
              <a:rPr lang="en-GB" sz="2000" b="1" dirty="0">
                <a:latin typeface="Calibri" pitchFamily="34" charset="0"/>
              </a:rPr>
              <a:t>can: </a:t>
            </a:r>
          </a:p>
          <a:p>
            <a:pPr marL="342900" indent="-342900"/>
            <a:endParaRPr lang="en-GB" sz="1000" b="1" dirty="0">
              <a:solidFill>
                <a:srgbClr val="1E1C11"/>
              </a:solidFill>
              <a:latin typeface="Calibri" pitchFamily="34" charset="0"/>
            </a:endParaRPr>
          </a:p>
          <a:p>
            <a:pPr marL="800100" lvl="1" indent="-342900">
              <a:buFont typeface="Arial" panose="020B0604020202020204" pitchFamily="34" charset="0"/>
              <a:buChar char="•"/>
            </a:pPr>
            <a:r>
              <a:rPr lang="en-GB" sz="2000" dirty="0">
                <a:solidFill>
                  <a:srgbClr val="1E1C11"/>
                </a:solidFill>
                <a:latin typeface="Calibri" pitchFamily="34" charset="0"/>
              </a:rPr>
              <a:t>	</a:t>
            </a:r>
            <a:r>
              <a:rPr lang="en-GB" sz="2000" dirty="0" smtClean="0">
                <a:solidFill>
                  <a:srgbClr val="1E1C11"/>
                </a:solidFill>
                <a:latin typeface="Calibri" pitchFamily="34" charset="0"/>
              </a:rPr>
              <a:t>help </a:t>
            </a:r>
            <a:r>
              <a:rPr lang="en-GB" sz="2000" dirty="0">
                <a:solidFill>
                  <a:srgbClr val="1E1C11"/>
                </a:solidFill>
                <a:latin typeface="Calibri" pitchFamily="34" charset="0"/>
              </a:rPr>
              <a:t>guide students in their learning by explaining what is 	expected of them which in turn helping them to succeed in 	their studies. </a:t>
            </a:r>
            <a:br>
              <a:rPr lang="en-GB" sz="2000" dirty="0">
                <a:solidFill>
                  <a:srgbClr val="1E1C11"/>
                </a:solidFill>
                <a:latin typeface="Calibri" pitchFamily="34" charset="0"/>
              </a:rPr>
            </a:br>
            <a:endParaRPr lang="en-GB" sz="1000" dirty="0">
              <a:solidFill>
                <a:srgbClr val="1E1C11"/>
              </a:solidFill>
              <a:latin typeface="Calibri" pitchFamily="34" charset="0"/>
            </a:endParaRPr>
          </a:p>
          <a:p>
            <a:pPr marL="800100" lvl="1" indent="-342900">
              <a:buFont typeface="Arial" panose="020B0604020202020204" pitchFamily="34" charset="0"/>
              <a:buChar char="•"/>
            </a:pPr>
            <a:r>
              <a:rPr lang="en-GB" sz="2000" dirty="0">
                <a:solidFill>
                  <a:srgbClr val="1E1C11"/>
                </a:solidFill>
                <a:latin typeface="Calibri" pitchFamily="34" charset="0"/>
              </a:rPr>
              <a:t>	</a:t>
            </a:r>
            <a:r>
              <a:rPr lang="en-GB" sz="2000" dirty="0" smtClean="0">
                <a:solidFill>
                  <a:srgbClr val="1E1C11"/>
                </a:solidFill>
                <a:latin typeface="Calibri" pitchFamily="34" charset="0"/>
              </a:rPr>
              <a:t>help </a:t>
            </a:r>
            <a:r>
              <a:rPr lang="en-GB" sz="2000" dirty="0">
                <a:solidFill>
                  <a:srgbClr val="1E1C11"/>
                </a:solidFill>
                <a:latin typeface="Calibri" pitchFamily="34" charset="0"/>
              </a:rPr>
              <a:t>teachers to focus on exactly what they want students </a:t>
            </a:r>
            <a:r>
              <a:rPr lang="en-GB" sz="2000" dirty="0" smtClean="0">
                <a:solidFill>
                  <a:srgbClr val="1E1C11"/>
                </a:solidFill>
                <a:latin typeface="Calibri" pitchFamily="34" charset="0"/>
              </a:rPr>
              <a:t>to </a:t>
            </a:r>
            <a:r>
              <a:rPr lang="en-GB" sz="2000" dirty="0">
                <a:solidFill>
                  <a:srgbClr val="1E1C11"/>
                </a:solidFill>
                <a:latin typeface="Calibri" pitchFamily="34" charset="0"/>
              </a:rPr>
              <a:t>achieve in terms of both knowledge and skills.</a:t>
            </a:r>
            <a:r>
              <a:rPr lang="en-GB" sz="2000" b="1" dirty="0">
                <a:solidFill>
                  <a:srgbClr val="1E1C11"/>
                </a:solidFill>
                <a:latin typeface="Calibri" pitchFamily="34" charset="0"/>
              </a:rPr>
              <a:t> </a:t>
            </a:r>
            <a:br>
              <a:rPr lang="en-GB" sz="2000" b="1" dirty="0">
                <a:solidFill>
                  <a:srgbClr val="1E1C11"/>
                </a:solidFill>
                <a:latin typeface="Calibri" pitchFamily="34" charset="0"/>
              </a:rPr>
            </a:br>
            <a:endParaRPr lang="en-US" dirty="0">
              <a:solidFill>
                <a:srgbClr val="1E1C11"/>
              </a:solidFill>
              <a:latin typeface="Calibri" pitchFamily="34" charset="0"/>
            </a:endParaRPr>
          </a:p>
        </p:txBody>
      </p:sp>
    </p:spTree>
    <p:extLst>
      <p:ext uri="{BB962C8B-B14F-4D97-AF65-F5344CB8AC3E}">
        <p14:creationId xmlns:p14="http://schemas.microsoft.com/office/powerpoint/2010/main" val="20145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UoE Corporate PowerpointTitle26.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27650" name="Text Box 4"/>
          <p:cNvSpPr txBox="1">
            <a:spLocks noChangeArrowheads="1"/>
          </p:cNvSpPr>
          <p:nvPr/>
        </p:nvSpPr>
        <p:spPr bwMode="auto">
          <a:xfrm>
            <a:off x="2020888" y="2121694"/>
            <a:ext cx="7123112" cy="3533275"/>
          </a:xfrm>
          <a:prstGeom prst="rect">
            <a:avLst/>
          </a:prstGeom>
          <a:noFill/>
          <a:ln w="9525">
            <a:noFill/>
            <a:miter lim="800000"/>
            <a:headEnd/>
            <a:tailEnd/>
          </a:ln>
        </p:spPr>
        <p:txBody>
          <a:bodyPr>
            <a:spAutoFit/>
          </a:bodyPr>
          <a:lstStyle/>
          <a:p>
            <a:pPr marL="800100" lvl="1" indent="-342900"/>
            <a:r>
              <a:rPr lang="en-GB" sz="2400" b="1" dirty="0" smtClean="0">
                <a:latin typeface="+mn-lt"/>
              </a:rPr>
              <a:t>Enterprise </a:t>
            </a:r>
            <a:r>
              <a:rPr lang="en-GB" sz="2400" b="1" dirty="0">
                <a:latin typeface="+mn-lt"/>
              </a:rPr>
              <a:t>education consists </a:t>
            </a:r>
            <a:r>
              <a:rPr lang="en-GB" sz="2400" b="1" dirty="0" smtClean="0">
                <a:latin typeface="+mn-lt"/>
              </a:rPr>
              <a:t>of:</a:t>
            </a:r>
          </a:p>
          <a:p>
            <a:pPr marL="1257300" lvl="2" indent="-342900">
              <a:buFont typeface="Arial" panose="020B0604020202020204" pitchFamily="34" charset="0"/>
              <a:buChar char="•"/>
            </a:pPr>
            <a:r>
              <a:rPr lang="en-GB" sz="2400" dirty="0" smtClean="0">
                <a:latin typeface="+mn-lt"/>
              </a:rPr>
              <a:t>Enterprise </a:t>
            </a:r>
            <a:r>
              <a:rPr lang="en-GB" sz="2400" dirty="0">
                <a:latin typeface="+mn-lt"/>
              </a:rPr>
              <a:t>capability </a:t>
            </a:r>
            <a:endParaRPr lang="en-GB" sz="2400" dirty="0" smtClean="0">
              <a:latin typeface="+mn-lt"/>
            </a:endParaRPr>
          </a:p>
          <a:p>
            <a:pPr marL="1257300" lvl="2" indent="-342900">
              <a:buFont typeface="Arial" panose="020B0604020202020204" pitchFamily="34" charset="0"/>
              <a:buChar char="•"/>
            </a:pPr>
            <a:r>
              <a:rPr lang="en-GB" sz="2400" dirty="0" smtClean="0">
                <a:latin typeface="+mn-lt"/>
              </a:rPr>
              <a:t>Financial capability </a:t>
            </a:r>
          </a:p>
          <a:p>
            <a:pPr marL="1257300" lvl="2" indent="-342900">
              <a:buFont typeface="Arial" panose="020B0604020202020204" pitchFamily="34" charset="0"/>
              <a:buChar char="•"/>
            </a:pPr>
            <a:r>
              <a:rPr lang="en-GB" sz="2400" dirty="0" smtClean="0">
                <a:latin typeface="+mn-lt"/>
              </a:rPr>
              <a:t>Economic </a:t>
            </a:r>
            <a:r>
              <a:rPr lang="en-GB" sz="2400" dirty="0">
                <a:latin typeface="+mn-lt"/>
              </a:rPr>
              <a:t>and </a:t>
            </a:r>
            <a:r>
              <a:rPr lang="en-GB" sz="2400" dirty="0" smtClean="0">
                <a:latin typeface="+mn-lt"/>
              </a:rPr>
              <a:t>business understanding</a:t>
            </a:r>
            <a:endParaRPr lang="en-GB" sz="2400" dirty="0">
              <a:latin typeface="+mn-lt"/>
            </a:endParaRPr>
          </a:p>
          <a:p>
            <a:pPr marL="800100" lvl="1" indent="-342900"/>
            <a:endParaRPr lang="en-GB" sz="1000" dirty="0">
              <a:latin typeface="+mn-lt"/>
            </a:endParaRPr>
          </a:p>
          <a:p>
            <a:pPr marL="800100" lvl="1" indent="-342900"/>
            <a:r>
              <a:rPr lang="en-GB" sz="2400" b="1" dirty="0">
                <a:latin typeface="+mn-lt"/>
              </a:rPr>
              <a:t>Three strands of enterprise education:  </a:t>
            </a:r>
            <a:endParaRPr lang="en-US" sz="2400" b="1" dirty="0">
              <a:solidFill>
                <a:srgbClr val="1E1C11"/>
              </a:solidFill>
              <a:latin typeface="+mn-lt"/>
            </a:endParaRPr>
          </a:p>
          <a:p>
            <a:pPr marL="1257300" lvl="2" indent="-342900">
              <a:lnSpc>
                <a:spcPct val="80000"/>
              </a:lnSpc>
              <a:spcBef>
                <a:spcPct val="50000"/>
              </a:spcBef>
              <a:buFontTx/>
              <a:buAutoNum type="arabicPeriod"/>
            </a:pPr>
            <a:r>
              <a:rPr lang="en-GB" sz="2400" dirty="0">
                <a:latin typeface="+mn-lt"/>
              </a:rPr>
              <a:t>Enterprise knowledge and understanding</a:t>
            </a:r>
          </a:p>
          <a:p>
            <a:pPr marL="1257300" lvl="2" indent="-342900">
              <a:lnSpc>
                <a:spcPct val="80000"/>
              </a:lnSpc>
              <a:spcBef>
                <a:spcPct val="50000"/>
              </a:spcBef>
              <a:buFontTx/>
              <a:buAutoNum type="arabicPeriod"/>
            </a:pPr>
            <a:r>
              <a:rPr lang="en-GB" sz="2400" dirty="0">
                <a:latin typeface="+mn-lt"/>
              </a:rPr>
              <a:t>Enterprise skills</a:t>
            </a:r>
          </a:p>
          <a:p>
            <a:pPr marL="1257300" lvl="2" indent="-342900">
              <a:lnSpc>
                <a:spcPct val="80000"/>
              </a:lnSpc>
              <a:spcBef>
                <a:spcPct val="50000"/>
              </a:spcBef>
              <a:buFontTx/>
              <a:buAutoNum type="arabicPeriod"/>
            </a:pPr>
            <a:r>
              <a:rPr lang="en-GB" sz="2400" dirty="0" smtClean="0">
                <a:latin typeface="+mn-lt"/>
              </a:rPr>
              <a:t>Enterprising personal attributes </a:t>
            </a:r>
            <a:endParaRPr lang="en-US" sz="2400" b="1" dirty="0">
              <a:latin typeface="+mn-lt"/>
            </a:endParaRPr>
          </a:p>
        </p:txBody>
      </p:sp>
      <p:sp>
        <p:nvSpPr>
          <p:cNvPr id="27651" name="Rectangle 5"/>
          <p:cNvSpPr>
            <a:spLocks noChangeArrowheads="1"/>
          </p:cNvSpPr>
          <p:nvPr/>
        </p:nvSpPr>
        <p:spPr bwMode="auto">
          <a:xfrm>
            <a:off x="2458244" y="1397000"/>
            <a:ext cx="3060390" cy="523220"/>
          </a:xfrm>
          <a:prstGeom prst="rect">
            <a:avLst/>
          </a:prstGeom>
          <a:noFill/>
          <a:ln w="9525">
            <a:noFill/>
            <a:miter lim="800000"/>
            <a:headEnd/>
            <a:tailEnd/>
          </a:ln>
        </p:spPr>
        <p:txBody>
          <a:bodyPr wrap="none">
            <a:spAutoFit/>
          </a:bodyPr>
          <a:lstStyle/>
          <a:p>
            <a:r>
              <a:rPr lang="en-GB" sz="2800" b="1" dirty="0">
                <a:solidFill>
                  <a:schemeClr val="bg1"/>
                </a:solidFill>
                <a:latin typeface="Calibri" pitchFamily="34" charset="0"/>
              </a:rPr>
              <a:t>Learning </a:t>
            </a:r>
            <a:r>
              <a:rPr lang="en-GB" sz="2800" b="1" dirty="0" smtClean="0">
                <a:solidFill>
                  <a:schemeClr val="bg1"/>
                </a:solidFill>
                <a:latin typeface="Calibri" pitchFamily="34" charset="0"/>
              </a:rPr>
              <a:t>Outcomes</a:t>
            </a:r>
            <a:endParaRPr lang="en-GB" sz="3600" b="1" dirty="0">
              <a:solidFill>
                <a:schemeClr val="bg1"/>
              </a:solidFill>
            </a:endParaRPr>
          </a:p>
        </p:txBody>
      </p:sp>
      <p:sp>
        <p:nvSpPr>
          <p:cNvPr id="18438" name="Rectangle 6"/>
          <p:cNvSpPr>
            <a:spLocks noChangeArrowheads="1"/>
          </p:cNvSpPr>
          <p:nvPr/>
        </p:nvSpPr>
        <p:spPr bwMode="auto">
          <a:xfrm>
            <a:off x="1612900" y="5734642"/>
            <a:ext cx="7531099" cy="904863"/>
          </a:xfrm>
          <a:prstGeom prst="rect">
            <a:avLst/>
          </a:prstGeom>
          <a:noFill/>
          <a:ln w="9525">
            <a:noFill/>
            <a:miter lim="800000"/>
            <a:headEnd/>
            <a:tailEnd/>
          </a:ln>
        </p:spPr>
        <p:txBody>
          <a:bodyPr wrap="square">
            <a:spAutoFit/>
          </a:bodyPr>
          <a:lstStyle/>
          <a:p>
            <a:pPr lvl="1">
              <a:lnSpc>
                <a:spcPct val="80000"/>
              </a:lnSpc>
              <a:spcBef>
                <a:spcPct val="50000"/>
              </a:spcBef>
            </a:pPr>
            <a:r>
              <a:rPr lang="en-GB" sz="1000" b="1" dirty="0">
                <a:latin typeface="Calibri" pitchFamily="34" charset="0"/>
              </a:rPr>
              <a:t/>
            </a:r>
            <a:br>
              <a:rPr lang="en-GB" sz="1000" b="1" dirty="0">
                <a:latin typeface="Calibri" pitchFamily="34" charset="0"/>
              </a:rPr>
            </a:br>
            <a:r>
              <a:rPr lang="en-GB" sz="2800" b="1" dirty="0">
                <a:latin typeface="Calibri" pitchFamily="34" charset="0"/>
              </a:rPr>
              <a:t>In groups: </a:t>
            </a:r>
            <a:r>
              <a:rPr lang="en-GB" sz="2800" b="1" dirty="0" smtClean="0">
                <a:latin typeface="Calibri" pitchFamily="34" charset="0"/>
              </a:rPr>
              <a:t>devise a </a:t>
            </a:r>
            <a:r>
              <a:rPr lang="en-GB" sz="2800" b="1" dirty="0">
                <a:latin typeface="Calibri" pitchFamily="34" charset="0"/>
              </a:rPr>
              <a:t>minimum of 3 learning outcomes for the </a:t>
            </a:r>
            <a:r>
              <a:rPr lang="en-GB" sz="2800" b="1" dirty="0" smtClean="0">
                <a:latin typeface="Calibri" pitchFamily="34" charset="0"/>
              </a:rPr>
              <a:t>following Enterprise Activity</a:t>
            </a:r>
            <a:r>
              <a:rPr lang="en-GB" sz="2800" dirty="0" smtClean="0"/>
              <a:t> </a:t>
            </a:r>
            <a:endParaRPr lang="en-GB" sz="2800" dirty="0"/>
          </a:p>
        </p:txBody>
      </p:sp>
    </p:spTree>
    <p:extLst>
      <p:ext uri="{BB962C8B-B14F-4D97-AF65-F5344CB8AC3E}">
        <p14:creationId xmlns:p14="http://schemas.microsoft.com/office/powerpoint/2010/main" val="271000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23554" name="Text Box 4"/>
          <p:cNvSpPr txBox="1">
            <a:spLocks noChangeArrowheads="1"/>
          </p:cNvSpPr>
          <p:nvPr/>
        </p:nvSpPr>
        <p:spPr bwMode="auto">
          <a:xfrm>
            <a:off x="342900" y="2176463"/>
            <a:ext cx="8102600" cy="4401205"/>
          </a:xfrm>
          <a:prstGeom prst="rect">
            <a:avLst/>
          </a:prstGeom>
          <a:noFill/>
          <a:ln w="9525">
            <a:noFill/>
            <a:miter lim="800000"/>
            <a:headEnd/>
            <a:tailEnd/>
          </a:ln>
        </p:spPr>
        <p:txBody>
          <a:bodyPr wrap="square">
            <a:spAutoFit/>
          </a:bodyPr>
          <a:lstStyle/>
          <a:p>
            <a:pPr marL="742950" lvl="1" indent="-285750"/>
            <a:r>
              <a:rPr lang="en-GB" sz="2400" b="1" dirty="0" smtClean="0">
                <a:latin typeface="Calibri" pitchFamily="34" charset="0"/>
              </a:rPr>
              <a:t>	</a:t>
            </a:r>
            <a:r>
              <a:rPr lang="en-GB" sz="2800" b="1" dirty="0" smtClean="0">
                <a:latin typeface="Calibri" pitchFamily="34" charset="0"/>
              </a:rPr>
              <a:t>The </a:t>
            </a:r>
            <a:r>
              <a:rPr lang="en-GB" sz="2800" b="1" dirty="0">
                <a:latin typeface="Calibri" pitchFamily="34" charset="0"/>
              </a:rPr>
              <a:t>Scenario</a:t>
            </a:r>
          </a:p>
          <a:p>
            <a:pPr marL="742950" lvl="1" indent="-285750"/>
            <a:endParaRPr lang="en-GB" sz="1200" b="1" dirty="0">
              <a:latin typeface="Calibri" pitchFamily="34" charset="0"/>
            </a:endParaRPr>
          </a:p>
          <a:p>
            <a:pPr marL="742950" lvl="1" indent="-285750"/>
            <a:r>
              <a:rPr lang="en-GB" sz="2000" dirty="0">
                <a:latin typeface="Calibri" pitchFamily="34" charset="0"/>
              </a:rPr>
              <a:t>	</a:t>
            </a:r>
            <a:r>
              <a:rPr lang="en-GB" sz="2400" i="1" dirty="0">
                <a:latin typeface="Calibri" pitchFamily="34" charset="0"/>
              </a:rPr>
              <a:t>Aspirational Teachers present themselves as </a:t>
            </a:r>
            <a:r>
              <a:rPr lang="en-GB" sz="2400" i="1" dirty="0" smtClean="0">
                <a:latin typeface="Calibri" pitchFamily="34" charset="0"/>
              </a:rPr>
              <a:t>sustainable </a:t>
            </a:r>
            <a:r>
              <a:rPr lang="en-GB" sz="2400" i="1" dirty="0">
                <a:latin typeface="Calibri" pitchFamily="34" charset="0"/>
              </a:rPr>
              <a:t>‘house building </a:t>
            </a:r>
            <a:r>
              <a:rPr lang="en-GB" sz="2400" i="1" dirty="0" smtClean="0">
                <a:latin typeface="Calibri" pitchFamily="34" charset="0"/>
              </a:rPr>
              <a:t>developers’ </a:t>
            </a:r>
            <a:r>
              <a:rPr lang="en-GB" sz="2400" i="1" dirty="0">
                <a:latin typeface="Calibri" pitchFamily="34" charset="0"/>
              </a:rPr>
              <a:t>based in the South West that wants to commission a new design for an ‘eco house’ to market for sale to the general public. The maximum budget for the house is £200,000.</a:t>
            </a:r>
          </a:p>
          <a:p>
            <a:pPr marL="742950" lvl="1" indent="-285750"/>
            <a:endParaRPr lang="en-GB" sz="2400" i="1" dirty="0">
              <a:latin typeface="Calibri" pitchFamily="34" charset="0"/>
            </a:endParaRPr>
          </a:p>
          <a:p>
            <a:pPr marL="742950" lvl="1" indent="-285750"/>
            <a:r>
              <a:rPr lang="en-GB" sz="2400" i="1" dirty="0">
                <a:latin typeface="Calibri" pitchFamily="34" charset="0"/>
              </a:rPr>
              <a:t>	Pupils will work in teams as an ‘environmental building consultancy’ to research, plan and design an ‘eco house’ to </a:t>
            </a:r>
            <a:r>
              <a:rPr lang="en-GB" sz="2400" i="1" dirty="0" smtClean="0">
                <a:latin typeface="Calibri" pitchFamily="34" charset="0"/>
              </a:rPr>
              <a:t>present/pitch to </a:t>
            </a:r>
            <a:r>
              <a:rPr lang="en-GB" sz="2400" i="1" dirty="0">
                <a:latin typeface="Calibri" pitchFamily="34" charset="0"/>
              </a:rPr>
              <a:t>the ‘house building </a:t>
            </a:r>
            <a:r>
              <a:rPr lang="en-GB" sz="2400" i="1" dirty="0" smtClean="0">
                <a:latin typeface="Calibri" pitchFamily="34" charset="0"/>
              </a:rPr>
              <a:t>developers’.</a:t>
            </a:r>
            <a:r>
              <a:rPr lang="en-GB" sz="2400" dirty="0" smtClean="0"/>
              <a:t> </a:t>
            </a:r>
            <a:endParaRPr lang="en-GB" sz="2400" dirty="0"/>
          </a:p>
          <a:p>
            <a:pPr marL="742950" lvl="1" indent="-285750"/>
            <a:endParaRPr lang="en-GB" sz="2400" dirty="0"/>
          </a:p>
        </p:txBody>
      </p:sp>
      <p:sp>
        <p:nvSpPr>
          <p:cNvPr id="23555" name="Text Box 4"/>
          <p:cNvSpPr txBox="1">
            <a:spLocks noChangeArrowheads="1"/>
          </p:cNvSpPr>
          <p:nvPr/>
        </p:nvSpPr>
        <p:spPr bwMode="auto">
          <a:xfrm>
            <a:off x="1046956" y="1387476"/>
            <a:ext cx="6465888" cy="574901"/>
          </a:xfrm>
          <a:prstGeom prst="rect">
            <a:avLst/>
          </a:prstGeom>
          <a:noFill/>
          <a:ln w="9525">
            <a:noFill/>
            <a:miter lim="800000"/>
            <a:headEnd/>
            <a:tailEnd/>
          </a:ln>
        </p:spPr>
        <p:txBody>
          <a:bodyPr>
            <a:spAutoFit/>
          </a:bodyPr>
          <a:lstStyle/>
          <a:p>
            <a:pPr>
              <a:lnSpc>
                <a:spcPct val="120000"/>
              </a:lnSpc>
              <a:spcBef>
                <a:spcPct val="50000"/>
              </a:spcBef>
            </a:pPr>
            <a:r>
              <a:rPr lang="en-GB" sz="2800" b="1" dirty="0">
                <a:solidFill>
                  <a:schemeClr val="bg1"/>
                </a:solidFill>
                <a:latin typeface="Calibri" pitchFamily="34" charset="0"/>
              </a:rPr>
              <a:t>The Enterprise </a:t>
            </a:r>
            <a:r>
              <a:rPr lang="en-GB" sz="2800" b="1" dirty="0" smtClean="0">
                <a:solidFill>
                  <a:schemeClr val="bg1"/>
                </a:solidFill>
                <a:latin typeface="Calibri" pitchFamily="34" charset="0"/>
              </a:rPr>
              <a:t>Activity</a:t>
            </a:r>
            <a:endParaRPr 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UoE Corporate PowerpointTitle27.jpg"/>
          <p:cNvPicPr>
            <a:picLocks noChangeAspect="1"/>
          </p:cNvPicPr>
          <p:nvPr/>
        </p:nvPicPr>
        <p:blipFill>
          <a:blip r:embed="rId2"/>
          <a:srcRect/>
          <a:stretch>
            <a:fillRect/>
          </a:stretch>
        </p:blipFill>
        <p:spPr bwMode="auto">
          <a:xfrm>
            <a:off x="-12700" y="0"/>
            <a:ext cx="9144000" cy="6838950"/>
          </a:xfrm>
          <a:prstGeom prst="rect">
            <a:avLst/>
          </a:prstGeom>
          <a:noFill/>
          <a:ln w="9525">
            <a:noFill/>
            <a:miter lim="800000"/>
            <a:headEnd/>
            <a:tailEnd/>
          </a:ln>
        </p:spPr>
      </p:pic>
      <p:sp>
        <p:nvSpPr>
          <p:cNvPr id="30722" name="Text Box 4"/>
          <p:cNvSpPr txBox="1">
            <a:spLocks noChangeArrowheads="1"/>
          </p:cNvSpPr>
          <p:nvPr/>
        </p:nvSpPr>
        <p:spPr bwMode="auto">
          <a:xfrm>
            <a:off x="2362200" y="1839913"/>
            <a:ext cx="6465888" cy="796925"/>
          </a:xfrm>
          <a:prstGeom prst="rect">
            <a:avLst/>
          </a:prstGeom>
          <a:noFill/>
          <a:ln w="9525">
            <a:noFill/>
            <a:miter lim="800000"/>
            <a:headEnd/>
            <a:tailEnd/>
          </a:ln>
        </p:spPr>
        <p:txBody>
          <a:bodyPr>
            <a:spAutoFit/>
          </a:bodyPr>
          <a:lstStyle/>
          <a:p>
            <a:pPr>
              <a:lnSpc>
                <a:spcPct val="80000"/>
              </a:lnSpc>
              <a:spcBef>
                <a:spcPct val="50000"/>
              </a:spcBef>
            </a:pPr>
            <a:endParaRPr lang="en-US" sz="2200">
              <a:solidFill>
                <a:srgbClr val="1E1C11"/>
              </a:solidFill>
            </a:endParaRPr>
          </a:p>
          <a:p>
            <a:pPr>
              <a:lnSpc>
                <a:spcPct val="80000"/>
              </a:lnSpc>
              <a:spcBef>
                <a:spcPct val="50000"/>
              </a:spcBef>
            </a:pPr>
            <a:endParaRPr lang="en-US" sz="2200">
              <a:solidFill>
                <a:srgbClr val="1E1C11"/>
              </a:solidFill>
            </a:endParaRPr>
          </a:p>
        </p:txBody>
      </p:sp>
      <p:sp>
        <p:nvSpPr>
          <p:cNvPr id="30723" name="Rectangle 5"/>
          <p:cNvSpPr>
            <a:spLocks noChangeArrowheads="1"/>
          </p:cNvSpPr>
          <p:nvPr/>
        </p:nvSpPr>
        <p:spPr bwMode="auto">
          <a:xfrm>
            <a:off x="2347913" y="1393825"/>
            <a:ext cx="6520974" cy="946150"/>
          </a:xfrm>
          <a:prstGeom prst="rect">
            <a:avLst/>
          </a:prstGeom>
          <a:noFill/>
          <a:ln w="9525">
            <a:noFill/>
            <a:miter lim="800000"/>
            <a:headEnd/>
            <a:tailEnd/>
          </a:ln>
        </p:spPr>
        <p:txBody>
          <a:bodyPr wrap="square">
            <a:spAutoFit/>
          </a:bodyPr>
          <a:lstStyle/>
          <a:p>
            <a:r>
              <a:rPr lang="en-GB" sz="2800" b="1" dirty="0">
                <a:solidFill>
                  <a:schemeClr val="bg1"/>
                </a:solidFill>
              </a:rPr>
              <a:t>Activity Planning and Facilitation</a:t>
            </a:r>
            <a:r>
              <a:rPr lang="en-GB" sz="2800" b="1" dirty="0"/>
              <a:t/>
            </a:r>
            <a:br>
              <a:rPr lang="en-GB" sz="2800" b="1" dirty="0"/>
            </a:br>
            <a:endParaRPr lang="en-GB" sz="2800" b="1" dirty="0"/>
          </a:p>
        </p:txBody>
      </p:sp>
      <p:sp>
        <p:nvSpPr>
          <p:cNvPr id="30724" name="Rectangle 6"/>
          <p:cNvSpPr>
            <a:spLocks noChangeArrowheads="1"/>
          </p:cNvSpPr>
          <p:nvPr/>
        </p:nvSpPr>
        <p:spPr bwMode="auto">
          <a:xfrm>
            <a:off x="1866899" y="2136775"/>
            <a:ext cx="6952113" cy="1083374"/>
          </a:xfrm>
          <a:prstGeom prst="rect">
            <a:avLst/>
          </a:prstGeom>
          <a:noFill/>
          <a:ln w="9525">
            <a:noFill/>
            <a:miter lim="800000"/>
            <a:headEnd/>
            <a:tailEnd/>
          </a:ln>
        </p:spPr>
        <p:txBody>
          <a:bodyPr wrap="square">
            <a:spAutoFit/>
          </a:bodyPr>
          <a:lstStyle/>
          <a:p>
            <a:pPr marL="800100" lvl="1" indent="-342900">
              <a:lnSpc>
                <a:spcPct val="80000"/>
              </a:lnSpc>
              <a:spcBef>
                <a:spcPct val="50000"/>
              </a:spcBef>
            </a:pPr>
            <a:r>
              <a:rPr lang="en-GB" sz="2800" b="1" dirty="0">
                <a:latin typeface="Calibri" pitchFamily="34" charset="0"/>
              </a:rPr>
              <a:t>In groups: </a:t>
            </a:r>
          </a:p>
          <a:p>
            <a:pPr marL="800100" lvl="1" indent="-342900">
              <a:lnSpc>
                <a:spcPct val="80000"/>
              </a:lnSpc>
              <a:spcBef>
                <a:spcPct val="50000"/>
              </a:spcBef>
            </a:pPr>
            <a:r>
              <a:rPr lang="en-GB" sz="2000" b="1" dirty="0">
                <a:latin typeface="Calibri" pitchFamily="34" charset="0"/>
              </a:rPr>
              <a:t>1.  Read and discuss the activity structure in your </a:t>
            </a:r>
            <a:r>
              <a:rPr lang="en-GB" sz="2000" b="1" dirty="0" smtClean="0">
                <a:latin typeface="Calibri" pitchFamily="34" charset="0"/>
              </a:rPr>
              <a:t>handbook</a:t>
            </a:r>
            <a:r>
              <a:rPr lang="en-GB" sz="2000" b="1" dirty="0">
                <a:latin typeface="Calibri" pitchFamily="34" charset="0"/>
              </a:rPr>
              <a:t/>
            </a:r>
            <a:br>
              <a:rPr lang="en-GB" sz="2000" b="1" dirty="0">
                <a:latin typeface="Calibri" pitchFamily="34" charset="0"/>
              </a:rPr>
            </a:br>
            <a:r>
              <a:rPr lang="en-GB" sz="1000" b="1" dirty="0"/>
              <a:t/>
            </a:r>
            <a:br>
              <a:rPr lang="en-GB" sz="1000" b="1" dirty="0"/>
            </a:br>
            <a:endParaRPr lang="en-GB" sz="1000" dirty="0">
              <a:latin typeface="Calibri" pitchFamily="34" charset="0"/>
            </a:endParaRPr>
          </a:p>
        </p:txBody>
      </p:sp>
      <p:sp>
        <p:nvSpPr>
          <p:cNvPr id="2" name="Rectangle 6"/>
          <p:cNvSpPr>
            <a:spLocks noChangeArrowheads="1"/>
          </p:cNvSpPr>
          <p:nvPr/>
        </p:nvSpPr>
        <p:spPr bwMode="auto">
          <a:xfrm>
            <a:off x="1866900" y="3152775"/>
            <a:ext cx="7277100" cy="3323987"/>
          </a:xfrm>
          <a:prstGeom prst="rect">
            <a:avLst/>
          </a:prstGeom>
          <a:noFill/>
          <a:ln w="9525">
            <a:noFill/>
            <a:miter lim="800000"/>
            <a:headEnd/>
            <a:tailEnd/>
          </a:ln>
        </p:spPr>
        <p:txBody>
          <a:bodyPr wrap="square">
            <a:spAutoFit/>
          </a:bodyPr>
          <a:lstStyle/>
          <a:p>
            <a:pPr marL="800100" lvl="1" indent="-342900">
              <a:lnSpc>
                <a:spcPct val="80000"/>
              </a:lnSpc>
              <a:spcBef>
                <a:spcPct val="50000"/>
              </a:spcBef>
              <a:buFontTx/>
              <a:buAutoNum type="arabicPeriod" startAt="2"/>
            </a:pPr>
            <a:r>
              <a:rPr lang="en-GB" sz="2000" b="1" dirty="0">
                <a:latin typeface="Calibri" pitchFamily="34" charset="0"/>
              </a:rPr>
              <a:t>Devise a plan to deliver </a:t>
            </a:r>
            <a:r>
              <a:rPr lang="en-GB" sz="2000" b="1" dirty="0" smtClean="0">
                <a:latin typeface="Calibri" pitchFamily="34" charset="0"/>
              </a:rPr>
              <a:t>the </a:t>
            </a:r>
            <a:r>
              <a:rPr lang="en-GB" sz="2000" b="1" dirty="0">
                <a:latin typeface="Calibri" pitchFamily="34" charset="0"/>
              </a:rPr>
              <a:t>activity to 30 pupils, Year 9, </a:t>
            </a:r>
            <a:br>
              <a:rPr lang="en-GB" sz="2000" b="1" dirty="0">
                <a:latin typeface="Calibri" pitchFamily="34" charset="0"/>
              </a:rPr>
            </a:br>
            <a:r>
              <a:rPr lang="en-GB" sz="2000" b="1" dirty="0" smtClean="0">
                <a:latin typeface="Calibri" pitchFamily="34" charset="0"/>
              </a:rPr>
              <a:t>Key </a:t>
            </a:r>
            <a:r>
              <a:rPr lang="en-GB" sz="2000" b="1" dirty="0">
                <a:latin typeface="Calibri" pitchFamily="34" charset="0"/>
              </a:rPr>
              <a:t>stage 3 (13-14years). </a:t>
            </a:r>
            <a:r>
              <a:rPr lang="en-GB" sz="2000" dirty="0">
                <a:latin typeface="Calibri" pitchFamily="34" charset="0"/>
              </a:rPr>
              <a:t>On this occasion the school has provided laptops. </a:t>
            </a:r>
          </a:p>
          <a:p>
            <a:pPr marL="1257300" lvl="2" indent="-342900">
              <a:lnSpc>
                <a:spcPct val="80000"/>
              </a:lnSpc>
              <a:spcBef>
                <a:spcPct val="50000"/>
              </a:spcBef>
            </a:pPr>
            <a:r>
              <a:rPr lang="en-GB" sz="2000" dirty="0">
                <a:latin typeface="Calibri" pitchFamily="34" charset="0"/>
              </a:rPr>
              <a:t>-  Draw-up timetable. How long will each section take? </a:t>
            </a:r>
          </a:p>
          <a:p>
            <a:pPr marL="1257300" lvl="2" indent="-342900">
              <a:lnSpc>
                <a:spcPct val="80000"/>
              </a:lnSpc>
              <a:spcBef>
                <a:spcPct val="50000"/>
              </a:spcBef>
            </a:pPr>
            <a:r>
              <a:rPr lang="en-GB" sz="2000" dirty="0">
                <a:latin typeface="Calibri" pitchFamily="34" charset="0"/>
              </a:rPr>
              <a:t>-  Who will deliver what?</a:t>
            </a:r>
          </a:p>
          <a:p>
            <a:pPr marL="1257300" lvl="2" indent="-342900">
              <a:lnSpc>
                <a:spcPct val="80000"/>
              </a:lnSpc>
              <a:spcBef>
                <a:spcPct val="50000"/>
              </a:spcBef>
            </a:pPr>
            <a:r>
              <a:rPr lang="en-GB" sz="2000" dirty="0">
                <a:latin typeface="Calibri" pitchFamily="34" charset="0"/>
              </a:rPr>
              <a:t>-  Review the resources provided. What additional </a:t>
            </a:r>
            <a:br>
              <a:rPr lang="en-GB" sz="2000" dirty="0">
                <a:latin typeface="Calibri" pitchFamily="34" charset="0"/>
              </a:rPr>
            </a:br>
            <a:r>
              <a:rPr lang="en-GB" sz="2000" dirty="0">
                <a:latin typeface="Calibri" pitchFamily="34" charset="0"/>
              </a:rPr>
              <a:t>resources will be needed e.g. mood boards?</a:t>
            </a:r>
          </a:p>
          <a:p>
            <a:pPr marL="1257300" lvl="2" indent="-342900">
              <a:lnSpc>
                <a:spcPct val="80000"/>
              </a:lnSpc>
              <a:spcBef>
                <a:spcPct val="50000"/>
              </a:spcBef>
              <a:buFontTx/>
              <a:buChar char="-"/>
            </a:pPr>
            <a:r>
              <a:rPr lang="en-GB" sz="2000" dirty="0">
                <a:latin typeface="Calibri" pitchFamily="34" charset="0"/>
              </a:rPr>
              <a:t>identify potential problems and develop contingency plans</a:t>
            </a:r>
          </a:p>
          <a:p>
            <a:pPr marL="800100" lvl="1" indent="-342900">
              <a:lnSpc>
                <a:spcPct val="80000"/>
              </a:lnSpc>
              <a:spcBef>
                <a:spcPct val="50000"/>
              </a:spcBef>
            </a:pPr>
            <a:r>
              <a:rPr lang="en-GB" sz="2000" b="1" dirty="0">
                <a:latin typeface="Calibri" pitchFamily="34" charset="0"/>
              </a:rPr>
              <a:t>3.   Review and evaluate another group’s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UoE Corporate PowerpointTitle25.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31746" name="Rectangle 4"/>
          <p:cNvSpPr>
            <a:spLocks noChangeArrowheads="1"/>
          </p:cNvSpPr>
          <p:nvPr/>
        </p:nvSpPr>
        <p:spPr bwMode="auto">
          <a:xfrm>
            <a:off x="2606675" y="1493838"/>
            <a:ext cx="6338887" cy="946150"/>
          </a:xfrm>
          <a:prstGeom prst="rect">
            <a:avLst/>
          </a:prstGeom>
          <a:noFill/>
          <a:ln w="9525">
            <a:noFill/>
            <a:miter lim="800000"/>
            <a:headEnd/>
            <a:tailEnd/>
          </a:ln>
        </p:spPr>
        <p:txBody>
          <a:bodyPr>
            <a:spAutoFit/>
          </a:bodyPr>
          <a:lstStyle/>
          <a:p>
            <a:r>
              <a:rPr lang="en-GB" sz="2800" b="1" dirty="0">
                <a:solidFill>
                  <a:schemeClr val="bg1"/>
                </a:solidFill>
              </a:rPr>
              <a:t>Evaluation</a:t>
            </a:r>
          </a:p>
          <a:p>
            <a:endParaRPr lang="en-GB" sz="2800" b="1" dirty="0">
              <a:solidFill>
                <a:schemeClr val="bg1"/>
              </a:solidFill>
            </a:endParaRPr>
          </a:p>
        </p:txBody>
      </p:sp>
      <p:sp>
        <p:nvSpPr>
          <p:cNvPr id="17413" name="Rectangle 5"/>
          <p:cNvSpPr>
            <a:spLocks noChangeArrowheads="1"/>
          </p:cNvSpPr>
          <p:nvPr/>
        </p:nvSpPr>
        <p:spPr bwMode="auto">
          <a:xfrm>
            <a:off x="2222500" y="2898775"/>
            <a:ext cx="6629400" cy="3477875"/>
          </a:xfrm>
          <a:prstGeom prst="rect">
            <a:avLst/>
          </a:prstGeom>
          <a:noFill/>
          <a:ln w="9525">
            <a:noFill/>
            <a:miter lim="800000"/>
            <a:headEnd/>
            <a:tailEnd/>
          </a:ln>
        </p:spPr>
        <p:txBody>
          <a:bodyPr>
            <a:spAutoFit/>
          </a:bodyPr>
          <a:lstStyle/>
          <a:p>
            <a:pPr marL="800100" lvl="1" indent="-342900"/>
            <a:r>
              <a:rPr lang="en-GB" sz="2800" b="1" dirty="0">
                <a:latin typeface="Calibri" pitchFamily="34" charset="0"/>
              </a:rPr>
              <a:t>In groups: </a:t>
            </a:r>
            <a:r>
              <a:rPr lang="en-GB" sz="2200" b="1" dirty="0">
                <a:latin typeface="Calibri" pitchFamily="34" charset="0"/>
              </a:rPr>
              <a:t/>
            </a:r>
            <a:br>
              <a:rPr lang="en-GB" sz="2200" b="1" dirty="0">
                <a:latin typeface="Calibri" pitchFamily="34" charset="0"/>
              </a:rPr>
            </a:br>
            <a:endParaRPr lang="en-GB" sz="1000" b="1" dirty="0">
              <a:latin typeface="Calibri" pitchFamily="34" charset="0"/>
            </a:endParaRPr>
          </a:p>
          <a:p>
            <a:pPr marL="800100" lvl="1" indent="-342900"/>
            <a:r>
              <a:rPr lang="en-GB" sz="2200" b="1" dirty="0">
                <a:latin typeface="Calibri" pitchFamily="34" charset="0"/>
              </a:rPr>
              <a:t>1.  Decide how you would choose the winner of </a:t>
            </a:r>
            <a:br>
              <a:rPr lang="en-GB" sz="2200" b="1" dirty="0">
                <a:latin typeface="Calibri" pitchFamily="34" charset="0"/>
              </a:rPr>
            </a:br>
            <a:r>
              <a:rPr lang="en-GB" sz="2200" b="1" dirty="0">
                <a:latin typeface="Calibri" pitchFamily="34" charset="0"/>
              </a:rPr>
              <a:t>the Eco </a:t>
            </a:r>
            <a:r>
              <a:rPr lang="en-GB" sz="2200" b="1" dirty="0" smtClean="0">
                <a:latin typeface="Calibri" pitchFamily="34" charset="0"/>
              </a:rPr>
              <a:t>House </a:t>
            </a:r>
            <a:endParaRPr lang="en-GB" sz="2200" b="1" dirty="0">
              <a:latin typeface="Calibri" pitchFamily="34" charset="0"/>
            </a:endParaRPr>
          </a:p>
          <a:p>
            <a:pPr marL="800100" lvl="1" indent="-342900"/>
            <a:r>
              <a:rPr lang="en-GB" sz="2000" dirty="0">
                <a:latin typeface="Calibri" pitchFamily="34" charset="0"/>
              </a:rPr>
              <a:t>	What criteria would you use? </a:t>
            </a:r>
            <a:br>
              <a:rPr lang="en-GB" sz="2000" dirty="0">
                <a:latin typeface="Calibri" pitchFamily="34" charset="0"/>
              </a:rPr>
            </a:br>
            <a:r>
              <a:rPr lang="en-GB" sz="2000" dirty="0">
                <a:latin typeface="Calibri" pitchFamily="34" charset="0"/>
              </a:rPr>
              <a:t>What skills would you want to credit? </a:t>
            </a:r>
            <a:br>
              <a:rPr lang="en-GB" sz="2000" dirty="0">
                <a:latin typeface="Calibri" pitchFamily="34" charset="0"/>
              </a:rPr>
            </a:br>
            <a:endParaRPr lang="en-GB" sz="1000" dirty="0">
              <a:latin typeface="Calibri" pitchFamily="34" charset="0"/>
            </a:endParaRPr>
          </a:p>
          <a:p>
            <a:pPr marL="800100" lvl="1" indent="-342900"/>
            <a:r>
              <a:rPr lang="en-GB" sz="2200" b="1" dirty="0">
                <a:latin typeface="Calibri" pitchFamily="34" charset="0"/>
              </a:rPr>
              <a:t>2.</a:t>
            </a:r>
            <a:r>
              <a:rPr lang="en-GB" sz="2200" dirty="0">
                <a:latin typeface="Calibri" pitchFamily="34" charset="0"/>
              </a:rPr>
              <a:t> </a:t>
            </a:r>
            <a:r>
              <a:rPr lang="en-GB" sz="2200" b="1" dirty="0" smtClean="0">
                <a:latin typeface="Calibri" pitchFamily="34" charset="0"/>
              </a:rPr>
              <a:t>Devise a form </a:t>
            </a:r>
            <a:r>
              <a:rPr lang="en-GB" sz="2200" b="1" dirty="0">
                <a:latin typeface="Calibri" pitchFamily="34" charset="0"/>
              </a:rPr>
              <a:t>for the Pupils to reflect on </a:t>
            </a:r>
            <a:r>
              <a:rPr lang="en-GB" sz="2200" b="1" dirty="0" smtClean="0">
                <a:latin typeface="Calibri" pitchFamily="34" charset="0"/>
              </a:rPr>
              <a:t>their</a:t>
            </a:r>
          </a:p>
          <a:p>
            <a:pPr marL="800100" lvl="1" indent="-342900"/>
            <a:r>
              <a:rPr lang="en-GB" sz="2200" b="1" dirty="0">
                <a:latin typeface="Calibri" pitchFamily="34" charset="0"/>
              </a:rPr>
              <a:t>	</a:t>
            </a:r>
            <a:r>
              <a:rPr lang="en-GB" sz="2200" b="1" dirty="0" smtClean="0">
                <a:latin typeface="Calibri" pitchFamily="34" charset="0"/>
              </a:rPr>
              <a:t>personal </a:t>
            </a:r>
            <a:r>
              <a:rPr lang="en-GB" sz="2200" b="1" dirty="0">
                <a:latin typeface="Calibri" pitchFamily="34" charset="0"/>
              </a:rPr>
              <a:t>performance and enterprise skills </a:t>
            </a:r>
            <a:r>
              <a:rPr lang="en-GB" sz="2200" b="1" dirty="0" smtClean="0">
                <a:latin typeface="Calibri" pitchFamily="34" charset="0"/>
              </a:rPr>
              <a:t>development</a:t>
            </a:r>
            <a:r>
              <a:rPr lang="en-GB" sz="2200" dirty="0" smtClean="0">
                <a:latin typeface="Calibri" pitchFamily="34" charset="0"/>
              </a:rPr>
              <a:t> </a:t>
            </a:r>
            <a:endParaRPr lang="en-GB" sz="2200" dirty="0">
              <a:latin typeface="Calibri" pitchFamily="34" charset="0"/>
            </a:endParaRPr>
          </a:p>
          <a:p>
            <a:pPr marL="800100" lvl="1" indent="-342900"/>
            <a:endParaRPr lang="en-GB" sz="2200" dirty="0">
              <a:latin typeface="Calibri" pitchFamily="34" charset="0"/>
            </a:endParaRPr>
          </a:p>
        </p:txBody>
      </p:sp>
      <p:sp>
        <p:nvSpPr>
          <p:cNvPr id="31748" name="Rectangle 6"/>
          <p:cNvSpPr>
            <a:spLocks noChangeArrowheads="1"/>
          </p:cNvSpPr>
          <p:nvPr/>
        </p:nvSpPr>
        <p:spPr bwMode="auto">
          <a:xfrm>
            <a:off x="2606675" y="2122488"/>
            <a:ext cx="5153025" cy="523220"/>
          </a:xfrm>
          <a:prstGeom prst="rect">
            <a:avLst/>
          </a:prstGeom>
          <a:noFill/>
          <a:ln w="9525">
            <a:noFill/>
            <a:miter lim="800000"/>
            <a:headEnd/>
            <a:tailEnd/>
          </a:ln>
        </p:spPr>
        <p:txBody>
          <a:bodyPr wrap="square">
            <a:spAutoFit/>
          </a:bodyPr>
          <a:lstStyle/>
          <a:p>
            <a:pPr defTabSz="914400"/>
            <a:r>
              <a:rPr lang="en-GB" sz="2800" b="1" dirty="0">
                <a:latin typeface="Calibri" pitchFamily="34" charset="0"/>
              </a:rPr>
              <a:t>Why is evaluation important?</a:t>
            </a:r>
            <a:r>
              <a:rPr lang="en-GB" sz="2800" dirty="0">
                <a:latin typeface="Calibri" pitchFamily="34" charset="0"/>
              </a:rPr>
              <a:t> 	</a:t>
            </a:r>
            <a:endParaRPr lang="en-US"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UoE Corporate PowerpointTitle2.jpg"/>
          <p:cNvPicPr>
            <a:picLocks noChangeAspect="1"/>
          </p:cNvPicPr>
          <p:nvPr/>
        </p:nvPicPr>
        <p:blipFill>
          <a:blip r:embed="rId2"/>
          <a:srcRect/>
          <a:stretch>
            <a:fillRect/>
          </a:stretch>
        </p:blipFill>
        <p:spPr bwMode="auto">
          <a:xfrm>
            <a:off x="-23813" y="0"/>
            <a:ext cx="9167813" cy="6858000"/>
          </a:xfrm>
          <a:prstGeom prst="rect">
            <a:avLst/>
          </a:prstGeom>
          <a:noFill/>
          <a:ln w="9525">
            <a:noFill/>
            <a:miter lim="800000"/>
            <a:headEnd/>
            <a:tailEnd/>
          </a:ln>
        </p:spPr>
      </p:pic>
      <p:sp>
        <p:nvSpPr>
          <p:cNvPr id="32770" name="Text Box 3"/>
          <p:cNvSpPr txBox="1">
            <a:spLocks noChangeArrowheads="1"/>
          </p:cNvSpPr>
          <p:nvPr/>
        </p:nvSpPr>
        <p:spPr bwMode="auto">
          <a:xfrm>
            <a:off x="1106488" y="5969000"/>
            <a:ext cx="8037512" cy="641350"/>
          </a:xfrm>
          <a:prstGeom prst="rect">
            <a:avLst/>
          </a:prstGeom>
          <a:noFill/>
          <a:ln w="9525">
            <a:noFill/>
            <a:miter lim="800000"/>
            <a:headEnd/>
            <a:tailEnd/>
          </a:ln>
        </p:spPr>
        <p:txBody>
          <a:bodyPr>
            <a:spAutoFit/>
          </a:bodyPr>
          <a:lstStyle/>
          <a:p>
            <a:pPr algn="ctr">
              <a:spcBef>
                <a:spcPct val="50000"/>
              </a:spcBef>
            </a:pPr>
            <a:r>
              <a:rPr lang="en-GB" sz="3600" b="1"/>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15362" name="Text Box 4"/>
          <p:cNvSpPr txBox="1">
            <a:spLocks noChangeArrowheads="1"/>
          </p:cNvSpPr>
          <p:nvPr/>
        </p:nvSpPr>
        <p:spPr bwMode="auto">
          <a:xfrm>
            <a:off x="2362200" y="3148013"/>
            <a:ext cx="6465888" cy="963612"/>
          </a:xfrm>
          <a:prstGeom prst="rect">
            <a:avLst/>
          </a:prstGeom>
          <a:noFill/>
          <a:ln w="9525">
            <a:noFill/>
            <a:miter lim="800000"/>
            <a:headEnd/>
            <a:tailEnd/>
          </a:ln>
        </p:spPr>
        <p:txBody>
          <a:bodyPr>
            <a:spAutoFit/>
          </a:bodyPr>
          <a:lstStyle/>
          <a:p>
            <a:pPr>
              <a:lnSpc>
                <a:spcPct val="130000"/>
              </a:lnSpc>
              <a:spcBef>
                <a:spcPct val="50000"/>
              </a:spcBef>
            </a:pPr>
            <a:endParaRPr lang="en-US" sz="2200">
              <a:solidFill>
                <a:srgbClr val="1E1C11"/>
              </a:solidFill>
            </a:endParaRPr>
          </a:p>
          <a:p>
            <a:pPr>
              <a:lnSpc>
                <a:spcPct val="80000"/>
              </a:lnSpc>
              <a:spcBef>
                <a:spcPct val="50000"/>
              </a:spcBef>
            </a:pPr>
            <a:endParaRPr lang="en-US" sz="2200">
              <a:solidFill>
                <a:srgbClr val="1E1C11"/>
              </a:solidFill>
            </a:endParaRPr>
          </a:p>
        </p:txBody>
      </p:sp>
      <p:sp>
        <p:nvSpPr>
          <p:cNvPr id="15363" name="Text Box 4"/>
          <p:cNvSpPr txBox="1">
            <a:spLocks noChangeArrowheads="1"/>
          </p:cNvSpPr>
          <p:nvPr/>
        </p:nvSpPr>
        <p:spPr bwMode="auto">
          <a:xfrm>
            <a:off x="1319213" y="1528763"/>
            <a:ext cx="6465887" cy="676275"/>
          </a:xfrm>
          <a:prstGeom prst="rect">
            <a:avLst/>
          </a:prstGeom>
          <a:noFill/>
          <a:ln w="9525">
            <a:noFill/>
            <a:miter lim="800000"/>
            <a:headEnd/>
            <a:tailEnd/>
          </a:ln>
        </p:spPr>
        <p:txBody>
          <a:bodyPr>
            <a:spAutoFit/>
          </a:bodyPr>
          <a:lstStyle/>
          <a:p>
            <a:pPr algn="ctr">
              <a:lnSpc>
                <a:spcPct val="120000"/>
              </a:lnSpc>
              <a:spcBef>
                <a:spcPct val="50000"/>
              </a:spcBef>
            </a:pPr>
            <a:r>
              <a:rPr lang="en-US" sz="3200" b="1">
                <a:solidFill>
                  <a:srgbClr val="1E1C11"/>
                </a:solidFill>
              </a:rPr>
              <a:t>ATP Training programme </a:t>
            </a:r>
            <a:endParaRPr lang="en-US" sz="3200">
              <a:solidFill>
                <a:srgbClr val="1E1C11"/>
              </a:solidFill>
            </a:endParaRPr>
          </a:p>
        </p:txBody>
      </p:sp>
      <p:sp>
        <p:nvSpPr>
          <p:cNvPr id="15364" name="Text Box 6"/>
          <p:cNvSpPr txBox="1">
            <a:spLocks noChangeArrowheads="1"/>
          </p:cNvSpPr>
          <p:nvPr/>
        </p:nvSpPr>
        <p:spPr bwMode="auto">
          <a:xfrm>
            <a:off x="1722438" y="3387725"/>
            <a:ext cx="6111875" cy="366713"/>
          </a:xfrm>
          <a:prstGeom prst="rect">
            <a:avLst/>
          </a:prstGeom>
          <a:noFill/>
          <a:ln w="9525">
            <a:noFill/>
            <a:miter lim="800000"/>
            <a:headEnd/>
            <a:tailEnd/>
          </a:ln>
        </p:spPr>
        <p:txBody>
          <a:bodyPr>
            <a:spAutoFit/>
          </a:bodyPr>
          <a:lstStyle/>
          <a:p>
            <a:pPr defTabSz="914400">
              <a:spcBef>
                <a:spcPct val="50000"/>
              </a:spcBef>
            </a:pPr>
            <a:endParaRPr lang="en-GB"/>
          </a:p>
        </p:txBody>
      </p:sp>
      <p:sp>
        <p:nvSpPr>
          <p:cNvPr id="15365" name="Text Box 8"/>
          <p:cNvSpPr txBox="1">
            <a:spLocks noChangeArrowheads="1"/>
          </p:cNvSpPr>
          <p:nvPr/>
        </p:nvSpPr>
        <p:spPr bwMode="auto">
          <a:xfrm>
            <a:off x="2243138" y="3387725"/>
            <a:ext cx="5341937" cy="366713"/>
          </a:xfrm>
          <a:prstGeom prst="rect">
            <a:avLst/>
          </a:prstGeom>
          <a:noFill/>
          <a:ln w="9525">
            <a:noFill/>
            <a:miter lim="800000"/>
            <a:headEnd/>
            <a:tailEnd/>
          </a:ln>
        </p:spPr>
        <p:txBody>
          <a:bodyPr>
            <a:spAutoFit/>
          </a:bodyPr>
          <a:lstStyle/>
          <a:p>
            <a:pPr defTabSz="914400">
              <a:spcBef>
                <a:spcPct val="50000"/>
              </a:spcBef>
            </a:pPr>
            <a:endParaRPr lang="en-GB"/>
          </a:p>
        </p:txBody>
      </p:sp>
      <p:sp>
        <p:nvSpPr>
          <p:cNvPr id="15366" name="Text Box 10"/>
          <p:cNvSpPr txBox="1">
            <a:spLocks noChangeArrowheads="1"/>
          </p:cNvSpPr>
          <p:nvPr/>
        </p:nvSpPr>
        <p:spPr bwMode="auto">
          <a:xfrm>
            <a:off x="1492250" y="3387725"/>
            <a:ext cx="5449888" cy="366713"/>
          </a:xfrm>
          <a:prstGeom prst="rect">
            <a:avLst/>
          </a:prstGeom>
          <a:noFill/>
          <a:ln w="9525">
            <a:noFill/>
            <a:miter lim="800000"/>
            <a:headEnd/>
            <a:tailEnd/>
          </a:ln>
        </p:spPr>
        <p:txBody>
          <a:bodyPr>
            <a:spAutoFit/>
          </a:bodyPr>
          <a:lstStyle/>
          <a:p>
            <a:pPr defTabSz="914400">
              <a:spcBef>
                <a:spcPct val="50000"/>
              </a:spcBef>
            </a:pPr>
            <a:endParaRPr lang="en-GB"/>
          </a:p>
        </p:txBody>
      </p:sp>
      <p:graphicFrame>
        <p:nvGraphicFramePr>
          <p:cNvPr id="22712" name="Group 184"/>
          <p:cNvGraphicFramePr>
            <a:graphicFrameLocks noGrp="1"/>
          </p:cNvGraphicFramePr>
          <p:nvPr>
            <p:extLst>
              <p:ext uri="{D42A27DB-BD31-4B8C-83A1-F6EECF244321}">
                <p14:modId xmlns:p14="http://schemas.microsoft.com/office/powerpoint/2010/main" val="159852869"/>
              </p:ext>
            </p:extLst>
          </p:nvPr>
        </p:nvGraphicFramePr>
        <p:xfrm>
          <a:off x="1119188" y="2425700"/>
          <a:ext cx="7224712" cy="3383280"/>
        </p:xfrm>
        <a:graphic>
          <a:graphicData uri="http://schemas.openxmlformats.org/drawingml/2006/table">
            <a:tbl>
              <a:tblPr/>
              <a:tblGrid>
                <a:gridCol w="1590675"/>
                <a:gridCol w="2994025"/>
                <a:gridCol w="2640012"/>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1.00 – 1.10</a:t>
                      </a: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Welcome and Introduction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ATP programme details</a:t>
                      </a:r>
                      <a:endPar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Antonia Coppen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ea typeface="Times New Roman" pitchFamily="18" charset="0"/>
                          <a:cs typeface="Arial" charset="0"/>
                        </a:rPr>
                        <a:t>Career Zone</a:t>
                      </a:r>
                      <a:endParaRPr kumimoji="0" lang="en-GB"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2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1.10 – 2.00</a:t>
                      </a: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Widening Participation</a:t>
                      </a: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Emma Stephenson</a:t>
                      </a:r>
                    </a:p>
                    <a:p>
                      <a:pPr marL="0" marR="0" lvl="0" indent="0" algn="l" defTabSz="457200" rtl="0" eaLnBrk="1" fontAlgn="base" latinLnBrk="0" hangingPunct="1">
                        <a:lnSpc>
                          <a:spcPct val="100000"/>
                        </a:lnSpc>
                        <a:spcBef>
                          <a:spcPct val="0"/>
                        </a:spcBef>
                        <a:spcAft>
                          <a:spcPct val="0"/>
                        </a:spcAft>
                        <a:buClrTx/>
                        <a:buSzTx/>
                        <a:buFontTx/>
                        <a:buNone/>
                        <a:tabLst/>
                        <a:defRPr/>
                      </a:pPr>
                      <a:r>
                        <a:rPr lang="en-GB" sz="1400" dirty="0" smtClean="0"/>
                        <a:t>Head of Widening Participation and UK Student Recruitment</a:t>
                      </a:r>
                      <a:endPar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2.00 </a:t>
                      </a:r>
                      <a:r>
                        <a:rPr kumimoji="0" lang="en-GB"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t>
                      </a: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 2.50</a:t>
                      </a: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Going into School</a:t>
                      </a:r>
                      <a:endPar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Jocelyn Sumner</a:t>
                      </a:r>
                    </a:p>
                    <a:p>
                      <a:pPr marL="0" marR="0" lvl="0" indent="0" algn="l" defTabSz="457200" rtl="0" eaLnBrk="1" fontAlgn="base" latinLnBrk="0" hangingPunct="1">
                        <a:lnSpc>
                          <a:spcPct val="100000"/>
                        </a:lnSpc>
                        <a:spcBef>
                          <a:spcPct val="0"/>
                        </a:spcBef>
                        <a:spcAft>
                          <a:spcPct val="0"/>
                        </a:spcAft>
                        <a:buClrTx/>
                        <a:buSzTx/>
                        <a:buFontTx/>
                        <a:buNone/>
                        <a:tabLst/>
                        <a:defRPr/>
                      </a:pPr>
                      <a:r>
                        <a:rPr lang="en-GB" sz="1400" dirty="0" smtClean="0"/>
                        <a:t>Partnership Director, GSE</a:t>
                      </a:r>
                      <a:endPar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2.50 </a:t>
                      </a:r>
                      <a:r>
                        <a:rPr kumimoji="0" lang="en-GB"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t>
                      </a: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 3.00</a:t>
                      </a:r>
                      <a:endParaRPr kumimoji="0" lang="en-GB" sz="1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BREAK</a:t>
                      </a:r>
                      <a:endParaRPr kumimoji="0" lang="en-GB" sz="1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GB"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3.00 </a:t>
                      </a:r>
                      <a:r>
                        <a:rPr kumimoji="0" lang="en-GB"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t>
                      </a: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 5.30</a:t>
                      </a:r>
                      <a:endParaRPr kumimoji="0" lang="en-GB" sz="1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Enterprise Activity training</a:t>
                      </a:r>
                      <a:endParaRPr kumimoji="0" lang="en-GB"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Times New Roman" pitchFamily="18" charset="0"/>
                          <a:cs typeface="Arial" charset="0"/>
                        </a:rPr>
                        <a:t>Antonia Coppen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ea typeface="Times New Roman" pitchFamily="18" charset="0"/>
                          <a:cs typeface="Arial" charset="0"/>
                        </a:rPr>
                        <a:t>Career Zone</a:t>
                      </a:r>
                      <a:endParaRPr kumimoji="0" lang="en-GB"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33795" name="Text Box 4"/>
          <p:cNvSpPr txBox="1">
            <a:spLocks noChangeArrowheads="1"/>
          </p:cNvSpPr>
          <p:nvPr/>
        </p:nvSpPr>
        <p:spPr bwMode="auto">
          <a:xfrm>
            <a:off x="728662" y="2293937"/>
            <a:ext cx="7977187" cy="3822585"/>
          </a:xfrm>
          <a:prstGeom prst="rect">
            <a:avLst/>
          </a:prstGeom>
          <a:noFill/>
          <a:ln w="9525">
            <a:noFill/>
            <a:miter lim="800000"/>
            <a:headEnd/>
            <a:tailEnd/>
          </a:ln>
        </p:spPr>
        <p:txBody>
          <a:bodyPr>
            <a:spAutoFit/>
          </a:bodyPr>
          <a:lstStyle/>
          <a:p>
            <a:pPr>
              <a:lnSpc>
                <a:spcPct val="130000"/>
              </a:lnSpc>
              <a:spcBef>
                <a:spcPct val="50000"/>
              </a:spcBef>
            </a:pPr>
            <a:r>
              <a:rPr lang="en-US" sz="2400" b="1" dirty="0">
                <a:solidFill>
                  <a:srgbClr val="1E1C11"/>
                </a:solidFill>
                <a:latin typeface="Calibri" pitchFamily="34" charset="0"/>
              </a:rPr>
              <a:t>General ATP enquiries/placement details: </a:t>
            </a:r>
            <a:br>
              <a:rPr lang="en-US" sz="2400" b="1" dirty="0">
                <a:solidFill>
                  <a:srgbClr val="1E1C11"/>
                </a:solidFill>
                <a:latin typeface="Calibri" pitchFamily="34" charset="0"/>
              </a:rPr>
            </a:br>
            <a:r>
              <a:rPr lang="en-US" sz="2400" b="1" dirty="0" err="1" smtClean="0">
                <a:solidFill>
                  <a:srgbClr val="1E1C11"/>
                </a:solidFill>
                <a:latin typeface="Calibri" pitchFamily="34" charset="0"/>
              </a:rPr>
              <a:t>KatieAppleby</a:t>
            </a:r>
            <a:r>
              <a:rPr lang="en-US" sz="2400" dirty="0" smtClean="0">
                <a:solidFill>
                  <a:srgbClr val="1E1C11"/>
                </a:solidFill>
                <a:latin typeface="Calibri" pitchFamily="34" charset="0"/>
              </a:rPr>
              <a:t>, WRL Intern </a:t>
            </a:r>
            <a:r>
              <a:rPr lang="en-US" sz="2400" dirty="0">
                <a:solidFill>
                  <a:srgbClr val="1E1C11"/>
                </a:solidFill>
                <a:latin typeface="Calibri" pitchFamily="34" charset="0"/>
              </a:rPr>
              <a:t> </a:t>
            </a:r>
            <a:r>
              <a:rPr lang="en-US" sz="2400" dirty="0" smtClean="0">
                <a:solidFill>
                  <a:srgbClr val="1E1C11"/>
                </a:solidFill>
                <a:latin typeface="Calibri" pitchFamily="34" charset="0"/>
                <a:hlinkClick r:id="rId3"/>
              </a:rPr>
              <a:t>k.appleby@exeter.ac.uk</a:t>
            </a:r>
            <a:endParaRPr lang="en-US" sz="2400" dirty="0" smtClean="0">
              <a:solidFill>
                <a:srgbClr val="1E1C11"/>
              </a:solidFill>
              <a:latin typeface="Calibri" pitchFamily="34" charset="0"/>
            </a:endParaRPr>
          </a:p>
          <a:p>
            <a:pPr>
              <a:lnSpc>
                <a:spcPct val="130000"/>
              </a:lnSpc>
              <a:spcBef>
                <a:spcPct val="50000"/>
              </a:spcBef>
            </a:pPr>
            <a:r>
              <a:rPr lang="en-US" sz="2400" b="1" dirty="0" smtClean="0">
                <a:solidFill>
                  <a:srgbClr val="1E1C11"/>
                </a:solidFill>
                <a:latin typeface="Calibri" pitchFamily="34" charset="0"/>
              </a:rPr>
              <a:t>Antonia Coppen, </a:t>
            </a:r>
            <a:r>
              <a:rPr lang="en-US" sz="2400" dirty="0" smtClean="0">
                <a:solidFill>
                  <a:srgbClr val="1E1C11"/>
                </a:solidFill>
                <a:latin typeface="Calibri" pitchFamily="34" charset="0"/>
              </a:rPr>
              <a:t>Work Related Learning Officer </a:t>
            </a:r>
            <a:r>
              <a:rPr lang="en-US" sz="2400" dirty="0" smtClean="0">
                <a:solidFill>
                  <a:srgbClr val="1E1C11"/>
                </a:solidFill>
                <a:latin typeface="Calibri" pitchFamily="34" charset="0"/>
                <a:hlinkClick r:id="rId4"/>
              </a:rPr>
              <a:t>a.j.coppen@exeter.ac.uk</a:t>
            </a:r>
            <a:endParaRPr lang="en-US" sz="2400" dirty="0" smtClean="0">
              <a:solidFill>
                <a:srgbClr val="1E1C11"/>
              </a:solidFill>
              <a:latin typeface="Calibri" pitchFamily="34" charset="0"/>
            </a:endParaRPr>
          </a:p>
          <a:p>
            <a:pPr>
              <a:lnSpc>
                <a:spcPct val="130000"/>
              </a:lnSpc>
              <a:spcBef>
                <a:spcPct val="50000"/>
              </a:spcBef>
            </a:pPr>
            <a:r>
              <a:rPr lang="en-US" sz="2400" b="1" dirty="0" smtClean="0">
                <a:solidFill>
                  <a:srgbClr val="1E1C11"/>
                </a:solidFill>
                <a:latin typeface="Calibri" pitchFamily="34" charset="0"/>
              </a:rPr>
              <a:t>School </a:t>
            </a:r>
            <a:r>
              <a:rPr lang="en-US" sz="2400" b="1" dirty="0">
                <a:solidFill>
                  <a:srgbClr val="1E1C11"/>
                </a:solidFill>
                <a:latin typeface="Calibri" pitchFamily="34" charset="0"/>
              </a:rPr>
              <a:t>issues whilst on placement:</a:t>
            </a:r>
            <a:r>
              <a:rPr lang="en-US" sz="2400" dirty="0">
                <a:solidFill>
                  <a:srgbClr val="1E1C11"/>
                </a:solidFill>
                <a:latin typeface="Calibri" pitchFamily="34" charset="0"/>
              </a:rPr>
              <a:t> </a:t>
            </a:r>
            <a:br>
              <a:rPr lang="en-US" sz="2400" dirty="0">
                <a:solidFill>
                  <a:srgbClr val="1E1C11"/>
                </a:solidFill>
                <a:latin typeface="Calibri" pitchFamily="34" charset="0"/>
              </a:rPr>
            </a:br>
            <a:r>
              <a:rPr lang="en-US" sz="2400" b="1" dirty="0" smtClean="0">
                <a:solidFill>
                  <a:srgbClr val="1E1C11"/>
                </a:solidFill>
                <a:latin typeface="Calibri" pitchFamily="34" charset="0"/>
              </a:rPr>
              <a:t>Corinne Greaves,</a:t>
            </a:r>
            <a:r>
              <a:rPr lang="en-US" sz="2400" dirty="0" smtClean="0">
                <a:solidFill>
                  <a:srgbClr val="1E1C11"/>
                </a:solidFill>
                <a:latin typeface="Calibri" pitchFamily="34" charset="0"/>
              </a:rPr>
              <a:t> </a:t>
            </a:r>
            <a:r>
              <a:rPr lang="en-US" sz="2400" dirty="0">
                <a:latin typeface="Calibri" pitchFamily="34" charset="0"/>
              </a:rPr>
              <a:t>Secondary Partnerships </a:t>
            </a:r>
            <a:r>
              <a:rPr lang="en-US" sz="2400" dirty="0" smtClean="0">
                <a:latin typeface="Calibri" pitchFamily="34" charset="0"/>
              </a:rPr>
              <a:t>Coordinator</a:t>
            </a:r>
            <a:r>
              <a:rPr lang="en-US" sz="2400" dirty="0" smtClean="0">
                <a:solidFill>
                  <a:srgbClr val="1E1C11"/>
                </a:solidFill>
                <a:latin typeface="Calibri" pitchFamily="34" charset="0"/>
              </a:rPr>
              <a:t> </a:t>
            </a:r>
            <a:r>
              <a:rPr lang="en-US" sz="2400" dirty="0" smtClean="0">
                <a:latin typeface="Calibri" pitchFamily="34" charset="0"/>
                <a:hlinkClick r:id="rId5"/>
              </a:rPr>
              <a:t>c.b.greaves@exeter.ac.uk</a:t>
            </a:r>
            <a:endParaRPr lang="en-US" sz="2400" dirty="0" smtClean="0">
              <a:latin typeface="Calibri" pitchFamily="34" charset="0"/>
            </a:endParaRPr>
          </a:p>
        </p:txBody>
      </p:sp>
      <p:sp>
        <p:nvSpPr>
          <p:cNvPr id="33796" name="Text Box 4"/>
          <p:cNvSpPr txBox="1">
            <a:spLocks noChangeArrowheads="1"/>
          </p:cNvSpPr>
          <p:nvPr/>
        </p:nvSpPr>
        <p:spPr bwMode="auto">
          <a:xfrm>
            <a:off x="1319213" y="1528763"/>
            <a:ext cx="6465887" cy="676275"/>
          </a:xfrm>
          <a:prstGeom prst="rect">
            <a:avLst/>
          </a:prstGeom>
          <a:noFill/>
          <a:ln w="9525">
            <a:noFill/>
            <a:miter lim="800000"/>
            <a:headEnd/>
            <a:tailEnd/>
          </a:ln>
        </p:spPr>
        <p:txBody>
          <a:bodyPr>
            <a:spAutoFit/>
          </a:bodyPr>
          <a:lstStyle/>
          <a:p>
            <a:pPr algn="ctr">
              <a:lnSpc>
                <a:spcPct val="120000"/>
              </a:lnSpc>
              <a:spcBef>
                <a:spcPct val="50000"/>
              </a:spcBef>
            </a:pPr>
            <a:r>
              <a:rPr lang="en-US" sz="3200" b="1">
                <a:solidFill>
                  <a:srgbClr val="1E1C11"/>
                </a:solidFill>
              </a:rPr>
              <a:t>ATP Contacts</a:t>
            </a:r>
            <a:endParaRPr lang="en-US" sz="3200">
              <a:solidFill>
                <a:srgbClr val="1E1C1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UoE Corporate PowerpointTitle2.jpg"/>
          <p:cNvPicPr>
            <a:picLocks noChangeAspect="1"/>
          </p:cNvPicPr>
          <p:nvPr/>
        </p:nvPicPr>
        <p:blipFill>
          <a:blip r:embed="rId2"/>
          <a:srcRect/>
          <a:stretch>
            <a:fillRect/>
          </a:stretch>
        </p:blipFill>
        <p:spPr bwMode="auto">
          <a:xfrm>
            <a:off x="-23813" y="0"/>
            <a:ext cx="9167813" cy="6858000"/>
          </a:xfrm>
          <a:prstGeom prst="rect">
            <a:avLst/>
          </a:prstGeom>
          <a:noFill/>
          <a:ln w="9525">
            <a:noFill/>
            <a:miter lim="800000"/>
            <a:headEnd/>
            <a:tailEnd/>
          </a:ln>
        </p:spPr>
      </p:pic>
      <p:sp>
        <p:nvSpPr>
          <p:cNvPr id="16386" name="Text Box 3"/>
          <p:cNvSpPr txBox="1">
            <a:spLocks noChangeArrowheads="1"/>
          </p:cNvSpPr>
          <p:nvPr/>
        </p:nvSpPr>
        <p:spPr bwMode="auto">
          <a:xfrm>
            <a:off x="1106488" y="5969000"/>
            <a:ext cx="8037512" cy="641350"/>
          </a:xfrm>
          <a:prstGeom prst="rect">
            <a:avLst/>
          </a:prstGeom>
          <a:noFill/>
          <a:ln w="9525">
            <a:noFill/>
            <a:miter lim="800000"/>
            <a:headEnd/>
            <a:tailEnd/>
          </a:ln>
        </p:spPr>
        <p:txBody>
          <a:bodyPr>
            <a:spAutoFit/>
          </a:bodyPr>
          <a:lstStyle/>
          <a:p>
            <a:pPr>
              <a:spcBef>
                <a:spcPct val="50000"/>
              </a:spcBef>
            </a:pPr>
            <a:r>
              <a:rPr lang="en-GB" sz="3600" b="1">
                <a:latin typeface="Calibri" pitchFamily="34" charset="0"/>
              </a:rPr>
              <a:t>Enterprise Activity Training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19458" name="Text Box 4"/>
          <p:cNvSpPr txBox="1">
            <a:spLocks noChangeArrowheads="1"/>
          </p:cNvSpPr>
          <p:nvPr/>
        </p:nvSpPr>
        <p:spPr bwMode="auto">
          <a:xfrm>
            <a:off x="292100" y="2103438"/>
            <a:ext cx="8623300" cy="4401205"/>
          </a:xfrm>
          <a:prstGeom prst="rect">
            <a:avLst/>
          </a:prstGeom>
          <a:noFill/>
          <a:ln w="9525">
            <a:noFill/>
            <a:miter lim="800000"/>
            <a:headEnd/>
            <a:tailEnd/>
          </a:ln>
        </p:spPr>
        <p:txBody>
          <a:bodyPr>
            <a:spAutoFit/>
          </a:bodyPr>
          <a:lstStyle/>
          <a:p>
            <a:pPr marL="742950" lvl="1" indent="-285750">
              <a:buFontTx/>
              <a:buChar char="•"/>
            </a:pPr>
            <a:r>
              <a:rPr lang="en-GB" sz="2000" dirty="0">
                <a:latin typeface="Calibri" pitchFamily="34" charset="0"/>
              </a:rPr>
              <a:t>Interactive scenario activity to encourage pupils to use, develop and evaluate their </a:t>
            </a:r>
            <a:r>
              <a:rPr lang="en-GB" sz="2000" b="1" dirty="0">
                <a:latin typeface="Calibri" pitchFamily="34" charset="0"/>
              </a:rPr>
              <a:t>enterprise skills </a:t>
            </a:r>
            <a:r>
              <a:rPr lang="en-GB" sz="2000" dirty="0">
                <a:latin typeface="Calibri" pitchFamily="34" charset="0"/>
              </a:rPr>
              <a:t/>
            </a:r>
            <a:br>
              <a:rPr lang="en-GB" sz="2000" dirty="0">
                <a:latin typeface="Calibri" pitchFamily="34" charset="0"/>
              </a:rPr>
            </a:br>
            <a:endParaRPr lang="en-GB" sz="800" dirty="0">
              <a:latin typeface="Calibri" pitchFamily="34" charset="0"/>
            </a:endParaRPr>
          </a:p>
          <a:p>
            <a:pPr marL="742950" lvl="1" indent="-285750">
              <a:buFontTx/>
              <a:buChar char="•"/>
            </a:pPr>
            <a:r>
              <a:rPr lang="en-GB" sz="2000" dirty="0">
                <a:latin typeface="Calibri" pitchFamily="34" charset="0"/>
              </a:rPr>
              <a:t>Delivered in a </a:t>
            </a:r>
            <a:r>
              <a:rPr lang="en-GB" sz="2000" b="1" dirty="0">
                <a:latin typeface="Calibri" pitchFamily="34" charset="0"/>
              </a:rPr>
              <a:t>team</a:t>
            </a:r>
            <a:r>
              <a:rPr lang="en-GB" sz="2000" dirty="0">
                <a:latin typeface="Calibri" pitchFamily="34" charset="0"/>
              </a:rPr>
              <a:t> (number per team dependent number students allocated per school) </a:t>
            </a:r>
            <a:br>
              <a:rPr lang="en-GB" sz="2000" dirty="0">
                <a:latin typeface="Calibri" pitchFamily="34" charset="0"/>
              </a:rPr>
            </a:br>
            <a:endParaRPr lang="en-GB" sz="800" dirty="0">
              <a:latin typeface="Calibri" pitchFamily="34" charset="0"/>
            </a:endParaRPr>
          </a:p>
          <a:p>
            <a:pPr marL="742950" lvl="1" indent="-285750">
              <a:buFontTx/>
              <a:buChar char="•"/>
            </a:pPr>
            <a:r>
              <a:rPr lang="en-GB" sz="2000" dirty="0">
                <a:latin typeface="Calibri" pitchFamily="34" charset="0"/>
              </a:rPr>
              <a:t>Delivered </a:t>
            </a:r>
            <a:r>
              <a:rPr lang="en-GB" sz="2000" b="1" dirty="0">
                <a:latin typeface="Calibri" pitchFamily="34" charset="0"/>
              </a:rPr>
              <a:t>once </a:t>
            </a:r>
            <a:r>
              <a:rPr lang="en-GB" sz="2000" dirty="0">
                <a:latin typeface="Calibri" pitchFamily="34" charset="0"/>
              </a:rPr>
              <a:t>during the 5 day placement</a:t>
            </a:r>
          </a:p>
          <a:p>
            <a:pPr marL="742950" lvl="1" indent="-285750">
              <a:buFontTx/>
              <a:buChar char="•"/>
            </a:pPr>
            <a:endParaRPr lang="en-GB" sz="800" dirty="0">
              <a:latin typeface="Calibri" pitchFamily="34" charset="0"/>
            </a:endParaRPr>
          </a:p>
          <a:p>
            <a:pPr marL="742950" lvl="1" indent="-285750">
              <a:buFontTx/>
              <a:buChar char="•"/>
            </a:pPr>
            <a:r>
              <a:rPr lang="en-GB" sz="2000" dirty="0">
                <a:latin typeface="Calibri" pitchFamily="34" charset="0"/>
              </a:rPr>
              <a:t>The session will last for </a:t>
            </a:r>
            <a:r>
              <a:rPr lang="en-GB" sz="2000" b="1" dirty="0" smtClean="0">
                <a:latin typeface="Calibri" pitchFamily="34" charset="0"/>
              </a:rPr>
              <a:t>approx. </a:t>
            </a:r>
            <a:r>
              <a:rPr lang="en-GB" sz="2000" b="1" dirty="0">
                <a:latin typeface="Calibri" pitchFamily="34" charset="0"/>
              </a:rPr>
              <a:t>3 hours </a:t>
            </a:r>
            <a:r>
              <a:rPr lang="en-GB" sz="2000" dirty="0">
                <a:latin typeface="Calibri" pitchFamily="34" charset="0"/>
              </a:rPr>
              <a:t>in total (dependent on time allocated by the school) </a:t>
            </a:r>
            <a:br>
              <a:rPr lang="en-GB" sz="2000" dirty="0">
                <a:latin typeface="Calibri" pitchFamily="34" charset="0"/>
              </a:rPr>
            </a:br>
            <a:endParaRPr lang="en-GB" sz="800" dirty="0">
              <a:latin typeface="Calibri" pitchFamily="34" charset="0"/>
            </a:endParaRPr>
          </a:p>
          <a:p>
            <a:pPr marL="742950" lvl="1" indent="-285750">
              <a:buFontTx/>
              <a:buChar char="•"/>
            </a:pPr>
            <a:r>
              <a:rPr lang="en-GB" sz="2000" dirty="0">
                <a:latin typeface="Calibri" pitchFamily="34" charset="0"/>
              </a:rPr>
              <a:t>Number of pupils undertaking the activity </a:t>
            </a:r>
            <a:r>
              <a:rPr lang="en-GB" sz="2000" b="1" dirty="0">
                <a:latin typeface="Calibri" pitchFamily="34" charset="0"/>
              </a:rPr>
              <a:t>dependent upon each school</a:t>
            </a:r>
          </a:p>
          <a:p>
            <a:pPr marL="1600200" lvl="3" indent="-228600">
              <a:buFontTx/>
              <a:buChar char="•"/>
            </a:pPr>
            <a:endParaRPr lang="en-GB" sz="800" dirty="0">
              <a:latin typeface="Calibri" pitchFamily="34" charset="0"/>
            </a:endParaRPr>
          </a:p>
          <a:p>
            <a:pPr marL="742950" lvl="1" indent="-285750">
              <a:buFontTx/>
              <a:buChar char="•"/>
            </a:pPr>
            <a:r>
              <a:rPr lang="en-GB" sz="2000" b="1" dirty="0">
                <a:latin typeface="Calibri" pitchFamily="34" charset="0"/>
              </a:rPr>
              <a:t>Resources</a:t>
            </a:r>
            <a:r>
              <a:rPr lang="en-GB" sz="2000" dirty="0">
                <a:latin typeface="Calibri" pitchFamily="34" charset="0"/>
              </a:rPr>
              <a:t> for the activity will be provided by</a:t>
            </a:r>
            <a:r>
              <a:rPr lang="en-GB" sz="2000" dirty="0" smtClean="0">
                <a:latin typeface="Calibri" pitchFamily="34" charset="0"/>
              </a:rPr>
              <a:t>:</a:t>
            </a:r>
            <a:endParaRPr lang="en-GB" sz="2000" dirty="0">
              <a:latin typeface="Calibri" pitchFamily="34" charset="0"/>
            </a:endParaRPr>
          </a:p>
          <a:p>
            <a:pPr marL="2057400" lvl="4" indent="-228600"/>
            <a:r>
              <a:rPr lang="en-GB" sz="2000" dirty="0">
                <a:latin typeface="Calibri" pitchFamily="34" charset="0"/>
              </a:rPr>
              <a:t>- By the school (requires confirmation by YOU)</a:t>
            </a:r>
          </a:p>
          <a:p>
            <a:pPr marL="2057400" lvl="4" indent="-228600"/>
            <a:r>
              <a:rPr lang="en-GB" sz="2000" dirty="0">
                <a:latin typeface="Calibri" pitchFamily="34" charset="0"/>
              </a:rPr>
              <a:t>- YOU  </a:t>
            </a:r>
          </a:p>
          <a:p>
            <a:endParaRPr lang="en-GB" sz="2000" b="1" dirty="0">
              <a:latin typeface="Calibri" pitchFamily="34" charset="0"/>
            </a:endParaRPr>
          </a:p>
        </p:txBody>
      </p:sp>
      <p:sp>
        <p:nvSpPr>
          <p:cNvPr id="19459" name="Text Box 4"/>
          <p:cNvSpPr txBox="1">
            <a:spLocks noChangeArrowheads="1"/>
          </p:cNvSpPr>
          <p:nvPr/>
        </p:nvSpPr>
        <p:spPr bwMode="auto">
          <a:xfrm>
            <a:off x="755650" y="1385888"/>
            <a:ext cx="6465888" cy="1117600"/>
          </a:xfrm>
          <a:prstGeom prst="rect">
            <a:avLst/>
          </a:prstGeom>
          <a:noFill/>
          <a:ln w="9525">
            <a:noFill/>
            <a:miter lim="800000"/>
            <a:headEnd/>
            <a:tailEnd/>
          </a:ln>
        </p:spPr>
        <p:txBody>
          <a:bodyPr>
            <a:spAutoFit/>
          </a:bodyPr>
          <a:lstStyle/>
          <a:p>
            <a:pPr>
              <a:lnSpc>
                <a:spcPct val="120000"/>
              </a:lnSpc>
              <a:spcBef>
                <a:spcPct val="50000"/>
              </a:spcBef>
            </a:pPr>
            <a:r>
              <a:rPr lang="en-GB" sz="2800" b="1" dirty="0">
                <a:solidFill>
                  <a:schemeClr val="bg1"/>
                </a:solidFill>
                <a:latin typeface="Calibri" pitchFamily="34" charset="0"/>
              </a:rPr>
              <a:t>The Enterprise Activity</a:t>
            </a:r>
            <a:br>
              <a:rPr lang="en-GB" sz="2800" b="1" dirty="0">
                <a:solidFill>
                  <a:schemeClr val="bg1"/>
                </a:solidFill>
                <a:latin typeface="Calibri" pitchFamily="34" charset="0"/>
              </a:rPr>
            </a:br>
            <a:endParaRPr 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UoE Corporate PowerpointTitle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 Box 4"/>
          <p:cNvSpPr txBox="1">
            <a:spLocks noChangeArrowheads="1"/>
          </p:cNvSpPr>
          <p:nvPr/>
        </p:nvSpPr>
        <p:spPr bwMode="auto">
          <a:xfrm>
            <a:off x="2308225" y="2008188"/>
            <a:ext cx="6497637" cy="4727448"/>
          </a:xfrm>
          <a:prstGeom prst="rect">
            <a:avLst/>
          </a:prstGeom>
          <a:noFill/>
          <a:ln w="9525">
            <a:noFill/>
            <a:miter lim="800000"/>
            <a:headEnd/>
            <a:tailEnd/>
          </a:ln>
        </p:spPr>
        <p:txBody>
          <a:bodyPr>
            <a:spAutoFit/>
          </a:bodyPr>
          <a:lstStyle/>
          <a:p>
            <a:pPr marL="342900" indent="-342900">
              <a:lnSpc>
                <a:spcPct val="120000"/>
              </a:lnSpc>
              <a:spcBef>
                <a:spcPct val="50000"/>
              </a:spcBef>
            </a:pPr>
            <a:r>
              <a:rPr lang="en-GB" sz="2200" b="1" dirty="0">
                <a:latin typeface="Calibri" pitchFamily="34" charset="0"/>
              </a:rPr>
              <a:t>By the end of </a:t>
            </a:r>
            <a:r>
              <a:rPr lang="en-GB" sz="2200" b="1" dirty="0" smtClean="0">
                <a:latin typeface="Calibri" pitchFamily="34" charset="0"/>
              </a:rPr>
              <a:t>this </a:t>
            </a:r>
            <a:r>
              <a:rPr lang="en-GB" sz="2200" b="1" dirty="0">
                <a:latin typeface="Calibri" pitchFamily="34" charset="0"/>
              </a:rPr>
              <a:t>training you will be able to:</a:t>
            </a:r>
          </a:p>
          <a:p>
            <a:pPr marL="285750" indent="-285750">
              <a:lnSpc>
                <a:spcPct val="120000"/>
              </a:lnSpc>
              <a:spcBef>
                <a:spcPct val="50000"/>
              </a:spcBef>
              <a:buFont typeface="Arial" panose="020B0604020202020204" pitchFamily="34" charset="0"/>
              <a:buChar char="•"/>
            </a:pPr>
            <a:r>
              <a:rPr lang="en-GB" dirty="0" smtClean="0">
                <a:latin typeface="Calibri" pitchFamily="34" charset="0"/>
              </a:rPr>
              <a:t>Feel </a:t>
            </a:r>
            <a:r>
              <a:rPr lang="en-GB" dirty="0">
                <a:latin typeface="Calibri" pitchFamily="34" charset="0"/>
              </a:rPr>
              <a:t>confident to </a:t>
            </a:r>
            <a:r>
              <a:rPr lang="en-GB" b="1" dirty="0" smtClean="0">
                <a:latin typeface="Calibri" pitchFamily="34" charset="0"/>
              </a:rPr>
              <a:t>devise </a:t>
            </a:r>
            <a:r>
              <a:rPr lang="en-GB" b="1" dirty="0">
                <a:latin typeface="Calibri" pitchFamily="34" charset="0"/>
              </a:rPr>
              <a:t>a </a:t>
            </a:r>
            <a:r>
              <a:rPr lang="en-GB" b="1" dirty="0" smtClean="0">
                <a:latin typeface="Calibri" pitchFamily="34" charset="0"/>
              </a:rPr>
              <a:t>plan </a:t>
            </a:r>
            <a:r>
              <a:rPr lang="en-GB" dirty="0" smtClean="0">
                <a:latin typeface="Calibri" pitchFamily="34" charset="0"/>
              </a:rPr>
              <a:t>(and contingency measures) </a:t>
            </a:r>
            <a:r>
              <a:rPr lang="en-GB" dirty="0">
                <a:latin typeface="Calibri" pitchFamily="34" charset="0"/>
              </a:rPr>
              <a:t>identify resources </a:t>
            </a:r>
            <a:r>
              <a:rPr lang="en-GB" dirty="0" smtClean="0">
                <a:latin typeface="Calibri" pitchFamily="34" charset="0"/>
              </a:rPr>
              <a:t>and </a:t>
            </a:r>
            <a:r>
              <a:rPr lang="en-GB" dirty="0">
                <a:latin typeface="Calibri" pitchFamily="34" charset="0"/>
              </a:rPr>
              <a:t>facilitate </a:t>
            </a:r>
            <a:r>
              <a:rPr lang="en-GB" dirty="0" smtClean="0">
                <a:latin typeface="Calibri" pitchFamily="34" charset="0"/>
              </a:rPr>
              <a:t>an enterprise</a:t>
            </a:r>
            <a:r>
              <a:rPr lang="en-GB" dirty="0">
                <a:latin typeface="Calibri" pitchFamily="34" charset="0"/>
              </a:rPr>
              <a:t> </a:t>
            </a:r>
            <a:r>
              <a:rPr lang="en-GB" dirty="0" smtClean="0">
                <a:latin typeface="Calibri" pitchFamily="34" charset="0"/>
              </a:rPr>
              <a:t>activity</a:t>
            </a:r>
          </a:p>
          <a:p>
            <a:pPr marL="285750" indent="-285750">
              <a:lnSpc>
                <a:spcPct val="120000"/>
              </a:lnSpc>
              <a:spcBef>
                <a:spcPct val="50000"/>
              </a:spcBef>
              <a:buFont typeface="Arial" panose="020B0604020202020204" pitchFamily="34" charset="0"/>
              <a:buChar char="•"/>
            </a:pPr>
            <a:r>
              <a:rPr lang="en-GB" dirty="0" smtClean="0">
                <a:latin typeface="Calibri" pitchFamily="34" charset="0"/>
              </a:rPr>
              <a:t>Explain </a:t>
            </a:r>
            <a:r>
              <a:rPr lang="en-GB" dirty="0">
                <a:latin typeface="Calibri" pitchFamily="34" charset="0"/>
              </a:rPr>
              <a:t>the meaning of the </a:t>
            </a:r>
            <a:r>
              <a:rPr lang="en-GB" dirty="0" smtClean="0">
                <a:latin typeface="Calibri" pitchFamily="34" charset="0"/>
              </a:rPr>
              <a:t>terms </a:t>
            </a:r>
            <a:r>
              <a:rPr lang="en-GB" b="1" dirty="0">
                <a:latin typeface="Calibri" pitchFamily="34" charset="0"/>
              </a:rPr>
              <a:t>Enterprise </a:t>
            </a:r>
            <a:r>
              <a:rPr lang="en-GB" b="1" dirty="0" smtClean="0">
                <a:latin typeface="Calibri" pitchFamily="34" charset="0"/>
              </a:rPr>
              <a:t>and Sustainability </a:t>
            </a:r>
          </a:p>
          <a:p>
            <a:pPr marL="285750" indent="-285750">
              <a:lnSpc>
                <a:spcPct val="120000"/>
              </a:lnSpc>
              <a:spcBef>
                <a:spcPct val="50000"/>
              </a:spcBef>
              <a:buFont typeface="Arial" panose="020B0604020202020204" pitchFamily="34" charset="0"/>
              <a:buChar char="•"/>
            </a:pPr>
            <a:r>
              <a:rPr lang="en-GB" dirty="0" smtClean="0">
                <a:latin typeface="Calibri" pitchFamily="34" charset="0"/>
              </a:rPr>
              <a:t>Discuss why enterprise education is important and how it could be delivered in the national curriculum</a:t>
            </a:r>
          </a:p>
          <a:p>
            <a:pPr marL="285750" indent="-285750">
              <a:lnSpc>
                <a:spcPct val="120000"/>
              </a:lnSpc>
              <a:spcBef>
                <a:spcPct val="50000"/>
              </a:spcBef>
              <a:buFont typeface="Arial" panose="020B0604020202020204" pitchFamily="34" charset="0"/>
              <a:buChar char="•"/>
            </a:pPr>
            <a:r>
              <a:rPr lang="en-GB" dirty="0" smtClean="0">
                <a:latin typeface="Calibri" pitchFamily="34" charset="0"/>
              </a:rPr>
              <a:t>Explain </a:t>
            </a:r>
            <a:r>
              <a:rPr lang="en-GB" dirty="0">
                <a:latin typeface="Calibri" pitchFamily="34" charset="0"/>
              </a:rPr>
              <a:t>the importance of </a:t>
            </a:r>
            <a:r>
              <a:rPr lang="en-GB" b="1" dirty="0">
                <a:latin typeface="Calibri" pitchFamily="34" charset="0"/>
              </a:rPr>
              <a:t>learning </a:t>
            </a:r>
            <a:r>
              <a:rPr lang="en-GB" b="1" dirty="0" smtClean="0">
                <a:latin typeface="Calibri" pitchFamily="34" charset="0"/>
              </a:rPr>
              <a:t>outcomes</a:t>
            </a:r>
            <a:r>
              <a:rPr lang="en-GB" b="1" dirty="0">
                <a:latin typeface="Calibri" pitchFamily="34" charset="0"/>
              </a:rPr>
              <a:t> </a:t>
            </a:r>
            <a:r>
              <a:rPr lang="en-GB" dirty="0" smtClean="0">
                <a:latin typeface="Calibri" pitchFamily="34" charset="0"/>
              </a:rPr>
              <a:t>and </a:t>
            </a:r>
            <a:r>
              <a:rPr lang="en-GB" dirty="0">
                <a:latin typeface="Calibri" pitchFamily="34" charset="0"/>
              </a:rPr>
              <a:t>d</a:t>
            </a:r>
            <a:r>
              <a:rPr lang="en-GB" dirty="0" smtClean="0">
                <a:latin typeface="Calibri" pitchFamily="34" charset="0"/>
              </a:rPr>
              <a:t>evise </a:t>
            </a:r>
            <a:r>
              <a:rPr lang="en-GB" dirty="0">
                <a:latin typeface="Calibri" pitchFamily="34" charset="0"/>
              </a:rPr>
              <a:t>a set of learning outcomes for </a:t>
            </a:r>
            <a:r>
              <a:rPr lang="en-GB" dirty="0" smtClean="0">
                <a:latin typeface="Calibri" pitchFamily="34" charset="0"/>
              </a:rPr>
              <a:t>an activity</a:t>
            </a:r>
          </a:p>
          <a:p>
            <a:pPr marL="285750" indent="-285750">
              <a:lnSpc>
                <a:spcPct val="120000"/>
              </a:lnSpc>
              <a:spcBef>
                <a:spcPct val="50000"/>
              </a:spcBef>
              <a:buFont typeface="Arial" panose="020B0604020202020204" pitchFamily="34" charset="0"/>
              <a:buChar char="•"/>
            </a:pPr>
            <a:r>
              <a:rPr lang="en-GB" dirty="0" smtClean="0">
                <a:latin typeface="Calibri" pitchFamily="34" charset="0"/>
              </a:rPr>
              <a:t>Describe </a:t>
            </a:r>
            <a:r>
              <a:rPr lang="en-GB" dirty="0">
                <a:latin typeface="Calibri" pitchFamily="34" charset="0"/>
              </a:rPr>
              <a:t>the difference between presentation and </a:t>
            </a:r>
            <a:r>
              <a:rPr lang="en-GB" b="1" dirty="0" smtClean="0">
                <a:latin typeface="Calibri" pitchFamily="34" charset="0"/>
              </a:rPr>
              <a:t>facilitation</a:t>
            </a:r>
          </a:p>
          <a:p>
            <a:pPr marL="285750" lvl="3" indent="-285750">
              <a:lnSpc>
                <a:spcPct val="120000"/>
              </a:lnSpc>
              <a:spcBef>
                <a:spcPct val="50000"/>
              </a:spcBef>
              <a:buFont typeface="Arial" panose="020B0604020202020204" pitchFamily="34" charset="0"/>
              <a:buChar char="•"/>
            </a:pPr>
            <a:r>
              <a:rPr lang="en-GB" dirty="0" smtClean="0">
                <a:latin typeface="Calibri" pitchFamily="34" charset="0"/>
              </a:rPr>
              <a:t>Explain </a:t>
            </a:r>
            <a:r>
              <a:rPr lang="en-GB" dirty="0">
                <a:latin typeface="Calibri" pitchFamily="34" charset="0"/>
              </a:rPr>
              <a:t>the importance of </a:t>
            </a:r>
            <a:r>
              <a:rPr lang="en-GB" b="1" dirty="0" smtClean="0">
                <a:latin typeface="Calibri" pitchFamily="34" charset="0"/>
              </a:rPr>
              <a:t>evaluation</a:t>
            </a:r>
            <a:r>
              <a:rPr lang="en-GB" dirty="0" smtClean="0">
                <a:latin typeface="Calibri" pitchFamily="34" charset="0"/>
              </a:rPr>
              <a:t> and develop </a:t>
            </a:r>
            <a:r>
              <a:rPr lang="en-GB" dirty="0">
                <a:latin typeface="Calibri" pitchFamily="34" charset="0"/>
              </a:rPr>
              <a:t>evaluation </a:t>
            </a:r>
            <a:r>
              <a:rPr lang="en-GB" dirty="0" smtClean="0">
                <a:latin typeface="Calibri" pitchFamily="34" charset="0"/>
              </a:rPr>
              <a:t>methods</a:t>
            </a:r>
            <a:r>
              <a:rPr lang="en-GB" dirty="0">
                <a:latin typeface="Calibri" pitchFamily="34" charset="0"/>
              </a:rPr>
              <a:t>	</a:t>
            </a:r>
            <a:endParaRPr lang="en-US" sz="2200" dirty="0">
              <a:solidFill>
                <a:srgbClr val="1E1C11"/>
              </a:solidFill>
              <a:latin typeface="Calibri" pitchFamily="34" charset="0"/>
            </a:endParaRPr>
          </a:p>
        </p:txBody>
      </p:sp>
      <p:sp>
        <p:nvSpPr>
          <p:cNvPr id="17411" name="Text Box 4"/>
          <p:cNvSpPr txBox="1">
            <a:spLocks noChangeArrowheads="1"/>
          </p:cNvSpPr>
          <p:nvPr/>
        </p:nvSpPr>
        <p:spPr bwMode="auto">
          <a:xfrm>
            <a:off x="2308225" y="1428750"/>
            <a:ext cx="6796088" cy="604838"/>
          </a:xfrm>
          <a:prstGeom prst="rect">
            <a:avLst/>
          </a:prstGeom>
          <a:noFill/>
          <a:ln w="9525">
            <a:noFill/>
            <a:miter lim="800000"/>
            <a:headEnd/>
            <a:tailEnd/>
          </a:ln>
        </p:spPr>
        <p:txBody>
          <a:bodyPr>
            <a:spAutoFit/>
          </a:bodyPr>
          <a:lstStyle/>
          <a:p>
            <a:pPr>
              <a:lnSpc>
                <a:spcPct val="120000"/>
              </a:lnSpc>
              <a:spcBef>
                <a:spcPct val="50000"/>
              </a:spcBef>
            </a:pPr>
            <a:r>
              <a:rPr lang="en-US" sz="2800" b="1" dirty="0">
                <a:solidFill>
                  <a:schemeClr val="bg1"/>
                </a:solidFill>
                <a:latin typeface="Calibri" pitchFamily="34" charset="0"/>
              </a:rPr>
              <a:t>Aims and Learning Outcomes</a:t>
            </a:r>
            <a:endParaRPr lang="en-US" sz="28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6" name="Text Box 4"/>
          <p:cNvSpPr txBox="1">
            <a:spLocks noChangeArrowheads="1"/>
          </p:cNvSpPr>
          <p:nvPr/>
        </p:nvSpPr>
        <p:spPr bwMode="auto">
          <a:xfrm>
            <a:off x="355600" y="3621088"/>
            <a:ext cx="8077200" cy="2800767"/>
          </a:xfrm>
          <a:prstGeom prst="rect">
            <a:avLst/>
          </a:prstGeom>
          <a:noFill/>
          <a:ln w="9525">
            <a:noFill/>
            <a:miter lim="800000"/>
            <a:headEnd/>
            <a:tailEnd/>
          </a:ln>
        </p:spPr>
        <p:txBody>
          <a:bodyPr>
            <a:spAutoFit/>
          </a:bodyPr>
          <a:lstStyle/>
          <a:p>
            <a:pPr marL="800100" lvl="1" indent="-342900"/>
            <a:r>
              <a:rPr lang="en-GB" b="1" dirty="0">
                <a:hlinkClick r:id="rId3"/>
              </a:rPr>
              <a:t>http://</a:t>
            </a:r>
            <a:r>
              <a:rPr lang="en-GB" b="1" dirty="0" smtClean="0">
                <a:hlinkClick r:id="rId3"/>
              </a:rPr>
              <a:t>www.teachersmedia.co.uk/videos/teaching-key-skills</a:t>
            </a:r>
            <a:r>
              <a:rPr lang="en-GB" b="1" dirty="0" smtClean="0"/>
              <a:t>  (325)</a:t>
            </a:r>
            <a:endParaRPr lang="en-GB" b="1" dirty="0"/>
          </a:p>
          <a:p>
            <a:pPr marL="800100" lvl="1" indent="-342900"/>
            <a:r>
              <a:rPr lang="en-GB" dirty="0"/>
              <a:t> </a:t>
            </a:r>
            <a:endParaRPr lang="en-GB" b="1" dirty="0">
              <a:latin typeface="Calibri" pitchFamily="34" charset="0"/>
            </a:endParaRPr>
          </a:p>
          <a:p>
            <a:pPr marL="800100" lvl="1" indent="-342900"/>
            <a:r>
              <a:rPr lang="en-GB" b="1" dirty="0">
                <a:latin typeface="Calibri" pitchFamily="34" charset="0"/>
              </a:rPr>
              <a:t>1.   Style of teaching that enhances pupils</a:t>
            </a:r>
            <a:r>
              <a:rPr lang="en-GB" b="1" dirty="0" smtClean="0">
                <a:latin typeface="Calibri" pitchFamily="34" charset="0"/>
              </a:rPr>
              <a:t>’ engagement </a:t>
            </a:r>
            <a:r>
              <a:rPr lang="en-GB" b="1" dirty="0">
                <a:latin typeface="Calibri" pitchFamily="34" charset="0"/>
              </a:rPr>
              <a:t>with lessons and can improve their classroom behaviour and performance.</a:t>
            </a:r>
            <a:br>
              <a:rPr lang="en-GB" b="1" dirty="0">
                <a:latin typeface="Calibri" pitchFamily="34" charset="0"/>
              </a:rPr>
            </a:br>
            <a:endParaRPr lang="en-GB" sz="1000" b="1" dirty="0">
              <a:latin typeface="Calibri" pitchFamily="34" charset="0"/>
            </a:endParaRPr>
          </a:p>
          <a:p>
            <a:pPr marL="800100" lvl="1" indent="-342900"/>
            <a:r>
              <a:rPr lang="en-GB" i="1" dirty="0">
                <a:latin typeface="Calibri" pitchFamily="34" charset="0"/>
              </a:rPr>
              <a:t>	“ </a:t>
            </a:r>
            <a:r>
              <a:rPr lang="en-GB" i="1" dirty="0" smtClean="0">
                <a:latin typeface="Calibri" pitchFamily="34" charset="0"/>
              </a:rPr>
              <a:t>Learners </a:t>
            </a:r>
            <a:r>
              <a:rPr lang="en-GB" i="1" dirty="0">
                <a:latin typeface="Calibri" pitchFamily="34" charset="0"/>
              </a:rPr>
              <a:t>enjoy being given autonomy to tackle problems, take responsibility for their own actions, engage In real issues and evaluate the outcomes of their decisions. It is about helping the pupils develop enterprise capability, financial capability and economic and business understanding.”</a:t>
            </a:r>
          </a:p>
          <a:p>
            <a:pPr marL="800100" lvl="1" indent="-342900" algn="r"/>
            <a:r>
              <a:rPr lang="en-GB" sz="800" dirty="0">
                <a:latin typeface="Calibri" pitchFamily="34" charset="0"/>
              </a:rPr>
              <a:t/>
            </a:r>
            <a:br>
              <a:rPr lang="en-GB" sz="800" dirty="0">
                <a:latin typeface="Calibri" pitchFamily="34" charset="0"/>
              </a:rPr>
            </a:br>
            <a:r>
              <a:rPr lang="en-GB" sz="1400" dirty="0">
                <a:latin typeface="Calibri" pitchFamily="34" charset="0"/>
              </a:rPr>
              <a:t>Enterprise Coordinator, North East, Business &amp; Enterprise Status</a:t>
            </a:r>
          </a:p>
        </p:txBody>
      </p:sp>
      <p:sp>
        <p:nvSpPr>
          <p:cNvPr id="20483" name="Text Box 4"/>
          <p:cNvSpPr txBox="1">
            <a:spLocks noChangeArrowheads="1"/>
          </p:cNvSpPr>
          <p:nvPr/>
        </p:nvSpPr>
        <p:spPr bwMode="auto">
          <a:xfrm>
            <a:off x="615950" y="1385888"/>
            <a:ext cx="6465888" cy="1117600"/>
          </a:xfrm>
          <a:prstGeom prst="rect">
            <a:avLst/>
          </a:prstGeom>
          <a:noFill/>
          <a:ln w="9525">
            <a:noFill/>
            <a:miter lim="800000"/>
            <a:headEnd/>
            <a:tailEnd/>
          </a:ln>
        </p:spPr>
        <p:txBody>
          <a:bodyPr>
            <a:spAutoFit/>
          </a:bodyPr>
          <a:lstStyle/>
          <a:p>
            <a:pPr>
              <a:lnSpc>
                <a:spcPct val="120000"/>
              </a:lnSpc>
              <a:spcBef>
                <a:spcPct val="50000"/>
              </a:spcBef>
            </a:pPr>
            <a:r>
              <a:rPr lang="en-GB" sz="2800" b="1" dirty="0" smtClean="0">
                <a:solidFill>
                  <a:schemeClr val="bg1"/>
                </a:solidFill>
                <a:latin typeface="Calibri" pitchFamily="34" charset="0"/>
              </a:rPr>
              <a:t>Enterprise in Education </a:t>
            </a:r>
            <a:br>
              <a:rPr lang="en-GB" sz="2800" b="1" dirty="0" smtClean="0">
                <a:solidFill>
                  <a:schemeClr val="bg1"/>
                </a:solidFill>
                <a:latin typeface="Calibri" pitchFamily="34" charset="0"/>
              </a:rPr>
            </a:br>
            <a:endParaRPr lang="en-US" sz="2800" b="1" dirty="0">
              <a:solidFill>
                <a:schemeClr val="bg1"/>
              </a:solidFill>
              <a:latin typeface="Calibri" pitchFamily="34" charset="0"/>
            </a:endParaRPr>
          </a:p>
        </p:txBody>
      </p:sp>
      <p:sp>
        <p:nvSpPr>
          <p:cNvPr id="20484" name="Text Box 4"/>
          <p:cNvSpPr txBox="1">
            <a:spLocks noChangeArrowheads="1"/>
          </p:cNvSpPr>
          <p:nvPr/>
        </p:nvSpPr>
        <p:spPr bwMode="auto">
          <a:xfrm>
            <a:off x="254000" y="2147888"/>
            <a:ext cx="8407400" cy="1384995"/>
          </a:xfrm>
          <a:prstGeom prst="rect">
            <a:avLst/>
          </a:prstGeom>
          <a:noFill/>
          <a:ln w="9525">
            <a:noFill/>
            <a:miter lim="800000"/>
            <a:headEnd/>
            <a:tailEnd/>
          </a:ln>
        </p:spPr>
        <p:txBody>
          <a:bodyPr wrap="square">
            <a:spAutoFit/>
          </a:bodyPr>
          <a:lstStyle/>
          <a:p>
            <a:pPr marL="800100" lvl="1" indent="-342900"/>
            <a:r>
              <a:rPr lang="en-GB" sz="2800" b="1" dirty="0" smtClean="0">
                <a:latin typeface="Calibri" pitchFamily="34" charset="0"/>
              </a:rPr>
              <a:t>Discuss i</a:t>
            </a:r>
            <a:r>
              <a:rPr lang="en-GB" sz="2800" b="1" dirty="0" smtClean="0">
                <a:latin typeface="Calibri" pitchFamily="34" charset="0"/>
              </a:rPr>
              <a:t>n </a:t>
            </a:r>
            <a:r>
              <a:rPr lang="en-GB" sz="2800" b="1" dirty="0" smtClean="0">
                <a:latin typeface="Calibri" pitchFamily="34" charset="0"/>
              </a:rPr>
              <a:t>groups:  </a:t>
            </a:r>
          </a:p>
          <a:p>
            <a:pPr marL="800100" lvl="1" indent="-342900"/>
            <a:r>
              <a:rPr lang="en-GB" sz="2800" b="1" dirty="0" smtClean="0">
                <a:latin typeface="Calibri" pitchFamily="34" charset="0"/>
              </a:rPr>
              <a:t> What is Enterprise and why is </a:t>
            </a:r>
            <a:r>
              <a:rPr lang="en-GB" sz="2800" b="1" dirty="0">
                <a:latin typeface="Calibri" pitchFamily="34" charset="0"/>
              </a:rPr>
              <a:t>E</a:t>
            </a:r>
            <a:r>
              <a:rPr lang="en-GB" sz="2800" b="1" dirty="0" smtClean="0">
                <a:latin typeface="Calibri" pitchFamily="34" charset="0"/>
              </a:rPr>
              <a:t>nterprise </a:t>
            </a:r>
            <a:r>
              <a:rPr lang="en-GB" sz="2800" b="1" dirty="0">
                <a:latin typeface="Calibri" pitchFamily="34" charset="0"/>
              </a:rPr>
              <a:t>E</a:t>
            </a:r>
            <a:r>
              <a:rPr lang="en-GB" sz="2800" b="1" dirty="0" smtClean="0">
                <a:latin typeface="Calibri" pitchFamily="34" charset="0"/>
              </a:rPr>
              <a:t>ducation</a:t>
            </a:r>
          </a:p>
          <a:p>
            <a:pPr marL="800100" lvl="1" indent="-342900"/>
            <a:r>
              <a:rPr lang="en-GB" sz="2800" b="1" dirty="0" smtClean="0">
                <a:latin typeface="Calibri" pitchFamily="34" charset="0"/>
              </a:rPr>
              <a:t>Important in schools? </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UoE Corporate PowerpointTitle28.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6" name="Text Box 4"/>
          <p:cNvSpPr txBox="1">
            <a:spLocks noChangeArrowheads="1"/>
          </p:cNvSpPr>
          <p:nvPr/>
        </p:nvSpPr>
        <p:spPr bwMode="auto">
          <a:xfrm>
            <a:off x="165100" y="1804988"/>
            <a:ext cx="8737600" cy="5156200"/>
          </a:xfrm>
          <a:prstGeom prst="rect">
            <a:avLst/>
          </a:prstGeom>
          <a:noFill/>
          <a:ln w="9525">
            <a:noFill/>
            <a:miter lim="800000"/>
            <a:headEnd/>
            <a:tailEnd/>
          </a:ln>
        </p:spPr>
        <p:txBody>
          <a:bodyPr>
            <a:spAutoFit/>
          </a:bodyPr>
          <a:lstStyle/>
          <a:p>
            <a:pPr marL="800100" lvl="1" indent="-342900"/>
            <a:endParaRPr lang="en-GB" sz="2000" b="1" dirty="0">
              <a:latin typeface="Calibri" pitchFamily="34" charset="0"/>
            </a:endParaRPr>
          </a:p>
          <a:p>
            <a:pPr marL="342900" indent="-342900"/>
            <a:r>
              <a:rPr lang="en-GB" sz="2000" b="1" dirty="0">
                <a:latin typeface="Calibri" pitchFamily="34" charset="0"/>
              </a:rPr>
              <a:t>       2.  Lack of experience in Schools</a:t>
            </a:r>
            <a:r>
              <a:rPr lang="en-GB" b="1" dirty="0">
                <a:latin typeface="Calibri" pitchFamily="34" charset="0"/>
              </a:rPr>
              <a:t> </a:t>
            </a:r>
          </a:p>
          <a:p>
            <a:pPr marL="342900" indent="-342900"/>
            <a:r>
              <a:rPr lang="en-GB" b="1" dirty="0">
                <a:latin typeface="Calibri" pitchFamily="34" charset="0"/>
              </a:rPr>
              <a:t>			</a:t>
            </a:r>
            <a:r>
              <a:rPr lang="en-GB" i="1" dirty="0">
                <a:latin typeface="Calibri" pitchFamily="34" charset="0"/>
              </a:rPr>
              <a:t>“The survey of more than 1,000 primary and secondary school teachers found </a:t>
            </a:r>
          </a:p>
          <a:p>
            <a:pPr marL="342900" indent="-342900"/>
            <a:r>
              <a:rPr lang="en-GB" i="1" dirty="0">
                <a:latin typeface="Calibri" pitchFamily="34" charset="0"/>
              </a:rPr>
              <a:t>			that 	while 90% agreed that entrepreneurship should form part of the national			curriculum only 30% said they knew how to teach it.”	</a:t>
            </a:r>
          </a:p>
          <a:p>
            <a:pPr marL="342900" indent="-342900"/>
            <a:r>
              <a:rPr lang="en-GB" i="1" dirty="0">
                <a:latin typeface="Calibri" pitchFamily="34" charset="0"/>
              </a:rPr>
              <a:t>									</a:t>
            </a:r>
            <a:r>
              <a:rPr lang="en-GB" sz="1600" dirty="0">
                <a:latin typeface="Calibri" pitchFamily="34" charset="0"/>
              </a:rPr>
              <a:t>Report commissioned by Rod Aldridge, Capita founder</a:t>
            </a:r>
          </a:p>
          <a:p>
            <a:pPr marL="342900" indent="-342900"/>
            <a:endParaRPr lang="en-GB" sz="1000" dirty="0">
              <a:latin typeface="Calibri" pitchFamily="34" charset="0"/>
            </a:endParaRPr>
          </a:p>
          <a:p>
            <a:pPr marL="800100" lvl="1" indent="-342900"/>
            <a:r>
              <a:rPr lang="en-GB" sz="2000" b="1" dirty="0">
                <a:latin typeface="Calibri" pitchFamily="34" charset="0"/>
              </a:rPr>
              <a:t>3.  Employers want it: </a:t>
            </a:r>
          </a:p>
          <a:p>
            <a:pPr marL="800100" lvl="1" indent="-342900"/>
            <a:r>
              <a:rPr lang="en-GB" b="1" dirty="0">
                <a:latin typeface="Calibri" pitchFamily="34" charset="0"/>
              </a:rPr>
              <a:t>	</a:t>
            </a:r>
            <a:r>
              <a:rPr lang="en-GB" i="1" dirty="0">
                <a:latin typeface="Calibri" pitchFamily="34" charset="0"/>
              </a:rPr>
              <a:t>“Sage, Tata Steel, Citi Group and RBS-owned </a:t>
            </a:r>
            <a:r>
              <a:rPr lang="en-GB" i="1" dirty="0" err="1">
                <a:latin typeface="Calibri" pitchFamily="34" charset="0"/>
              </a:rPr>
              <a:t>Natwest</a:t>
            </a:r>
            <a:r>
              <a:rPr lang="en-GB" i="1" dirty="0">
                <a:latin typeface="Calibri" pitchFamily="34" charset="0"/>
              </a:rPr>
              <a:t> are among around 80 organisations who are calling for employability and entrepreneurship education to be placed  within the statutory curriculum in UK schools.”</a:t>
            </a:r>
          </a:p>
          <a:p>
            <a:pPr marL="800100" lvl="1" indent="-342900"/>
            <a:r>
              <a:rPr lang="en-GB" i="1" dirty="0">
                <a:latin typeface="Calibri" pitchFamily="34" charset="0"/>
              </a:rPr>
              <a:t>						</a:t>
            </a:r>
            <a:r>
              <a:rPr lang="en-GB" sz="1600" i="1" dirty="0">
                <a:latin typeface="Calibri" pitchFamily="34" charset="0"/>
              </a:rPr>
              <a:t>Employers call for 'enterprise curriculum’, Telegraph, 22 March 2012</a:t>
            </a:r>
          </a:p>
          <a:p>
            <a:pPr marL="800100" lvl="1" indent="-342900"/>
            <a:endParaRPr lang="en-GB" sz="1000" dirty="0">
              <a:latin typeface="Calibri" pitchFamily="34" charset="0"/>
            </a:endParaRPr>
          </a:p>
          <a:p>
            <a:pPr marL="800100" lvl="1" indent="-342900"/>
            <a:r>
              <a:rPr lang="en-GB" sz="2000" b="1" dirty="0">
                <a:latin typeface="Calibri" pitchFamily="34" charset="0"/>
              </a:rPr>
              <a:t>4.  Gap in skilled workforce </a:t>
            </a:r>
            <a:br>
              <a:rPr lang="en-GB" sz="2000" b="1" dirty="0">
                <a:latin typeface="Calibri" pitchFamily="34" charset="0"/>
              </a:rPr>
            </a:br>
            <a:r>
              <a:rPr lang="en-GB" b="1" i="1" dirty="0">
                <a:latin typeface="Calibri" pitchFamily="34" charset="0"/>
              </a:rPr>
              <a:t>“</a:t>
            </a:r>
            <a:r>
              <a:rPr lang="en-GB" i="1" dirty="0">
                <a:latin typeface="Calibri" pitchFamily="34" charset="0"/>
              </a:rPr>
              <a:t>Britain has 37,000 engineering vacancies but produces just 22,000 engineering graduates each year.” 				</a:t>
            </a:r>
            <a:r>
              <a:rPr lang="en-GB" sz="1600" dirty="0">
                <a:latin typeface="Calibri" pitchFamily="34" charset="0"/>
              </a:rPr>
              <a:t>Sir James Dyson, vacuum cleaner entrepreneur </a:t>
            </a:r>
          </a:p>
          <a:p>
            <a:pPr marL="800100" lvl="1" indent="-342900"/>
            <a:endParaRPr lang="en-GB" sz="1600" dirty="0">
              <a:latin typeface="Calibri" pitchFamily="34" charset="0"/>
            </a:endParaRPr>
          </a:p>
          <a:p>
            <a:pPr marL="342900" indent="-342900"/>
            <a:r>
              <a:rPr lang="en-GB" dirty="0">
                <a:latin typeface="Calibri" pitchFamily="34" charset="0"/>
              </a:rPr>
              <a:t>		</a:t>
            </a:r>
            <a:endParaRPr lang="en-GB" b="1" dirty="0">
              <a:latin typeface="Calibri" pitchFamily="34" charset="0"/>
            </a:endParaRPr>
          </a:p>
          <a:p>
            <a:pPr marL="342900" indent="-342900"/>
            <a:r>
              <a:rPr lang="en-GB" dirty="0"/>
              <a:t>			</a:t>
            </a:r>
          </a:p>
        </p:txBody>
      </p:sp>
      <p:sp>
        <p:nvSpPr>
          <p:cNvPr id="21507" name="Text Box 4"/>
          <p:cNvSpPr txBox="1">
            <a:spLocks noChangeArrowheads="1"/>
          </p:cNvSpPr>
          <p:nvPr/>
        </p:nvSpPr>
        <p:spPr bwMode="auto">
          <a:xfrm>
            <a:off x="539750" y="1385888"/>
            <a:ext cx="6465888" cy="1331912"/>
          </a:xfrm>
          <a:prstGeom prst="rect">
            <a:avLst/>
          </a:prstGeom>
          <a:noFill/>
          <a:ln w="9525">
            <a:noFill/>
            <a:miter lim="800000"/>
            <a:headEnd/>
            <a:tailEnd/>
          </a:ln>
        </p:spPr>
        <p:txBody>
          <a:bodyPr>
            <a:spAutoFit/>
          </a:bodyPr>
          <a:lstStyle/>
          <a:p>
            <a:pPr>
              <a:lnSpc>
                <a:spcPct val="120000"/>
              </a:lnSpc>
              <a:spcBef>
                <a:spcPct val="50000"/>
              </a:spcBef>
            </a:pPr>
            <a:r>
              <a:rPr lang="en-GB" sz="2800" b="1" dirty="0" smtClean="0">
                <a:solidFill>
                  <a:schemeClr val="bg1"/>
                </a:solidFill>
                <a:latin typeface="Calibri" pitchFamily="34" charset="0"/>
              </a:rPr>
              <a:t>Enterprise in Education</a:t>
            </a:r>
          </a:p>
          <a:p>
            <a:pPr>
              <a:lnSpc>
                <a:spcPct val="120000"/>
              </a:lnSpc>
              <a:spcBef>
                <a:spcPct val="50000"/>
              </a:spcBef>
            </a:pPr>
            <a:endParaRPr lang="en-US" sz="2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UoE Corporate PowerpointTitle27.jpg"/>
          <p:cNvPicPr>
            <a:picLocks noChangeAspect="1"/>
          </p:cNvPicPr>
          <p:nvPr/>
        </p:nvPicPr>
        <p:blipFill>
          <a:blip r:embed="rId2"/>
          <a:srcRect/>
          <a:stretch>
            <a:fillRect/>
          </a:stretch>
        </p:blipFill>
        <p:spPr bwMode="auto">
          <a:xfrm>
            <a:off x="0" y="0"/>
            <a:ext cx="9144000" cy="6838950"/>
          </a:xfrm>
          <a:prstGeom prst="rect">
            <a:avLst/>
          </a:prstGeom>
          <a:noFill/>
          <a:ln w="9525">
            <a:noFill/>
            <a:miter lim="800000"/>
            <a:headEnd/>
            <a:tailEnd/>
          </a:ln>
        </p:spPr>
      </p:pic>
      <p:sp>
        <p:nvSpPr>
          <p:cNvPr id="28674" name="Text Box 4"/>
          <p:cNvSpPr txBox="1">
            <a:spLocks noChangeArrowheads="1"/>
          </p:cNvSpPr>
          <p:nvPr/>
        </p:nvSpPr>
        <p:spPr bwMode="auto">
          <a:xfrm>
            <a:off x="2362200" y="1839913"/>
            <a:ext cx="6465888" cy="796925"/>
          </a:xfrm>
          <a:prstGeom prst="rect">
            <a:avLst/>
          </a:prstGeom>
          <a:noFill/>
          <a:ln w="9525">
            <a:noFill/>
            <a:miter lim="800000"/>
            <a:headEnd/>
            <a:tailEnd/>
          </a:ln>
        </p:spPr>
        <p:txBody>
          <a:bodyPr>
            <a:spAutoFit/>
          </a:bodyPr>
          <a:lstStyle/>
          <a:p>
            <a:pPr>
              <a:lnSpc>
                <a:spcPct val="80000"/>
              </a:lnSpc>
              <a:spcBef>
                <a:spcPct val="50000"/>
              </a:spcBef>
            </a:pPr>
            <a:endParaRPr lang="en-US" sz="2200">
              <a:solidFill>
                <a:srgbClr val="1E1C11"/>
              </a:solidFill>
            </a:endParaRPr>
          </a:p>
          <a:p>
            <a:pPr>
              <a:lnSpc>
                <a:spcPct val="80000"/>
              </a:lnSpc>
              <a:spcBef>
                <a:spcPct val="50000"/>
              </a:spcBef>
            </a:pPr>
            <a:endParaRPr lang="en-US" sz="2200">
              <a:solidFill>
                <a:srgbClr val="1E1C11"/>
              </a:solidFill>
            </a:endParaRPr>
          </a:p>
        </p:txBody>
      </p:sp>
      <p:sp>
        <p:nvSpPr>
          <p:cNvPr id="28675" name="Text Box 4"/>
          <p:cNvSpPr txBox="1">
            <a:spLocks noChangeArrowheads="1"/>
          </p:cNvSpPr>
          <p:nvPr/>
        </p:nvSpPr>
        <p:spPr bwMode="auto">
          <a:xfrm>
            <a:off x="2044700" y="2352675"/>
            <a:ext cx="7023100" cy="3237809"/>
          </a:xfrm>
          <a:prstGeom prst="rect">
            <a:avLst/>
          </a:prstGeom>
          <a:noFill/>
          <a:ln w="9525">
            <a:noFill/>
            <a:miter lim="800000"/>
            <a:headEnd/>
            <a:tailEnd/>
          </a:ln>
        </p:spPr>
        <p:txBody>
          <a:bodyPr wrap="square">
            <a:spAutoFit/>
          </a:bodyPr>
          <a:lstStyle/>
          <a:p>
            <a:pPr marL="800100" lvl="1" indent="-342900">
              <a:lnSpc>
                <a:spcPct val="80000"/>
              </a:lnSpc>
              <a:spcBef>
                <a:spcPct val="50000"/>
              </a:spcBef>
            </a:pPr>
            <a:r>
              <a:rPr lang="en-GB" sz="2800" b="1" dirty="0">
                <a:latin typeface="Calibri" pitchFamily="34" charset="0"/>
              </a:rPr>
              <a:t>What is the difference </a:t>
            </a:r>
            <a:r>
              <a:rPr lang="en-GB" sz="2800" b="1" dirty="0" smtClean="0">
                <a:latin typeface="Calibri" pitchFamily="34" charset="0"/>
              </a:rPr>
              <a:t>between</a:t>
            </a:r>
          </a:p>
          <a:p>
            <a:pPr marL="800100" lvl="1" indent="-342900">
              <a:lnSpc>
                <a:spcPct val="80000"/>
              </a:lnSpc>
              <a:spcBef>
                <a:spcPct val="50000"/>
              </a:spcBef>
            </a:pPr>
            <a:r>
              <a:rPr lang="en-GB" sz="2800" b="1" dirty="0" smtClean="0">
                <a:latin typeface="Calibri" pitchFamily="34" charset="0"/>
              </a:rPr>
              <a:t>presentation and </a:t>
            </a:r>
            <a:r>
              <a:rPr lang="en-GB" sz="2800" b="1" dirty="0">
                <a:latin typeface="Calibri" pitchFamily="34" charset="0"/>
              </a:rPr>
              <a:t>facilitation?</a:t>
            </a:r>
          </a:p>
          <a:p>
            <a:pPr marL="800100" lvl="1" indent="-342900">
              <a:lnSpc>
                <a:spcPct val="80000"/>
              </a:lnSpc>
              <a:spcBef>
                <a:spcPct val="50000"/>
              </a:spcBef>
            </a:pPr>
            <a:endParaRPr lang="en-GB" sz="1200" b="1" dirty="0"/>
          </a:p>
          <a:p>
            <a:pPr marL="800100" lvl="1" indent="-342900">
              <a:lnSpc>
                <a:spcPct val="80000"/>
              </a:lnSpc>
              <a:spcBef>
                <a:spcPct val="50000"/>
              </a:spcBef>
            </a:pPr>
            <a:r>
              <a:rPr lang="en-GB" sz="2800" b="1" dirty="0" smtClean="0">
                <a:latin typeface="Calibri" pitchFamily="34" charset="0"/>
              </a:rPr>
              <a:t>In </a:t>
            </a:r>
            <a:r>
              <a:rPr lang="en-GB" sz="2800" b="1" dirty="0">
                <a:latin typeface="Calibri" pitchFamily="34" charset="0"/>
              </a:rPr>
              <a:t>groups:</a:t>
            </a:r>
          </a:p>
          <a:p>
            <a:pPr marL="800100" lvl="1" indent="-342900">
              <a:lnSpc>
                <a:spcPct val="80000"/>
              </a:lnSpc>
              <a:spcBef>
                <a:spcPct val="50000"/>
              </a:spcBef>
            </a:pPr>
            <a:r>
              <a:rPr lang="en-GB" sz="2400" b="1" dirty="0">
                <a:latin typeface="Calibri" pitchFamily="34" charset="0"/>
              </a:rPr>
              <a:t>Decide which statement on the </a:t>
            </a:r>
            <a:r>
              <a:rPr lang="en-GB" sz="2400" b="1" dirty="0" err="1">
                <a:latin typeface="Calibri" pitchFamily="34" charset="0"/>
              </a:rPr>
              <a:t>handout</a:t>
            </a:r>
            <a:r>
              <a:rPr lang="en-GB" sz="2400" b="1" dirty="0">
                <a:latin typeface="Calibri" pitchFamily="34" charset="0"/>
              </a:rPr>
              <a:t> </a:t>
            </a:r>
            <a:endParaRPr lang="en-GB" sz="2400" b="1" dirty="0" smtClean="0">
              <a:latin typeface="Calibri" pitchFamily="34" charset="0"/>
            </a:endParaRPr>
          </a:p>
          <a:p>
            <a:pPr marL="800100" lvl="1" indent="-342900">
              <a:lnSpc>
                <a:spcPct val="80000"/>
              </a:lnSpc>
              <a:spcBef>
                <a:spcPct val="50000"/>
              </a:spcBef>
            </a:pPr>
            <a:r>
              <a:rPr lang="en-GB" sz="2400" b="1" dirty="0" smtClean="0">
                <a:latin typeface="Calibri" pitchFamily="34" charset="0"/>
              </a:rPr>
              <a:t>belongs </a:t>
            </a:r>
            <a:r>
              <a:rPr lang="en-GB" sz="2400" b="1" dirty="0">
                <a:latin typeface="Calibri" pitchFamily="34" charset="0"/>
              </a:rPr>
              <a:t>to Presentation or Facilitation</a:t>
            </a:r>
          </a:p>
          <a:p>
            <a:pPr marL="800100" lvl="1" indent="-342900">
              <a:lnSpc>
                <a:spcPct val="80000"/>
              </a:lnSpc>
              <a:spcBef>
                <a:spcPct val="50000"/>
              </a:spcBef>
            </a:pPr>
            <a:endParaRPr lang="en-GB" sz="2400" b="1" dirty="0">
              <a:latin typeface="Calibri" pitchFamily="34" charset="0"/>
            </a:endParaRPr>
          </a:p>
        </p:txBody>
      </p:sp>
      <p:sp>
        <p:nvSpPr>
          <p:cNvPr id="28676" name="Rectangle 5"/>
          <p:cNvSpPr>
            <a:spLocks noChangeArrowheads="1"/>
          </p:cNvSpPr>
          <p:nvPr/>
        </p:nvSpPr>
        <p:spPr bwMode="auto">
          <a:xfrm>
            <a:off x="2437606" y="1406525"/>
            <a:ext cx="6338887" cy="946150"/>
          </a:xfrm>
          <a:prstGeom prst="rect">
            <a:avLst/>
          </a:prstGeom>
          <a:noFill/>
          <a:ln w="9525">
            <a:noFill/>
            <a:miter lim="800000"/>
            <a:headEnd/>
            <a:tailEnd/>
          </a:ln>
        </p:spPr>
        <p:txBody>
          <a:bodyPr>
            <a:spAutoFit/>
          </a:bodyPr>
          <a:lstStyle/>
          <a:p>
            <a:r>
              <a:rPr lang="en-GB" sz="2800" b="1" dirty="0">
                <a:solidFill>
                  <a:schemeClr val="bg1"/>
                </a:solidFill>
                <a:latin typeface="+mj-lt"/>
              </a:rPr>
              <a:t>Activity Planning and Facilitation</a:t>
            </a:r>
            <a:r>
              <a:rPr lang="en-GB" sz="2800" b="1" dirty="0">
                <a:latin typeface="+mj-lt"/>
              </a:rPr>
              <a:t/>
            </a:r>
            <a:br>
              <a:rPr lang="en-GB" sz="2800" b="1" dirty="0">
                <a:latin typeface="+mj-lt"/>
              </a:rPr>
            </a:br>
            <a:endParaRPr lang="en-GB" sz="2800" b="1" dirty="0">
              <a:latin typeface="+mj-lt"/>
            </a:endParaRPr>
          </a:p>
        </p:txBody>
      </p:sp>
    </p:spTree>
    <p:extLst>
      <p:ext uri="{BB962C8B-B14F-4D97-AF65-F5344CB8AC3E}">
        <p14:creationId xmlns:p14="http://schemas.microsoft.com/office/powerpoint/2010/main" val="2780944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439</Words>
  <Application>Microsoft Office PowerPoint</Application>
  <PresentationFormat>On-screen Show (4:3)</PresentationFormat>
  <Paragraphs>127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Denman</dc:creator>
  <cp:lastModifiedBy>Coppen, Antonia</cp:lastModifiedBy>
  <cp:revision>172</cp:revision>
  <dcterms:created xsi:type="dcterms:W3CDTF">2011-11-15T11:28:50Z</dcterms:created>
  <dcterms:modified xsi:type="dcterms:W3CDTF">2014-05-01T22:37:14Z</dcterms:modified>
</cp:coreProperties>
</file>