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8" r:id="rId3"/>
    <p:sldId id="263" r:id="rId4"/>
    <p:sldId id="273" r:id="rId5"/>
    <p:sldId id="272" r:id="rId6"/>
    <p:sldId id="271" r:id="rId7"/>
    <p:sldId id="269" r:id="rId8"/>
  </p:sldIdLst>
  <p:sldSz cx="9144000" cy="6858000" type="screen4x3"/>
  <p:notesSz cx="6669088" cy="9896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58" autoAdjust="0"/>
  </p:normalViewPr>
  <p:slideViewPr>
    <p:cSldViewPr>
      <p:cViewPr varScale="1">
        <p:scale>
          <a:sx n="58" d="100"/>
          <a:sy n="58" d="100"/>
        </p:scale>
        <p:origin x="-102"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ifshome.ex.ac.uk\HOME\Jenny\North%20Devon%20Data\JB%20stats%20and%20graph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15"/>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 2nd Homes'!$A$29</c:f>
              <c:strCache>
                <c:ptCount val="1"/>
                <c:pt idx="0">
                  <c:v>% of second homes as based on 90% council tax rate (data from North Devon Council except 'England' which is provided by Commission for Rural Communities)</c:v>
                </c:pt>
              </c:strCache>
            </c:strRef>
          </c:tx>
          <c:cat>
            <c:strRef>
              <c:f>'% 2nd Homes'!$A$8:$E$8</c:f>
              <c:strCache>
                <c:ptCount val="5"/>
                <c:pt idx="0">
                  <c:v>England</c:v>
                </c:pt>
                <c:pt idx="1">
                  <c:v>North Devon</c:v>
                </c:pt>
                <c:pt idx="2">
                  <c:v>Instow</c:v>
                </c:pt>
                <c:pt idx="3">
                  <c:v>Georgeham</c:v>
                </c:pt>
                <c:pt idx="4">
                  <c:v>Brendon and Countisbury</c:v>
                </c:pt>
              </c:strCache>
            </c:strRef>
          </c:cat>
          <c:val>
            <c:numRef>
              <c:f>'% 2nd Homes'!$A$9:$E$9</c:f>
              <c:numCache>
                <c:formatCode>General</c:formatCode>
                <c:ptCount val="5"/>
                <c:pt idx="0">
                  <c:v>1.1000000000000001</c:v>
                </c:pt>
                <c:pt idx="1">
                  <c:v>4</c:v>
                </c:pt>
                <c:pt idx="2">
                  <c:v>15</c:v>
                </c:pt>
                <c:pt idx="3">
                  <c:v>23</c:v>
                </c:pt>
                <c:pt idx="4">
                  <c:v>21</c:v>
                </c:pt>
              </c:numCache>
            </c:numRef>
          </c:val>
        </c:ser>
        <c:gapWidth val="75"/>
        <c:overlap val="-25"/>
        <c:axId val="73417856"/>
        <c:axId val="73420160"/>
      </c:barChart>
      <c:catAx>
        <c:axId val="73417856"/>
        <c:scaling>
          <c:orientation val="minMax"/>
        </c:scaling>
        <c:axPos val="b"/>
        <c:majorTickMark val="none"/>
        <c:tickLblPos val="nextTo"/>
        <c:txPr>
          <a:bodyPr/>
          <a:lstStyle/>
          <a:p>
            <a:pPr>
              <a:defRPr sz="1200" b="1"/>
            </a:pPr>
            <a:endParaRPr lang="en-US"/>
          </a:p>
        </c:txPr>
        <c:crossAx val="73420160"/>
        <c:crosses val="autoZero"/>
        <c:auto val="1"/>
        <c:lblAlgn val="ctr"/>
        <c:lblOffset val="100"/>
      </c:catAx>
      <c:valAx>
        <c:axId val="73420160"/>
        <c:scaling>
          <c:orientation val="minMax"/>
        </c:scaling>
        <c:axPos val="l"/>
        <c:majorGridlines/>
        <c:numFmt formatCode="General" sourceLinked="1"/>
        <c:majorTickMark val="none"/>
        <c:tickLblPos val="nextTo"/>
        <c:spPr>
          <a:ln w="9525">
            <a:noFill/>
          </a:ln>
        </c:spPr>
        <c:txPr>
          <a:bodyPr/>
          <a:lstStyle/>
          <a:p>
            <a:pPr>
              <a:defRPr sz="1200" b="1"/>
            </a:pPr>
            <a:endParaRPr lang="en-US"/>
          </a:p>
        </c:txPr>
        <c:crossAx val="73417856"/>
        <c:crosses val="autoZero"/>
        <c:crossBetween val="between"/>
      </c:valAx>
    </c:plotArea>
    <c:legend>
      <c:legendPos val="b"/>
      <c:layout>
        <c:manualLayout>
          <c:xMode val="edge"/>
          <c:yMode val="edge"/>
          <c:x val="2.4763699882649291E-2"/>
          <c:y val="0.8750897875214626"/>
          <c:w val="0.93940944881889765"/>
          <c:h val="0.11803035066791315"/>
        </c:manualLayout>
      </c:layout>
      <c:txPr>
        <a:bodyPr/>
        <a:lstStyle/>
        <a:p>
          <a:pPr>
            <a:defRPr sz="1200" b="1"/>
          </a:pPr>
          <a:endParaRPr lang="en-US"/>
        </a:p>
      </c:txPr>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778250" y="0"/>
            <a:ext cx="2889250"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C0AE575-AD9B-4C1B-BBB2-1319E0C56E79}" type="datetimeFigureOut">
              <a:rPr lang="en-GB"/>
              <a:pPr>
                <a:defRPr/>
              </a:pPr>
              <a:t>15/06/2011</a:t>
            </a:fld>
            <a:endParaRPr lang="en-GB"/>
          </a:p>
        </p:txBody>
      </p:sp>
      <p:sp>
        <p:nvSpPr>
          <p:cNvPr id="4" name="Footer Placeholder 3"/>
          <p:cNvSpPr>
            <a:spLocks noGrp="1"/>
          </p:cNvSpPr>
          <p:nvPr>
            <p:ph type="ftr" sz="quarter" idx="2"/>
          </p:nvPr>
        </p:nvSpPr>
        <p:spPr>
          <a:xfrm>
            <a:off x="0" y="9399588"/>
            <a:ext cx="2889250"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778250" y="9399588"/>
            <a:ext cx="2889250"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99ED400-48CE-47E6-A861-67C51471B1A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E2EE162-163C-454C-B2A6-D67D61E84466}" type="datetimeFigureOut">
              <a:rPr lang="en-GB"/>
              <a:pPr>
                <a:defRPr/>
              </a:pPr>
              <a:t>15/06/2011</a:t>
            </a:fld>
            <a:endParaRPr lang="en-GB"/>
          </a:p>
        </p:txBody>
      </p:sp>
      <p:sp>
        <p:nvSpPr>
          <p:cNvPr id="4" name="Slide Image Placeholder 3"/>
          <p:cNvSpPr>
            <a:spLocks noGrp="1" noRot="1" noChangeAspect="1"/>
          </p:cNvSpPr>
          <p:nvPr>
            <p:ph type="sldImg" idx="2"/>
          </p:nvPr>
        </p:nvSpPr>
        <p:spPr>
          <a:xfrm>
            <a:off x="862013" y="742950"/>
            <a:ext cx="4945062" cy="370998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6750" y="4700588"/>
            <a:ext cx="5335588" cy="44529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99588"/>
            <a:ext cx="2889250"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8250" y="9399588"/>
            <a:ext cx="2889250"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12F7AFD-5644-4C1F-A3BF-513FA78A8EE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3D066E1-36E2-4CFB-BC20-653C7E702153}" type="slidenum">
              <a:rPr lang="en-GB" smtClean="0"/>
              <a:pPr>
                <a:defRPr/>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GB" dirty="0" smtClean="0"/>
              <a:t>While a significant correlation has been found between the average house prices of parish’s where over 10 houses were sold in 2010 and the percentage of second homes – based on those registered with the 10% council tax reduction this should read with a warning attached as it is not a strong correlation and is based on a small sample and also fails to take into account other factors that may influence house prices in these areas. However the correlation is still present.</a:t>
            </a:r>
          </a:p>
          <a:p>
            <a:pPr>
              <a:defRPr/>
            </a:pPr>
            <a:endParaRPr lang="en-GB" dirty="0" smtClean="0"/>
          </a:p>
          <a:p>
            <a:pPr>
              <a:defRPr/>
            </a:pPr>
            <a:r>
              <a:rPr lang="en-GB" dirty="0" smtClean="0"/>
              <a:t>It’s a very emotive subject strongly connected with housing availability and affordability. Statistics provided from the last few years have shown that for every 4 houses added to the housing stock in North Devon one becomes a second home – increasing demand.</a:t>
            </a:r>
          </a:p>
          <a:p>
            <a:pPr>
              <a:defRPr/>
            </a:pPr>
            <a:endParaRPr lang="en-GB" dirty="0" smtClean="0"/>
          </a:p>
          <a:p>
            <a:pPr>
              <a:defRPr/>
            </a:pPr>
            <a:r>
              <a:rPr lang="en-GB" dirty="0" smtClean="0"/>
              <a:t>Interviews with policy makers so far have provided an entirely mixed reaction from those accepting it as a part of social change, those unable to direct opinion as each household is so different</a:t>
            </a:r>
          </a:p>
          <a:p>
            <a:pPr>
              <a:defRPr/>
            </a:pPr>
            <a:endParaRPr lang="en-GB" dirty="0" smtClean="0"/>
          </a:p>
          <a:p>
            <a:pPr>
              <a:defRPr/>
            </a:pPr>
            <a:r>
              <a:rPr lang="en-GB" dirty="0" smtClean="0"/>
              <a:t>Oddly enough I don’t think second homes are the problem. They’re a small part of the problem but the fundamental problem is the lack of affordable supply of housing in a low wage area. Second homes don’t help, particularly in some communities particularly when we’re into parish’ like Brendon and Countisbury on Exmoor where you’ve got 30% houses are second homes, Croyde and Georgeham are not as high as that but it’s a high percentage so some communities are on the edge of being unsustainable because of second home ownership. But across North Devon as a whole it’s an element of the problem but probably not a big contributor to the problem therefore on second homes the solution is to be rather more targeted at those communities where it is making communities socially unviable. </a:t>
            </a:r>
          </a:p>
          <a:p>
            <a:pPr>
              <a:defRPr/>
            </a:pPr>
            <a:endParaRPr lang="en-GB" dirty="0" smtClean="0"/>
          </a:p>
          <a:p>
            <a:pPr>
              <a:defRPr/>
            </a:pPr>
            <a:r>
              <a:rPr lang="en-GB" dirty="0" smtClean="0"/>
              <a:t>About keeping a balance – not everyone’s comfortable with suggesting a threshold but 20% has been put forward and a study in the Lake District suggested 25% marked the point where negative effects were felt in communities</a:t>
            </a:r>
          </a:p>
          <a:p>
            <a:pPr>
              <a:defRPr/>
            </a:pPr>
            <a:endParaRPr lang="en-GB" dirty="0" smtClean="0"/>
          </a:p>
          <a:p>
            <a:pPr>
              <a:defRPr/>
            </a:pPr>
            <a:r>
              <a:rPr lang="en-GB" dirty="0" smtClean="0"/>
              <a:t>Need to ring fence money locally, a possible tourist tax but also the difficulties in policing such policy.</a:t>
            </a:r>
          </a:p>
          <a:p>
            <a:pPr>
              <a:defRPr/>
            </a:pPr>
            <a:endParaRPr lang="en-GB" dirty="0"/>
          </a:p>
        </p:txBody>
      </p:sp>
      <p:sp>
        <p:nvSpPr>
          <p:cNvPr id="4" name="Slide Number Placeholder 3"/>
          <p:cNvSpPr>
            <a:spLocks noGrp="1"/>
          </p:cNvSpPr>
          <p:nvPr>
            <p:ph type="sldNum" sz="quarter" idx="5"/>
          </p:nvPr>
        </p:nvSpPr>
        <p:spPr/>
        <p:txBody>
          <a:bodyPr/>
          <a:lstStyle/>
          <a:p>
            <a:pPr>
              <a:defRPr/>
            </a:pPr>
            <a:fld id="{856A33C9-7524-4265-9910-501488B568E0}" type="slidenum">
              <a:rPr lang="en-GB" smtClean="0"/>
              <a:pPr>
                <a:defRPr/>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E8A7379-7A5C-4C67-A0CC-407F80B28272}" type="slidenum">
              <a:rPr lang="en-GB" smtClean="0"/>
              <a:pPr>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5"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6"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a:defRPr sz="2800"/>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7" name="Date Placeholder 3"/>
          <p:cNvSpPr>
            <a:spLocks noGrp="1"/>
          </p:cNvSpPr>
          <p:nvPr>
            <p:ph type="dt" sz="half" idx="10"/>
          </p:nvPr>
        </p:nvSpPr>
        <p:spPr/>
        <p:txBody>
          <a:bodyPr/>
          <a:lstStyle>
            <a:lvl1pPr>
              <a:defRPr/>
            </a:lvl1pPr>
          </a:lstStyle>
          <a:p>
            <a:pPr>
              <a:defRPr/>
            </a:pPr>
            <a:fld id="{885C7FB9-488E-41B8-A37D-3B554E2218F6}" type="datetimeFigureOut">
              <a:rPr lang="en-GB"/>
              <a:pPr>
                <a:defRPr/>
              </a:pPr>
              <a:t>15/06/2011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79EACAA-97FB-40FF-BB1D-F3DB5933823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0831107-D8C0-410E-BDC5-DF7136F550A0}" type="datetimeFigureOut">
              <a:rPr lang="en-GB"/>
              <a:pPr>
                <a:defRPr/>
              </a:pPr>
              <a:t>15/06/2011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22DC65-E19D-45DA-A22B-98447DA47B1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FCBC6BE-5176-41FF-946E-0A8F854D72B9}" type="datetimeFigureOut">
              <a:rPr lang="en-GB"/>
              <a:pPr>
                <a:defRPr/>
              </a:pPr>
              <a:t>15/06/2011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FC3A10-DF2A-46DF-89BF-8F4A8008997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5"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6"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chemeClr val="accent1">
                  <a:lumMod val="75000"/>
                </a:schemeClr>
              </a:buCl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fld id="{6EA09D75-9980-4777-BC23-DDFED58AA2C2}" type="datetimeFigureOut">
              <a:rPr lang="en-GB"/>
              <a:pPr>
                <a:defRPr/>
              </a:pPr>
              <a:t>15/06/2011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3D5C79F-1FDD-457F-B68C-8E47E2333F7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5"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6"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normAutofit/>
          </a:bodyPr>
          <a:lstStyle>
            <a:lvl1pPr algn="l">
              <a:defRPr sz="28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0E324023-2632-4962-B7D1-ABD13A7DD284}" type="datetimeFigureOut">
              <a:rPr lang="en-GB"/>
              <a:pPr>
                <a:defRPr/>
              </a:pPr>
              <a:t>15/06/2011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490EEEE-AF5C-452D-94F5-D95A83C843C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6"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7"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buClr>
                <a:schemeClr val="accent1">
                  <a:lumMod val="75000"/>
                </a:schemeClr>
              </a:buCl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buClr>
                <a:schemeClr val="accent1">
                  <a:lumMod val="75000"/>
                </a:schemeClr>
              </a:buClr>
              <a:defRPr sz="20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4"/>
          <p:cNvSpPr>
            <a:spLocks noGrp="1"/>
          </p:cNvSpPr>
          <p:nvPr>
            <p:ph type="dt" sz="half" idx="10"/>
          </p:nvPr>
        </p:nvSpPr>
        <p:spPr/>
        <p:txBody>
          <a:bodyPr/>
          <a:lstStyle>
            <a:lvl1pPr>
              <a:defRPr/>
            </a:lvl1pPr>
          </a:lstStyle>
          <a:p>
            <a:pPr>
              <a:defRPr/>
            </a:pPr>
            <a:fld id="{1BA28D96-BE5F-4B88-9B88-E3A89E94885E}" type="datetimeFigureOut">
              <a:rPr lang="en-GB"/>
              <a:pPr>
                <a:defRPr/>
              </a:pPr>
              <a:t>15/06/2011</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2B07BAC7-070C-4EFD-B70D-70700A40532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8"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9"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accent1">
                  <a:lumMod val="75000"/>
                </a:schemeClr>
              </a:buCl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chemeClr val="accent1">
                  <a:lumMod val="75000"/>
                </a:schemeClr>
              </a:buCl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6"/>
          <p:cNvSpPr>
            <a:spLocks noGrp="1"/>
          </p:cNvSpPr>
          <p:nvPr>
            <p:ph type="dt" sz="half" idx="10"/>
          </p:nvPr>
        </p:nvSpPr>
        <p:spPr/>
        <p:txBody>
          <a:bodyPr/>
          <a:lstStyle>
            <a:lvl1pPr>
              <a:defRPr/>
            </a:lvl1pPr>
          </a:lstStyle>
          <a:p>
            <a:pPr>
              <a:defRPr/>
            </a:pPr>
            <a:fld id="{7B720165-D839-4AA7-93FD-9E548323C124}" type="datetimeFigureOut">
              <a:rPr lang="en-GB"/>
              <a:pPr>
                <a:defRPr/>
              </a:pPr>
              <a:t>15/06/2011</a:t>
            </a:fld>
            <a:endParaRPr lang="en-GB"/>
          </a:p>
        </p:txBody>
      </p:sp>
      <p:sp>
        <p:nvSpPr>
          <p:cNvPr id="11" name="Footer Placeholder 7"/>
          <p:cNvSpPr>
            <a:spLocks noGrp="1"/>
          </p:cNvSpPr>
          <p:nvPr>
            <p:ph type="ftr" sz="quarter" idx="11"/>
          </p:nvPr>
        </p:nvSpPr>
        <p:spPr/>
        <p:txBody>
          <a:bodyPr/>
          <a:lstStyle>
            <a:lvl1pPr>
              <a:defRPr/>
            </a:lvl1pPr>
          </a:lstStyle>
          <a:p>
            <a:pPr>
              <a:defRPr/>
            </a:pPr>
            <a:endParaRPr lang="en-GB"/>
          </a:p>
        </p:txBody>
      </p:sp>
      <p:sp>
        <p:nvSpPr>
          <p:cNvPr id="12" name="Slide Number Placeholder 8"/>
          <p:cNvSpPr>
            <a:spLocks noGrp="1"/>
          </p:cNvSpPr>
          <p:nvPr>
            <p:ph type="sldNum" sz="quarter" idx="12"/>
          </p:nvPr>
        </p:nvSpPr>
        <p:spPr/>
        <p:txBody>
          <a:bodyPr/>
          <a:lstStyle>
            <a:lvl1pPr>
              <a:defRPr/>
            </a:lvl1pPr>
          </a:lstStyle>
          <a:p>
            <a:pPr>
              <a:defRPr/>
            </a:pPr>
            <a:fld id="{89A84B05-ECD7-4067-B2EE-77AF9F3D872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4"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5"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GB" dirty="0"/>
          </a:p>
        </p:txBody>
      </p:sp>
      <p:sp>
        <p:nvSpPr>
          <p:cNvPr id="6" name="Date Placeholder 2"/>
          <p:cNvSpPr>
            <a:spLocks noGrp="1"/>
          </p:cNvSpPr>
          <p:nvPr>
            <p:ph type="dt" sz="half" idx="10"/>
          </p:nvPr>
        </p:nvSpPr>
        <p:spPr/>
        <p:txBody>
          <a:bodyPr/>
          <a:lstStyle>
            <a:lvl1pPr>
              <a:defRPr/>
            </a:lvl1pPr>
          </a:lstStyle>
          <a:p>
            <a:pPr>
              <a:defRPr/>
            </a:pPr>
            <a:fld id="{51311544-22FC-4E46-933B-8B25DA00BB13}" type="datetimeFigureOut">
              <a:rPr lang="en-GB"/>
              <a:pPr>
                <a:defRPr/>
              </a:pPr>
              <a:t>15/06/2011</a:t>
            </a:fld>
            <a:endParaRPr lang="en-GB"/>
          </a:p>
        </p:txBody>
      </p:sp>
      <p:sp>
        <p:nvSpPr>
          <p:cNvPr id="7" name="Footer Placeholder 3"/>
          <p:cNvSpPr>
            <a:spLocks noGrp="1"/>
          </p:cNvSpPr>
          <p:nvPr>
            <p:ph type="ftr" sz="quarter" idx="11"/>
          </p:nvPr>
        </p:nvSpPr>
        <p:spPr/>
        <p:txBody>
          <a:bodyPr/>
          <a:lstStyle>
            <a:lvl1pPr>
              <a:defRPr/>
            </a:lvl1pPr>
          </a:lstStyle>
          <a:p>
            <a:pPr>
              <a:defRPr/>
            </a:pPr>
            <a:endParaRPr lang="en-GB"/>
          </a:p>
        </p:txBody>
      </p:sp>
      <p:sp>
        <p:nvSpPr>
          <p:cNvPr id="8" name="Slide Number Placeholder 4"/>
          <p:cNvSpPr>
            <a:spLocks noGrp="1"/>
          </p:cNvSpPr>
          <p:nvPr>
            <p:ph type="sldNum" sz="quarter" idx="12"/>
          </p:nvPr>
        </p:nvSpPr>
        <p:spPr/>
        <p:txBody>
          <a:bodyPr/>
          <a:lstStyle>
            <a:lvl1pPr>
              <a:defRPr/>
            </a:lvl1pPr>
          </a:lstStyle>
          <a:p>
            <a:pPr>
              <a:defRPr/>
            </a:pPr>
            <a:fld id="{63D43C61-A46E-418D-BF9A-4EF57860E6A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3"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4"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5" name="Date Placeholder 1"/>
          <p:cNvSpPr>
            <a:spLocks noGrp="1"/>
          </p:cNvSpPr>
          <p:nvPr>
            <p:ph type="dt" sz="half" idx="10"/>
          </p:nvPr>
        </p:nvSpPr>
        <p:spPr/>
        <p:txBody>
          <a:bodyPr/>
          <a:lstStyle>
            <a:lvl1pPr>
              <a:defRPr/>
            </a:lvl1pPr>
          </a:lstStyle>
          <a:p>
            <a:pPr>
              <a:defRPr/>
            </a:pPr>
            <a:fld id="{F864E12C-0041-46D5-826B-BB2C6CE252FF}" type="datetimeFigureOut">
              <a:rPr lang="en-GB"/>
              <a:pPr>
                <a:defRPr/>
              </a:pPr>
              <a:t>15/06/2011</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3"/>
          <p:cNvSpPr>
            <a:spLocks noGrp="1"/>
          </p:cNvSpPr>
          <p:nvPr>
            <p:ph type="sldNum" sz="quarter" idx="12"/>
          </p:nvPr>
        </p:nvSpPr>
        <p:spPr/>
        <p:txBody>
          <a:bodyPr/>
          <a:lstStyle>
            <a:lvl1pPr>
              <a:defRPr/>
            </a:lvl1pPr>
          </a:lstStyle>
          <a:p>
            <a:pPr>
              <a:defRPr/>
            </a:pPr>
            <a:fld id="{AEED7E7F-ED4E-42A9-A3B2-6F55D4DD5EC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6"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7"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AD321194-9BE4-467F-8C75-07992EF006B2}" type="datetimeFigureOut">
              <a:rPr lang="en-GB"/>
              <a:pPr>
                <a:defRPr/>
              </a:pPr>
              <a:t>15/06/2011</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0D37AD6D-CD3F-47DF-8B1D-349C29AE54C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baseline"/>
          <p:cNvPicPr>
            <a:picLocks noChangeAspect="1" noChangeArrowheads="1"/>
          </p:cNvPicPr>
          <p:nvPr userDrawn="1"/>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6" name="Picture 9" descr="JPG RGB Large with Border"/>
          <p:cNvPicPr>
            <a:picLocks noChangeAspect="1" noChangeArrowheads="1"/>
          </p:cNvPicPr>
          <p:nvPr userDrawn="1"/>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pic>
        <p:nvPicPr>
          <p:cNvPr id="7" name="Picture 11" descr="CSLTR_rgb_transparent_background.gif"/>
          <p:cNvPicPr>
            <a:picLocks noChangeAspect="1"/>
          </p:cNvPicPr>
          <p:nvPr userDrawn="1"/>
        </p:nvPicPr>
        <p:blipFill>
          <a:blip r:embed="rId4" cstate="print"/>
          <a:srcRect t="11935" r="16418" b="22415"/>
          <a:stretch>
            <a:fillRect/>
          </a:stretch>
        </p:blipFill>
        <p:spPr bwMode="auto">
          <a:xfrm>
            <a:off x="0" y="5849938"/>
            <a:ext cx="5132388" cy="1008062"/>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40FABC18-7A6D-4524-85AD-B60F791955BA}" type="datetimeFigureOut">
              <a:rPr lang="en-GB"/>
              <a:pPr>
                <a:defRPr/>
              </a:pPr>
              <a:t>15/06/2011</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F0A42289-6095-4856-B17E-5448C2AAC8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F2283F5-B5DE-4662-8A57-983F58A4D193}" type="datetimeFigureOut">
              <a:rPr lang="en-GB"/>
              <a:pPr>
                <a:defRPr/>
              </a:pPr>
              <a:t>15/06/2011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A7A20D8-2012-47E2-ABC1-056BFED05E73}" type="slidenum">
              <a:rPr lang="en-GB"/>
              <a:pPr>
                <a:defRPr/>
              </a:pPr>
              <a:t>‹#›</a:t>
            </a:fld>
            <a:endParaRPr lang="en-GB"/>
          </a:p>
        </p:txBody>
      </p:sp>
      <p:pic>
        <p:nvPicPr>
          <p:cNvPr id="1031" name="Picture 8" descr="baseline"/>
          <p:cNvPicPr>
            <a:picLocks noChangeAspect="1" noChangeArrowheads="1"/>
          </p:cNvPicPr>
          <p:nvPr userDrawn="1"/>
        </p:nvPicPr>
        <p:blipFill>
          <a:blip r:embed="rId13" cstate="print"/>
          <a:srcRect/>
          <a:stretch>
            <a:fillRect/>
          </a:stretch>
        </p:blipFill>
        <p:spPr bwMode="auto">
          <a:xfrm>
            <a:off x="0" y="5486400"/>
            <a:ext cx="9144000" cy="1371600"/>
          </a:xfrm>
          <a:prstGeom prst="rect">
            <a:avLst/>
          </a:prstGeom>
          <a:noFill/>
          <a:ln w="9525">
            <a:noFill/>
            <a:miter lim="800000"/>
            <a:headEnd/>
            <a:tailEnd/>
          </a:ln>
        </p:spPr>
      </p:pic>
      <p:pic>
        <p:nvPicPr>
          <p:cNvPr id="1032" name="Picture 9" descr="JPG RGB Large with Border"/>
          <p:cNvPicPr>
            <a:picLocks noChangeAspect="1" noChangeArrowheads="1"/>
          </p:cNvPicPr>
          <p:nvPr userDrawn="1"/>
        </p:nvPicPr>
        <p:blipFill>
          <a:blip r:embed="rId14" cstate="print"/>
          <a:srcRect/>
          <a:stretch>
            <a:fillRect/>
          </a:stretch>
        </p:blipFill>
        <p:spPr bwMode="auto">
          <a:xfrm>
            <a:off x="7543800" y="5486400"/>
            <a:ext cx="1347788" cy="1127125"/>
          </a:xfrm>
          <a:prstGeom prst="rect">
            <a:avLst/>
          </a:prstGeom>
          <a:noFill/>
          <a:ln w="9525">
            <a:noFill/>
            <a:miter lim="800000"/>
            <a:headEnd/>
            <a:tailEnd/>
          </a:ln>
        </p:spPr>
      </p:pic>
      <p:pic>
        <p:nvPicPr>
          <p:cNvPr id="1033" name="Picture 8" descr="CSLTR_rgb_transparent_background.gif"/>
          <p:cNvPicPr>
            <a:picLocks noChangeAspect="1"/>
          </p:cNvPicPr>
          <p:nvPr userDrawn="1"/>
        </p:nvPicPr>
        <p:blipFill>
          <a:blip r:embed="rId15" cstate="print"/>
          <a:srcRect t="11935" r="16418" b="22415"/>
          <a:stretch>
            <a:fillRect/>
          </a:stretch>
        </p:blipFill>
        <p:spPr bwMode="auto">
          <a:xfrm>
            <a:off x="0" y="5849938"/>
            <a:ext cx="5132388"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49" r:id="rId10"/>
    <p:sldLayoutId id="2147483750" r:id="rId11"/>
  </p:sldLayoutIdLst>
  <p:txStyles>
    <p:titleStyle>
      <a:lvl1pPr algn="ctr" rtl="0" eaLnBrk="0" fontAlgn="base" hangingPunct="0">
        <a:spcBef>
          <a:spcPct val="0"/>
        </a:spcBef>
        <a:spcAft>
          <a:spcPct val="0"/>
        </a:spcAft>
        <a:defRPr sz="2800" kern="1200">
          <a:solidFill>
            <a:schemeClr val="tx1"/>
          </a:solidFill>
          <a:latin typeface="+mj-lt"/>
          <a:ea typeface="+mj-ea"/>
          <a:cs typeface="+mj-cs"/>
        </a:defRPr>
      </a:lvl1pPr>
      <a:lvl2pPr algn="ctr" rtl="0" eaLnBrk="0" fontAlgn="base" hangingPunct="0">
        <a:spcBef>
          <a:spcPct val="0"/>
        </a:spcBef>
        <a:spcAft>
          <a:spcPct val="0"/>
        </a:spcAft>
        <a:defRPr sz="2800">
          <a:solidFill>
            <a:schemeClr val="tx1"/>
          </a:solidFill>
          <a:latin typeface="Calibri" pitchFamily="34" charset="0"/>
        </a:defRPr>
      </a:lvl2pPr>
      <a:lvl3pPr algn="ctr" rtl="0" eaLnBrk="0" fontAlgn="base" hangingPunct="0">
        <a:spcBef>
          <a:spcPct val="0"/>
        </a:spcBef>
        <a:spcAft>
          <a:spcPct val="0"/>
        </a:spcAft>
        <a:defRPr sz="2800">
          <a:solidFill>
            <a:schemeClr val="tx1"/>
          </a:solidFill>
          <a:latin typeface="Calibri" pitchFamily="34" charset="0"/>
        </a:defRPr>
      </a:lvl3pPr>
      <a:lvl4pPr algn="ctr" rtl="0" eaLnBrk="0" fontAlgn="base" hangingPunct="0">
        <a:spcBef>
          <a:spcPct val="0"/>
        </a:spcBef>
        <a:spcAft>
          <a:spcPct val="0"/>
        </a:spcAft>
        <a:defRPr sz="2800">
          <a:solidFill>
            <a:schemeClr val="tx1"/>
          </a:solidFill>
          <a:latin typeface="Calibri" pitchFamily="34" charset="0"/>
        </a:defRPr>
      </a:lvl4pPr>
      <a:lvl5pPr algn="ctr" rtl="0" eaLnBrk="0" fontAlgn="base" hangingPunct="0">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2800">
          <a:solidFill>
            <a:schemeClr val="tx1"/>
          </a:solidFill>
          <a:latin typeface="Calibri" pitchFamily="34" charset="0"/>
        </a:defRPr>
      </a:lvl6pPr>
      <a:lvl7pPr marL="914400" algn="ctr" rtl="0" fontAlgn="base">
        <a:spcBef>
          <a:spcPct val="0"/>
        </a:spcBef>
        <a:spcAft>
          <a:spcPct val="0"/>
        </a:spcAft>
        <a:defRPr sz="2800">
          <a:solidFill>
            <a:schemeClr val="tx1"/>
          </a:solidFill>
          <a:latin typeface="Calibri" pitchFamily="34" charset="0"/>
        </a:defRPr>
      </a:lvl7pPr>
      <a:lvl8pPr marL="1371600" algn="ctr" rtl="0" fontAlgn="base">
        <a:spcBef>
          <a:spcPct val="0"/>
        </a:spcBef>
        <a:spcAft>
          <a:spcPct val="0"/>
        </a:spcAft>
        <a:defRPr sz="2800">
          <a:solidFill>
            <a:schemeClr val="tx1"/>
          </a:solidFill>
          <a:latin typeface="Calibri" pitchFamily="34" charset="0"/>
        </a:defRPr>
      </a:lvl8pPr>
      <a:lvl9pPr marL="1828800" algn="ctr" rtl="0" fontAlgn="base">
        <a:spcBef>
          <a:spcPct val="0"/>
        </a:spcBef>
        <a:spcAft>
          <a:spcPct val="0"/>
        </a:spcAft>
        <a:defRPr sz="28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376092"/>
        </a:buClr>
        <a:buFont typeface="Arial"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x.ac.uk/slt/ourresearch/tourismcommunityandsustainabilitysecondhomeownershi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slide" Target="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1700213"/>
            <a:ext cx="8208962" cy="3743325"/>
          </a:xfrm>
        </p:spPr>
        <p:txBody>
          <a:bodyPr rtlCol="0"/>
          <a:lstStyle/>
          <a:p>
            <a:pPr eaLnBrk="1" fontAlgn="auto" hangingPunct="1">
              <a:spcAft>
                <a:spcPts val="0"/>
              </a:spcAft>
              <a:defRPr/>
            </a:pPr>
            <a:r>
              <a:rPr lang="en-GB" sz="4000" dirty="0" smtClean="0"/>
              <a:t>A place in the country - the contribution of second homes to North Devon communities</a:t>
            </a:r>
            <a:br>
              <a:rPr lang="en-GB" sz="4000" dirty="0" smtClean="0"/>
            </a:br>
            <a:r>
              <a:rPr lang="en-GB" sz="4000" dirty="0" smtClean="0"/>
              <a:t/>
            </a:r>
            <a:br>
              <a:rPr lang="en-GB" sz="4000" dirty="0" smtClean="0"/>
            </a:br>
            <a:r>
              <a:rPr lang="en-GB" sz="1100" dirty="0" smtClean="0"/>
              <a:t/>
            </a:r>
            <a:br>
              <a:rPr lang="en-GB" sz="1100" dirty="0" smtClean="0"/>
            </a:br>
            <a:r>
              <a:rPr lang="en-GB" sz="800" dirty="0" smtClean="0">
                <a:solidFill>
                  <a:schemeClr val="bg1">
                    <a:lumMod val="50000"/>
                  </a:schemeClr>
                </a:solidFill>
              </a:rPr>
              <a:t/>
            </a:r>
            <a:br>
              <a:rPr lang="en-GB" sz="800" dirty="0" smtClean="0">
                <a:solidFill>
                  <a:schemeClr val="bg1">
                    <a:lumMod val="50000"/>
                  </a:schemeClr>
                </a:solidFill>
              </a:rPr>
            </a:br>
            <a:r>
              <a:rPr lang="en-GB" sz="2400" dirty="0" smtClean="0">
                <a:solidFill>
                  <a:schemeClr val="bg1">
                    <a:lumMod val="50000"/>
                  </a:schemeClr>
                </a:solidFill>
              </a:rPr>
              <a:t>Jenny Barnett</a:t>
            </a:r>
            <a:endParaRPr lang="en-GB" sz="2400" dirty="0">
              <a:solidFill>
                <a:schemeClr val="bg1">
                  <a:lumMod val="50000"/>
                </a:schemeClr>
              </a:solidFill>
            </a:endParaRPr>
          </a:p>
        </p:txBody>
      </p:sp>
      <p:pic>
        <p:nvPicPr>
          <p:cNvPr id="11267" name="Picture 8" descr="baseline"/>
          <p:cNvPicPr>
            <a:picLocks noChangeAspect="1" noChangeArrowheads="1"/>
          </p:cNvPicPr>
          <p:nvPr/>
        </p:nvPicPr>
        <p:blipFill>
          <a:blip r:embed="rId2" cstate="print"/>
          <a:srcRect/>
          <a:stretch>
            <a:fillRect/>
          </a:stretch>
        </p:blipFill>
        <p:spPr bwMode="auto">
          <a:xfrm>
            <a:off x="0" y="5486400"/>
            <a:ext cx="9144000" cy="1371600"/>
          </a:xfrm>
          <a:prstGeom prst="rect">
            <a:avLst/>
          </a:prstGeom>
          <a:noFill/>
          <a:ln w="9525">
            <a:noFill/>
            <a:miter lim="800000"/>
            <a:headEnd/>
            <a:tailEnd/>
          </a:ln>
        </p:spPr>
      </p:pic>
      <p:pic>
        <p:nvPicPr>
          <p:cNvPr id="11268" name="Picture 9" descr="JPG RGB Large with Border"/>
          <p:cNvPicPr>
            <a:picLocks noChangeAspect="1" noChangeArrowheads="1"/>
          </p:cNvPicPr>
          <p:nvPr/>
        </p:nvPicPr>
        <p:blipFill>
          <a:blip r:embed="rId3" cstate="print"/>
          <a:srcRect/>
          <a:stretch>
            <a:fillRect/>
          </a:stretch>
        </p:blipFill>
        <p:spPr bwMode="auto">
          <a:xfrm>
            <a:off x="7543800" y="5486400"/>
            <a:ext cx="1347788" cy="1127125"/>
          </a:xfrm>
          <a:prstGeom prst="rect">
            <a:avLst/>
          </a:prstGeom>
          <a:noFill/>
          <a:ln w="9525">
            <a:noFill/>
            <a:miter lim="800000"/>
            <a:headEnd/>
            <a:tailEnd/>
          </a:ln>
        </p:spPr>
      </p:pic>
      <p:sp>
        <p:nvSpPr>
          <p:cNvPr id="11270" name="Text Box 10"/>
          <p:cNvSpPr txBox="1">
            <a:spLocks noChangeArrowheads="1"/>
          </p:cNvSpPr>
          <p:nvPr/>
        </p:nvSpPr>
        <p:spPr bwMode="auto">
          <a:xfrm>
            <a:off x="152400" y="6019800"/>
            <a:ext cx="5916613" cy="584200"/>
          </a:xfrm>
          <a:prstGeom prst="rect">
            <a:avLst/>
          </a:prstGeom>
          <a:noFill/>
          <a:ln w="9525">
            <a:noFill/>
            <a:miter lim="800000"/>
            <a:headEnd/>
            <a:tailEnd/>
          </a:ln>
        </p:spPr>
        <p:txBody>
          <a:bodyPr wrap="none">
            <a:spAutoFit/>
          </a:bodyPr>
          <a:lstStyle/>
          <a:p>
            <a:pPr>
              <a:defRPr/>
            </a:pPr>
            <a:r>
              <a:rPr lang="en-GB" sz="1600" dirty="0">
                <a:latin typeface="+mj-lt"/>
              </a:rPr>
              <a:t>Centre for Sport, Leisure and Tourism Research  - University of Exeter</a:t>
            </a:r>
          </a:p>
          <a:p>
            <a:pPr>
              <a:defRPr/>
            </a:pPr>
            <a:r>
              <a:rPr lang="en-GB" sz="1600" dirty="0">
                <a:latin typeface="+mj-lt"/>
              </a:rPr>
              <a:t>Research Showcase Event - June 8th 2011</a:t>
            </a:r>
          </a:p>
        </p:txBody>
      </p:sp>
      <p:pic>
        <p:nvPicPr>
          <p:cNvPr id="3" name="Picture 3" descr="Centre_for_Sport_Leisure_and_Tourism_Research_rgb.jpg"/>
          <p:cNvPicPr>
            <a:picLocks noChangeAspect="1"/>
          </p:cNvPicPr>
          <p:nvPr/>
        </p:nvPicPr>
        <p:blipFill>
          <a:blip r:embed="rId4" cstate="print"/>
          <a:srcRect r="17821" b="26355"/>
          <a:stretch>
            <a:fillRect/>
          </a:stretch>
        </p:blipFill>
        <p:spPr bwMode="auto">
          <a:xfrm>
            <a:off x="179388" y="0"/>
            <a:ext cx="6624637" cy="1484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188913"/>
            <a:ext cx="8229600" cy="719137"/>
          </a:xfrm>
        </p:spPr>
        <p:txBody>
          <a:bodyPr/>
          <a:lstStyle/>
          <a:p>
            <a:pPr eaLnBrk="1" hangingPunct="1"/>
            <a:r>
              <a:rPr lang="en-GB" smtClean="0">
                <a:solidFill>
                  <a:schemeClr val="tx2"/>
                </a:solidFill>
              </a:rPr>
              <a:t>Project Outline and Aim</a:t>
            </a:r>
          </a:p>
        </p:txBody>
      </p:sp>
      <p:sp>
        <p:nvSpPr>
          <p:cNvPr id="12291" name="Content Placeholder 2"/>
          <p:cNvSpPr>
            <a:spLocks noGrp="1"/>
          </p:cNvSpPr>
          <p:nvPr>
            <p:ph idx="1"/>
          </p:nvPr>
        </p:nvSpPr>
        <p:spPr>
          <a:xfrm>
            <a:off x="684213" y="1052513"/>
            <a:ext cx="7559675" cy="4525962"/>
          </a:xfrm>
        </p:spPr>
        <p:txBody>
          <a:bodyPr/>
          <a:lstStyle/>
          <a:p>
            <a:pPr eaLnBrk="1" hangingPunct="1">
              <a:buClr>
                <a:srgbClr val="376092"/>
              </a:buClr>
              <a:defRPr/>
            </a:pPr>
            <a:r>
              <a:rPr lang="en-GB" dirty="0" smtClean="0"/>
              <a:t>To examine the value and contribution of second home ownership to communities, framed within UK planning’s statutory sustainable communities agenda. </a:t>
            </a:r>
          </a:p>
          <a:p>
            <a:pPr eaLnBrk="1" hangingPunct="1">
              <a:buClr>
                <a:srgbClr val="376092"/>
              </a:buClr>
              <a:defRPr/>
            </a:pPr>
            <a:endParaRPr lang="en-GB" sz="1050" dirty="0" smtClean="0"/>
          </a:p>
          <a:p>
            <a:pPr eaLnBrk="1" hangingPunct="1">
              <a:buClr>
                <a:srgbClr val="376092"/>
              </a:buClr>
              <a:defRPr/>
            </a:pPr>
            <a:r>
              <a:rPr lang="en-GB" dirty="0" smtClean="0"/>
              <a:t>In collaboration with: </a:t>
            </a:r>
          </a:p>
          <a:p>
            <a:pPr eaLnBrk="1" hangingPunct="1">
              <a:buClr>
                <a:srgbClr val="376092"/>
              </a:buClr>
              <a:buFont typeface="Arial" charset="0"/>
              <a:buNone/>
              <a:defRPr/>
            </a:pPr>
            <a:r>
              <a:rPr lang="en-GB" dirty="0" smtClean="0"/>
              <a:t>		Dr. Mike Kelly, Planning Manager and Andrew Austen, 	Planning Officer at North Devon Council</a:t>
            </a:r>
          </a:p>
        </p:txBody>
      </p:sp>
      <p:pic>
        <p:nvPicPr>
          <p:cNvPr id="4" name="Picture 3" descr="Croyde.jpg"/>
          <p:cNvPicPr>
            <a:picLocks noChangeAspect="1"/>
          </p:cNvPicPr>
          <p:nvPr/>
        </p:nvPicPr>
        <p:blipFill>
          <a:blip r:embed="rId2" cstate="print"/>
          <a:stretch>
            <a:fillRect/>
          </a:stretch>
        </p:blipFill>
        <p:spPr>
          <a:xfrm>
            <a:off x="6120440" y="3691043"/>
            <a:ext cx="2412000" cy="1754181"/>
          </a:xfrm>
          <a:prstGeom prst="rect">
            <a:avLst/>
          </a:prstGeom>
          <a:ln>
            <a:noFill/>
          </a:ln>
          <a:effectLst>
            <a:softEdge rad="112500"/>
          </a:effectLst>
        </p:spPr>
      </p:pic>
      <p:pic>
        <p:nvPicPr>
          <p:cNvPr id="5" name="Picture 4" descr="Instow.jpg"/>
          <p:cNvPicPr>
            <a:picLocks noChangeAspect="1"/>
          </p:cNvPicPr>
          <p:nvPr/>
        </p:nvPicPr>
        <p:blipFill>
          <a:blip r:embed="rId3" cstate="print"/>
          <a:stretch>
            <a:fillRect/>
          </a:stretch>
        </p:blipFill>
        <p:spPr>
          <a:xfrm>
            <a:off x="791848" y="3645024"/>
            <a:ext cx="2412000" cy="1809000"/>
          </a:xfrm>
          <a:prstGeom prst="rect">
            <a:avLst/>
          </a:prstGeom>
          <a:ln>
            <a:noFill/>
          </a:ln>
          <a:effectLst>
            <a:softEdge rad="112500"/>
          </a:effectLst>
        </p:spPr>
      </p:pic>
      <p:pic>
        <p:nvPicPr>
          <p:cNvPr id="6" name="Picture 5" descr="For sale.JPG"/>
          <p:cNvPicPr>
            <a:picLocks noChangeAspect="1"/>
          </p:cNvPicPr>
          <p:nvPr/>
        </p:nvPicPr>
        <p:blipFill>
          <a:blip r:embed="rId4" cstate="print"/>
          <a:stretch>
            <a:fillRect/>
          </a:stretch>
        </p:blipFill>
        <p:spPr>
          <a:xfrm>
            <a:off x="3456144" y="3672635"/>
            <a:ext cx="2412000" cy="177258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60350"/>
            <a:ext cx="8229600" cy="796925"/>
          </a:xfrm>
        </p:spPr>
        <p:txBody>
          <a:bodyPr/>
          <a:lstStyle/>
          <a:p>
            <a:pPr eaLnBrk="1" hangingPunct="1">
              <a:defRPr/>
            </a:pPr>
            <a:r>
              <a:rPr lang="en-GB" dirty="0" smtClean="0">
                <a:solidFill>
                  <a:schemeClr val="accent1">
                    <a:lumMod val="75000"/>
                  </a:schemeClr>
                </a:solidFill>
              </a:rPr>
              <a:t>Research Objectives</a:t>
            </a:r>
          </a:p>
        </p:txBody>
      </p:sp>
      <p:sp>
        <p:nvSpPr>
          <p:cNvPr id="6" name="Content Placeholder 5"/>
          <p:cNvSpPr>
            <a:spLocks noGrp="1"/>
          </p:cNvSpPr>
          <p:nvPr>
            <p:ph idx="1"/>
          </p:nvPr>
        </p:nvSpPr>
        <p:spPr>
          <a:xfrm>
            <a:off x="457200" y="1268413"/>
            <a:ext cx="8229600" cy="4176712"/>
          </a:xfrm>
        </p:spPr>
        <p:txBody>
          <a:bodyPr/>
          <a:lstStyle/>
          <a:p>
            <a:pPr marL="514350" indent="-514350" eaLnBrk="1" hangingPunct="1">
              <a:buFont typeface="+mj-lt"/>
              <a:buAutoNum type="arabicPeriod"/>
              <a:defRPr/>
            </a:pPr>
            <a:r>
              <a:rPr lang="en-GB" dirty="0" smtClean="0"/>
              <a:t>To undertake a secondary review of the relationships between second home ownership, house prices and affordability; </a:t>
            </a:r>
          </a:p>
          <a:p>
            <a:pPr marL="514350" indent="-514350" eaLnBrk="1" hangingPunct="1">
              <a:buFont typeface="+mj-lt"/>
              <a:buAutoNum type="arabicPeriod"/>
              <a:defRPr/>
            </a:pPr>
            <a:endParaRPr lang="en-GB" sz="800" dirty="0" smtClean="0"/>
          </a:p>
          <a:p>
            <a:pPr marL="514350" indent="-514350" eaLnBrk="1" hangingPunct="1">
              <a:buFont typeface="+mj-lt"/>
              <a:buAutoNum type="arabicPeriod"/>
              <a:defRPr/>
            </a:pPr>
            <a:r>
              <a:rPr lang="en-GB" dirty="0" smtClean="0"/>
              <a:t>To explore the socio-economic and cultural impact of second home ownership in North Devon communities from community and planning policy perspectives;</a:t>
            </a:r>
          </a:p>
          <a:p>
            <a:pPr marL="514350" indent="-514350" eaLnBrk="1" hangingPunct="1">
              <a:buFont typeface="+mj-lt"/>
              <a:buAutoNum type="arabicPeriod"/>
              <a:defRPr/>
            </a:pPr>
            <a:endParaRPr lang="en-GB" sz="800" dirty="0" smtClean="0"/>
          </a:p>
          <a:p>
            <a:pPr marL="514350" indent="-514350" eaLnBrk="1" hangingPunct="1">
              <a:buFont typeface="+mj-lt"/>
              <a:buAutoNum type="arabicPeriod"/>
              <a:defRPr/>
            </a:pPr>
            <a:r>
              <a:rPr lang="en-GB" dirty="0" smtClean="0"/>
              <a:t>To explore community participation: the challenges for communities with high proportions of second homes and for planners efforts to use community participation strategies in delivering the sustainability agenda;</a:t>
            </a:r>
          </a:p>
          <a:p>
            <a:pPr marL="514350" indent="-514350" eaLnBrk="1" hangingPunct="1">
              <a:buFont typeface="+mj-lt"/>
              <a:buAutoNum type="arabicPeriod"/>
              <a:defRPr/>
            </a:pPr>
            <a:endParaRPr lang="en-GB" sz="800" dirty="0" smtClean="0"/>
          </a:p>
          <a:p>
            <a:pPr marL="514350" indent="-514350" eaLnBrk="1" hangingPunct="1">
              <a:buFont typeface="+mj-lt"/>
              <a:buAutoNum type="arabicPeriod"/>
              <a:defRPr/>
            </a:pPr>
            <a:r>
              <a:rPr lang="en-GB" dirty="0" smtClean="0"/>
              <a:t>To develop best practice for developing sustainable community strategies in areas where there is a high proportion of second homes.</a:t>
            </a:r>
          </a:p>
          <a:p>
            <a:pPr eaLnBrk="1" hangingPunct="1">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576262"/>
          </a:xfrm>
        </p:spPr>
        <p:txBody>
          <a:bodyPr/>
          <a:lstStyle/>
          <a:p>
            <a:pPr>
              <a:defRPr/>
            </a:pPr>
            <a:r>
              <a:rPr lang="en-GB" dirty="0" smtClean="0">
                <a:solidFill>
                  <a:schemeClr val="accent1">
                    <a:lumMod val="75000"/>
                  </a:schemeClr>
                </a:solidFill>
              </a:rPr>
              <a:t>Percentage of Second Homes</a:t>
            </a:r>
            <a:endParaRPr lang="en-GB" dirty="0"/>
          </a:p>
        </p:txBody>
      </p:sp>
      <p:graphicFrame>
        <p:nvGraphicFramePr>
          <p:cNvPr id="4" name="Content Placeholder 3"/>
          <p:cNvGraphicFramePr>
            <a:graphicFrameLocks noGrp="1"/>
          </p:cNvGraphicFramePr>
          <p:nvPr>
            <p:ph idx="1"/>
          </p:nvPr>
        </p:nvGraphicFramePr>
        <p:xfrm>
          <a:off x="467544" y="836712"/>
          <a:ext cx="8229600" cy="466997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15888"/>
            <a:ext cx="8229600" cy="869950"/>
          </a:xfrm>
        </p:spPr>
        <p:txBody>
          <a:bodyPr/>
          <a:lstStyle/>
          <a:p>
            <a:pPr eaLnBrk="1" hangingPunct="1"/>
            <a:r>
              <a:rPr lang="en-GB" smtClean="0">
                <a:solidFill>
                  <a:schemeClr val="tx2"/>
                </a:solidFill>
              </a:rPr>
              <a:t>Methodology</a:t>
            </a:r>
            <a:endParaRPr lang="en-GB" smtClean="0"/>
          </a:p>
        </p:txBody>
      </p:sp>
      <p:sp>
        <p:nvSpPr>
          <p:cNvPr id="6" name="TextBox 5"/>
          <p:cNvSpPr txBox="1"/>
          <p:nvPr/>
        </p:nvSpPr>
        <p:spPr>
          <a:xfrm>
            <a:off x="539552" y="1196752"/>
            <a:ext cx="2160240" cy="707886"/>
          </a:xfrm>
          <a:prstGeom prst="rect">
            <a:avLst/>
          </a:prstGeom>
          <a:solidFill>
            <a:schemeClr val="accent1">
              <a:lumMod val="40000"/>
              <a:lumOff val="60000"/>
            </a:schemeClr>
          </a:solidFill>
          <a:effectLst>
            <a:softEdge rad="31750"/>
          </a:effectLst>
        </p:spPr>
        <p:txBody>
          <a:bodyPr anchor="ctr">
            <a:spAutoFit/>
          </a:bodyPr>
          <a:lstStyle/>
          <a:p>
            <a:pPr algn="ctr">
              <a:defRPr/>
            </a:pPr>
            <a:r>
              <a:rPr lang="en-GB" sz="2000" dirty="0">
                <a:solidFill>
                  <a:schemeClr val="tx2">
                    <a:lumMod val="75000"/>
                  </a:schemeClr>
                </a:solidFill>
              </a:rPr>
              <a:t>Brendon &amp; Countisbury</a:t>
            </a:r>
          </a:p>
        </p:txBody>
      </p:sp>
      <p:sp>
        <p:nvSpPr>
          <p:cNvPr id="7" name="TextBox 6"/>
          <p:cNvSpPr txBox="1"/>
          <p:nvPr/>
        </p:nvSpPr>
        <p:spPr>
          <a:xfrm>
            <a:off x="539552" y="2348880"/>
            <a:ext cx="2160240" cy="540000"/>
          </a:xfrm>
          <a:prstGeom prst="rect">
            <a:avLst/>
          </a:prstGeom>
          <a:solidFill>
            <a:schemeClr val="accent1">
              <a:lumMod val="40000"/>
              <a:lumOff val="60000"/>
            </a:schemeClr>
          </a:solidFill>
          <a:effectLst>
            <a:softEdge rad="31750"/>
          </a:effectLst>
        </p:spPr>
        <p:txBody>
          <a:bodyPr anchor="ctr">
            <a:spAutoFit/>
          </a:bodyPr>
          <a:lstStyle/>
          <a:p>
            <a:pPr algn="ctr">
              <a:defRPr/>
            </a:pPr>
            <a:r>
              <a:rPr lang="en-GB" sz="2000" dirty="0">
                <a:solidFill>
                  <a:schemeClr val="tx2">
                    <a:lumMod val="75000"/>
                  </a:schemeClr>
                </a:solidFill>
              </a:rPr>
              <a:t>Georgeham</a:t>
            </a:r>
          </a:p>
        </p:txBody>
      </p:sp>
      <p:sp>
        <p:nvSpPr>
          <p:cNvPr id="8" name="TextBox 7"/>
          <p:cNvSpPr txBox="1"/>
          <p:nvPr/>
        </p:nvSpPr>
        <p:spPr>
          <a:xfrm>
            <a:off x="539552" y="3354929"/>
            <a:ext cx="2160240" cy="540000"/>
          </a:xfrm>
          <a:prstGeom prst="rect">
            <a:avLst/>
          </a:prstGeom>
          <a:solidFill>
            <a:schemeClr val="accent1">
              <a:lumMod val="40000"/>
              <a:lumOff val="60000"/>
            </a:schemeClr>
          </a:solidFill>
          <a:effectLst>
            <a:softEdge rad="31750"/>
          </a:effectLst>
        </p:spPr>
        <p:txBody>
          <a:bodyPr anchor="ctr">
            <a:spAutoFit/>
          </a:bodyPr>
          <a:lstStyle/>
          <a:p>
            <a:pPr algn="ctr">
              <a:defRPr/>
            </a:pPr>
            <a:r>
              <a:rPr lang="en-GB" sz="2000" dirty="0">
                <a:solidFill>
                  <a:schemeClr val="tx2">
                    <a:lumMod val="75000"/>
                  </a:schemeClr>
                </a:solidFill>
              </a:rPr>
              <a:t>Instow</a:t>
            </a:r>
          </a:p>
        </p:txBody>
      </p:sp>
      <p:sp>
        <p:nvSpPr>
          <p:cNvPr id="9" name="Right Brace 8"/>
          <p:cNvSpPr/>
          <p:nvPr/>
        </p:nvSpPr>
        <p:spPr>
          <a:xfrm>
            <a:off x="3059113" y="1484313"/>
            <a:ext cx="504825" cy="2232025"/>
          </a:xfrm>
          <a:prstGeom prst="righ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0" name="TextBox 9"/>
          <p:cNvSpPr txBox="1"/>
          <p:nvPr/>
        </p:nvSpPr>
        <p:spPr>
          <a:xfrm>
            <a:off x="4572000" y="1341032"/>
            <a:ext cx="923330" cy="2376000"/>
          </a:xfrm>
          <a:prstGeom prst="rect">
            <a:avLst/>
          </a:prstGeom>
          <a:noFill/>
          <a:ln w="12700">
            <a:solidFill>
              <a:schemeClr val="accent1">
                <a:lumMod val="75000"/>
              </a:schemeClr>
            </a:solidFill>
          </a:ln>
        </p:spPr>
        <p:txBody>
          <a:bodyPr vert="vert270" anchor="ctr">
            <a:spAutoFit/>
          </a:bodyPr>
          <a:lstStyle/>
          <a:p>
            <a:pPr algn="ctr">
              <a:defRPr/>
            </a:pPr>
            <a:r>
              <a:rPr lang="en-GB" sz="2400" dirty="0">
                <a:solidFill>
                  <a:schemeClr val="tx2">
                    <a:lumMod val="75000"/>
                  </a:schemeClr>
                </a:solidFill>
              </a:rPr>
              <a:t>Initial Questionnaire</a:t>
            </a:r>
          </a:p>
        </p:txBody>
      </p:sp>
      <p:sp>
        <p:nvSpPr>
          <p:cNvPr id="11" name="TextBox 10"/>
          <p:cNvSpPr txBox="1"/>
          <p:nvPr/>
        </p:nvSpPr>
        <p:spPr>
          <a:xfrm>
            <a:off x="6228184" y="1341032"/>
            <a:ext cx="923330" cy="2376000"/>
          </a:xfrm>
          <a:prstGeom prst="rect">
            <a:avLst/>
          </a:prstGeom>
          <a:noFill/>
          <a:ln w="12700">
            <a:solidFill>
              <a:schemeClr val="accent1">
                <a:lumMod val="75000"/>
              </a:schemeClr>
            </a:solidFill>
          </a:ln>
        </p:spPr>
        <p:txBody>
          <a:bodyPr vert="vert270" anchor="ctr">
            <a:spAutoFit/>
          </a:bodyPr>
          <a:lstStyle/>
          <a:p>
            <a:pPr algn="ctr">
              <a:defRPr/>
            </a:pPr>
            <a:r>
              <a:rPr lang="en-GB" sz="2400" dirty="0">
                <a:solidFill>
                  <a:schemeClr val="tx2">
                    <a:lumMod val="75000"/>
                  </a:schemeClr>
                </a:solidFill>
              </a:rPr>
              <a:t>Follow Up Questionnaire</a:t>
            </a:r>
          </a:p>
        </p:txBody>
      </p:sp>
      <p:sp>
        <p:nvSpPr>
          <p:cNvPr id="12" name="TextBox 11"/>
          <p:cNvSpPr txBox="1"/>
          <p:nvPr/>
        </p:nvSpPr>
        <p:spPr>
          <a:xfrm>
            <a:off x="7884368" y="1341032"/>
            <a:ext cx="553998" cy="2376000"/>
          </a:xfrm>
          <a:prstGeom prst="rect">
            <a:avLst/>
          </a:prstGeom>
          <a:noFill/>
          <a:ln w="12700">
            <a:solidFill>
              <a:schemeClr val="accent1">
                <a:lumMod val="75000"/>
              </a:schemeClr>
            </a:solidFill>
          </a:ln>
        </p:spPr>
        <p:txBody>
          <a:bodyPr vert="vert270" anchor="ctr">
            <a:spAutoFit/>
          </a:bodyPr>
          <a:lstStyle/>
          <a:p>
            <a:pPr algn="ctr">
              <a:defRPr/>
            </a:pPr>
            <a:r>
              <a:rPr lang="en-GB" sz="2400" dirty="0">
                <a:solidFill>
                  <a:schemeClr val="tx2">
                    <a:lumMod val="75000"/>
                  </a:schemeClr>
                </a:solidFill>
              </a:rPr>
              <a:t>Interviews</a:t>
            </a:r>
            <a:endParaRPr lang="en-GB" sz="2000" dirty="0">
              <a:solidFill>
                <a:schemeClr val="tx2">
                  <a:lumMod val="75000"/>
                </a:schemeClr>
              </a:solidFill>
            </a:endParaRPr>
          </a:p>
        </p:txBody>
      </p:sp>
      <p:sp>
        <p:nvSpPr>
          <p:cNvPr id="13" name="Right Arrow 12"/>
          <p:cNvSpPr/>
          <p:nvPr/>
        </p:nvSpPr>
        <p:spPr>
          <a:xfrm>
            <a:off x="1403350" y="4149725"/>
            <a:ext cx="7056438" cy="12954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TextBox 13"/>
          <p:cNvSpPr txBox="1"/>
          <p:nvPr/>
        </p:nvSpPr>
        <p:spPr>
          <a:xfrm>
            <a:off x="1763713" y="4551363"/>
            <a:ext cx="5976937" cy="461962"/>
          </a:xfrm>
          <a:prstGeom prst="rect">
            <a:avLst/>
          </a:prstGeom>
          <a:noFill/>
        </p:spPr>
        <p:txBody>
          <a:bodyPr>
            <a:spAutoFit/>
          </a:bodyPr>
          <a:lstStyle/>
          <a:p>
            <a:pPr>
              <a:defRPr/>
            </a:pPr>
            <a:r>
              <a:rPr lang="en-GB" sz="2400" dirty="0">
                <a:solidFill>
                  <a:schemeClr val="tx2">
                    <a:lumMod val="75000"/>
                  </a:schemeClr>
                </a:solidFill>
              </a:rPr>
              <a:t>Policy Maker Interviews</a:t>
            </a:r>
          </a:p>
        </p:txBody>
      </p:sp>
      <p:cxnSp>
        <p:nvCxnSpPr>
          <p:cNvPr id="15" name="Straight Arrow Connector 14"/>
          <p:cNvCxnSpPr/>
          <p:nvPr/>
        </p:nvCxnSpPr>
        <p:spPr>
          <a:xfrm>
            <a:off x="5651500" y="2565400"/>
            <a:ext cx="433388"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308850" y="2565400"/>
            <a:ext cx="431800"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851275" y="2565400"/>
            <a:ext cx="433388"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0"/>
            <a:ext cx="8229600" cy="809625"/>
          </a:xfrm>
        </p:spPr>
        <p:txBody>
          <a:bodyPr/>
          <a:lstStyle/>
          <a:p>
            <a:pPr eaLnBrk="1" hangingPunct="1"/>
            <a:r>
              <a:rPr lang="en-GB" smtClean="0">
                <a:solidFill>
                  <a:schemeClr val="tx2"/>
                </a:solidFill>
              </a:rPr>
              <a:t>“Second Homes: Curse or Blessing” </a:t>
            </a:r>
            <a:r>
              <a:rPr lang="en-GB" sz="2400" smtClean="0">
                <a:solidFill>
                  <a:schemeClr val="tx2"/>
                </a:solidFill>
              </a:rPr>
              <a:t>(Coppock, 1977)</a:t>
            </a:r>
            <a:endParaRPr lang="en-GB" smtClean="0">
              <a:solidFill>
                <a:schemeClr val="tx2"/>
              </a:solidFill>
            </a:endParaRPr>
          </a:p>
        </p:txBody>
      </p:sp>
      <p:sp>
        <p:nvSpPr>
          <p:cNvPr id="4" name="Rounded Rectangular Callout 3"/>
          <p:cNvSpPr/>
          <p:nvPr/>
        </p:nvSpPr>
        <p:spPr>
          <a:xfrm>
            <a:off x="1835150" y="692150"/>
            <a:ext cx="3889375" cy="180022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dirty="0"/>
              <a:t>“Oddly enough I don’t think second homes are the problem. They’re a small part of the problem but the fundamental problem is the lack of affordable supply of housing in a low wage area” </a:t>
            </a:r>
          </a:p>
        </p:txBody>
      </p:sp>
      <p:sp>
        <p:nvSpPr>
          <p:cNvPr id="9" name="Rounded Rectangular Callout 8"/>
          <p:cNvSpPr/>
          <p:nvPr/>
        </p:nvSpPr>
        <p:spPr>
          <a:xfrm>
            <a:off x="4787900" y="5013325"/>
            <a:ext cx="2519363" cy="1296988"/>
          </a:xfrm>
          <a:prstGeom prst="wedgeRoundRectCallou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dirty="0"/>
              <a:t>“I have got nothing against responsible second home owners”</a:t>
            </a:r>
          </a:p>
        </p:txBody>
      </p:sp>
      <p:sp>
        <p:nvSpPr>
          <p:cNvPr id="12" name="Rounded Rectangular Callout 11"/>
          <p:cNvSpPr/>
          <p:nvPr/>
        </p:nvSpPr>
        <p:spPr>
          <a:xfrm>
            <a:off x="5940425" y="836613"/>
            <a:ext cx="2952750" cy="136842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marL="0" lvl="1" algn="ctr">
              <a:defRPr/>
            </a:pPr>
            <a:r>
              <a:rPr lang="en-GB" dirty="0"/>
              <a:t>“Properties lost to second homes will have a knock on effect in terms of a) house prices and b) availability”</a:t>
            </a:r>
          </a:p>
          <a:p>
            <a:pPr algn="ctr">
              <a:defRPr/>
            </a:pPr>
            <a:endParaRPr lang="en-GB" dirty="0"/>
          </a:p>
        </p:txBody>
      </p:sp>
      <p:sp>
        <p:nvSpPr>
          <p:cNvPr id="15" name="Rounded Rectangular Callout 14"/>
          <p:cNvSpPr/>
          <p:nvPr/>
        </p:nvSpPr>
        <p:spPr>
          <a:xfrm>
            <a:off x="7596188" y="2276475"/>
            <a:ext cx="1368425" cy="2592388"/>
          </a:xfrm>
          <a:prstGeom prst="wedgeRoundRectCallou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GB" dirty="0"/>
              <a:t> “I wonder if North Devon would be better off without tourism at all” </a:t>
            </a:r>
          </a:p>
        </p:txBody>
      </p:sp>
      <p:sp>
        <p:nvSpPr>
          <p:cNvPr id="16" name="Rounded Rectangular Callout 15"/>
          <p:cNvSpPr/>
          <p:nvPr/>
        </p:nvSpPr>
        <p:spPr>
          <a:xfrm>
            <a:off x="107950" y="2924175"/>
            <a:ext cx="2592388" cy="1009650"/>
          </a:xfrm>
          <a:prstGeom prst="wedgeRoundRectCallout">
            <a:avLst/>
          </a:prstGeom>
        </p:spPr>
        <p:style>
          <a:lnRef idx="3">
            <a:schemeClr val="lt1"/>
          </a:lnRef>
          <a:fillRef idx="1">
            <a:schemeClr val="accent1"/>
          </a:fillRef>
          <a:effectRef idx="1">
            <a:schemeClr val="accent1"/>
          </a:effectRef>
          <a:fontRef idx="minor">
            <a:schemeClr val="lt1"/>
          </a:fontRef>
        </p:style>
        <p:txBody>
          <a:bodyPr/>
          <a:lstStyle/>
          <a:p>
            <a:pPr algn="ctr">
              <a:defRPr/>
            </a:pPr>
            <a:r>
              <a:rPr lang="en-GB" dirty="0"/>
              <a:t>“They use local pubs, local labour...sometimes more than the locals”</a:t>
            </a:r>
          </a:p>
          <a:p>
            <a:pPr algn="ctr">
              <a:defRPr/>
            </a:pPr>
            <a:endParaRPr lang="en-GB" dirty="0"/>
          </a:p>
        </p:txBody>
      </p:sp>
      <p:sp>
        <p:nvSpPr>
          <p:cNvPr id="17" name="Rounded Rectangular Callout 16"/>
          <p:cNvSpPr/>
          <p:nvPr/>
        </p:nvSpPr>
        <p:spPr>
          <a:xfrm>
            <a:off x="395288" y="4437063"/>
            <a:ext cx="2520950" cy="93662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marL="0" lvl="1" algn="ctr">
              <a:defRPr/>
            </a:pPr>
            <a:r>
              <a:rPr lang="en-GB" dirty="0"/>
              <a:t>“My feeling is it’s probably not a good thing”</a:t>
            </a:r>
          </a:p>
          <a:p>
            <a:pPr algn="ctr">
              <a:defRPr/>
            </a:pPr>
            <a:endParaRPr lang="en-GB" dirty="0"/>
          </a:p>
        </p:txBody>
      </p:sp>
      <p:sp>
        <p:nvSpPr>
          <p:cNvPr id="10" name="Rounded Rectangular Callout 9"/>
          <p:cNvSpPr/>
          <p:nvPr/>
        </p:nvSpPr>
        <p:spPr>
          <a:xfrm>
            <a:off x="3059113" y="2636838"/>
            <a:ext cx="4392612" cy="223202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dirty="0"/>
              <a:t>“The area is such a beautiful place to live and to holiday that any available house is being snapped up now by second homes...and because of that they’re over inflating the price of the property and taking it out of the reach of the finances of...the indigenous population” </a:t>
            </a:r>
          </a:p>
        </p:txBody>
      </p:sp>
      <p:sp>
        <p:nvSpPr>
          <p:cNvPr id="11" name="Rounded Rectangular Callout 10"/>
          <p:cNvSpPr/>
          <p:nvPr/>
        </p:nvSpPr>
        <p:spPr>
          <a:xfrm>
            <a:off x="179388" y="1125538"/>
            <a:ext cx="1512887" cy="12954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marL="0" lvl="1" algn="ctr">
              <a:defRPr/>
            </a:pPr>
            <a:r>
              <a:rPr lang="en-GB" dirty="0"/>
              <a:t>“A subsidiary problem in amongst this”</a:t>
            </a:r>
          </a:p>
          <a:p>
            <a:pPr algn="ctr">
              <a:defRPr/>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5">
                                            <p:bg/>
                                          </p:spTgt>
                                        </p:tgtEl>
                                        <p:attrNameLst>
                                          <p:attrName>style.visibility</p:attrName>
                                        </p:attrNameLst>
                                      </p:cBhvr>
                                      <p:to>
                                        <p:strVal val="visible"/>
                                      </p:to>
                                    </p:set>
                                    <p:animEffect transition="in" filter="fade">
                                      <p:cBhvr>
                                        <p:cTn id="15" dur="1000"/>
                                        <p:tgtEl>
                                          <p:spTgt spid="15">
                                            <p:bg/>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1000"/>
                                        <p:tgtEl>
                                          <p:spTgt spid="15">
                                            <p:txEl>
                                              <p:pRg st="0" end="0"/>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6">
                                            <p:bg/>
                                          </p:spTgt>
                                        </p:tgtEl>
                                        <p:attrNameLst>
                                          <p:attrName>style.visibility</p:attrName>
                                        </p:attrNameLst>
                                      </p:cBhvr>
                                      <p:to>
                                        <p:strVal val="visible"/>
                                      </p:to>
                                    </p:set>
                                    <p:animEffect transition="in" filter="fade">
                                      <p:cBhvr>
                                        <p:cTn id="23" dur="1000"/>
                                        <p:tgtEl>
                                          <p:spTgt spid="16">
                                            <p:bg/>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fade">
                                      <p:cBhvr>
                                        <p:cTn id="27" dur="1000"/>
                                        <p:tgtEl>
                                          <p:spTgt spid="16">
                                            <p:txEl>
                                              <p:pRg st="0" end="0"/>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9">
                                            <p:bg/>
                                          </p:spTgt>
                                        </p:tgtEl>
                                        <p:attrNameLst>
                                          <p:attrName>style.visibility</p:attrName>
                                        </p:attrNameLst>
                                      </p:cBhvr>
                                      <p:to>
                                        <p:strVal val="visible"/>
                                      </p:to>
                                    </p:set>
                                    <p:animEffect transition="in" filter="fade">
                                      <p:cBhvr>
                                        <p:cTn id="31" dur="1000"/>
                                        <p:tgtEl>
                                          <p:spTgt spid="9">
                                            <p:bg/>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1000"/>
                                        <p:tgtEl>
                                          <p:spTgt spid="9">
                                            <p:txEl>
                                              <p:pRg st="0" end="0"/>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12">
                                            <p:bg/>
                                          </p:spTgt>
                                        </p:tgtEl>
                                        <p:attrNameLst>
                                          <p:attrName>style.visibility</p:attrName>
                                        </p:attrNameLst>
                                      </p:cBhvr>
                                      <p:to>
                                        <p:strVal val="visible"/>
                                      </p:to>
                                    </p:set>
                                    <p:animEffect transition="in" filter="fade">
                                      <p:cBhvr>
                                        <p:cTn id="39" dur="1000"/>
                                        <p:tgtEl>
                                          <p:spTgt spid="12">
                                            <p:bg/>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fade">
                                      <p:cBhvr>
                                        <p:cTn id="43" dur="1000"/>
                                        <p:tgtEl>
                                          <p:spTgt spid="12">
                                            <p:txEl>
                                              <p:pRg st="0" end="0"/>
                                            </p:tx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17">
                                            <p:bg/>
                                          </p:spTgt>
                                        </p:tgtEl>
                                        <p:attrNameLst>
                                          <p:attrName>style.visibility</p:attrName>
                                        </p:attrNameLst>
                                      </p:cBhvr>
                                      <p:to>
                                        <p:strVal val="visible"/>
                                      </p:to>
                                    </p:set>
                                    <p:animEffect transition="in" filter="fade">
                                      <p:cBhvr>
                                        <p:cTn id="47" dur="1000"/>
                                        <p:tgtEl>
                                          <p:spTgt spid="17">
                                            <p:bg/>
                                          </p:spTgt>
                                        </p:tgtEl>
                                      </p:cBhvr>
                                    </p:animEffect>
                                  </p:childTnLst>
                                </p:cTn>
                              </p:par>
                            </p:childTnLst>
                          </p:cTn>
                        </p:par>
                        <p:par>
                          <p:cTn id="48" fill="hold">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17">
                                            <p:txEl>
                                              <p:pRg st="0" end="0"/>
                                            </p:txEl>
                                          </p:spTgt>
                                        </p:tgtEl>
                                        <p:attrNameLst>
                                          <p:attrName>style.visibility</p:attrName>
                                        </p:attrNameLst>
                                      </p:cBhvr>
                                      <p:to>
                                        <p:strVal val="visible"/>
                                      </p:to>
                                    </p:set>
                                    <p:animEffect transition="in" filter="fade">
                                      <p:cBhvr>
                                        <p:cTn id="51" dur="1000"/>
                                        <p:tgtEl>
                                          <p:spTgt spid="17">
                                            <p:txEl>
                                              <p:pRg st="0" end="0"/>
                                            </p:txEl>
                                          </p:spTgt>
                                        </p:tgtEl>
                                      </p:cBhvr>
                                    </p:animEffect>
                                  </p:childTnLst>
                                </p:cTn>
                              </p:par>
                            </p:childTnLst>
                          </p:cTn>
                        </p:par>
                        <p:par>
                          <p:cTn id="52" fill="hold">
                            <p:stCondLst>
                              <p:cond delay="12000"/>
                            </p:stCondLst>
                            <p:childTnLst>
                              <p:par>
                                <p:cTn id="53" presetID="10" presetClass="entr" presetSubtype="0" fill="hold" grpId="0" nodeType="afterEffect">
                                  <p:stCondLst>
                                    <p:cond delay="0"/>
                                  </p:stCondLst>
                                  <p:childTnLst>
                                    <p:set>
                                      <p:cBhvr>
                                        <p:cTn id="54" dur="1" fill="hold">
                                          <p:stCondLst>
                                            <p:cond delay="0"/>
                                          </p:stCondLst>
                                        </p:cTn>
                                        <p:tgtEl>
                                          <p:spTgt spid="11">
                                            <p:bg/>
                                          </p:spTgt>
                                        </p:tgtEl>
                                        <p:attrNameLst>
                                          <p:attrName>style.visibility</p:attrName>
                                        </p:attrNameLst>
                                      </p:cBhvr>
                                      <p:to>
                                        <p:strVal val="visible"/>
                                      </p:to>
                                    </p:set>
                                    <p:animEffect transition="in" filter="fade">
                                      <p:cBhvr>
                                        <p:cTn id="55" dur="1000"/>
                                        <p:tgtEl>
                                          <p:spTgt spid="11">
                                            <p:bg/>
                                          </p:spTgt>
                                        </p:tgtEl>
                                      </p:cBhvr>
                                    </p:animEffect>
                                  </p:childTnLst>
                                </p:cTn>
                              </p:par>
                            </p:childTnLst>
                          </p:cTn>
                        </p:par>
                        <p:par>
                          <p:cTn id="56" fill="hold">
                            <p:stCondLst>
                              <p:cond delay="13000"/>
                            </p:stCondLst>
                            <p:childTnLst>
                              <p:par>
                                <p:cTn id="57" presetID="10" presetClass="entr" presetSubtype="0" fill="hold" grpId="0" nodeType="after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animEffect transition="in" filter="fade">
                                      <p:cBhvr>
                                        <p:cTn id="59" dur="1000"/>
                                        <p:tgtEl>
                                          <p:spTgt spid="11">
                                            <p:txEl>
                                              <p:pRg st="0" end="0"/>
                                            </p:txEl>
                                          </p:spTgt>
                                        </p:tgtEl>
                                      </p:cBhvr>
                                    </p:animEffect>
                                  </p:childTnLst>
                                </p:cTn>
                              </p:par>
                            </p:childTnLst>
                          </p:cTn>
                        </p:par>
                        <p:par>
                          <p:cTn id="60" fill="hold">
                            <p:stCondLst>
                              <p:cond delay="14000"/>
                            </p:stCondLst>
                            <p:childTnLst>
                              <p:par>
                                <p:cTn id="61" presetID="10" presetClass="entr" presetSubtype="0" fill="hold" grpId="0" nodeType="afterEffect">
                                  <p:stCondLst>
                                    <p:cond delay="0"/>
                                  </p:stCondLst>
                                  <p:childTnLst>
                                    <p:set>
                                      <p:cBhvr>
                                        <p:cTn id="62" dur="1" fill="hold">
                                          <p:stCondLst>
                                            <p:cond delay="0"/>
                                          </p:stCondLst>
                                        </p:cTn>
                                        <p:tgtEl>
                                          <p:spTgt spid="10">
                                            <p:bg/>
                                          </p:spTgt>
                                        </p:tgtEl>
                                        <p:attrNameLst>
                                          <p:attrName>style.visibility</p:attrName>
                                        </p:attrNameLst>
                                      </p:cBhvr>
                                      <p:to>
                                        <p:strVal val="visible"/>
                                      </p:to>
                                    </p:set>
                                    <p:animEffect transition="in" filter="fade">
                                      <p:cBhvr>
                                        <p:cTn id="63" dur="1000"/>
                                        <p:tgtEl>
                                          <p:spTgt spid="10">
                                            <p:bg/>
                                          </p:spTgt>
                                        </p:tgtEl>
                                      </p:cBhvr>
                                    </p:animEffect>
                                  </p:childTnLst>
                                </p:cTn>
                              </p:par>
                            </p:childTnLst>
                          </p:cTn>
                        </p:par>
                        <p:par>
                          <p:cTn id="64" fill="hold">
                            <p:stCondLst>
                              <p:cond delay="15000"/>
                            </p:stCondLst>
                            <p:childTnLst>
                              <p:par>
                                <p:cTn id="65" presetID="10" presetClass="entr" presetSubtype="0" fill="hold" grpId="0" nodeType="after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Effect transition="in" filter="fade">
                                      <p:cBhvr>
                                        <p:cTn id="6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9" grpId="0" build="p" animBg="1"/>
      <p:bldP spid="12" grpId="0" build="p" animBg="1"/>
      <p:bldP spid="15" grpId="0" build="p" animBg="1"/>
      <p:bldP spid="16" grpId="0" build="p" animBg="1"/>
      <p:bldP spid="17" grpId="0" build="p" animBg="1"/>
      <p:bldP spid="10" grpId="0" build="p" animBg="1"/>
      <p:bldP spid="1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68313" y="1125538"/>
            <a:ext cx="8229600" cy="4391025"/>
          </a:xfrm>
        </p:spPr>
        <p:txBody>
          <a:bodyPr/>
          <a:lstStyle/>
          <a:p>
            <a:pPr eaLnBrk="1" hangingPunct="1">
              <a:buClr>
                <a:srgbClr val="376092"/>
              </a:buClr>
            </a:pPr>
            <a:r>
              <a:rPr lang="en-GB" smtClean="0"/>
              <a:t>Research presented here was conducted during an ESRC Studentship under its Capacity Building Clusters Award (RES-187-24-0002) in partnership with North Devon Council (Mike Kelly and Andrew Austen)</a:t>
            </a:r>
          </a:p>
          <a:p>
            <a:pPr eaLnBrk="1" hangingPunct="1">
              <a:buClr>
                <a:srgbClr val="376092"/>
              </a:buClr>
            </a:pPr>
            <a:endParaRPr lang="en-GB" smtClean="0"/>
          </a:p>
          <a:p>
            <a:pPr eaLnBrk="1" hangingPunct="1">
              <a:buClr>
                <a:srgbClr val="376092"/>
              </a:buClr>
              <a:buFont typeface="Arial" charset="0"/>
              <a:buNone/>
            </a:pPr>
            <a:endParaRPr lang="en-GB" smtClean="0"/>
          </a:p>
          <a:p>
            <a:pPr eaLnBrk="1" hangingPunct="1">
              <a:buClr>
                <a:srgbClr val="376092"/>
              </a:buClr>
              <a:buFont typeface="Arial" charset="0"/>
              <a:buNone/>
            </a:pPr>
            <a:endParaRPr lang="en-GB" sz="1600" smtClean="0"/>
          </a:p>
          <a:p>
            <a:pPr eaLnBrk="1" hangingPunct="1">
              <a:buClr>
                <a:srgbClr val="376092"/>
              </a:buClr>
            </a:pPr>
            <a:r>
              <a:rPr lang="en-GB" smtClean="0"/>
              <a:t>For more information about this project and the work of the Centre for Sport, Leisure and Tourism research, see </a:t>
            </a:r>
            <a:r>
              <a:rPr lang="en-GB" smtClean="0">
                <a:hlinkClick r:id="rId3"/>
              </a:rPr>
              <a:t>www.ex.ac.uk/slt/ourresearch/tourismcommunityandsustainabilitysecondhomeownership/</a:t>
            </a:r>
            <a:endParaRPr lang="en-GB" smtClean="0"/>
          </a:p>
          <a:p>
            <a:pPr eaLnBrk="1" hangingPunct="1">
              <a:buClr>
                <a:srgbClr val="376092"/>
              </a:buClr>
              <a:buFont typeface="Arial" charset="0"/>
              <a:buNone/>
            </a:pPr>
            <a:endParaRPr lang="en-GB" sz="1600" smtClean="0"/>
          </a:p>
          <a:p>
            <a:pPr eaLnBrk="1" hangingPunct="1">
              <a:buClr>
                <a:srgbClr val="376092"/>
              </a:buClr>
            </a:pPr>
            <a:r>
              <a:rPr lang="en-GB" smtClean="0"/>
              <a:t>Jenny Barnett	   </a:t>
            </a:r>
            <a:r>
              <a:rPr lang="en-GB" smtClean="0">
                <a:hlinkClick r:id="rId4" action="ppaction://hlinksldjump"/>
              </a:rPr>
              <a:t>jeb228@exeter.ac.uk</a:t>
            </a:r>
            <a:endParaRPr lang="en-GB" smtClean="0"/>
          </a:p>
        </p:txBody>
      </p:sp>
      <p:pic>
        <p:nvPicPr>
          <p:cNvPr id="17411" name="Picture 3" descr="NDDC logo.gif"/>
          <p:cNvPicPr>
            <a:picLocks noChangeAspect="1"/>
          </p:cNvPicPr>
          <p:nvPr/>
        </p:nvPicPr>
        <p:blipFill>
          <a:blip r:embed="rId5" cstate="print"/>
          <a:srcRect/>
          <a:stretch>
            <a:fillRect/>
          </a:stretch>
        </p:blipFill>
        <p:spPr bwMode="auto">
          <a:xfrm>
            <a:off x="3492500" y="2241550"/>
            <a:ext cx="1655763" cy="682625"/>
          </a:xfrm>
          <a:prstGeom prst="rect">
            <a:avLst/>
          </a:prstGeom>
          <a:noFill/>
          <a:ln w="9525">
            <a:noFill/>
            <a:miter lim="800000"/>
            <a:headEnd/>
            <a:tailEnd/>
          </a:ln>
        </p:spPr>
      </p:pic>
      <p:sp>
        <p:nvSpPr>
          <p:cNvPr id="17412" name="Title 1"/>
          <p:cNvSpPr>
            <a:spLocks noGrp="1"/>
          </p:cNvSpPr>
          <p:nvPr>
            <p:ph type="title"/>
          </p:nvPr>
        </p:nvSpPr>
        <p:spPr>
          <a:xfrm>
            <a:off x="468313" y="188913"/>
            <a:ext cx="8229600" cy="792162"/>
          </a:xfrm>
        </p:spPr>
        <p:txBody>
          <a:bodyPr/>
          <a:lstStyle/>
          <a:p>
            <a:pPr eaLnBrk="1" hangingPunct="1">
              <a:defRPr/>
            </a:pPr>
            <a:r>
              <a:rPr lang="en-GB" dirty="0" smtClean="0">
                <a:solidFill>
                  <a:schemeClr val="tx2">
                    <a:lumMod val="75000"/>
                  </a:schemeClr>
                </a:solidFill>
              </a:rPr>
              <a:t>Thank you – any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1406</TotalTime>
  <Words>784</Words>
  <Application>Microsoft Office PowerPoint</Application>
  <PresentationFormat>On-screen Show (4:3)</PresentationFormat>
  <Paragraphs>56</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 place in the country - the contribution of second homes to North Devon communities    Jenny Barnett</vt:lpstr>
      <vt:lpstr>Project Outline and Aim</vt:lpstr>
      <vt:lpstr>Research Objectives</vt:lpstr>
      <vt:lpstr>Percentage of Second Homes</vt:lpstr>
      <vt:lpstr>Methodology</vt:lpstr>
      <vt:lpstr>“Second Homes: Curse or Blessing” (Coppock, 1977)</vt:lpstr>
      <vt:lpstr>Thank you – any questions?</vt:lpstr>
    </vt:vector>
  </TitlesOfParts>
  <Company>University of Exeter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tecoles</dc:creator>
  <cp:lastModifiedBy>Emily Fenclova</cp:lastModifiedBy>
  <cp:revision>150</cp:revision>
  <dcterms:created xsi:type="dcterms:W3CDTF">2011-03-21T14:17:12Z</dcterms:created>
  <dcterms:modified xsi:type="dcterms:W3CDTF">2011-06-15T10:37:59Z</dcterms:modified>
</cp:coreProperties>
</file>