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7" r:id="rId1"/>
  </p:sldMasterIdLst>
  <p:notesMasterIdLst>
    <p:notesMasterId r:id="rId10"/>
  </p:notesMasterIdLst>
  <p:sldIdLst>
    <p:sldId id="256" r:id="rId2"/>
    <p:sldId id="262" r:id="rId3"/>
    <p:sldId id="264" r:id="rId4"/>
    <p:sldId id="263" r:id="rId5"/>
    <p:sldId id="265" r:id="rId6"/>
    <p:sldId id="258" r:id="rId7"/>
    <p:sldId id="266" r:id="rId8"/>
    <p:sldId id="267" r:id="rId9"/>
  </p:sldIdLst>
  <p:sldSz cx="12192000" cy="6858000"/>
  <p:notesSz cx="6858000" cy="2000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9453"/>
    <a:srgbClr val="616161"/>
    <a:srgbClr val="333A43"/>
    <a:srgbClr val="242A31"/>
    <a:srgbClr val="2F363E"/>
    <a:srgbClr val="92A594"/>
    <a:srgbClr val="FDE680"/>
    <a:srgbClr val="785B43"/>
    <a:srgbClr val="32221B"/>
    <a:srgbClr val="FDF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07"/>
    <p:restoredTop sz="95915"/>
  </p:normalViewPr>
  <p:slideViewPr>
    <p:cSldViewPr snapToGrid="0">
      <p:cViewPr>
        <p:scale>
          <a:sx n="112" d="100"/>
          <a:sy n="112" d="100"/>
        </p:scale>
        <p:origin x="14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B75324-CFBE-46A7-A78D-B13C57B99868}"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CFF3F398-308D-4CF6-875C-B963696127CB}">
      <dgm:prSet/>
      <dgm:spPr>
        <a:solidFill>
          <a:schemeClr val="tx2">
            <a:lumMod val="25000"/>
            <a:alpha val="90000"/>
          </a:schemeClr>
        </a:solidFill>
        <a:ln>
          <a:noFill/>
        </a:ln>
      </dgm:spPr>
      <dgm:t>
        <a:bodyPr/>
        <a:lstStyle/>
        <a:p>
          <a:r>
            <a:rPr lang="en-US" b="0" cap="none" spc="0" dirty="0">
              <a:ln w="0"/>
              <a:solidFill>
                <a:schemeClr val="accent1">
                  <a:lumMod val="40000"/>
                  <a:lumOff val="60000"/>
                </a:schemeClr>
              </a:solidFill>
              <a:effectLst>
                <a:outerShdw blurRad="38100" dist="25400" dir="5400000" algn="ctr" rotWithShape="0">
                  <a:srgbClr val="6E747A">
                    <a:alpha val="43000"/>
                  </a:srgbClr>
                </a:outerShdw>
              </a:effectLst>
              <a:latin typeface="Bell MT" panose="02020503060305020303" pitchFamily="18" charset="77"/>
            </a:rPr>
            <a:t>Open-minded, but confused</a:t>
          </a:r>
        </a:p>
      </dgm:t>
    </dgm:pt>
    <dgm:pt modelId="{422DE243-79C1-41F4-B1BE-F781D6D70E66}" type="parTrans" cxnId="{F61380E3-D94F-4AB7-A558-8316CD481676}">
      <dgm:prSet/>
      <dgm:spPr/>
      <dgm:t>
        <a:bodyPr/>
        <a:lstStyle/>
        <a:p>
          <a:endParaRPr lang="en-US"/>
        </a:p>
      </dgm:t>
    </dgm:pt>
    <dgm:pt modelId="{437A054D-EB10-4CB0-AA90-DF8D855D2B68}" type="sibTrans" cxnId="{F61380E3-D94F-4AB7-A558-8316CD481676}">
      <dgm:prSet/>
      <dgm:spPr/>
      <dgm:t>
        <a:bodyPr/>
        <a:lstStyle/>
        <a:p>
          <a:endParaRPr lang="en-US"/>
        </a:p>
      </dgm:t>
    </dgm:pt>
    <dgm:pt modelId="{A951AEB9-4FCF-494D-B10D-895765CC2D59}">
      <dgm:prSet/>
      <dgm:spPr>
        <a:solidFill>
          <a:schemeClr val="tx2">
            <a:lumMod val="25000"/>
            <a:alpha val="90000"/>
          </a:schemeClr>
        </a:solidFill>
        <a:ln>
          <a:noFill/>
        </a:ln>
      </dgm:spPr>
      <dgm:t>
        <a:bodyPr/>
        <a:lstStyle/>
        <a:p>
          <a:r>
            <a:rPr lang="en-US" dirty="0">
              <a:solidFill>
                <a:schemeClr val="accent1">
                  <a:lumMod val="40000"/>
                  <a:lumOff val="60000"/>
                </a:schemeClr>
              </a:solidFill>
              <a:latin typeface="Bell MT" panose="02020503060305020303" pitchFamily="18" charset="77"/>
            </a:rPr>
            <a:t>Potentially apathetic </a:t>
          </a:r>
        </a:p>
      </dgm:t>
    </dgm:pt>
    <dgm:pt modelId="{D76CE7EF-A852-4679-9F4D-260F835E99C5}" type="parTrans" cxnId="{16591A19-9FF3-4138-99D9-3CC1B0A7B63D}">
      <dgm:prSet/>
      <dgm:spPr/>
      <dgm:t>
        <a:bodyPr/>
        <a:lstStyle/>
        <a:p>
          <a:endParaRPr lang="en-US"/>
        </a:p>
      </dgm:t>
    </dgm:pt>
    <dgm:pt modelId="{FB9080A9-1FFC-479F-9F6B-ED34142224A0}" type="sibTrans" cxnId="{16591A19-9FF3-4138-99D9-3CC1B0A7B63D}">
      <dgm:prSet/>
      <dgm:spPr/>
      <dgm:t>
        <a:bodyPr/>
        <a:lstStyle/>
        <a:p>
          <a:endParaRPr lang="en-US"/>
        </a:p>
      </dgm:t>
    </dgm:pt>
    <dgm:pt modelId="{F198AEA7-C8AE-0D4F-B924-F4F8C48D3BA9}" type="pres">
      <dgm:prSet presAssocID="{B5B75324-CFBE-46A7-A78D-B13C57B99868}" presName="hierChild1" presStyleCnt="0">
        <dgm:presLayoutVars>
          <dgm:chPref val="1"/>
          <dgm:dir/>
          <dgm:animOne val="branch"/>
          <dgm:animLvl val="lvl"/>
          <dgm:resizeHandles/>
        </dgm:presLayoutVars>
      </dgm:prSet>
      <dgm:spPr/>
    </dgm:pt>
    <dgm:pt modelId="{6E590B56-32C5-C04C-A799-89817C1AF88A}" type="pres">
      <dgm:prSet presAssocID="{CFF3F398-308D-4CF6-875C-B963696127CB}" presName="hierRoot1" presStyleCnt="0"/>
      <dgm:spPr/>
    </dgm:pt>
    <dgm:pt modelId="{B99DBF37-2B85-9645-8614-D99FC149E3E2}" type="pres">
      <dgm:prSet presAssocID="{CFF3F398-308D-4CF6-875C-B963696127CB}" presName="composite" presStyleCnt="0"/>
      <dgm:spPr/>
    </dgm:pt>
    <dgm:pt modelId="{883F5116-01B4-E140-AA6F-A450291B18BE}" type="pres">
      <dgm:prSet presAssocID="{CFF3F398-308D-4CF6-875C-B963696127CB}" presName="background" presStyleLbl="node0" presStyleIdx="0" presStyleCnt="2"/>
      <dgm:spPr>
        <a:solidFill>
          <a:schemeClr val="bg1"/>
        </a:solidFill>
      </dgm:spPr>
    </dgm:pt>
    <dgm:pt modelId="{E0492518-29C9-6847-BFBA-5D8FAD110FC3}" type="pres">
      <dgm:prSet presAssocID="{CFF3F398-308D-4CF6-875C-B963696127CB}" presName="text" presStyleLbl="fgAcc0" presStyleIdx="0" presStyleCnt="2">
        <dgm:presLayoutVars>
          <dgm:chPref val="3"/>
        </dgm:presLayoutVars>
      </dgm:prSet>
      <dgm:spPr/>
    </dgm:pt>
    <dgm:pt modelId="{9468E880-AE02-9447-A8D9-A7F9144B1B51}" type="pres">
      <dgm:prSet presAssocID="{CFF3F398-308D-4CF6-875C-B963696127CB}" presName="hierChild2" presStyleCnt="0"/>
      <dgm:spPr/>
    </dgm:pt>
    <dgm:pt modelId="{D2EA13EB-1357-544F-A985-1DFCCEC8943E}" type="pres">
      <dgm:prSet presAssocID="{A951AEB9-4FCF-494D-B10D-895765CC2D59}" presName="hierRoot1" presStyleCnt="0"/>
      <dgm:spPr/>
    </dgm:pt>
    <dgm:pt modelId="{44DC7666-571A-704A-9C10-789D3D19A950}" type="pres">
      <dgm:prSet presAssocID="{A951AEB9-4FCF-494D-B10D-895765CC2D59}" presName="composite" presStyleCnt="0"/>
      <dgm:spPr/>
    </dgm:pt>
    <dgm:pt modelId="{488A34D0-70C1-FC4B-B1D0-5F40243C7E83}" type="pres">
      <dgm:prSet presAssocID="{A951AEB9-4FCF-494D-B10D-895765CC2D59}" presName="background" presStyleLbl="node0" presStyleIdx="1" presStyleCnt="2"/>
      <dgm:spPr>
        <a:solidFill>
          <a:schemeClr val="bg1"/>
        </a:solidFill>
      </dgm:spPr>
    </dgm:pt>
    <dgm:pt modelId="{B1C0EC05-B221-2841-B831-DB821E7DFCD5}" type="pres">
      <dgm:prSet presAssocID="{A951AEB9-4FCF-494D-B10D-895765CC2D59}" presName="text" presStyleLbl="fgAcc0" presStyleIdx="1" presStyleCnt="2">
        <dgm:presLayoutVars>
          <dgm:chPref val="3"/>
        </dgm:presLayoutVars>
      </dgm:prSet>
      <dgm:spPr/>
    </dgm:pt>
    <dgm:pt modelId="{2FE98EA3-FF23-C749-9DA2-F3ECDE88197D}" type="pres">
      <dgm:prSet presAssocID="{A951AEB9-4FCF-494D-B10D-895765CC2D59}" presName="hierChild2" presStyleCnt="0"/>
      <dgm:spPr/>
    </dgm:pt>
  </dgm:ptLst>
  <dgm:cxnLst>
    <dgm:cxn modelId="{16591A19-9FF3-4138-99D9-3CC1B0A7B63D}" srcId="{B5B75324-CFBE-46A7-A78D-B13C57B99868}" destId="{A951AEB9-4FCF-494D-B10D-895765CC2D59}" srcOrd="1" destOrd="0" parTransId="{D76CE7EF-A852-4679-9F4D-260F835E99C5}" sibTransId="{FB9080A9-1FFC-479F-9F6B-ED34142224A0}"/>
    <dgm:cxn modelId="{C7C79326-2F40-2345-BE03-308EBFE83E98}" type="presOf" srcId="{CFF3F398-308D-4CF6-875C-B963696127CB}" destId="{E0492518-29C9-6847-BFBA-5D8FAD110FC3}" srcOrd="0" destOrd="0" presId="urn:microsoft.com/office/officeart/2005/8/layout/hierarchy1"/>
    <dgm:cxn modelId="{648E8A39-A40B-BD47-8C59-32F8F70D56AD}" type="presOf" srcId="{A951AEB9-4FCF-494D-B10D-895765CC2D59}" destId="{B1C0EC05-B221-2841-B831-DB821E7DFCD5}" srcOrd="0" destOrd="0" presId="urn:microsoft.com/office/officeart/2005/8/layout/hierarchy1"/>
    <dgm:cxn modelId="{20F4C2AB-E409-8C46-9A94-E350974182DB}" type="presOf" srcId="{B5B75324-CFBE-46A7-A78D-B13C57B99868}" destId="{F198AEA7-C8AE-0D4F-B924-F4F8C48D3BA9}" srcOrd="0" destOrd="0" presId="urn:microsoft.com/office/officeart/2005/8/layout/hierarchy1"/>
    <dgm:cxn modelId="{F61380E3-D94F-4AB7-A558-8316CD481676}" srcId="{B5B75324-CFBE-46A7-A78D-B13C57B99868}" destId="{CFF3F398-308D-4CF6-875C-B963696127CB}" srcOrd="0" destOrd="0" parTransId="{422DE243-79C1-41F4-B1BE-F781D6D70E66}" sibTransId="{437A054D-EB10-4CB0-AA90-DF8D855D2B68}"/>
    <dgm:cxn modelId="{C9B403D5-7B21-B042-A146-E645D24D3DC4}" type="presParOf" srcId="{F198AEA7-C8AE-0D4F-B924-F4F8C48D3BA9}" destId="{6E590B56-32C5-C04C-A799-89817C1AF88A}" srcOrd="0" destOrd="0" presId="urn:microsoft.com/office/officeart/2005/8/layout/hierarchy1"/>
    <dgm:cxn modelId="{6D4AC969-D5C4-A24E-B247-2EDF7E0231C7}" type="presParOf" srcId="{6E590B56-32C5-C04C-A799-89817C1AF88A}" destId="{B99DBF37-2B85-9645-8614-D99FC149E3E2}" srcOrd="0" destOrd="0" presId="urn:microsoft.com/office/officeart/2005/8/layout/hierarchy1"/>
    <dgm:cxn modelId="{480AEA1B-F2A3-CC49-AF6D-BE3C48629B3F}" type="presParOf" srcId="{B99DBF37-2B85-9645-8614-D99FC149E3E2}" destId="{883F5116-01B4-E140-AA6F-A450291B18BE}" srcOrd="0" destOrd="0" presId="urn:microsoft.com/office/officeart/2005/8/layout/hierarchy1"/>
    <dgm:cxn modelId="{25AE018E-A8B9-F447-9A5C-EA7D0AB7EA7E}" type="presParOf" srcId="{B99DBF37-2B85-9645-8614-D99FC149E3E2}" destId="{E0492518-29C9-6847-BFBA-5D8FAD110FC3}" srcOrd="1" destOrd="0" presId="urn:microsoft.com/office/officeart/2005/8/layout/hierarchy1"/>
    <dgm:cxn modelId="{E9269A56-91D5-684F-9928-8D1D0FBDC786}" type="presParOf" srcId="{6E590B56-32C5-C04C-A799-89817C1AF88A}" destId="{9468E880-AE02-9447-A8D9-A7F9144B1B51}" srcOrd="1" destOrd="0" presId="urn:microsoft.com/office/officeart/2005/8/layout/hierarchy1"/>
    <dgm:cxn modelId="{1DA4B9F5-74BB-E341-A9EF-B88AC8B6D87A}" type="presParOf" srcId="{F198AEA7-C8AE-0D4F-B924-F4F8C48D3BA9}" destId="{D2EA13EB-1357-544F-A985-1DFCCEC8943E}" srcOrd="1" destOrd="0" presId="urn:microsoft.com/office/officeart/2005/8/layout/hierarchy1"/>
    <dgm:cxn modelId="{39E6595C-532C-3249-8621-C21F752D063D}" type="presParOf" srcId="{D2EA13EB-1357-544F-A985-1DFCCEC8943E}" destId="{44DC7666-571A-704A-9C10-789D3D19A950}" srcOrd="0" destOrd="0" presId="urn:microsoft.com/office/officeart/2005/8/layout/hierarchy1"/>
    <dgm:cxn modelId="{02957AA4-FBE6-0F40-B257-7C8D247D9F80}" type="presParOf" srcId="{44DC7666-571A-704A-9C10-789D3D19A950}" destId="{488A34D0-70C1-FC4B-B1D0-5F40243C7E83}" srcOrd="0" destOrd="0" presId="urn:microsoft.com/office/officeart/2005/8/layout/hierarchy1"/>
    <dgm:cxn modelId="{93DA19EC-E987-F447-9BDB-14C1A9BA32BE}" type="presParOf" srcId="{44DC7666-571A-704A-9C10-789D3D19A950}" destId="{B1C0EC05-B221-2841-B831-DB821E7DFCD5}" srcOrd="1" destOrd="0" presId="urn:microsoft.com/office/officeart/2005/8/layout/hierarchy1"/>
    <dgm:cxn modelId="{336B3165-756D-9041-B168-2F433080EAC1}" type="presParOf" srcId="{D2EA13EB-1357-544F-A985-1DFCCEC8943E}" destId="{2FE98EA3-FF23-C749-9DA2-F3ECDE88197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F5116-01B4-E140-AA6F-A450291B18BE}">
      <dsp:nvSpPr>
        <dsp:cNvPr id="0" name=""/>
        <dsp:cNvSpPr/>
      </dsp:nvSpPr>
      <dsp:spPr>
        <a:xfrm>
          <a:off x="1209" y="122113"/>
          <a:ext cx="4244392" cy="2695188"/>
        </a:xfrm>
        <a:prstGeom prst="roundRect">
          <a:avLst>
            <a:gd name="adj" fmla="val 10000"/>
          </a:avLst>
        </a:prstGeom>
        <a:solidFill>
          <a:schemeClr val="bg1"/>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E0492518-29C9-6847-BFBA-5D8FAD110FC3}">
      <dsp:nvSpPr>
        <dsp:cNvPr id="0" name=""/>
        <dsp:cNvSpPr/>
      </dsp:nvSpPr>
      <dsp:spPr>
        <a:xfrm>
          <a:off x="472808" y="570133"/>
          <a:ext cx="4244392" cy="2695188"/>
        </a:xfrm>
        <a:prstGeom prst="roundRect">
          <a:avLst>
            <a:gd name="adj" fmla="val 10000"/>
          </a:avLst>
        </a:prstGeom>
        <a:solidFill>
          <a:schemeClr val="tx2">
            <a:lumMod val="25000"/>
            <a:alpha val="90000"/>
          </a:schemeClr>
        </a:solidFill>
        <a:ln w="9525" cap="rnd" cmpd="sng" algn="ctr">
          <a:no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b="0" kern="1200" cap="none" spc="0" dirty="0">
              <a:ln w="0"/>
              <a:solidFill>
                <a:schemeClr val="accent1">
                  <a:lumMod val="40000"/>
                  <a:lumOff val="60000"/>
                </a:schemeClr>
              </a:solidFill>
              <a:effectLst>
                <a:outerShdw blurRad="38100" dist="25400" dir="5400000" algn="ctr" rotWithShape="0">
                  <a:srgbClr val="6E747A">
                    <a:alpha val="43000"/>
                  </a:srgbClr>
                </a:outerShdw>
              </a:effectLst>
              <a:latin typeface="Bell MT" panose="02020503060305020303" pitchFamily="18" charset="77"/>
            </a:rPr>
            <a:t>Open-minded, but confused</a:t>
          </a:r>
        </a:p>
      </dsp:txBody>
      <dsp:txXfrm>
        <a:off x="551747" y="649072"/>
        <a:ext cx="4086514" cy="2537310"/>
      </dsp:txXfrm>
    </dsp:sp>
    <dsp:sp modelId="{488A34D0-70C1-FC4B-B1D0-5F40243C7E83}">
      <dsp:nvSpPr>
        <dsp:cNvPr id="0" name=""/>
        <dsp:cNvSpPr/>
      </dsp:nvSpPr>
      <dsp:spPr>
        <a:xfrm>
          <a:off x="5188799" y="122113"/>
          <a:ext cx="4244392" cy="2695188"/>
        </a:xfrm>
        <a:prstGeom prst="roundRect">
          <a:avLst>
            <a:gd name="adj" fmla="val 10000"/>
          </a:avLst>
        </a:prstGeom>
        <a:solidFill>
          <a:schemeClr val="bg1"/>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B1C0EC05-B221-2841-B831-DB821E7DFCD5}">
      <dsp:nvSpPr>
        <dsp:cNvPr id="0" name=""/>
        <dsp:cNvSpPr/>
      </dsp:nvSpPr>
      <dsp:spPr>
        <a:xfrm>
          <a:off x="5660398" y="570133"/>
          <a:ext cx="4244392" cy="2695188"/>
        </a:xfrm>
        <a:prstGeom prst="roundRect">
          <a:avLst>
            <a:gd name="adj" fmla="val 10000"/>
          </a:avLst>
        </a:prstGeom>
        <a:solidFill>
          <a:schemeClr val="tx2">
            <a:lumMod val="25000"/>
            <a:alpha val="90000"/>
          </a:schemeClr>
        </a:solidFill>
        <a:ln w="9525" cap="rnd" cmpd="sng" algn="ctr">
          <a:no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solidFill>
                <a:schemeClr val="accent1">
                  <a:lumMod val="40000"/>
                  <a:lumOff val="60000"/>
                </a:schemeClr>
              </a:solidFill>
              <a:latin typeface="Bell MT" panose="02020503060305020303" pitchFamily="18" charset="77"/>
            </a:rPr>
            <a:t>Potentially apathetic </a:t>
          </a:r>
        </a:p>
      </dsp:txBody>
      <dsp:txXfrm>
        <a:off x="5739337" y="649072"/>
        <a:ext cx="4086514" cy="25373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48622-CA5B-4C7B-80B3-68BF3459B154}" type="datetimeFigureOut">
              <a:rPr lang="en-US"/>
              <a:t>6/7/18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E0E5A-A6E5-45F4-9DC5-D4D77E8A1FA2}" type="slidenum">
              <a:rPr lang="en-US"/>
              <a:t>‹#›</a:t>
            </a:fld>
            <a:endParaRPr lang="en-US"/>
          </a:p>
        </p:txBody>
      </p:sp>
    </p:spTree>
    <p:extLst>
      <p:ext uri="{BB962C8B-B14F-4D97-AF65-F5344CB8AC3E}">
        <p14:creationId xmlns:p14="http://schemas.microsoft.com/office/powerpoint/2010/main" val="239601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Hey guys, we are ACT and this is our presentation to address the challenge of debunking climate myths.:-) </a:t>
            </a:r>
          </a:p>
        </p:txBody>
      </p:sp>
      <p:sp>
        <p:nvSpPr>
          <p:cNvPr id="4" name="Slide Number Placeholder 3"/>
          <p:cNvSpPr>
            <a:spLocks noGrp="1"/>
          </p:cNvSpPr>
          <p:nvPr>
            <p:ph type="sldNum" sz="quarter" idx="10"/>
          </p:nvPr>
        </p:nvSpPr>
        <p:spPr/>
        <p:txBody>
          <a:bodyPr/>
          <a:lstStyle/>
          <a:p>
            <a:fld id="{703E0E5A-A6E5-45F4-9DC5-D4D77E8A1FA2}" type="slidenum">
              <a:rPr lang="en-US"/>
              <a:t>1</a:t>
            </a:fld>
            <a:endParaRPr lang="en-US"/>
          </a:p>
        </p:txBody>
      </p:sp>
    </p:spTree>
    <p:extLst>
      <p:ext uri="{BB962C8B-B14F-4D97-AF65-F5344CB8AC3E}">
        <p14:creationId xmlns:p14="http://schemas.microsoft.com/office/powerpoint/2010/main" val="144578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 video designed for social media</a:t>
            </a:r>
            <a:r>
              <a:rPr lang="en-US">
                <a:cs typeface="Calibri"/>
              </a:rPr>
              <a:t>.</a:t>
            </a:r>
            <a:r>
              <a:rPr lang="en-US" dirty="0"/>
              <a:t> We chose for the video to be in the format of a spoken word piece, as it has previously been extremely successful across social media platforms and appeal to our target audience.</a:t>
            </a:r>
            <a:r>
              <a:rPr lang="en-US" dirty="0">
                <a:cs typeface="Calibri"/>
              </a:rPr>
              <a:t> </a:t>
            </a:r>
          </a:p>
          <a:p>
            <a:endParaRPr lang="en-US">
              <a:cs typeface="Calibri"/>
            </a:endParaRPr>
          </a:p>
          <a:p>
            <a:r>
              <a:rPr lang="en-US" dirty="0">
                <a:cs typeface="Calibri"/>
              </a:rPr>
              <a:t>An additional output we made is an informative poster to which you could refer for certain references that provide background to the video's content and message. </a:t>
            </a:r>
          </a:p>
        </p:txBody>
      </p:sp>
      <p:sp>
        <p:nvSpPr>
          <p:cNvPr id="4" name="Slide Number Placeholder 3"/>
          <p:cNvSpPr>
            <a:spLocks noGrp="1"/>
          </p:cNvSpPr>
          <p:nvPr>
            <p:ph type="sldNum" sz="quarter" idx="10"/>
          </p:nvPr>
        </p:nvSpPr>
        <p:spPr/>
        <p:txBody>
          <a:bodyPr/>
          <a:lstStyle/>
          <a:p>
            <a:fld id="{703E0E5A-A6E5-45F4-9DC5-D4D77E8A1FA2}" type="slidenum">
              <a:rPr lang="en-US"/>
              <a:t>2</a:t>
            </a:fld>
            <a:endParaRPr lang="en-US"/>
          </a:p>
        </p:txBody>
      </p:sp>
    </p:spTree>
    <p:extLst>
      <p:ext uri="{BB962C8B-B14F-4D97-AF65-F5344CB8AC3E}">
        <p14:creationId xmlns:p14="http://schemas.microsoft.com/office/powerpoint/2010/main" val="4053172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aiming to target those who are aware that climate change is an issue, however they may be confused by the media portrayal, which is often lacking in scientific basis, allowing myths to spread. This may lead them to be apathetic, as they do not know how significant an issue it is and the way that it can relate to them, or they may not believe that they have any power to make a difference. We believe that our campaign will be most effective for the 15 to 25 age bracket, as they are most involved in the viral culture on social media.</a:t>
            </a:r>
          </a:p>
        </p:txBody>
      </p:sp>
      <p:sp>
        <p:nvSpPr>
          <p:cNvPr id="4" name="Slide Number Placeholder 3"/>
          <p:cNvSpPr>
            <a:spLocks noGrp="1"/>
          </p:cNvSpPr>
          <p:nvPr>
            <p:ph type="sldNum" sz="quarter" idx="10"/>
          </p:nvPr>
        </p:nvSpPr>
        <p:spPr/>
        <p:txBody>
          <a:bodyPr/>
          <a:lstStyle/>
          <a:p>
            <a:fld id="{703E0E5A-A6E5-45F4-9DC5-D4D77E8A1FA2}" type="slidenum">
              <a:rPr lang="en-US"/>
              <a:t>3</a:t>
            </a:fld>
            <a:endParaRPr lang="en-US"/>
          </a:p>
        </p:txBody>
      </p:sp>
    </p:spTree>
    <p:extLst>
      <p:ext uri="{BB962C8B-B14F-4D97-AF65-F5344CB8AC3E}">
        <p14:creationId xmlns:p14="http://schemas.microsoft.com/office/powerpoint/2010/main" val="103409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motivation for this task was to engage our target audience in the magnitude of the climate change situation, and offering them a more scientific backing for their understanding. It is our hope that the outputs that we have created will leave our audience feeling informed and inspired as to how they can participate in resolving the problems we face and preventing the issues from becoming irreversible. </a:t>
            </a:r>
          </a:p>
          <a:p>
            <a:r>
              <a:rPr lang="en-US">
                <a:cs typeface="Calibri"/>
              </a:rPr>
              <a:t>The poster and video are both designed to act as a starting point that will, we hope, encourage further research into climate change. We want to trigger a dialogue between scientists, politicians and individuals who previously would have been disengaged with the need for action.</a:t>
            </a:r>
          </a:p>
        </p:txBody>
      </p:sp>
      <p:sp>
        <p:nvSpPr>
          <p:cNvPr id="4" name="Slide Number Placeholder 3"/>
          <p:cNvSpPr>
            <a:spLocks noGrp="1"/>
          </p:cNvSpPr>
          <p:nvPr>
            <p:ph type="sldNum" sz="quarter" idx="10"/>
          </p:nvPr>
        </p:nvSpPr>
        <p:spPr/>
        <p:txBody>
          <a:bodyPr/>
          <a:lstStyle/>
          <a:p>
            <a:fld id="{703E0E5A-A6E5-45F4-9DC5-D4D77E8A1FA2}" type="slidenum">
              <a:rPr lang="en-US"/>
              <a:t>4</a:t>
            </a:fld>
            <a:endParaRPr lang="en-US"/>
          </a:p>
        </p:txBody>
      </p:sp>
    </p:spTree>
    <p:extLst>
      <p:ext uri="{BB962C8B-B14F-4D97-AF65-F5344CB8AC3E}">
        <p14:creationId xmlns:p14="http://schemas.microsoft.com/office/powerpoint/2010/main" val="274144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3E0E5A-A6E5-45F4-9DC5-D4D77E8A1FA2}" type="slidenum">
              <a:rPr lang="en-US" smtClean="0"/>
              <a:t>6</a:t>
            </a:fld>
            <a:endParaRPr lang="en-US"/>
          </a:p>
        </p:txBody>
      </p:sp>
    </p:spTree>
    <p:extLst>
      <p:ext uri="{BB962C8B-B14F-4D97-AF65-F5344CB8AC3E}">
        <p14:creationId xmlns:p14="http://schemas.microsoft.com/office/powerpoint/2010/main" val="17119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video aimed to inspire you to take action. As well as reading our poster for some more scientific background, we have come up with some </a:t>
            </a:r>
            <a:r>
              <a:rPr lang="en-US">
                <a:cs typeface="Calibri"/>
              </a:rPr>
              <a:t>inspirations for ways in which we can all adapt our behavior on a personal and political level to really engage with this campaign. These ideas include:</a:t>
            </a:r>
          </a:p>
          <a:p>
            <a:r>
              <a:rPr lang="en-US"/>
              <a:t> Going </a:t>
            </a:r>
            <a:r>
              <a:rPr lang="en-US" dirty="0"/>
              <a:t>plastic free, especially </a:t>
            </a:r>
            <a:r>
              <a:rPr lang="en-US"/>
              <a:t>on </a:t>
            </a:r>
            <a:r>
              <a:rPr lang="en-US" dirty="0"/>
              <a:t>single use plastics;</a:t>
            </a:r>
            <a:endParaRPr lang="en-US">
              <a:cs typeface="Calibri"/>
            </a:endParaRPr>
          </a:p>
          <a:p>
            <a:r>
              <a:rPr lang="en-US"/>
              <a:t>Walking </a:t>
            </a:r>
            <a:r>
              <a:rPr lang="en-US" dirty="0"/>
              <a:t>instead of driving;</a:t>
            </a:r>
            <a:endParaRPr lang="en-US">
              <a:cs typeface="Calibri"/>
            </a:endParaRPr>
          </a:p>
          <a:p>
            <a:r>
              <a:rPr lang="en-US"/>
              <a:t>Shopping </a:t>
            </a:r>
            <a:r>
              <a:rPr lang="en-US" dirty="0"/>
              <a:t>ethically;</a:t>
            </a:r>
            <a:endParaRPr lang="en-US">
              <a:cs typeface="Calibri"/>
            </a:endParaRPr>
          </a:p>
          <a:p>
            <a:r>
              <a:rPr lang="en-US"/>
              <a:t>Adapting our diets to </a:t>
            </a:r>
            <a:r>
              <a:rPr lang="en-US" dirty="0"/>
              <a:t>vegan</a:t>
            </a:r>
            <a:r>
              <a:rPr lang="en-US"/>
              <a:t> or more plant-based</a:t>
            </a:r>
            <a:r>
              <a:rPr lang="en-US" dirty="0"/>
              <a:t>;</a:t>
            </a:r>
            <a:endParaRPr lang="en-US">
              <a:cs typeface="Calibri"/>
            </a:endParaRPr>
          </a:p>
          <a:p>
            <a:r>
              <a:rPr lang="en-US"/>
              <a:t>Adjusting </a:t>
            </a:r>
            <a:r>
              <a:rPr lang="en-US" dirty="0"/>
              <a:t>your thermostat</a:t>
            </a:r>
            <a:r>
              <a:rPr lang="en-US">
                <a:cs typeface="Calibri"/>
              </a:rPr>
              <a:t> in your home </a:t>
            </a:r>
          </a:p>
          <a:p>
            <a:endParaRPr lang="en-US" dirty="0"/>
          </a:p>
          <a:p>
            <a:r>
              <a:rPr lang="en-US"/>
              <a:t>And to </a:t>
            </a:r>
            <a:r>
              <a:rPr lang="en-US" err="1"/>
              <a:t>summarise</a:t>
            </a:r>
            <a:r>
              <a:rPr lang="en-US"/>
              <a:t> all of this, to </a:t>
            </a:r>
            <a:endParaRPr lang="en-US">
              <a:cs typeface="Calibri"/>
            </a:endParaRPr>
          </a:p>
          <a:p>
            <a:r>
              <a:rPr lang="en-US" dirty="0"/>
              <a:t>Save energy</a:t>
            </a:r>
            <a:endParaRPr lang="en-US">
              <a:cs typeface="Calibri"/>
            </a:endParaRPr>
          </a:p>
          <a:p>
            <a:r>
              <a:rPr lang="en-US" dirty="0"/>
              <a:t>Save water</a:t>
            </a:r>
          </a:p>
          <a:p>
            <a:r>
              <a:rPr lang="en-US" dirty="0"/>
              <a:t>Reduce, reuse, recycle</a:t>
            </a:r>
          </a:p>
          <a:p>
            <a:r>
              <a:rPr lang="en-US" dirty="0"/>
              <a:t>Participate politically and use your voice</a:t>
            </a:r>
          </a:p>
        </p:txBody>
      </p:sp>
      <p:sp>
        <p:nvSpPr>
          <p:cNvPr id="4" name="Slide Number Placeholder 3"/>
          <p:cNvSpPr>
            <a:spLocks noGrp="1"/>
          </p:cNvSpPr>
          <p:nvPr>
            <p:ph type="sldNum" sz="quarter" idx="10"/>
          </p:nvPr>
        </p:nvSpPr>
        <p:spPr/>
        <p:txBody>
          <a:bodyPr/>
          <a:lstStyle/>
          <a:p>
            <a:fld id="{703E0E5A-A6E5-45F4-9DC5-D4D77E8A1FA2}" type="slidenum">
              <a:rPr lang="en-US" smtClean="0"/>
              <a:t>7</a:t>
            </a:fld>
            <a:endParaRPr lang="en-US"/>
          </a:p>
        </p:txBody>
      </p:sp>
    </p:spTree>
    <p:extLst>
      <p:ext uri="{BB962C8B-B14F-4D97-AF65-F5344CB8AC3E}">
        <p14:creationId xmlns:p14="http://schemas.microsoft.com/office/powerpoint/2010/main" val="923899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3104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6/7/18</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84154802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8337903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353500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601783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58750471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8739582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92759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6552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9345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6/7/18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98547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smtClean="0"/>
              <a:t>6/7/18</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11807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0E46F-7819-4ACF-B48B-48222C2ACC88}" type="datetimeFigureOut">
              <a:rPr lang="en-US" smtClean="0"/>
              <a:t>6/7/18</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58289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smtClean="0"/>
              <a:t>6/7/18</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763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6/7/18</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1907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6/7/18</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8036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3CBC1C18-307B-4F68-A007-B5B542270E8D}" type="datetimeFigureOut">
              <a:rPr lang="en-US" smtClean="0"/>
              <a:t>6/7/18</a:t>
            </a:fld>
            <a:endParaRPr lang="en-US"/>
          </a:p>
        </p:txBody>
      </p:sp>
      <p:sp>
        <p:nvSpPr>
          <p:cNvPr id="6" name="Footer Placeholder 5"/>
          <p:cNvSpPr>
            <a:spLocks noGrp="1"/>
          </p:cNvSpPr>
          <p:nvPr>
            <p:ph type="ftr" sz="quarter" idx="11"/>
          </p:nvPr>
        </p:nvSpPr>
        <p:spPr>
          <a:xfrm>
            <a:off x="1141412" y="5883275"/>
            <a:ext cx="5105400" cy="365125"/>
          </a:xfrm>
        </p:spPr>
        <p:txBody>
          <a:bodyPr/>
          <a:lstStyle/>
          <a:p>
            <a:r>
              <a:rPr lang="en-US"/>
              <a:t>
              </a:t>
            </a:r>
          </a:p>
        </p:txBody>
      </p:sp>
      <p:sp>
        <p:nvSpPr>
          <p:cNvPr id="7" name="Slide Number Placeholder 6"/>
          <p:cNvSpPr>
            <a:spLocks noGrp="1"/>
          </p:cNvSpPr>
          <p:nvPr>
            <p:ph type="sldNum" sz="quarter" idx="12"/>
          </p:nvPr>
        </p:nvSpPr>
        <p:spPr>
          <a:xfrm>
            <a:off x="10742612" y="5883275"/>
            <a:ext cx="322567"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37613636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CBC1C18-307B-4F68-A007-B5B542270E8D}" type="datetimeFigureOut">
              <a:rPr lang="en-US" smtClean="0"/>
              <a:t>6/7/18</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r>
              <a:rPr lang="en-US"/>
              <a:t>
              </a:t>
            </a: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851953592"/>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52AF88-C873-DB48-A397-832900F3ED8F}"/>
              </a:ext>
            </a:extLst>
          </p:cNvPr>
          <p:cNvGrpSpPr/>
          <p:nvPr/>
        </p:nvGrpSpPr>
        <p:grpSpPr>
          <a:xfrm>
            <a:off x="0" y="2543173"/>
            <a:ext cx="12192000" cy="1918656"/>
            <a:chOff x="0" y="2543173"/>
            <a:chExt cx="12192000" cy="1918656"/>
          </a:xfrm>
        </p:grpSpPr>
        <p:pic>
          <p:nvPicPr>
            <p:cNvPr id="8" name="Picture 7">
              <a:extLst>
                <a:ext uri="{FF2B5EF4-FFF2-40B4-BE49-F238E27FC236}">
                  <a16:creationId xmlns:a16="http://schemas.microsoft.com/office/drawing/2014/main" id="{8C46A86D-35F1-F144-AD2B-A2E9B090C6F7}"/>
                </a:ext>
              </a:extLst>
            </p:cNvPr>
            <p:cNvPicPr>
              <a:picLocks noChangeAspect="1"/>
            </p:cNvPicPr>
            <p:nvPr/>
          </p:nvPicPr>
          <p:blipFill rotWithShape="1">
            <a:blip r:embed="rId3"/>
            <a:srcRect l="2494" r="-227" b="527"/>
            <a:stretch/>
          </p:blipFill>
          <p:spPr>
            <a:xfrm>
              <a:off x="0" y="2543173"/>
              <a:ext cx="6206014" cy="1918656"/>
            </a:xfrm>
            <a:prstGeom prst="rect">
              <a:avLst/>
            </a:prstGeom>
          </p:spPr>
        </p:pic>
        <p:sp>
          <p:nvSpPr>
            <p:cNvPr id="11" name="Rectangle 10">
              <a:extLst>
                <a:ext uri="{FF2B5EF4-FFF2-40B4-BE49-F238E27FC236}">
                  <a16:creationId xmlns:a16="http://schemas.microsoft.com/office/drawing/2014/main" id="{51DE73B1-3F47-574B-8269-480B2EA48A5C}"/>
                </a:ext>
              </a:extLst>
            </p:cNvPr>
            <p:cNvSpPr/>
            <p:nvPr/>
          </p:nvSpPr>
          <p:spPr>
            <a:xfrm>
              <a:off x="5976257" y="2543173"/>
              <a:ext cx="6215743" cy="1285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ubtitle 2">
            <a:extLst>
              <a:ext uri="{FF2B5EF4-FFF2-40B4-BE49-F238E27FC236}">
                <a16:creationId xmlns:a16="http://schemas.microsoft.com/office/drawing/2014/main" id="{D3C06476-DBEC-F24A-9165-ABF400B90BD6}"/>
              </a:ext>
            </a:extLst>
          </p:cNvPr>
          <p:cNvSpPr>
            <a:spLocks noGrp="1"/>
          </p:cNvSpPr>
          <p:nvPr>
            <p:ph type="subTitle" idx="1"/>
          </p:nvPr>
        </p:nvSpPr>
        <p:spPr>
          <a:xfrm>
            <a:off x="2178737" y="3823971"/>
            <a:ext cx="10013263" cy="642937"/>
          </a:xfrm>
          <a:solidFill>
            <a:schemeClr val="bg1"/>
          </a:solidFill>
        </p:spPr>
        <p:txBody>
          <a:bodyPr>
            <a:noAutofit/>
          </a:bodyPr>
          <a:lstStyle/>
          <a:p>
            <a:pPr algn="l"/>
            <a:r>
              <a:rPr lang="en-US" sz="3200" dirty="0">
                <a:solidFill>
                  <a:schemeClr val="tx2">
                    <a:lumMod val="75000"/>
                  </a:schemeClr>
                </a:solidFill>
                <a:latin typeface="Courier New" panose="02070309020205020404" pitchFamily="49" charset="0"/>
                <a:cs typeface="Courier New" panose="02070309020205020404" pitchFamily="49" charset="0"/>
              </a:rPr>
              <a:t>ACT: Debunking Climate Myths</a:t>
            </a:r>
          </a:p>
        </p:txBody>
      </p:sp>
    </p:spTree>
    <p:extLst>
      <p:ext uri="{BB962C8B-B14F-4D97-AF65-F5344CB8AC3E}">
        <p14:creationId xmlns:p14="http://schemas.microsoft.com/office/powerpoint/2010/main" val="1499038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6C977-6E01-42E4-BB4A-DAEC7D458814}"/>
              </a:ext>
            </a:extLst>
          </p:cNvPr>
          <p:cNvSpPr>
            <a:spLocks noGrp="1"/>
          </p:cNvSpPr>
          <p:nvPr>
            <p:ph type="title"/>
          </p:nvPr>
        </p:nvSpPr>
        <p:spPr>
          <a:xfrm>
            <a:off x="1320908" y="609600"/>
            <a:ext cx="6130770" cy="1369606"/>
          </a:xfrm>
        </p:spPr>
        <p:txBody>
          <a:bodyPr>
            <a:normAutofit fontScale="90000"/>
          </a:bodyPr>
          <a:lstStyle/>
          <a:p>
            <a:r>
              <a:rPr lang="en-US" sz="4400" dirty="0">
                <a:solidFill>
                  <a:srgbClr val="FFC000"/>
                </a:solidFill>
                <a:latin typeface="Courier New" panose="02070309020205020404" pitchFamily="49" charset="0"/>
                <a:cs typeface="Courier New" panose="02070309020205020404" pitchFamily="49" charset="0"/>
              </a:rPr>
              <a:t>Outputs – </a:t>
            </a:r>
            <a:br>
              <a:rPr lang="en-US" sz="4400" dirty="0">
                <a:solidFill>
                  <a:srgbClr val="FFC000"/>
                </a:solidFill>
                <a:latin typeface="Courier New" panose="02070309020205020404" pitchFamily="49" charset="0"/>
                <a:cs typeface="Courier New" panose="02070309020205020404" pitchFamily="49" charset="0"/>
              </a:rPr>
            </a:br>
            <a:r>
              <a:rPr lang="en-US" sz="4400" dirty="0">
                <a:solidFill>
                  <a:srgbClr val="FFC000"/>
                </a:solidFill>
                <a:latin typeface="Courier New" panose="02070309020205020404" pitchFamily="49" charset="0"/>
                <a:cs typeface="Courier New" panose="02070309020205020404" pitchFamily="49" charset="0"/>
              </a:rPr>
              <a:t>WHAT we did</a:t>
            </a:r>
          </a:p>
        </p:txBody>
      </p:sp>
      <p:sp>
        <p:nvSpPr>
          <p:cNvPr id="4" name="TextBox 3">
            <a:extLst>
              <a:ext uri="{FF2B5EF4-FFF2-40B4-BE49-F238E27FC236}">
                <a16:creationId xmlns:a16="http://schemas.microsoft.com/office/drawing/2014/main" id="{0ACDCFD5-D0B3-434D-9717-047CB4896832}"/>
              </a:ext>
            </a:extLst>
          </p:cNvPr>
          <p:cNvSpPr txBox="1"/>
          <p:nvPr/>
        </p:nvSpPr>
        <p:spPr>
          <a:xfrm>
            <a:off x="1585902" y="1979206"/>
            <a:ext cx="548169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solidFill>
                  <a:schemeClr val="accent1">
                    <a:lumMod val="40000"/>
                    <a:lumOff val="60000"/>
                  </a:schemeClr>
                </a:solidFill>
                <a:latin typeface="Bell MT" panose="02020503060305020303" pitchFamily="18" charset="77"/>
              </a:rPr>
              <a:t>Video for social media;</a:t>
            </a:r>
          </a:p>
          <a:p>
            <a:endParaRPr lang="en-US" sz="2400" dirty="0">
              <a:solidFill>
                <a:schemeClr val="accent1">
                  <a:lumMod val="40000"/>
                  <a:lumOff val="60000"/>
                </a:schemeClr>
              </a:solidFill>
              <a:latin typeface="Bell MT" panose="02020503060305020303" pitchFamily="18" charset="77"/>
            </a:endParaRPr>
          </a:p>
        </p:txBody>
      </p:sp>
      <p:pic>
        <p:nvPicPr>
          <p:cNvPr id="6" name="Picture 5">
            <a:extLst>
              <a:ext uri="{FF2B5EF4-FFF2-40B4-BE49-F238E27FC236}">
                <a16:creationId xmlns:a16="http://schemas.microsoft.com/office/drawing/2014/main" id="{F3C3C9DB-1537-3040-B950-9AFF2A511EC6}"/>
              </a:ext>
            </a:extLst>
          </p:cNvPr>
          <p:cNvPicPr>
            <a:picLocks noChangeAspect="1"/>
          </p:cNvPicPr>
          <p:nvPr/>
        </p:nvPicPr>
        <p:blipFill>
          <a:blip r:embed="rId3"/>
          <a:stretch>
            <a:fillRect/>
          </a:stretch>
        </p:blipFill>
        <p:spPr>
          <a:xfrm>
            <a:off x="7332590" y="1024139"/>
            <a:ext cx="3579771" cy="5063491"/>
          </a:xfrm>
          <a:prstGeom prst="rect">
            <a:avLst/>
          </a:prstGeom>
        </p:spPr>
      </p:pic>
      <p:sp>
        <p:nvSpPr>
          <p:cNvPr id="9" name="TextBox 8">
            <a:extLst>
              <a:ext uri="{FF2B5EF4-FFF2-40B4-BE49-F238E27FC236}">
                <a16:creationId xmlns:a16="http://schemas.microsoft.com/office/drawing/2014/main" id="{C2931583-FAF6-B34F-9F45-8BC9FE474563}"/>
              </a:ext>
            </a:extLst>
          </p:cNvPr>
          <p:cNvSpPr txBox="1"/>
          <p:nvPr/>
        </p:nvSpPr>
        <p:spPr>
          <a:xfrm>
            <a:off x="1585902" y="3348419"/>
            <a:ext cx="4687638" cy="2739211"/>
          </a:xfrm>
          <a:prstGeom prst="rect">
            <a:avLst/>
          </a:prstGeom>
          <a:solidFill>
            <a:schemeClr val="bg1"/>
          </a:solidFill>
        </p:spPr>
        <p:txBody>
          <a:bodyPr wrap="square" rtlCol="0">
            <a:spAutoFit/>
          </a:bodyPr>
          <a:lstStyle/>
          <a:p>
            <a:pPr algn="ctr"/>
            <a:r>
              <a:rPr lang="en-US" sz="7200" b="1" dirty="0">
                <a:latin typeface="Arial" panose="020B0604020202020204" pitchFamily="34" charset="0"/>
                <a:ea typeface="Apple Color Emoji" pitchFamily="2" charset="0"/>
                <a:cs typeface="Arial" panose="020B0604020202020204" pitchFamily="34" charset="0"/>
              </a:rPr>
              <a:t>PLEASE, </a:t>
            </a:r>
            <a:r>
              <a:rPr lang="en-US" sz="10000" b="1" dirty="0">
                <a:latin typeface="Arial" panose="020B0604020202020204" pitchFamily="34" charset="0"/>
                <a:ea typeface="Apple Color Emoji" pitchFamily="2" charset="0"/>
                <a:cs typeface="Arial" panose="020B0604020202020204" pitchFamily="34" charset="0"/>
              </a:rPr>
              <a:t>STOP.</a:t>
            </a:r>
          </a:p>
        </p:txBody>
      </p:sp>
      <p:cxnSp>
        <p:nvCxnSpPr>
          <p:cNvPr id="15" name="Straight Connector 14">
            <a:extLst>
              <a:ext uri="{FF2B5EF4-FFF2-40B4-BE49-F238E27FC236}">
                <a16:creationId xmlns:a16="http://schemas.microsoft.com/office/drawing/2014/main" id="{D74C86BC-7B33-EB4D-A20E-EC15A49CF824}"/>
              </a:ext>
            </a:extLst>
          </p:cNvPr>
          <p:cNvCxnSpPr/>
          <p:nvPr/>
        </p:nvCxnSpPr>
        <p:spPr>
          <a:xfrm>
            <a:off x="1320908" y="1979206"/>
            <a:ext cx="0" cy="4108424"/>
          </a:xfrm>
          <a:prstGeom prst="line">
            <a:avLst/>
          </a:prstGeom>
          <a:ln>
            <a:solidFill>
              <a:srgbClr val="FFC000">
                <a:alpha val="55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35C143B-5BE9-654A-ACBB-0C59EDEA5EE3}"/>
              </a:ext>
            </a:extLst>
          </p:cNvPr>
          <p:cNvCxnSpPr>
            <a:cxnSpLocks/>
          </p:cNvCxnSpPr>
          <p:nvPr/>
        </p:nvCxnSpPr>
        <p:spPr>
          <a:xfrm>
            <a:off x="11210011" y="705863"/>
            <a:ext cx="0" cy="5381767"/>
          </a:xfrm>
          <a:prstGeom prst="line">
            <a:avLst/>
          </a:prstGeom>
          <a:ln>
            <a:solidFill>
              <a:srgbClr val="FFC000">
                <a:alpha val="55000"/>
              </a:srgb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EE12D4-C492-0442-8EA2-79CAE8A423BD}"/>
              </a:ext>
            </a:extLst>
          </p:cNvPr>
          <p:cNvSpPr txBox="1"/>
          <p:nvPr/>
        </p:nvSpPr>
        <p:spPr>
          <a:xfrm>
            <a:off x="1585902" y="2448151"/>
            <a:ext cx="460813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40000"/>
                    <a:lumOff val="60000"/>
                  </a:schemeClr>
                </a:solidFill>
                <a:latin typeface="Bell MT" panose="02020503060305020303" pitchFamily="18" charset="77"/>
              </a:rPr>
              <a:t>Complementary informative poster;</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35180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25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6A9CE-3381-44BB-A867-5F6150EEC323}"/>
              </a:ext>
            </a:extLst>
          </p:cNvPr>
          <p:cNvSpPr>
            <a:spLocks noGrp="1"/>
          </p:cNvSpPr>
          <p:nvPr>
            <p:ph type="title"/>
          </p:nvPr>
        </p:nvSpPr>
        <p:spPr>
          <a:xfrm>
            <a:off x="1141413" y="609600"/>
            <a:ext cx="9905998" cy="1468582"/>
          </a:xfrm>
        </p:spPr>
        <p:txBody>
          <a:bodyPr>
            <a:normAutofit/>
          </a:bodyPr>
          <a:lstStyle/>
          <a:p>
            <a:pPr algn="ctr"/>
            <a:r>
              <a:rPr lang="en-US" sz="5400" dirty="0">
                <a:solidFill>
                  <a:srgbClr val="FFC000"/>
                </a:solidFill>
                <a:latin typeface="Candara" panose="020E0502030303020204" pitchFamily="34" charset="0"/>
                <a:cs typeface="Arial" panose="020B0604020202020204" pitchFamily="34" charset="0"/>
              </a:rPr>
              <a:t>Target Audience</a:t>
            </a:r>
          </a:p>
        </p:txBody>
      </p:sp>
      <p:graphicFrame>
        <p:nvGraphicFramePr>
          <p:cNvPr id="5" name="Content Placeholder 2">
            <a:extLst>
              <a:ext uri="{FF2B5EF4-FFF2-40B4-BE49-F238E27FC236}">
                <a16:creationId xmlns:a16="http://schemas.microsoft.com/office/drawing/2014/main" id="{EAE2335D-37D8-4BF5-8B5B-F0BA28A90F49}"/>
              </a:ext>
            </a:extLst>
          </p:cNvPr>
          <p:cNvGraphicFramePr>
            <a:graphicFrameLocks noGrp="1"/>
          </p:cNvGraphicFramePr>
          <p:nvPr>
            <p:ph idx="1"/>
            <p:extLst>
              <p:ext uri="{D42A27DB-BD31-4B8C-83A1-F6EECF244321}">
                <p14:modId xmlns:p14="http://schemas.microsoft.com/office/powerpoint/2010/main" val="3944298467"/>
              </p:ext>
            </p:extLst>
          </p:nvPr>
        </p:nvGraphicFramePr>
        <p:xfrm>
          <a:off x="1141411" y="2326943"/>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346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pic>
        <p:nvPicPr>
          <p:cNvPr id="10" name="Picture 10" descr="A person standing in front of a colorful wall&#10;&#10;Description generated with high confidence">
            <a:extLst>
              <a:ext uri="{FF2B5EF4-FFF2-40B4-BE49-F238E27FC236}">
                <a16:creationId xmlns:a16="http://schemas.microsoft.com/office/drawing/2014/main" id="{EF1C4E6A-8F6A-4642-BBA4-C37B1567D031}"/>
              </a:ext>
            </a:extLst>
          </p:cNvPr>
          <p:cNvPicPr>
            <a:picLocks noChangeAspect="1"/>
          </p:cNvPicPr>
          <p:nvPr/>
        </p:nvPicPr>
        <p:blipFill rotWithShape="1">
          <a:blip r:embed="rId3"/>
          <a:srcRect l="4692" r="8947"/>
          <a:stretch/>
        </p:blipFill>
        <p:spPr>
          <a:xfrm>
            <a:off x="257590" y="-5915"/>
            <a:ext cx="3479523" cy="6857990"/>
          </a:xfrm>
          <a:prstGeom prst="rect">
            <a:avLst/>
          </a:prstGeom>
          <a:ln w="38100">
            <a:noFill/>
          </a:ln>
          <a:effectLst>
            <a:innerShdw blurRad="57150" dist="38100" dir="10800000">
              <a:srgbClr val="000000">
                <a:alpha val="70000"/>
              </a:srgbClr>
            </a:innerShdw>
          </a:effectLst>
        </p:spPr>
      </p:pic>
      <p:sp>
        <p:nvSpPr>
          <p:cNvPr id="2" name="Title 1">
            <a:extLst>
              <a:ext uri="{FF2B5EF4-FFF2-40B4-BE49-F238E27FC236}">
                <a16:creationId xmlns:a16="http://schemas.microsoft.com/office/drawing/2014/main" id="{0B5A44D6-9B3D-49A3-9568-DD40B3B1B962}"/>
              </a:ext>
            </a:extLst>
          </p:cNvPr>
          <p:cNvSpPr>
            <a:spLocks noGrp="1"/>
          </p:cNvSpPr>
          <p:nvPr>
            <p:ph type="title"/>
          </p:nvPr>
        </p:nvSpPr>
        <p:spPr>
          <a:xfrm>
            <a:off x="4139868" y="295702"/>
            <a:ext cx="6696453" cy="1628632"/>
          </a:xfrm>
        </p:spPr>
        <p:txBody>
          <a:bodyPr>
            <a:normAutofit/>
          </a:bodyPr>
          <a:lstStyle/>
          <a:p>
            <a:r>
              <a:rPr lang="en-US" sz="6000" dirty="0">
                <a:solidFill>
                  <a:srgbClr val="FFC000"/>
                </a:solidFill>
                <a:latin typeface="Candara" panose="020E0502030303020204" pitchFamily="34" charset="0"/>
              </a:rPr>
              <a:t>Aims</a:t>
            </a:r>
          </a:p>
        </p:txBody>
      </p:sp>
      <p:sp>
        <p:nvSpPr>
          <p:cNvPr id="5" name="TextBox 4">
            <a:extLst>
              <a:ext uri="{FF2B5EF4-FFF2-40B4-BE49-F238E27FC236}">
                <a16:creationId xmlns:a16="http://schemas.microsoft.com/office/drawing/2014/main" id="{F23855F2-AA71-2647-97C8-1CF562406E55}"/>
              </a:ext>
            </a:extLst>
          </p:cNvPr>
          <p:cNvSpPr txBox="1"/>
          <p:nvPr/>
        </p:nvSpPr>
        <p:spPr>
          <a:xfrm>
            <a:off x="4706397" y="1924334"/>
            <a:ext cx="6532679" cy="2862322"/>
          </a:xfrm>
          <a:prstGeom prst="rect">
            <a:avLst/>
          </a:prstGeom>
          <a:noFill/>
        </p:spPr>
        <p:txBody>
          <a:bodyPr wrap="square" rtlCol="0" anchor="t">
            <a:spAutoFit/>
          </a:bodyPr>
          <a:lstStyle/>
          <a:p>
            <a:pPr marL="285750" indent="-285750">
              <a:buFont typeface="Arial" panose="020B0604020202020204" pitchFamily="34" charset="0"/>
              <a:buChar char="•"/>
            </a:pPr>
            <a:r>
              <a:rPr lang="en-US" sz="3600" dirty="0">
                <a:solidFill>
                  <a:schemeClr val="accent1">
                    <a:lumMod val="40000"/>
                    <a:lumOff val="60000"/>
                  </a:schemeClr>
                </a:solidFill>
                <a:latin typeface="Bell MT" panose="02020503060305020303" pitchFamily="18" charset="77"/>
              </a:rPr>
              <a:t>Engage</a:t>
            </a:r>
          </a:p>
          <a:p>
            <a:pPr marL="285750" indent="-285750">
              <a:buFont typeface="Arial" panose="020B0604020202020204" pitchFamily="34" charset="0"/>
              <a:buChar char="•"/>
            </a:pPr>
            <a:endParaRPr lang="en-US" sz="3600" dirty="0">
              <a:solidFill>
                <a:schemeClr val="accent1">
                  <a:lumMod val="40000"/>
                  <a:lumOff val="60000"/>
                </a:schemeClr>
              </a:solidFill>
              <a:latin typeface="Bell MT" panose="02020503060305020303" pitchFamily="18" charset="77"/>
            </a:endParaRPr>
          </a:p>
          <a:p>
            <a:pPr marL="285750" indent="-285750">
              <a:buFont typeface="Arial" panose="020B0604020202020204" pitchFamily="34" charset="0"/>
              <a:buChar char="•"/>
            </a:pPr>
            <a:r>
              <a:rPr lang="en-US" sz="3600" dirty="0">
                <a:solidFill>
                  <a:schemeClr val="accent1">
                    <a:lumMod val="40000"/>
                    <a:lumOff val="60000"/>
                  </a:schemeClr>
                </a:solidFill>
                <a:latin typeface="Bell MT" panose="02020503060305020303" pitchFamily="18" charset="77"/>
              </a:rPr>
              <a:t>Dispel</a:t>
            </a:r>
          </a:p>
          <a:p>
            <a:pPr marL="285750" indent="-285750">
              <a:buFont typeface="Arial" panose="020B0604020202020204" pitchFamily="34" charset="0"/>
              <a:buChar char="•"/>
            </a:pPr>
            <a:endParaRPr lang="en-US" sz="3600" dirty="0">
              <a:solidFill>
                <a:schemeClr val="accent1">
                  <a:lumMod val="40000"/>
                  <a:lumOff val="60000"/>
                </a:schemeClr>
              </a:solidFill>
              <a:latin typeface="Bell MT" panose="02020503060305020303" pitchFamily="18" charset="77"/>
            </a:endParaRPr>
          </a:p>
          <a:p>
            <a:pPr marL="285750" indent="-285750">
              <a:buFont typeface="Arial" panose="020B0604020202020204" pitchFamily="34" charset="0"/>
              <a:buChar char="•"/>
            </a:pPr>
            <a:r>
              <a:rPr lang="en-US" sz="3600" dirty="0">
                <a:solidFill>
                  <a:schemeClr val="accent1">
                    <a:lumMod val="40000"/>
                    <a:lumOff val="60000"/>
                  </a:schemeClr>
                </a:solidFill>
                <a:latin typeface="Bell MT" panose="02020503060305020303" pitchFamily="18" charset="77"/>
              </a:rPr>
              <a:t>Inspire</a:t>
            </a:r>
          </a:p>
        </p:txBody>
      </p:sp>
    </p:spTree>
    <p:extLst>
      <p:ext uri="{BB962C8B-B14F-4D97-AF65-F5344CB8AC3E}">
        <p14:creationId xmlns:p14="http://schemas.microsoft.com/office/powerpoint/2010/main" val="309897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395D68-D8A8-C449-8726-C7E0AE12C729}"/>
              </a:ext>
            </a:extLst>
          </p:cNvPr>
          <p:cNvSpPr txBox="1"/>
          <p:nvPr/>
        </p:nvSpPr>
        <p:spPr>
          <a:xfrm>
            <a:off x="11430757" y="6596390"/>
            <a:ext cx="761243" cy="261610"/>
          </a:xfrm>
          <a:prstGeom prst="rect">
            <a:avLst/>
          </a:prstGeom>
          <a:noFill/>
        </p:spPr>
        <p:txBody>
          <a:bodyPr wrap="square" rtlCol="0">
            <a:spAutoFit/>
          </a:bodyPr>
          <a:lstStyle/>
          <a:p>
            <a:r>
              <a:rPr lang="en-US" sz="1100" dirty="0">
                <a:solidFill>
                  <a:srgbClr val="FFC000"/>
                </a:solidFill>
              </a:rPr>
              <a:t>VIDEO</a:t>
            </a:r>
            <a:r>
              <a:rPr lang="en-US" sz="1100" dirty="0">
                <a:solidFill>
                  <a:srgbClr val="FFC000"/>
                </a:solidFill>
                <a:sym typeface="Wingdings" pitchFamily="2" charset="2"/>
              </a:rPr>
              <a:t></a:t>
            </a:r>
            <a:endParaRPr lang="en-US" sz="1100" dirty="0">
              <a:solidFill>
                <a:srgbClr val="FFC000"/>
              </a:solidFill>
            </a:endParaRPr>
          </a:p>
        </p:txBody>
      </p:sp>
    </p:spTree>
    <p:extLst>
      <p:ext uri="{BB962C8B-B14F-4D97-AF65-F5344CB8AC3E}">
        <p14:creationId xmlns:p14="http://schemas.microsoft.com/office/powerpoint/2010/main" val="368786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ndoor, wall, person, holding&#10;&#10;Description generated with very high confidence">
            <a:extLst>
              <a:ext uri="{FF2B5EF4-FFF2-40B4-BE49-F238E27FC236}">
                <a16:creationId xmlns:a16="http://schemas.microsoft.com/office/drawing/2014/main" id="{4D7536BC-7F26-4AE8-832C-9A467D6D0A74}"/>
              </a:ext>
            </a:extLst>
          </p:cNvPr>
          <p:cNvPicPr>
            <a:picLocks noChangeAspect="1"/>
          </p:cNvPicPr>
          <p:nvPr/>
        </p:nvPicPr>
        <p:blipFill>
          <a:blip r:embed="rId3"/>
          <a:stretch>
            <a:fillRect/>
          </a:stretch>
        </p:blipFill>
        <p:spPr>
          <a:xfrm>
            <a:off x="7947459" y="1459060"/>
            <a:ext cx="2743200" cy="4109936"/>
          </a:xfrm>
          <a:prstGeom prst="rect">
            <a:avLst/>
          </a:prstGeom>
        </p:spPr>
      </p:pic>
      <p:sp>
        <p:nvSpPr>
          <p:cNvPr id="7" name="Content Placeholder 2">
            <a:extLst>
              <a:ext uri="{FF2B5EF4-FFF2-40B4-BE49-F238E27FC236}">
                <a16:creationId xmlns:a16="http://schemas.microsoft.com/office/drawing/2014/main" id="{6FAE3D06-BF59-47C3-939F-E9824A47DAA6}"/>
              </a:ext>
            </a:extLst>
          </p:cNvPr>
          <p:cNvSpPr txBox="1">
            <a:spLocks/>
          </p:cNvSpPr>
          <p:nvPr/>
        </p:nvSpPr>
        <p:spPr>
          <a:xfrm>
            <a:off x="8035922" y="5786857"/>
            <a:ext cx="2566273" cy="63550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i="1" dirty="0"/>
              <a:t>Adapt your lifestyle </a:t>
            </a:r>
          </a:p>
        </p:txBody>
      </p:sp>
      <p:pic>
        <p:nvPicPr>
          <p:cNvPr id="8" name="Picture 8">
            <a:extLst>
              <a:ext uri="{FF2B5EF4-FFF2-40B4-BE49-F238E27FC236}">
                <a16:creationId xmlns:a16="http://schemas.microsoft.com/office/drawing/2014/main" id="{308B81AC-D0EB-4E3D-A81F-94FC340BAC18}"/>
              </a:ext>
            </a:extLst>
          </p:cNvPr>
          <p:cNvPicPr>
            <a:picLocks noChangeAspect="1"/>
          </p:cNvPicPr>
          <p:nvPr/>
        </p:nvPicPr>
        <p:blipFill>
          <a:blip r:embed="rId4"/>
          <a:stretch>
            <a:fillRect/>
          </a:stretch>
        </p:blipFill>
        <p:spPr>
          <a:xfrm>
            <a:off x="1992573" y="1459060"/>
            <a:ext cx="2743200" cy="4109936"/>
          </a:xfrm>
          <a:prstGeom prst="rect">
            <a:avLst/>
          </a:prstGeom>
        </p:spPr>
      </p:pic>
      <p:sp>
        <p:nvSpPr>
          <p:cNvPr id="10" name="Content Placeholder 2">
            <a:extLst>
              <a:ext uri="{FF2B5EF4-FFF2-40B4-BE49-F238E27FC236}">
                <a16:creationId xmlns:a16="http://schemas.microsoft.com/office/drawing/2014/main" id="{EDAE82A6-EFF6-4315-BF35-C966EEA0BFF8}"/>
              </a:ext>
            </a:extLst>
          </p:cNvPr>
          <p:cNvSpPr txBox="1">
            <a:spLocks/>
          </p:cNvSpPr>
          <p:nvPr/>
        </p:nvSpPr>
        <p:spPr>
          <a:xfrm>
            <a:off x="2282770" y="5786857"/>
            <a:ext cx="2162806" cy="761200"/>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i="1" dirty="0"/>
              <a:t>Educate yourself</a:t>
            </a:r>
          </a:p>
        </p:txBody>
      </p:sp>
      <p:grpSp>
        <p:nvGrpSpPr>
          <p:cNvPr id="14" name="Group 13">
            <a:extLst>
              <a:ext uri="{FF2B5EF4-FFF2-40B4-BE49-F238E27FC236}">
                <a16:creationId xmlns:a16="http://schemas.microsoft.com/office/drawing/2014/main" id="{57D09203-7990-0640-A663-0DF8F537215B}"/>
              </a:ext>
            </a:extLst>
          </p:cNvPr>
          <p:cNvGrpSpPr/>
          <p:nvPr/>
        </p:nvGrpSpPr>
        <p:grpSpPr>
          <a:xfrm>
            <a:off x="1760561" y="1214651"/>
            <a:ext cx="2019869" cy="3518848"/>
            <a:chOff x="1760561" y="1214651"/>
            <a:chExt cx="2019869" cy="3518848"/>
          </a:xfrm>
        </p:grpSpPr>
        <p:cxnSp>
          <p:nvCxnSpPr>
            <p:cNvPr id="11" name="Straight Connector 10">
              <a:extLst>
                <a:ext uri="{FF2B5EF4-FFF2-40B4-BE49-F238E27FC236}">
                  <a16:creationId xmlns:a16="http://schemas.microsoft.com/office/drawing/2014/main" id="{CCA3B78B-A3E9-7541-84DC-5BA68A563AB5}"/>
                </a:ext>
              </a:extLst>
            </p:cNvPr>
            <p:cNvCxnSpPr/>
            <p:nvPr/>
          </p:nvCxnSpPr>
          <p:spPr>
            <a:xfrm>
              <a:off x="1760561" y="1214651"/>
              <a:ext cx="20198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7F7AC4-85B7-3D4A-BDA7-E0BB2A456962}"/>
                </a:ext>
              </a:extLst>
            </p:cNvPr>
            <p:cNvCxnSpPr>
              <a:cxnSpLocks/>
            </p:cNvCxnSpPr>
            <p:nvPr/>
          </p:nvCxnSpPr>
          <p:spPr>
            <a:xfrm>
              <a:off x="1760561" y="1214651"/>
              <a:ext cx="0" cy="351884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FCE3EEA-CA8E-DC4F-A67A-C14F82828BB7}"/>
              </a:ext>
            </a:extLst>
          </p:cNvPr>
          <p:cNvGrpSpPr/>
          <p:nvPr/>
        </p:nvGrpSpPr>
        <p:grpSpPr>
          <a:xfrm rot="10800000">
            <a:off x="8882082" y="2268009"/>
            <a:ext cx="2019869" cy="3518848"/>
            <a:chOff x="1760561" y="1214651"/>
            <a:chExt cx="2019869" cy="3518848"/>
          </a:xfrm>
        </p:grpSpPr>
        <p:cxnSp>
          <p:nvCxnSpPr>
            <p:cNvPr id="16" name="Straight Connector 15">
              <a:extLst>
                <a:ext uri="{FF2B5EF4-FFF2-40B4-BE49-F238E27FC236}">
                  <a16:creationId xmlns:a16="http://schemas.microsoft.com/office/drawing/2014/main" id="{5F24A748-F2F4-AC43-980E-A1E830E61A83}"/>
                </a:ext>
              </a:extLst>
            </p:cNvPr>
            <p:cNvCxnSpPr/>
            <p:nvPr/>
          </p:nvCxnSpPr>
          <p:spPr>
            <a:xfrm>
              <a:off x="1760561" y="1214651"/>
              <a:ext cx="20198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79FC36-4207-F946-8316-74FEFDC20EDF}"/>
                </a:ext>
              </a:extLst>
            </p:cNvPr>
            <p:cNvCxnSpPr>
              <a:cxnSpLocks/>
            </p:cNvCxnSpPr>
            <p:nvPr/>
          </p:nvCxnSpPr>
          <p:spPr>
            <a:xfrm>
              <a:off x="1760561" y="1214651"/>
              <a:ext cx="0" cy="351884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F0F673F2-EB10-F944-ADDE-E09AF85C4BEA}"/>
              </a:ext>
            </a:extLst>
          </p:cNvPr>
          <p:cNvSpPr/>
          <p:nvPr/>
        </p:nvSpPr>
        <p:spPr>
          <a:xfrm>
            <a:off x="5768025" y="2688609"/>
            <a:ext cx="1246924" cy="1446550"/>
          </a:xfrm>
          <a:prstGeom prst="rect">
            <a:avLst/>
          </a:prstGeom>
          <a:noFill/>
        </p:spPr>
        <p:txBody>
          <a:bodyPr wrap="square" lIns="91440" tIns="45720" rIns="91440" bIns="45720">
            <a:spAutoFit/>
          </a:body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&amp;</a:t>
            </a:r>
          </a:p>
        </p:txBody>
      </p:sp>
      <p:sp>
        <p:nvSpPr>
          <p:cNvPr id="2" name="Title 1">
            <a:extLst>
              <a:ext uri="{FF2B5EF4-FFF2-40B4-BE49-F238E27FC236}">
                <a16:creationId xmlns:a16="http://schemas.microsoft.com/office/drawing/2014/main" id="{6B4D2C80-8D83-4523-AD36-7F7308364281}"/>
              </a:ext>
            </a:extLst>
          </p:cNvPr>
          <p:cNvSpPr>
            <a:spLocks noGrp="1"/>
          </p:cNvSpPr>
          <p:nvPr>
            <p:ph type="title"/>
          </p:nvPr>
        </p:nvSpPr>
        <p:spPr>
          <a:xfrm>
            <a:off x="352475" y="-31697"/>
            <a:ext cx="1806526" cy="1487355"/>
          </a:xfrm>
        </p:spPr>
        <p:txBody>
          <a:bodyPr>
            <a:normAutofit/>
          </a:bodyPr>
          <a:lstStyle/>
          <a:p>
            <a:pPr algn="ctr"/>
            <a:r>
              <a:rPr lang="en-US" sz="4400" b="1" cap="none" dirty="0">
                <a:ln w="6600">
                  <a:solidFill>
                    <a:schemeClr val="accent2"/>
                  </a:solidFill>
                  <a:prstDash val="solid"/>
                </a:ln>
                <a:solidFill>
                  <a:srgbClr val="FFFFFF"/>
                </a:solidFill>
                <a:effectLst>
                  <a:outerShdw dist="38100" dir="2700000" algn="tl" rotWithShape="0">
                    <a:schemeClr val="accent2"/>
                  </a:outerShdw>
                </a:effectLst>
              </a:rPr>
              <a:t>SO... </a:t>
            </a:r>
            <a:endParaRPr lang="en-US" sz="4400" b="1" cap="none" dirty="0">
              <a:ln w="6600">
                <a:solidFill>
                  <a:schemeClr val="accent2"/>
                </a:solidFill>
                <a:prstDash val="solid"/>
              </a:ln>
              <a:solidFill>
                <a:srgbClr val="FFFFFF"/>
              </a:solidFill>
              <a:effectLst>
                <a:outerShdw dist="38100" dir="2700000" algn="tl" rotWithShape="0">
                  <a:schemeClr val="accent2"/>
                </a:outerShdw>
              </a:effectLst>
              <a:ea typeface="+mj-lt"/>
              <a:cs typeface="+mj-lt"/>
            </a:endParaRPr>
          </a:p>
        </p:txBody>
      </p:sp>
      <p:sp>
        <p:nvSpPr>
          <p:cNvPr id="22" name="TextBox 21">
            <a:extLst>
              <a:ext uri="{FF2B5EF4-FFF2-40B4-BE49-F238E27FC236}">
                <a16:creationId xmlns:a16="http://schemas.microsoft.com/office/drawing/2014/main" id="{F451ACB4-0EE7-2942-8E5E-89A3584E5138}"/>
              </a:ext>
            </a:extLst>
          </p:cNvPr>
          <p:cNvSpPr txBox="1"/>
          <p:nvPr/>
        </p:nvSpPr>
        <p:spPr>
          <a:xfrm>
            <a:off x="1779516" y="336279"/>
            <a:ext cx="4001827" cy="769441"/>
          </a:xfrm>
          <a:prstGeom prst="rect">
            <a:avLst/>
          </a:prstGeom>
          <a:noFill/>
        </p:spPr>
        <p:txBody>
          <a:bodyPr wrap="square" rtlCol="0">
            <a:spAutoFit/>
          </a:bodyPr>
          <a:lstStyle/>
          <a:p>
            <a:r>
              <a:rPr lang="en-US" sz="4400" b="1" dirty="0">
                <a:ln w="6600">
                  <a:solidFill>
                    <a:schemeClr val="accent2"/>
                  </a:solidFill>
                  <a:prstDash val="solid"/>
                </a:ln>
                <a:solidFill>
                  <a:srgbClr val="FFFFFF"/>
                </a:solidFill>
                <a:effectLst>
                  <a:outerShdw dist="38100" dir="2700000" algn="tl" rotWithShape="0">
                    <a:schemeClr val="accent2"/>
                  </a:outerShdw>
                </a:effectLst>
              </a:rPr>
              <a:t>WHAT NEXT?</a:t>
            </a:r>
            <a:endParaRPr lang="en-US" sz="4400" dirty="0"/>
          </a:p>
        </p:txBody>
      </p:sp>
    </p:spTree>
    <p:extLst>
      <p:ext uri="{BB962C8B-B14F-4D97-AF65-F5344CB8AC3E}">
        <p14:creationId xmlns:p14="http://schemas.microsoft.com/office/powerpoint/2010/main" val="34638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8" grpId="0"/>
      <p:bldP spid="2"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6FAAA8E-70F3-456C-A6E6-D93DD29C740D}"/>
              </a:ext>
            </a:extLst>
          </p:cNvPr>
          <p:cNvSpPr>
            <a:spLocks noGrp="1"/>
          </p:cNvSpPr>
          <p:nvPr/>
        </p:nvSpPr>
        <p:spPr>
          <a:xfrm>
            <a:off x="92484" y="720307"/>
            <a:ext cx="4653887" cy="446302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endParaRPr lang="en-US" sz="2400" dirty="0">
              <a:latin typeface="Bell MT" panose="02020503060305020303" pitchFamily="18" charset="77"/>
            </a:endParaRPr>
          </a:p>
        </p:txBody>
      </p:sp>
      <p:pic>
        <p:nvPicPr>
          <p:cNvPr id="13" name="Picture 13" descr="A dog that is standing in front of a building&#10;&#10;Description generated with very high confidence">
            <a:extLst>
              <a:ext uri="{FF2B5EF4-FFF2-40B4-BE49-F238E27FC236}">
                <a16:creationId xmlns:a16="http://schemas.microsoft.com/office/drawing/2014/main" id="{E16F4698-E8A7-4A82-A8ED-790EEF2242E9}"/>
              </a:ext>
            </a:extLst>
          </p:cNvPr>
          <p:cNvPicPr>
            <a:picLocks noChangeAspect="1"/>
          </p:cNvPicPr>
          <p:nvPr/>
        </p:nvPicPr>
        <p:blipFill>
          <a:blip r:embed="rId3"/>
          <a:stretch>
            <a:fillRect/>
          </a:stretch>
        </p:blipFill>
        <p:spPr>
          <a:xfrm>
            <a:off x="3830523" y="1112412"/>
            <a:ext cx="4439727" cy="4425349"/>
          </a:xfrm>
          <a:prstGeom prst="rect">
            <a:avLst/>
          </a:prstGeom>
        </p:spPr>
      </p:pic>
      <p:sp>
        <p:nvSpPr>
          <p:cNvPr id="4" name="TextBox 3">
            <a:extLst>
              <a:ext uri="{FF2B5EF4-FFF2-40B4-BE49-F238E27FC236}">
                <a16:creationId xmlns:a16="http://schemas.microsoft.com/office/drawing/2014/main" id="{F5F837EA-BE78-D743-BE89-32B13B3985F6}"/>
              </a:ext>
            </a:extLst>
          </p:cNvPr>
          <p:cNvSpPr txBox="1"/>
          <p:nvPr/>
        </p:nvSpPr>
        <p:spPr>
          <a:xfrm>
            <a:off x="8685783" y="1107125"/>
            <a:ext cx="3115033" cy="4430636"/>
          </a:xfrm>
          <a:prstGeom prst="rect">
            <a:avLst/>
          </a:prstGeom>
          <a:noFill/>
        </p:spPr>
        <p:txBody>
          <a:bodyPr wrap="square" rtlCol="0">
            <a:spAutoFit/>
          </a:bodyPr>
          <a:lstStyle/>
          <a:p>
            <a:pPr algn="r">
              <a:lnSpc>
                <a:spcPct val="150000"/>
              </a:lnSpc>
            </a:pPr>
            <a:r>
              <a:rPr lang="en-US" sz="3200" dirty="0">
                <a:effectLst>
                  <a:outerShdw blurRad="50800" dist="38100" dir="10800000" algn="r" rotWithShape="0">
                    <a:prstClr val="black">
                      <a:alpha val="40000"/>
                    </a:prstClr>
                  </a:outerShdw>
                </a:effectLst>
                <a:latin typeface="Bell MT" panose="02020503060305020303" pitchFamily="18" charset="77"/>
              </a:rPr>
              <a:t>Save energy</a:t>
            </a:r>
          </a:p>
          <a:p>
            <a:pPr algn="r">
              <a:lnSpc>
                <a:spcPct val="150000"/>
              </a:lnSpc>
            </a:pPr>
            <a:r>
              <a:rPr lang="en-US" sz="3200" dirty="0">
                <a:effectLst>
                  <a:outerShdw blurRad="50800" dist="38100" dir="10800000" algn="r" rotWithShape="0">
                    <a:prstClr val="black">
                      <a:alpha val="40000"/>
                    </a:prstClr>
                  </a:outerShdw>
                </a:effectLst>
                <a:latin typeface="Bell MT" panose="02020503060305020303" pitchFamily="18" charset="77"/>
              </a:rPr>
              <a:t>Save water</a:t>
            </a:r>
          </a:p>
          <a:p>
            <a:pPr algn="r">
              <a:lnSpc>
                <a:spcPct val="150000"/>
              </a:lnSpc>
            </a:pPr>
            <a:r>
              <a:rPr lang="en-US" sz="3200" dirty="0">
                <a:effectLst>
                  <a:outerShdw blurRad="50800" dist="38100" dir="10800000" algn="r" rotWithShape="0">
                    <a:prstClr val="black">
                      <a:alpha val="40000"/>
                    </a:prstClr>
                  </a:outerShdw>
                </a:effectLst>
                <a:latin typeface="Bell MT" panose="02020503060305020303" pitchFamily="18" charset="77"/>
              </a:rPr>
              <a:t>3 R’s </a:t>
            </a:r>
          </a:p>
          <a:p>
            <a:pPr algn="r">
              <a:lnSpc>
                <a:spcPct val="150000"/>
              </a:lnSpc>
            </a:pPr>
            <a:r>
              <a:rPr lang="en-US" sz="3200" dirty="0">
                <a:effectLst>
                  <a:outerShdw blurRad="50800" dist="38100" dir="10800000" algn="r" rotWithShape="0">
                    <a:prstClr val="black">
                      <a:alpha val="40000"/>
                    </a:prstClr>
                  </a:outerShdw>
                </a:effectLst>
                <a:latin typeface="Bell MT" panose="02020503060305020303" pitchFamily="18" charset="77"/>
              </a:rPr>
              <a:t>Participate politically</a:t>
            </a:r>
          </a:p>
          <a:p>
            <a:pPr algn="r">
              <a:lnSpc>
                <a:spcPct val="150000"/>
              </a:lnSpc>
            </a:pPr>
            <a:endParaRPr lang="en-US" sz="3200" dirty="0">
              <a:effectLst>
                <a:outerShdw blurRad="50800" dist="38100" dir="10800000" algn="r" rotWithShape="0">
                  <a:prstClr val="black">
                    <a:alpha val="40000"/>
                  </a:prstClr>
                </a:outerShdw>
              </a:effectLst>
            </a:endParaRPr>
          </a:p>
        </p:txBody>
      </p:sp>
      <p:sp>
        <p:nvSpPr>
          <p:cNvPr id="5" name="TextBox 4">
            <a:extLst>
              <a:ext uri="{FF2B5EF4-FFF2-40B4-BE49-F238E27FC236}">
                <a16:creationId xmlns:a16="http://schemas.microsoft.com/office/drawing/2014/main" id="{2F643CDF-1C5C-A544-B434-3409E927F1AB}"/>
              </a:ext>
            </a:extLst>
          </p:cNvPr>
          <p:cNvSpPr txBox="1"/>
          <p:nvPr/>
        </p:nvSpPr>
        <p:spPr>
          <a:xfrm>
            <a:off x="508017" y="950036"/>
            <a:ext cx="2906973" cy="5907964"/>
          </a:xfrm>
          <a:prstGeom prst="rect">
            <a:avLst/>
          </a:prstGeom>
          <a:noFill/>
        </p:spPr>
        <p:txBody>
          <a:bodyPr wrap="square" rtlCol="0" anchor="t">
            <a:spAutoFit/>
          </a:bodyPr>
          <a:lstStyle/>
          <a:p>
            <a:pPr>
              <a:lnSpc>
                <a:spcPct val="150000"/>
              </a:lnSpc>
            </a:pPr>
            <a:r>
              <a:rPr lang="en-US" sz="3200" dirty="0">
                <a:effectLst>
                  <a:outerShdw blurRad="50800" dist="38100" algn="l" rotWithShape="0">
                    <a:prstClr val="black">
                      <a:alpha val="40000"/>
                    </a:prstClr>
                  </a:outerShdw>
                </a:effectLst>
                <a:latin typeface="Bell MT" panose="02020503060305020303" pitchFamily="18" charset="77"/>
              </a:rPr>
              <a:t>Plastic free, Walk</a:t>
            </a:r>
            <a:endParaRPr lang="en-US" dirty="0">
              <a:effectLst>
                <a:outerShdw blurRad="50800" dist="38100" algn="l" rotWithShape="0">
                  <a:prstClr val="black">
                    <a:alpha val="40000"/>
                  </a:prstClr>
                </a:outerShdw>
              </a:effectLst>
            </a:endParaRPr>
          </a:p>
          <a:p>
            <a:pPr>
              <a:lnSpc>
                <a:spcPct val="150000"/>
              </a:lnSpc>
            </a:pPr>
            <a:r>
              <a:rPr lang="en-US" sz="3200" dirty="0">
                <a:effectLst>
                  <a:outerShdw blurRad="50800" dist="38100" algn="l" rotWithShape="0">
                    <a:prstClr val="black">
                      <a:alpha val="40000"/>
                    </a:prstClr>
                  </a:outerShdw>
                </a:effectLst>
                <a:latin typeface="Bell MT" panose="02020503060305020303" pitchFamily="18" charset="77"/>
              </a:rPr>
              <a:t>Shop ethically </a:t>
            </a:r>
          </a:p>
          <a:p>
            <a:pPr>
              <a:lnSpc>
                <a:spcPct val="150000"/>
              </a:lnSpc>
            </a:pPr>
            <a:r>
              <a:rPr lang="en-US" sz="3200" dirty="0">
                <a:effectLst>
                  <a:outerShdw blurRad="50800" dist="38100" algn="l" rotWithShape="0">
                    <a:prstClr val="black">
                      <a:alpha val="40000"/>
                    </a:prstClr>
                  </a:outerShdw>
                </a:effectLst>
                <a:latin typeface="Bell MT"/>
              </a:rPr>
              <a:t>Go vegan</a:t>
            </a:r>
          </a:p>
          <a:p>
            <a:pPr>
              <a:lnSpc>
                <a:spcPct val="150000"/>
              </a:lnSpc>
            </a:pPr>
            <a:r>
              <a:rPr lang="en-US" sz="3200" dirty="0">
                <a:effectLst>
                  <a:outerShdw blurRad="50800" dist="38100" algn="l" rotWithShape="0">
                    <a:prstClr val="black">
                      <a:alpha val="40000"/>
                    </a:prstClr>
                  </a:outerShdw>
                </a:effectLst>
                <a:latin typeface="Bell MT"/>
              </a:rPr>
              <a:t>Adjust your thermostat </a:t>
            </a:r>
          </a:p>
          <a:p>
            <a:pPr>
              <a:lnSpc>
                <a:spcPct val="150000"/>
              </a:lnSpc>
            </a:pPr>
            <a:endParaRPr lang="en-US" sz="3200" dirty="0">
              <a:effectLst>
                <a:outerShdw blurRad="50800" dist="38100" algn="l" rotWithShape="0">
                  <a:prstClr val="black">
                    <a:alpha val="40000"/>
                  </a:prstClr>
                </a:outerShdw>
              </a:effectLst>
              <a:latin typeface="Bell MT"/>
            </a:endParaRPr>
          </a:p>
          <a:p>
            <a:pPr>
              <a:lnSpc>
                <a:spcPct val="150000"/>
              </a:lnSpc>
            </a:pPr>
            <a:endParaRPr lang="en-US" sz="3200" dirty="0">
              <a:effectLst>
                <a:outerShdw blurRad="50800" dist="38100" algn="l" rotWithShape="0">
                  <a:prstClr val="black">
                    <a:alpha val="40000"/>
                  </a:prstClr>
                </a:outerShdw>
              </a:effectLst>
            </a:endParaRPr>
          </a:p>
        </p:txBody>
      </p:sp>
      <p:cxnSp>
        <p:nvCxnSpPr>
          <p:cNvPr id="7" name="Straight Connector 6">
            <a:extLst>
              <a:ext uri="{FF2B5EF4-FFF2-40B4-BE49-F238E27FC236}">
                <a16:creationId xmlns:a16="http://schemas.microsoft.com/office/drawing/2014/main" id="{DD710048-A0DE-3543-8AD2-47316304A12B}"/>
              </a:ext>
            </a:extLst>
          </p:cNvPr>
          <p:cNvCxnSpPr>
            <a:cxnSpLocks/>
          </p:cNvCxnSpPr>
          <p:nvPr/>
        </p:nvCxnSpPr>
        <p:spPr>
          <a:xfrm flipH="1">
            <a:off x="508017" y="1162343"/>
            <a:ext cx="3322506" cy="1"/>
          </a:xfrm>
          <a:prstGeom prst="line">
            <a:avLst/>
          </a:prstGeom>
          <a:ln>
            <a:solidFill>
              <a:srgbClr val="61616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03F1052-7E99-F948-908E-D5C73EB8CB1A}"/>
              </a:ext>
            </a:extLst>
          </p:cNvPr>
          <p:cNvCxnSpPr/>
          <p:nvPr/>
        </p:nvCxnSpPr>
        <p:spPr>
          <a:xfrm flipH="1" flipV="1">
            <a:off x="6258446" y="5532474"/>
            <a:ext cx="5542370" cy="5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AD59E9-165F-3143-8AD1-3A99F7663A35}"/>
              </a:ext>
            </a:extLst>
          </p:cNvPr>
          <p:cNvCxnSpPr>
            <a:cxnSpLocks/>
          </p:cNvCxnSpPr>
          <p:nvPr/>
        </p:nvCxnSpPr>
        <p:spPr>
          <a:xfrm flipH="1" flipV="1">
            <a:off x="203200" y="1107124"/>
            <a:ext cx="5847186" cy="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47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4472-1179-42FE-85D2-46CF0FD74B2E}"/>
              </a:ext>
            </a:extLst>
          </p:cNvPr>
          <p:cNvSpPr>
            <a:spLocks noGrp="1"/>
          </p:cNvSpPr>
          <p:nvPr>
            <p:ph type="title"/>
          </p:nvPr>
        </p:nvSpPr>
        <p:spPr>
          <a:xfrm>
            <a:off x="2571749" y="5080000"/>
            <a:ext cx="7264047" cy="775607"/>
          </a:xfrm>
        </p:spPr>
        <p:txBody>
          <a:bodyPr vert="horz" lIns="91440" tIns="45720" rIns="91440" bIns="45720" rtlCol="0" anchor="b">
            <a:noAutofit/>
          </a:bodyPr>
          <a:lstStyle/>
          <a:p>
            <a:pPr algn="ctr"/>
            <a:r>
              <a:rPr lang="en-US" dirty="0">
                <a:solidFill>
                  <a:schemeClr val="tx2">
                    <a:lumMod val="75000"/>
                  </a:schemeClr>
                </a:solidFill>
                <a:effectLst>
                  <a:glow rad="38100">
                    <a:schemeClr val="bg1">
                      <a:lumMod val="65000"/>
                      <a:lumOff val="35000"/>
                      <a:alpha val="50000"/>
                    </a:schemeClr>
                  </a:glow>
                  <a:outerShdw blurRad="28575" dist="31750" dir="13200000" algn="tl" rotWithShape="0">
                    <a:srgbClr val="000000">
                      <a:alpha val="25000"/>
                    </a:srgbClr>
                  </a:outerShdw>
                </a:effectLst>
                <a:latin typeface="Courier New" panose="02070309020205020404" pitchFamily="49" charset="0"/>
                <a:cs typeface="Courier New" panose="02070309020205020404" pitchFamily="49" charset="0"/>
              </a:rPr>
              <a:t>THANK YOU FOR YOUR TIME</a:t>
            </a:r>
          </a:p>
        </p:txBody>
      </p:sp>
      <p:pic>
        <p:nvPicPr>
          <p:cNvPr id="4" name="Picture 3">
            <a:extLst>
              <a:ext uri="{FF2B5EF4-FFF2-40B4-BE49-F238E27FC236}">
                <a16:creationId xmlns:a16="http://schemas.microsoft.com/office/drawing/2014/main" id="{5D41B1FD-B96E-EB45-8DEE-AA7FD61C51C1}"/>
              </a:ext>
            </a:extLst>
          </p:cNvPr>
          <p:cNvPicPr>
            <a:picLocks noChangeAspect="1"/>
          </p:cNvPicPr>
          <p:nvPr/>
        </p:nvPicPr>
        <p:blipFill>
          <a:blip r:embed="rId2"/>
          <a:stretch>
            <a:fillRect/>
          </a:stretch>
        </p:blipFill>
        <p:spPr>
          <a:xfrm>
            <a:off x="2844810" y="0"/>
            <a:ext cx="6502400" cy="5054600"/>
          </a:xfrm>
          <a:prstGeom prst="rect">
            <a:avLst/>
          </a:prstGeom>
        </p:spPr>
      </p:pic>
    </p:spTree>
    <p:extLst>
      <p:ext uri="{BB962C8B-B14F-4D97-AF65-F5344CB8AC3E}">
        <p14:creationId xmlns:p14="http://schemas.microsoft.com/office/powerpoint/2010/main" val="16142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{216D0BBF-9DE3-D34F-9CA4-741296DC745A}tf10001063</Template>
  <TotalTime>38</TotalTime>
  <Words>334</Words>
  <Application>Microsoft Macintosh PowerPoint</Application>
  <PresentationFormat>Widescreen</PresentationFormat>
  <Paragraphs>54</Paragraphs>
  <Slides>8</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Apple Color Emoji</vt:lpstr>
      <vt:lpstr>Arial</vt:lpstr>
      <vt:lpstr>Bell MT</vt:lpstr>
      <vt:lpstr>Calibri</vt:lpstr>
      <vt:lpstr>Candara</vt:lpstr>
      <vt:lpstr>Century Gothic</vt:lpstr>
      <vt:lpstr>Courier New</vt:lpstr>
      <vt:lpstr>Wingdings</vt:lpstr>
      <vt:lpstr>Mesh</vt:lpstr>
      <vt:lpstr>PowerPoint Presentation</vt:lpstr>
      <vt:lpstr>Outputs –  WHAT we did</vt:lpstr>
      <vt:lpstr>Target Audience</vt:lpstr>
      <vt:lpstr>Aims</vt:lpstr>
      <vt:lpstr>PowerPoint Presentation</vt:lpstr>
      <vt:lpstr>SO... </vt:lpstr>
      <vt:lpstr>PowerPoint Presentation</vt:lpstr>
      <vt:lpstr>THANK YOU FOR YOUR TIME</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Zhivotikova, Anna Maria</cp:lastModifiedBy>
  <cp:revision>1</cp:revision>
  <dcterms:modified xsi:type="dcterms:W3CDTF">2018-06-07T15:17:42Z</dcterms:modified>
</cp:coreProperties>
</file>