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83625" cy="302752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 d="100"/>
          <a:sy n="10" d="100"/>
        </p:scale>
        <p:origin x="2548"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US"/>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589873-9528-4C96-933C-37B6959DEFB7}" type="datetimeFigureOut">
              <a:rPr lang="en-GB" smtClean="0"/>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159650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89873-9528-4C96-933C-37B6959DEFB7}" type="datetimeFigureOut">
              <a:rPr lang="en-GB" smtClean="0"/>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381632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89873-9528-4C96-933C-37B6959DEFB7}" type="datetimeFigureOut">
              <a:rPr lang="en-GB" smtClean="0"/>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303278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89873-9528-4C96-933C-37B6959DEFB7}" type="datetimeFigureOut">
              <a:rPr lang="en-GB" smtClean="0"/>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322715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589873-9528-4C96-933C-37B6959DEFB7}" type="datetimeFigureOut">
              <a:rPr lang="en-GB" smtClean="0"/>
              <a:t>07/06/2018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49160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589873-9528-4C96-933C-37B6959DEFB7}" type="datetimeFigureOut">
              <a:rPr lang="en-GB" smtClean="0"/>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1381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89873-9528-4C96-933C-37B6959DEFB7}" type="datetimeFigureOut">
              <a:rPr lang="en-GB" smtClean="0"/>
              <a:t>07/06/2018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82654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589873-9528-4C96-933C-37B6959DEFB7}" type="datetimeFigureOut">
              <a:rPr lang="en-GB" smtClean="0"/>
              <a:t>07/06/2018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409912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89873-9528-4C96-933C-37B6959DEFB7}" type="datetimeFigureOut">
              <a:rPr lang="en-GB" smtClean="0"/>
              <a:t>07/06/2018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18778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F9589873-9528-4C96-933C-37B6959DEFB7}" type="datetimeFigureOut">
              <a:rPr lang="en-GB" smtClean="0"/>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243524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Edit Master text styles</a:t>
            </a:r>
          </a:p>
        </p:txBody>
      </p:sp>
      <p:sp>
        <p:nvSpPr>
          <p:cNvPr id="5" name="Date Placeholder 4"/>
          <p:cNvSpPr>
            <a:spLocks noGrp="1"/>
          </p:cNvSpPr>
          <p:nvPr>
            <p:ph type="dt" sz="half" idx="10"/>
          </p:nvPr>
        </p:nvSpPr>
        <p:spPr/>
        <p:txBody>
          <a:bodyPr/>
          <a:lstStyle/>
          <a:p>
            <a:fld id="{F9589873-9528-4C96-933C-37B6959DEFB7}" type="datetimeFigureOut">
              <a:rPr lang="en-GB" smtClean="0"/>
              <a:t>07/06/2018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3AE629-CC0B-4CA1-910F-E81BF9E4EE07}" type="slidenum">
              <a:rPr lang="en-GB" smtClean="0"/>
              <a:t>‹#›</a:t>
            </a:fld>
            <a:endParaRPr lang="en-GB"/>
          </a:p>
        </p:txBody>
      </p:sp>
    </p:spTree>
    <p:extLst>
      <p:ext uri="{BB962C8B-B14F-4D97-AF65-F5344CB8AC3E}">
        <p14:creationId xmlns:p14="http://schemas.microsoft.com/office/powerpoint/2010/main" val="297257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F9589873-9528-4C96-933C-37B6959DEFB7}" type="datetimeFigureOut">
              <a:rPr lang="en-GB" smtClean="0"/>
              <a:t>07/06/2018</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363AE629-CC0B-4CA1-910F-E81BF9E4EE07}" type="slidenum">
              <a:rPr lang="en-GB" smtClean="0"/>
              <a:t>‹#›</a:t>
            </a:fld>
            <a:endParaRPr lang="en-GB"/>
          </a:p>
        </p:txBody>
      </p:sp>
    </p:spTree>
    <p:extLst>
      <p:ext uri="{BB962C8B-B14F-4D97-AF65-F5344CB8AC3E}">
        <p14:creationId xmlns:p14="http://schemas.microsoft.com/office/powerpoint/2010/main" val="882850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5000" r="-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C180-47A8-4757-BDA0-5509C0D0F9E6}"/>
              </a:ext>
            </a:extLst>
          </p:cNvPr>
          <p:cNvSpPr>
            <a:spLocks noGrp="1"/>
          </p:cNvSpPr>
          <p:nvPr>
            <p:ph type="ctrTitle"/>
          </p:nvPr>
        </p:nvSpPr>
        <p:spPr>
          <a:xfrm>
            <a:off x="910446" y="21434524"/>
            <a:ext cx="6321904" cy="561011"/>
          </a:xfrm>
          <a:ln w="76200">
            <a:solidFill>
              <a:srgbClr val="00B050"/>
            </a:solidFill>
          </a:ln>
        </p:spPr>
        <p:txBody>
          <a:bodyPr>
            <a:noAutofit/>
          </a:bodyPr>
          <a:lstStyle/>
          <a:p>
            <a:r>
              <a:rPr lang="en-GB" sz="3600" dirty="0">
                <a:ln>
                  <a:solidFill>
                    <a:srgbClr val="00B050"/>
                  </a:solidFill>
                </a:ln>
                <a:solidFill>
                  <a:srgbClr val="00B050"/>
                </a:solidFill>
                <a:latin typeface="Bahnschrift SemiBold" panose="020B0502040204020203" pitchFamily="34" charset="0"/>
              </a:rPr>
              <a:t>ENVIRONMENTAL IMPACTS</a:t>
            </a:r>
          </a:p>
        </p:txBody>
      </p:sp>
      <p:sp>
        <p:nvSpPr>
          <p:cNvPr id="10" name="Rectangle 9">
            <a:extLst>
              <a:ext uri="{FF2B5EF4-FFF2-40B4-BE49-F238E27FC236}">
                <a16:creationId xmlns:a16="http://schemas.microsoft.com/office/drawing/2014/main" id="{C384F95A-7261-4DDB-A799-415225A50226}"/>
              </a:ext>
            </a:extLst>
          </p:cNvPr>
          <p:cNvSpPr/>
          <p:nvPr/>
        </p:nvSpPr>
        <p:spPr>
          <a:xfrm>
            <a:off x="0" y="2748559"/>
            <a:ext cx="13519936" cy="5632725"/>
          </a:xfrm>
          <a:prstGeom prst="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22537005-2EA0-4430-9624-E01236EE2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471" y="22121650"/>
            <a:ext cx="2391038" cy="2407644"/>
          </a:xfrm>
          <a:prstGeom prst="rect">
            <a:avLst/>
          </a:prstGeom>
        </p:spPr>
      </p:pic>
      <p:sp>
        <p:nvSpPr>
          <p:cNvPr id="24" name="TextBox 23">
            <a:extLst>
              <a:ext uri="{FF2B5EF4-FFF2-40B4-BE49-F238E27FC236}">
                <a16:creationId xmlns:a16="http://schemas.microsoft.com/office/drawing/2014/main" id="{BF9B6C89-7FDA-48BD-A1E0-84FE35E54FB7}"/>
              </a:ext>
            </a:extLst>
          </p:cNvPr>
          <p:cNvSpPr txBox="1"/>
          <p:nvPr/>
        </p:nvSpPr>
        <p:spPr>
          <a:xfrm>
            <a:off x="941814" y="22298577"/>
            <a:ext cx="4649492" cy="461665"/>
          </a:xfrm>
          <a:prstGeom prst="rect">
            <a:avLst/>
          </a:prstGeom>
          <a:solidFill>
            <a:schemeClr val="bg1"/>
          </a:solidFill>
        </p:spPr>
        <p:txBody>
          <a:bodyPr wrap="square" rtlCol="0">
            <a:spAutoFit/>
          </a:bodyPr>
          <a:lstStyle/>
          <a:p>
            <a:r>
              <a:rPr lang="en-GB" sz="2400" b="1" dirty="0">
                <a:latin typeface="Dubai" panose="020B0503030403030204" pitchFamily="34" charset="-78"/>
                <a:cs typeface="Dubai" panose="020B0503030403030204" pitchFamily="34" charset="-78"/>
              </a:rPr>
              <a:t>The only way is up?</a:t>
            </a:r>
          </a:p>
        </p:txBody>
      </p:sp>
      <p:sp>
        <p:nvSpPr>
          <p:cNvPr id="25" name="TextBox 24">
            <a:extLst>
              <a:ext uri="{FF2B5EF4-FFF2-40B4-BE49-F238E27FC236}">
                <a16:creationId xmlns:a16="http://schemas.microsoft.com/office/drawing/2014/main" id="{65B972C3-0658-4448-82A7-DC7D72D3CFCC}"/>
              </a:ext>
            </a:extLst>
          </p:cNvPr>
          <p:cNvSpPr txBox="1"/>
          <p:nvPr/>
        </p:nvSpPr>
        <p:spPr>
          <a:xfrm>
            <a:off x="941814" y="22858065"/>
            <a:ext cx="4649492" cy="3970318"/>
          </a:xfrm>
          <a:prstGeom prst="rect">
            <a:avLst/>
          </a:prstGeom>
          <a:solidFill>
            <a:schemeClr val="bg1"/>
          </a:solidFill>
        </p:spPr>
        <p:txBody>
          <a:bodyPr wrap="square" rtlCol="0">
            <a:spAutoFit/>
          </a:bodyPr>
          <a:lstStyle/>
          <a:p>
            <a:r>
              <a:rPr lang="en-GB" sz="1600" dirty="0"/>
              <a:t>Currently, </a:t>
            </a:r>
            <a:r>
              <a:rPr lang="en-GB" sz="2000" dirty="0"/>
              <a:t>33%</a:t>
            </a:r>
            <a:r>
              <a:rPr lang="en-GB" sz="1600" dirty="0"/>
              <a:t> of all arable land is used for growing </a:t>
            </a:r>
          </a:p>
          <a:p>
            <a:r>
              <a:rPr lang="en-GB" sz="1600" dirty="0"/>
              <a:t>crops for feeding livestock.</a:t>
            </a:r>
          </a:p>
          <a:p>
            <a:r>
              <a:rPr lang="en-GB" sz="2000" dirty="0"/>
              <a:t>26% </a:t>
            </a:r>
            <a:r>
              <a:rPr lang="en-GB" sz="1600" dirty="0"/>
              <a:t>of the Earth’s ice-free terrestrial land is used for grazing livestock. [1]</a:t>
            </a:r>
          </a:p>
          <a:p>
            <a:r>
              <a:rPr lang="en-GB" sz="1600" dirty="0"/>
              <a:t>This results in deforestation and destruction of biologically diverse habitats and ecosystems to make way for meat production, thus having a great impact on the environment.</a:t>
            </a:r>
          </a:p>
          <a:p>
            <a:endParaRPr lang="en-GB" sz="1600" dirty="0"/>
          </a:p>
          <a:p>
            <a:r>
              <a:rPr lang="en-GB" sz="1600" dirty="0"/>
              <a:t>With cultured meat, it is estimated that </a:t>
            </a:r>
            <a:r>
              <a:rPr lang="en-GB" sz="2000" dirty="0"/>
              <a:t>99% </a:t>
            </a:r>
            <a:r>
              <a:rPr lang="en-GB" sz="1600" dirty="0"/>
              <a:t>less land will be required to produce meat, and biology professor Dickson </a:t>
            </a:r>
            <a:r>
              <a:rPr lang="en-GB" sz="1600" dirty="0" err="1"/>
              <a:t>Despommier</a:t>
            </a:r>
            <a:r>
              <a:rPr lang="en-GB" sz="1600" dirty="0"/>
              <a:t> suggested vertical farming –building farms upwards to reduce land use- could be implemented, as cultures can be stacked on top of one another. [2]</a:t>
            </a:r>
          </a:p>
        </p:txBody>
      </p:sp>
      <p:pic>
        <p:nvPicPr>
          <p:cNvPr id="23" name="Picture 22">
            <a:extLst>
              <a:ext uri="{FF2B5EF4-FFF2-40B4-BE49-F238E27FC236}">
                <a16:creationId xmlns:a16="http://schemas.microsoft.com/office/drawing/2014/main" id="{6C23ADC9-57C5-46A5-9C99-77A8776F1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214" y="24624568"/>
            <a:ext cx="2516559" cy="2528183"/>
          </a:xfrm>
          <a:prstGeom prst="rect">
            <a:avLst/>
          </a:prstGeom>
        </p:spPr>
      </p:pic>
      <p:sp>
        <p:nvSpPr>
          <p:cNvPr id="26" name="TextBox 25">
            <a:extLst>
              <a:ext uri="{FF2B5EF4-FFF2-40B4-BE49-F238E27FC236}">
                <a16:creationId xmlns:a16="http://schemas.microsoft.com/office/drawing/2014/main" id="{128B899E-0EE7-4548-8966-3E770420F13D}"/>
              </a:ext>
            </a:extLst>
          </p:cNvPr>
          <p:cNvSpPr txBox="1"/>
          <p:nvPr/>
        </p:nvSpPr>
        <p:spPr>
          <a:xfrm>
            <a:off x="4021574" y="27178438"/>
            <a:ext cx="6694519" cy="1323439"/>
          </a:xfrm>
          <a:prstGeom prst="rect">
            <a:avLst/>
          </a:prstGeom>
          <a:solidFill>
            <a:schemeClr val="bg1"/>
          </a:solidFill>
        </p:spPr>
        <p:txBody>
          <a:bodyPr wrap="square" rtlCol="0">
            <a:spAutoFit/>
          </a:bodyPr>
          <a:lstStyle/>
          <a:p>
            <a:r>
              <a:rPr lang="en-GB" sz="1600" dirty="0"/>
              <a:t>One potential issue which remains, however, is that blood is a key ingredient in  many growth serums used so far. There is research being done into identifying and synthesising the necessary chemicals within the blood but until this is done, there are questions over whether livestock are still required for the process. [3]</a:t>
            </a:r>
          </a:p>
        </p:txBody>
      </p:sp>
      <p:sp>
        <p:nvSpPr>
          <p:cNvPr id="28" name="TextBox 27">
            <a:extLst>
              <a:ext uri="{FF2B5EF4-FFF2-40B4-BE49-F238E27FC236}">
                <a16:creationId xmlns:a16="http://schemas.microsoft.com/office/drawing/2014/main" id="{DB89151E-02AC-48FE-B1E4-A4FBE33FD537}"/>
              </a:ext>
            </a:extLst>
          </p:cNvPr>
          <p:cNvSpPr txBox="1"/>
          <p:nvPr/>
        </p:nvSpPr>
        <p:spPr>
          <a:xfrm>
            <a:off x="15333476" y="20743316"/>
            <a:ext cx="5968495" cy="461665"/>
          </a:xfrm>
          <a:prstGeom prst="rect">
            <a:avLst/>
          </a:prstGeom>
          <a:solidFill>
            <a:schemeClr val="bg1"/>
          </a:solidFill>
        </p:spPr>
        <p:txBody>
          <a:bodyPr wrap="square" rtlCol="0">
            <a:spAutoFit/>
          </a:bodyPr>
          <a:lstStyle/>
          <a:p>
            <a:r>
              <a:rPr lang="en-GB" sz="2400" b="1" dirty="0">
                <a:latin typeface="Dubai" panose="020B0503030403030204" pitchFamily="34" charset="-78"/>
                <a:cs typeface="Dubai" panose="020B0503030403030204" pitchFamily="34" charset="-78"/>
              </a:rPr>
              <a:t>How does it stack up?</a:t>
            </a:r>
          </a:p>
        </p:txBody>
      </p:sp>
      <p:sp>
        <p:nvSpPr>
          <p:cNvPr id="27" name="TextBox 26">
            <a:extLst>
              <a:ext uri="{FF2B5EF4-FFF2-40B4-BE49-F238E27FC236}">
                <a16:creationId xmlns:a16="http://schemas.microsoft.com/office/drawing/2014/main" id="{1D8180F3-A2DF-4DD7-9564-8741F2AB2AB7}"/>
              </a:ext>
            </a:extLst>
          </p:cNvPr>
          <p:cNvSpPr txBox="1"/>
          <p:nvPr/>
        </p:nvSpPr>
        <p:spPr>
          <a:xfrm>
            <a:off x="8880215" y="22062330"/>
            <a:ext cx="6321906" cy="3293209"/>
          </a:xfrm>
          <a:prstGeom prst="rect">
            <a:avLst/>
          </a:prstGeom>
          <a:solidFill>
            <a:schemeClr val="bg1"/>
          </a:solidFill>
        </p:spPr>
        <p:txBody>
          <a:bodyPr wrap="square" rtlCol="0">
            <a:spAutoFit/>
          </a:bodyPr>
          <a:lstStyle/>
          <a:p>
            <a:r>
              <a:rPr lang="en-GB" sz="1600" dirty="0"/>
              <a:t>According to the Food and Agriculture Organization (FAO), the livestock sector is responsible for </a:t>
            </a:r>
            <a:r>
              <a:rPr lang="en-GB" sz="2000" dirty="0"/>
              <a:t>18% </a:t>
            </a:r>
            <a:r>
              <a:rPr lang="en-GB" sz="1600" dirty="0"/>
              <a:t>of all greenhouse gas emissions, a higher share than all forms of transport together. [4] This is worrying, as increased greenhouse gas emissions could bring increased rates of global warming and other environmental impacts.</a:t>
            </a:r>
          </a:p>
          <a:p>
            <a:endParaRPr lang="en-GB" sz="1600" dirty="0"/>
          </a:p>
          <a:p>
            <a:r>
              <a:rPr lang="en-GB" sz="1600" dirty="0"/>
              <a:t>A study investigated the potential environmental impacts of cultured meat and found that its production involves </a:t>
            </a:r>
            <a:r>
              <a:rPr lang="en-GB" sz="2000" dirty="0"/>
              <a:t>78-98% </a:t>
            </a:r>
            <a:r>
              <a:rPr lang="en-GB" sz="1600" dirty="0"/>
              <a:t>less greenhouse gas emissions and </a:t>
            </a:r>
            <a:r>
              <a:rPr lang="en-GB" sz="2000" dirty="0"/>
              <a:t>7-45% </a:t>
            </a:r>
            <a:r>
              <a:rPr lang="en-GB" sz="1600" dirty="0"/>
              <a:t>less energy use (depending on which meat it was compared to). Poultry meat production required less energy than cultured meat, but the greenhouse gas statistics suggest the 18% figure could be reduced to just</a:t>
            </a:r>
            <a:r>
              <a:rPr lang="en-GB" sz="2000" dirty="0"/>
              <a:t> 4%.</a:t>
            </a:r>
            <a:endParaRPr lang="en-GB" sz="1600" dirty="0"/>
          </a:p>
        </p:txBody>
      </p:sp>
      <p:sp>
        <p:nvSpPr>
          <p:cNvPr id="34" name="TextBox 33">
            <a:extLst>
              <a:ext uri="{FF2B5EF4-FFF2-40B4-BE49-F238E27FC236}">
                <a16:creationId xmlns:a16="http://schemas.microsoft.com/office/drawing/2014/main" id="{BBFE85E1-534A-4ACE-89B4-1686537EC58D}"/>
              </a:ext>
            </a:extLst>
          </p:cNvPr>
          <p:cNvSpPr txBox="1"/>
          <p:nvPr/>
        </p:nvSpPr>
        <p:spPr>
          <a:xfrm>
            <a:off x="15331412" y="24758911"/>
            <a:ext cx="5968494" cy="461665"/>
          </a:xfrm>
          <a:prstGeom prst="rect">
            <a:avLst/>
          </a:prstGeom>
          <a:solidFill>
            <a:schemeClr val="bg1"/>
          </a:solidFill>
        </p:spPr>
        <p:txBody>
          <a:bodyPr wrap="square" rtlCol="0">
            <a:spAutoFit/>
          </a:bodyPr>
          <a:lstStyle/>
          <a:p>
            <a:pPr algn="r"/>
            <a:r>
              <a:rPr lang="en-GB" sz="2400" b="1" dirty="0">
                <a:latin typeface="Dubai" panose="020B0503030403030204" pitchFamily="34" charset="-78"/>
                <a:cs typeface="Dubai" panose="020B0503030403030204" pitchFamily="34" charset="-78"/>
              </a:rPr>
              <a:t>Water problems</a:t>
            </a:r>
          </a:p>
        </p:txBody>
      </p:sp>
      <p:sp>
        <p:nvSpPr>
          <p:cNvPr id="37" name="TextBox 36">
            <a:extLst>
              <a:ext uri="{FF2B5EF4-FFF2-40B4-BE49-F238E27FC236}">
                <a16:creationId xmlns:a16="http://schemas.microsoft.com/office/drawing/2014/main" id="{7DBC9030-50FB-49DC-916E-E18E44110849}"/>
              </a:ext>
            </a:extLst>
          </p:cNvPr>
          <p:cNvSpPr txBox="1"/>
          <p:nvPr/>
        </p:nvSpPr>
        <p:spPr>
          <a:xfrm>
            <a:off x="15331411" y="25274215"/>
            <a:ext cx="5968495" cy="2000548"/>
          </a:xfrm>
          <a:prstGeom prst="rect">
            <a:avLst/>
          </a:prstGeom>
          <a:solidFill>
            <a:schemeClr val="bg1"/>
          </a:solidFill>
        </p:spPr>
        <p:txBody>
          <a:bodyPr wrap="square" rtlCol="0">
            <a:spAutoFit/>
          </a:bodyPr>
          <a:lstStyle/>
          <a:p>
            <a:r>
              <a:rPr lang="en-GB" sz="1600" dirty="0"/>
              <a:t>In 2013, The Guardian’s data blog found that in the production of 1kg of beef, </a:t>
            </a:r>
            <a:r>
              <a:rPr lang="en-GB" sz="2000" dirty="0"/>
              <a:t>15,415 litres</a:t>
            </a:r>
            <a:r>
              <a:rPr lang="en-GB" sz="1600" dirty="0"/>
              <a:t> of water is consumed. [5]</a:t>
            </a:r>
          </a:p>
          <a:p>
            <a:endParaRPr lang="en-GB" sz="1600" dirty="0"/>
          </a:p>
          <a:p>
            <a:r>
              <a:rPr lang="en-GB" sz="1600" dirty="0"/>
              <a:t>The production of meat via the culture process reduces water consumption by </a:t>
            </a:r>
            <a:r>
              <a:rPr lang="en-GB" sz="2000" dirty="0"/>
              <a:t>82-96%</a:t>
            </a:r>
            <a:r>
              <a:rPr lang="en-GB" sz="1600" dirty="0"/>
              <a:t>, meaning that the water consumption for 1kg of beef could be reduced to around </a:t>
            </a:r>
            <a:r>
              <a:rPr lang="en-GB" sz="2000" dirty="0"/>
              <a:t>2,775 litres</a:t>
            </a:r>
            <a:r>
              <a:rPr lang="en-GB" sz="1600" dirty="0"/>
              <a:t>, a vast improvement on the previous figure.</a:t>
            </a:r>
          </a:p>
        </p:txBody>
      </p:sp>
      <p:sp>
        <p:nvSpPr>
          <p:cNvPr id="38" name="TextBox 37">
            <a:extLst>
              <a:ext uri="{FF2B5EF4-FFF2-40B4-BE49-F238E27FC236}">
                <a16:creationId xmlns:a16="http://schemas.microsoft.com/office/drawing/2014/main" id="{95DA8663-D3E7-436A-8CB7-035312C2C0B5}"/>
              </a:ext>
            </a:extLst>
          </p:cNvPr>
          <p:cNvSpPr txBox="1"/>
          <p:nvPr/>
        </p:nvSpPr>
        <p:spPr>
          <a:xfrm>
            <a:off x="8880214" y="21559557"/>
            <a:ext cx="6321905" cy="461665"/>
          </a:xfrm>
          <a:prstGeom prst="rect">
            <a:avLst/>
          </a:prstGeom>
          <a:solidFill>
            <a:schemeClr val="bg1"/>
          </a:solidFill>
        </p:spPr>
        <p:txBody>
          <a:bodyPr wrap="square" rtlCol="0">
            <a:spAutoFit/>
          </a:bodyPr>
          <a:lstStyle/>
          <a:p>
            <a:r>
              <a:rPr lang="en-GB" sz="2400" b="1" dirty="0">
                <a:latin typeface="Dubai" panose="020B0503030403030204" pitchFamily="34" charset="-78"/>
                <a:cs typeface="Dubai" panose="020B0503030403030204" pitchFamily="34" charset="-78"/>
              </a:rPr>
              <a:t>Getting warmer</a:t>
            </a:r>
          </a:p>
        </p:txBody>
      </p:sp>
      <p:sp>
        <p:nvSpPr>
          <p:cNvPr id="40" name="TextBox 39">
            <a:extLst>
              <a:ext uri="{FF2B5EF4-FFF2-40B4-BE49-F238E27FC236}">
                <a16:creationId xmlns:a16="http://schemas.microsoft.com/office/drawing/2014/main" id="{B331FA0B-E4DD-4BB2-8BAB-153DDF6CFE26}"/>
              </a:ext>
            </a:extLst>
          </p:cNvPr>
          <p:cNvSpPr txBox="1"/>
          <p:nvPr/>
        </p:nvSpPr>
        <p:spPr>
          <a:xfrm>
            <a:off x="15333476" y="21331714"/>
            <a:ext cx="5968495" cy="3293209"/>
          </a:xfrm>
          <a:prstGeom prst="rect">
            <a:avLst/>
          </a:prstGeom>
          <a:solidFill>
            <a:schemeClr val="bg1"/>
          </a:solidFill>
        </p:spPr>
        <p:txBody>
          <a:bodyPr wrap="square" rtlCol="0">
            <a:spAutoFit/>
          </a:bodyPr>
          <a:lstStyle/>
          <a:p>
            <a:r>
              <a:rPr lang="en-GB" sz="1600" dirty="0"/>
              <a:t>A cradle-to-plate study was conducted to compare cultured meat with other meat alternatives such as mycoprotein (Quorn) and plant-based substitutes. The study found that overall cultured meat has the greatest environmental impact. Exceptions to this were the impacts on freshwater toxicity and land use.</a:t>
            </a:r>
          </a:p>
          <a:p>
            <a:r>
              <a:rPr lang="en-GB" sz="1600" dirty="0"/>
              <a:t>Energy use was found to be a major factor in cultured meat’s poor performance, but it was noted that the technology can be innovated to reduce energy requirements, making it less environmentally damaging. [6]</a:t>
            </a:r>
          </a:p>
          <a:p>
            <a:r>
              <a:rPr lang="en-GB" sz="1600" dirty="0"/>
              <a:t>Jean-Francois </a:t>
            </a:r>
            <a:r>
              <a:rPr lang="en-GB" sz="1600" dirty="0" err="1"/>
              <a:t>Hocquette</a:t>
            </a:r>
            <a:r>
              <a:rPr lang="en-GB" sz="1600" dirty="0"/>
              <a:t> of the French National Institute for Agricultural Research stated that he expects the environmental impact of waste culture disposal to be comparable to that of today’s chemical industry. [7]</a:t>
            </a:r>
          </a:p>
        </p:txBody>
      </p:sp>
      <p:sp>
        <p:nvSpPr>
          <p:cNvPr id="45" name="TextBox 44">
            <a:extLst>
              <a:ext uri="{FF2B5EF4-FFF2-40B4-BE49-F238E27FC236}">
                <a16:creationId xmlns:a16="http://schemas.microsoft.com/office/drawing/2014/main" id="{5A05E3ED-60E0-406F-B4CF-5267746C0763}"/>
              </a:ext>
            </a:extLst>
          </p:cNvPr>
          <p:cNvSpPr txBox="1"/>
          <p:nvPr/>
        </p:nvSpPr>
        <p:spPr>
          <a:xfrm>
            <a:off x="15350129" y="27366380"/>
            <a:ext cx="5966429" cy="473778"/>
          </a:xfrm>
          <a:prstGeom prst="rect">
            <a:avLst/>
          </a:prstGeom>
          <a:solidFill>
            <a:schemeClr val="bg1"/>
          </a:solidFill>
        </p:spPr>
        <p:txBody>
          <a:bodyPr wrap="square" rtlCol="0">
            <a:spAutoFit/>
          </a:bodyPr>
          <a:lstStyle/>
          <a:p>
            <a:r>
              <a:rPr lang="en-GB" sz="2400" b="1" dirty="0">
                <a:latin typeface="Dubai" panose="020B0503030403030204" pitchFamily="34" charset="-78"/>
                <a:cs typeface="Dubai" panose="020B0503030403030204" pitchFamily="34" charset="-78"/>
              </a:rPr>
              <a:t>VERDICT:</a:t>
            </a:r>
          </a:p>
        </p:txBody>
      </p:sp>
      <p:sp>
        <p:nvSpPr>
          <p:cNvPr id="46" name="TextBox 45">
            <a:extLst>
              <a:ext uri="{FF2B5EF4-FFF2-40B4-BE49-F238E27FC236}">
                <a16:creationId xmlns:a16="http://schemas.microsoft.com/office/drawing/2014/main" id="{105A6E6E-4B1D-4E51-B75B-9007BEAC5016}"/>
              </a:ext>
            </a:extLst>
          </p:cNvPr>
          <p:cNvSpPr txBox="1"/>
          <p:nvPr/>
        </p:nvSpPr>
        <p:spPr>
          <a:xfrm>
            <a:off x="15333478" y="27931776"/>
            <a:ext cx="5983080" cy="2062103"/>
          </a:xfrm>
          <a:prstGeom prst="rect">
            <a:avLst/>
          </a:prstGeom>
          <a:solidFill>
            <a:schemeClr val="bg1"/>
          </a:solidFill>
        </p:spPr>
        <p:txBody>
          <a:bodyPr wrap="square" rtlCol="0">
            <a:spAutoFit/>
          </a:bodyPr>
          <a:lstStyle/>
          <a:p>
            <a:r>
              <a:rPr lang="en-GB" sz="1600" dirty="0"/>
              <a:t>If the issues of high energy requirements and blood substitutes for growth serums can be solved or at least reduced in scale, the environmental impacts of cultured meat production would be very favourable compared to those of the traditional meat production industry. Land use, water consumption and greenhouse gas emissions would be greatly reduced, meaning cultured meat provides a realistically viable option for replacing meat in terms of environmental impact. </a:t>
            </a:r>
          </a:p>
        </p:txBody>
      </p:sp>
      <p:pic>
        <p:nvPicPr>
          <p:cNvPr id="1026" name="Picture 2" descr="Image result for petri dish free photo">
            <a:extLst>
              <a:ext uri="{FF2B5EF4-FFF2-40B4-BE49-F238E27FC236}">
                <a16:creationId xmlns:a16="http://schemas.microsoft.com/office/drawing/2014/main" id="{CF32DD17-B29B-4C72-9592-04A789BFB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814" y="26766826"/>
            <a:ext cx="3079760" cy="2060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F39A0A-E5C1-43BD-B968-3D2E994187E9}"/>
              </a:ext>
            </a:extLst>
          </p:cNvPr>
          <p:cNvSpPr txBox="1"/>
          <p:nvPr/>
        </p:nvSpPr>
        <p:spPr>
          <a:xfrm>
            <a:off x="5733072" y="13625762"/>
            <a:ext cx="8112369" cy="646331"/>
          </a:xfrm>
          <a:prstGeom prst="rect">
            <a:avLst/>
          </a:prstGeom>
          <a:noFill/>
          <a:ln w="76200">
            <a:solidFill>
              <a:srgbClr val="FF0000"/>
            </a:solidFill>
          </a:ln>
        </p:spPr>
        <p:txBody>
          <a:bodyPr wrap="square" rtlCol="0">
            <a:spAutoFit/>
          </a:bodyPr>
          <a:lstStyle/>
          <a:p>
            <a:r>
              <a:rPr lang="en-GB" sz="3600" dirty="0">
                <a:solidFill>
                  <a:srgbClr val="FF0000"/>
                </a:solidFill>
                <a:latin typeface="Bahnschrift SemiBold" panose="020B0502040204020203" pitchFamily="34" charset="0"/>
              </a:rPr>
              <a:t>HEALTH  PROSPECTS and CONCERNS</a:t>
            </a:r>
          </a:p>
        </p:txBody>
      </p:sp>
      <p:sp>
        <p:nvSpPr>
          <p:cNvPr id="22" name="TextBox 21">
            <a:extLst>
              <a:ext uri="{FF2B5EF4-FFF2-40B4-BE49-F238E27FC236}">
                <a16:creationId xmlns:a16="http://schemas.microsoft.com/office/drawing/2014/main" id="{A7589D52-F363-42AE-993F-DBF3758C6643}"/>
              </a:ext>
            </a:extLst>
          </p:cNvPr>
          <p:cNvSpPr txBox="1"/>
          <p:nvPr/>
        </p:nvSpPr>
        <p:spPr>
          <a:xfrm>
            <a:off x="5702348" y="14546702"/>
            <a:ext cx="4588042" cy="461665"/>
          </a:xfrm>
          <a:prstGeom prst="rect">
            <a:avLst/>
          </a:prstGeom>
          <a:solidFill>
            <a:schemeClr val="bg1"/>
          </a:solidFill>
        </p:spPr>
        <p:txBody>
          <a:bodyPr wrap="square" rtlCol="0">
            <a:spAutoFit/>
          </a:bodyPr>
          <a:lstStyle/>
          <a:p>
            <a:r>
              <a:rPr lang="en-GB" sz="2400" b="1" dirty="0">
                <a:latin typeface="Dubai" panose="020B0503030403030204" pitchFamily="34" charset="-78"/>
                <a:cs typeface="Dubai" panose="020B0503030403030204" pitchFamily="34" charset="-78"/>
              </a:rPr>
              <a:t>Disease Prevention</a:t>
            </a:r>
          </a:p>
        </p:txBody>
      </p:sp>
      <p:sp>
        <p:nvSpPr>
          <p:cNvPr id="29" name="TextBox 28">
            <a:extLst>
              <a:ext uri="{FF2B5EF4-FFF2-40B4-BE49-F238E27FC236}">
                <a16:creationId xmlns:a16="http://schemas.microsoft.com/office/drawing/2014/main" id="{D5B2BB72-6FC6-4CCF-AB5D-F3582ACE02C2}"/>
              </a:ext>
            </a:extLst>
          </p:cNvPr>
          <p:cNvSpPr txBox="1"/>
          <p:nvPr/>
        </p:nvSpPr>
        <p:spPr>
          <a:xfrm>
            <a:off x="15785827" y="14547908"/>
            <a:ext cx="4649492" cy="460460"/>
          </a:xfrm>
          <a:prstGeom prst="rect">
            <a:avLst/>
          </a:prstGeom>
          <a:solidFill>
            <a:schemeClr val="bg1"/>
          </a:solidFill>
        </p:spPr>
        <p:txBody>
          <a:bodyPr wrap="square" rtlCol="0">
            <a:spAutoFit/>
          </a:bodyPr>
          <a:lstStyle/>
          <a:p>
            <a:r>
              <a:rPr lang="en-GB" sz="2400" b="1" dirty="0">
                <a:latin typeface="Dubai" panose="020B0503030403030204" pitchFamily="34" charset="-78"/>
                <a:cs typeface="Dubai" panose="020B0503030403030204" pitchFamily="34" charset="-78"/>
              </a:rPr>
              <a:t>Customised Meat</a:t>
            </a:r>
          </a:p>
        </p:txBody>
      </p:sp>
      <p:sp>
        <p:nvSpPr>
          <p:cNvPr id="30" name="TextBox 29">
            <a:extLst>
              <a:ext uri="{FF2B5EF4-FFF2-40B4-BE49-F238E27FC236}">
                <a16:creationId xmlns:a16="http://schemas.microsoft.com/office/drawing/2014/main" id="{7F3CB998-9A7B-4696-9867-342AA9D6884D}"/>
              </a:ext>
            </a:extLst>
          </p:cNvPr>
          <p:cNvSpPr txBox="1"/>
          <p:nvPr/>
        </p:nvSpPr>
        <p:spPr>
          <a:xfrm>
            <a:off x="10827087" y="14349817"/>
            <a:ext cx="4588042" cy="830997"/>
          </a:xfrm>
          <a:prstGeom prst="rect">
            <a:avLst/>
          </a:prstGeom>
          <a:solidFill>
            <a:schemeClr val="bg1"/>
          </a:solidFill>
        </p:spPr>
        <p:txBody>
          <a:bodyPr wrap="square" rtlCol="0">
            <a:spAutoFit/>
          </a:bodyPr>
          <a:lstStyle/>
          <a:p>
            <a:r>
              <a:rPr lang="en-GB" sz="2400" b="1" dirty="0">
                <a:latin typeface="Dubai" panose="020B0503030403030204" pitchFamily="34" charset="-78"/>
                <a:cs typeface="Dubai" panose="020B0503030403030204" pitchFamily="34" charset="-78"/>
              </a:rPr>
              <a:t>Comparison with Traditional Methods</a:t>
            </a:r>
          </a:p>
        </p:txBody>
      </p:sp>
      <p:sp>
        <p:nvSpPr>
          <p:cNvPr id="31" name="TextBox 30">
            <a:extLst>
              <a:ext uri="{FF2B5EF4-FFF2-40B4-BE49-F238E27FC236}">
                <a16:creationId xmlns:a16="http://schemas.microsoft.com/office/drawing/2014/main" id="{3AEA2288-71B9-4C51-AEC3-C07F5A12D760}"/>
              </a:ext>
            </a:extLst>
          </p:cNvPr>
          <p:cNvSpPr txBox="1"/>
          <p:nvPr/>
        </p:nvSpPr>
        <p:spPr>
          <a:xfrm>
            <a:off x="15785827" y="15068914"/>
            <a:ext cx="4649492" cy="4770537"/>
          </a:xfrm>
          <a:prstGeom prst="rect">
            <a:avLst/>
          </a:prstGeom>
          <a:solidFill>
            <a:schemeClr val="bg1"/>
          </a:solidFill>
        </p:spPr>
        <p:txBody>
          <a:bodyPr wrap="square" rtlCol="0">
            <a:spAutoFit/>
          </a:bodyPr>
          <a:lstStyle/>
          <a:p>
            <a:r>
              <a:rPr lang="en-GB" sz="1600" dirty="0"/>
              <a:t>My manipulating the culture medium, poly-unsaturated fatty acid composition could be increased, while the fat content can be adjusted further with supplementations after production. [5]</a:t>
            </a:r>
          </a:p>
          <a:p>
            <a:endParaRPr lang="en-GB" sz="1600" dirty="0"/>
          </a:p>
          <a:p>
            <a:r>
              <a:rPr lang="en-GB" sz="1600" dirty="0"/>
              <a:t>Editing the biochemical composition of the meat can tailor to specific dietary requirements or simply create a healthier source of protein.</a:t>
            </a:r>
          </a:p>
          <a:p>
            <a:endParaRPr lang="en-GB" sz="1600" dirty="0"/>
          </a:p>
          <a:p>
            <a:r>
              <a:rPr lang="en-GB" sz="1600" dirty="0"/>
              <a:t>For example, replacing saturated fatty acids with omega-3 fatty acids could lead to a meat that lowers the risk of heart disease, rather than raise it. </a:t>
            </a:r>
          </a:p>
          <a:p>
            <a:endParaRPr lang="en-GB" sz="1600" dirty="0"/>
          </a:p>
          <a:p>
            <a:r>
              <a:rPr lang="en-GB" sz="1600" dirty="0"/>
              <a:t>These techniques are not inherent to the production of cultured meat however. Although currently motivated by social/environmental factors there is no guarantee future producers will share these priorities [6].</a:t>
            </a:r>
          </a:p>
          <a:p>
            <a:endParaRPr lang="en-GB" sz="1600" dirty="0"/>
          </a:p>
        </p:txBody>
      </p:sp>
      <p:sp>
        <p:nvSpPr>
          <p:cNvPr id="32" name="TextBox 31">
            <a:extLst>
              <a:ext uri="{FF2B5EF4-FFF2-40B4-BE49-F238E27FC236}">
                <a16:creationId xmlns:a16="http://schemas.microsoft.com/office/drawing/2014/main" id="{818FDE8D-A0F4-4BE3-A522-AFD9E5C37AC9}"/>
              </a:ext>
            </a:extLst>
          </p:cNvPr>
          <p:cNvSpPr txBox="1"/>
          <p:nvPr/>
        </p:nvSpPr>
        <p:spPr>
          <a:xfrm>
            <a:off x="10827087" y="15231325"/>
            <a:ext cx="4588042" cy="4278094"/>
          </a:xfrm>
          <a:prstGeom prst="rect">
            <a:avLst/>
          </a:prstGeom>
          <a:solidFill>
            <a:schemeClr val="bg1"/>
          </a:solidFill>
        </p:spPr>
        <p:txBody>
          <a:bodyPr wrap="square" rtlCol="0">
            <a:spAutoFit/>
          </a:bodyPr>
          <a:lstStyle/>
          <a:p>
            <a:r>
              <a:rPr lang="en-GB" sz="1600" dirty="0"/>
              <a:t>Cardiovascular disease, diabetes and cancer have been associated with red meat consumption. </a:t>
            </a:r>
          </a:p>
          <a:p>
            <a:r>
              <a:rPr lang="en-GB" sz="1600" dirty="0"/>
              <a:t>120g red meat per day significantly raises the relative risk of colorectal cancer [4].</a:t>
            </a:r>
          </a:p>
          <a:p>
            <a:endParaRPr lang="en-GB" sz="1600" dirty="0"/>
          </a:p>
          <a:p>
            <a:r>
              <a:rPr lang="en-GB" sz="1600" dirty="0"/>
              <a:t>The nutrients causing these issues are still not defined, therefore it would be difficult to avoid specific health issues being prevalent even in modified lab meat [1].</a:t>
            </a:r>
          </a:p>
          <a:p>
            <a:endParaRPr lang="en-GB" sz="1600" dirty="0"/>
          </a:p>
          <a:p>
            <a:r>
              <a:rPr lang="en-GB" sz="1600" dirty="0"/>
              <a:t>The first burger in consumed in London in, 2013, was composed only of muscle fibres – no connective tissue, fat or blood vessels. </a:t>
            </a:r>
            <a:r>
              <a:rPr lang="en-US" sz="1600" dirty="0"/>
              <a:t>If in vitro meats were produced using current technology, they could lack nutrients that are essential for good health. However, a lack of saturated fats can also be an advantage. </a:t>
            </a:r>
          </a:p>
        </p:txBody>
      </p:sp>
      <p:sp>
        <p:nvSpPr>
          <p:cNvPr id="36" name="TextBox 35">
            <a:extLst>
              <a:ext uri="{FF2B5EF4-FFF2-40B4-BE49-F238E27FC236}">
                <a16:creationId xmlns:a16="http://schemas.microsoft.com/office/drawing/2014/main" id="{22A89FAC-03FB-4A3A-8248-A7B6E0AEE715}"/>
              </a:ext>
            </a:extLst>
          </p:cNvPr>
          <p:cNvSpPr txBox="1"/>
          <p:nvPr/>
        </p:nvSpPr>
        <p:spPr>
          <a:xfrm>
            <a:off x="5702348" y="15078954"/>
            <a:ext cx="4588042" cy="6001643"/>
          </a:xfrm>
          <a:prstGeom prst="rect">
            <a:avLst/>
          </a:prstGeom>
          <a:solidFill>
            <a:schemeClr val="bg1"/>
          </a:solidFill>
        </p:spPr>
        <p:txBody>
          <a:bodyPr wrap="square" rtlCol="0">
            <a:spAutoFit/>
          </a:bodyPr>
          <a:lstStyle/>
          <a:p>
            <a:r>
              <a:rPr lang="en-US" sz="1600" dirty="0"/>
              <a:t>Cultured meat does not require growth hormones (still allowed for use in Canada and the U.S.), which according to the EU’s Scientific Committee for Veterinary Measures, can have “developmental, neurobiological, and carcinogenic effects.” Lab grown meat would not contain residues of pesticides (applied to the animals to control insects), tranquillizers, or de-wormers [1].</a:t>
            </a:r>
          </a:p>
          <a:p>
            <a:endParaRPr lang="en-US" sz="1600" dirty="0"/>
          </a:p>
          <a:p>
            <a:r>
              <a:rPr lang="en-US" sz="1600" dirty="0"/>
              <a:t>Eating conventional meat can lead to food-borne pathogens such listeria, E. coli or Campylobacter infections (among others). These contribute to millions of episodes of illness each year [2]. These diseases have been associated with the intensity of livestock farming and other anthropogenic developments in the bio-industry. </a:t>
            </a:r>
          </a:p>
          <a:p>
            <a:endParaRPr lang="en-US" sz="1600" dirty="0"/>
          </a:p>
          <a:p>
            <a:r>
              <a:rPr lang="en-US" sz="1600" dirty="0"/>
              <a:t>Lab-grown meat could not be said to be 100 percent safe, just much safer. Implementing strict quality controls, such as Good Manufacturing Practice, can significantly reduce the incidence of food-borne disease and would be impossible to introduce to modern slaughterhouses [3].</a:t>
            </a:r>
          </a:p>
          <a:p>
            <a:endParaRPr lang="en-US" sz="1600" dirty="0"/>
          </a:p>
        </p:txBody>
      </p:sp>
      <p:sp>
        <p:nvSpPr>
          <p:cNvPr id="39" name="Content Placeholder 2">
            <a:extLst>
              <a:ext uri="{FF2B5EF4-FFF2-40B4-BE49-F238E27FC236}">
                <a16:creationId xmlns:a16="http://schemas.microsoft.com/office/drawing/2014/main" id="{91A1500C-2B5A-4235-82C7-3667E92EC41E}"/>
              </a:ext>
            </a:extLst>
          </p:cNvPr>
          <p:cNvSpPr txBox="1">
            <a:spLocks/>
          </p:cNvSpPr>
          <p:nvPr/>
        </p:nvSpPr>
        <p:spPr>
          <a:xfrm>
            <a:off x="10387663" y="19673311"/>
            <a:ext cx="10515600" cy="1494714"/>
          </a:xfrm>
          <a:prstGeom prst="rect">
            <a:avLst/>
          </a:prstGeom>
        </p:spPr>
        <p:txBody>
          <a:bodyPr vert="horz" lIns="91440" tIns="45720" rIns="91440" bIns="45720" rtlCol="0">
            <a:normAutofit/>
          </a:bodyPr>
          <a:lstStyle>
            <a:lvl1pPr marL="0" indent="0" algn="ctr" defTabSz="2138324" rtl="0" eaLnBrk="1" latinLnBrk="0" hangingPunct="1">
              <a:lnSpc>
                <a:spcPct val="90000"/>
              </a:lnSpc>
              <a:spcBef>
                <a:spcPts val="2339"/>
              </a:spcBef>
              <a:buFont typeface="Arial" panose="020B0604020202020204" pitchFamily="34" charset="0"/>
              <a:buNone/>
              <a:defRPr sz="5612" kern="1200">
                <a:solidFill>
                  <a:schemeClr val="tx1"/>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pPr algn="l">
              <a:lnSpc>
                <a:spcPct val="100000"/>
              </a:lnSpc>
              <a:spcBef>
                <a:spcPts val="0"/>
              </a:spcBef>
            </a:pPr>
            <a:r>
              <a:rPr lang="en-GB" sz="1050" dirty="0"/>
              <a:t>1 Post, M. (2012). Cultured meat from stem cells: Challenges and prospects. </a:t>
            </a:r>
            <a:r>
              <a:rPr lang="en-GB" sz="1050" i="1" dirty="0"/>
              <a:t>Meat Science</a:t>
            </a:r>
            <a:r>
              <a:rPr lang="en-GB" sz="1050" dirty="0"/>
              <a:t>, [online] 92(3), pp.297-301. </a:t>
            </a:r>
          </a:p>
          <a:p>
            <a:pPr algn="l">
              <a:lnSpc>
                <a:spcPct val="100000"/>
              </a:lnSpc>
              <a:spcBef>
                <a:spcPts val="0"/>
              </a:spcBef>
            </a:pPr>
            <a:r>
              <a:rPr lang="en-US" sz="1050" dirty="0"/>
              <a:t>2 CDC (2016). </a:t>
            </a:r>
            <a:r>
              <a:rPr lang="en-US" sz="1050" i="1" dirty="0"/>
              <a:t>Estimates of Foodborne Illness | CDC</a:t>
            </a:r>
            <a:r>
              <a:rPr lang="en-US" sz="1050" dirty="0"/>
              <a:t>. [online] Available at: https://www.cdc.gov/foodborneburden/2011-foodborne-estimates.html [Accessed 7 Jun. 2018].</a:t>
            </a:r>
            <a:endParaRPr lang="en-GB" sz="1050" dirty="0"/>
          </a:p>
          <a:p>
            <a:pPr algn="l">
              <a:lnSpc>
                <a:spcPct val="100000"/>
              </a:lnSpc>
              <a:spcBef>
                <a:spcPts val="0"/>
              </a:spcBef>
            </a:pPr>
            <a:r>
              <a:rPr lang="en-GB" sz="1050" dirty="0"/>
              <a:t>3 Bhat, Z. and </a:t>
            </a:r>
            <a:r>
              <a:rPr lang="en-GB" sz="1050" dirty="0" err="1"/>
              <a:t>Fayaz</a:t>
            </a:r>
            <a:r>
              <a:rPr lang="en-GB" sz="1050" dirty="0"/>
              <a:t>, H. (2010). Prospectus of cultured meat—advancing meat alternatives. </a:t>
            </a:r>
            <a:r>
              <a:rPr lang="en-GB" sz="1050" i="1" dirty="0"/>
              <a:t>Journal of Food Science and Technology</a:t>
            </a:r>
            <a:r>
              <a:rPr lang="en-GB" sz="1050" dirty="0"/>
              <a:t>, [online] 48(2), pp.125-140. </a:t>
            </a:r>
          </a:p>
          <a:p>
            <a:pPr algn="l">
              <a:lnSpc>
                <a:spcPct val="100000"/>
              </a:lnSpc>
              <a:spcBef>
                <a:spcPts val="0"/>
              </a:spcBef>
            </a:pPr>
            <a:r>
              <a:rPr lang="en-GB" sz="1050" dirty="0"/>
              <a:t>4 Larsson, S. and </a:t>
            </a:r>
            <a:r>
              <a:rPr lang="en-GB" sz="1050" dirty="0" err="1"/>
              <a:t>Wolk</a:t>
            </a:r>
            <a:r>
              <a:rPr lang="en-GB" sz="1050" dirty="0"/>
              <a:t>, A. (2006). Meat consumption and risk of colorectal cancer: A meta-analysis of prospective studies. </a:t>
            </a:r>
            <a:r>
              <a:rPr lang="en-GB" sz="1050" i="1" dirty="0"/>
              <a:t>International Journal of Cancer</a:t>
            </a:r>
            <a:r>
              <a:rPr lang="en-GB" sz="1050" dirty="0"/>
              <a:t>, [online] 119(11), pp.2657-2664. </a:t>
            </a:r>
          </a:p>
          <a:p>
            <a:pPr algn="l">
              <a:lnSpc>
                <a:spcPct val="100000"/>
              </a:lnSpc>
              <a:spcBef>
                <a:spcPts val="0"/>
              </a:spcBef>
            </a:pPr>
            <a:r>
              <a:rPr lang="en-GB" sz="1050" dirty="0"/>
              <a:t>5 Arshad, M., </a:t>
            </a:r>
            <a:r>
              <a:rPr lang="en-GB" sz="1050" dirty="0" err="1"/>
              <a:t>Javed</a:t>
            </a:r>
            <a:r>
              <a:rPr lang="en-GB" sz="1050" dirty="0"/>
              <a:t>, M., </a:t>
            </a:r>
            <a:r>
              <a:rPr lang="en-GB" sz="1050" dirty="0" err="1"/>
              <a:t>Sohaib</a:t>
            </a:r>
            <a:r>
              <a:rPr lang="en-GB" sz="1050" dirty="0"/>
              <a:t>, M., Saeed, F., Imran, A. and Amjad, Z. (2017). Tissue engineering approaches to develop cultured meat from cells: A mini review. </a:t>
            </a:r>
            <a:r>
              <a:rPr lang="en-GB" sz="1050" i="1" dirty="0"/>
              <a:t>Cogent Food &amp; Agriculture</a:t>
            </a:r>
          </a:p>
          <a:p>
            <a:pPr algn="l">
              <a:lnSpc>
                <a:spcPct val="100000"/>
              </a:lnSpc>
              <a:spcBef>
                <a:spcPts val="0"/>
              </a:spcBef>
            </a:pPr>
            <a:r>
              <a:rPr lang="en-GB" sz="1050" dirty="0"/>
              <a:t>6 Stephens, D., </a:t>
            </a:r>
            <a:r>
              <a:rPr lang="en-GB" sz="1050" dirty="0" err="1"/>
              <a:t>Dunsford</a:t>
            </a:r>
            <a:r>
              <a:rPr lang="en-GB" sz="1050" dirty="0"/>
              <a:t>, I., Lucy Di Silvio, Ellis, D., Glencross, A. and Sexton, D. (2018). Bringing cultured meat to market: Technical, socio-political, and regulatory challenges in Cellular Agriculture. </a:t>
            </a:r>
            <a:r>
              <a:rPr lang="en-GB" sz="1050" i="1" dirty="0"/>
              <a:t>Trends in Food Science &amp; Technology</a:t>
            </a:r>
            <a:r>
              <a:rPr lang="en-GB" sz="1050" dirty="0"/>
              <a:t>. </a:t>
            </a:r>
          </a:p>
        </p:txBody>
      </p:sp>
      <p:sp>
        <p:nvSpPr>
          <p:cNvPr id="3" name="TextBox 2">
            <a:extLst>
              <a:ext uri="{FF2B5EF4-FFF2-40B4-BE49-F238E27FC236}">
                <a16:creationId xmlns:a16="http://schemas.microsoft.com/office/drawing/2014/main" id="{E1674BEC-C1FC-479A-815B-4616D4777D43}"/>
              </a:ext>
            </a:extLst>
          </p:cNvPr>
          <p:cNvSpPr txBox="1"/>
          <p:nvPr/>
        </p:nvSpPr>
        <p:spPr>
          <a:xfrm>
            <a:off x="941814" y="28804236"/>
            <a:ext cx="14005757" cy="1500411"/>
          </a:xfrm>
          <a:prstGeom prst="rect">
            <a:avLst/>
          </a:prstGeom>
          <a:noFill/>
        </p:spPr>
        <p:txBody>
          <a:bodyPr wrap="none" rtlCol="0">
            <a:spAutoFit/>
          </a:bodyPr>
          <a:lstStyle/>
          <a:p>
            <a:r>
              <a:rPr lang="en-GB" sz="1050" dirty="0"/>
              <a:t>1. </a:t>
            </a:r>
            <a:r>
              <a:rPr lang="en-GB" sz="1050" dirty="0" err="1"/>
              <a:t>Tuomisto</a:t>
            </a:r>
            <a:r>
              <a:rPr lang="en-GB" sz="1050" dirty="0"/>
              <a:t>, H et al., 2011. Environmental Impacts of Cultured Meat Production. </a:t>
            </a:r>
            <a:r>
              <a:rPr lang="en-GB" sz="1050" i="1" dirty="0"/>
              <a:t>Environmental Science &amp; Technology</a:t>
            </a:r>
            <a:r>
              <a:rPr lang="en-GB" sz="1050" dirty="0"/>
              <a:t>, [e-journal] 45{14). https://doi.org/10.1021/es200130u.</a:t>
            </a:r>
          </a:p>
          <a:p>
            <a:r>
              <a:rPr lang="en-GB" sz="1050" dirty="0"/>
              <a:t>2. </a:t>
            </a:r>
            <a:r>
              <a:rPr lang="en-GB" sz="1050" dirty="0" err="1"/>
              <a:t>Despommier</a:t>
            </a:r>
            <a:r>
              <a:rPr lang="en-GB" sz="1050" dirty="0"/>
              <a:t>, D., 2009. The Rise of Vertical Farms, [e-journal] 301(5). https://pdfs.semanticscholar.org/de82/2ee4587919e63ca04b4985260d4cbeb7cd21.pdf.</a:t>
            </a:r>
          </a:p>
          <a:p>
            <a:r>
              <a:rPr lang="en-GB" sz="1050" dirty="0"/>
              <a:t>3. Science Focus, 2017. </a:t>
            </a:r>
            <a:r>
              <a:rPr lang="en-GB" sz="1050" i="1" dirty="0"/>
              <a:t>The artificial meat factory – the science of your synthetic supper.</a:t>
            </a:r>
            <a:r>
              <a:rPr lang="en-GB" sz="1050" dirty="0"/>
              <a:t> [online] Available at: &lt;http://www.sciencefocus.com/article/future/artificial-meat-factory&gt; [Accessed 7 June 2018]</a:t>
            </a:r>
          </a:p>
          <a:p>
            <a:r>
              <a:rPr lang="en-GB" sz="1050" dirty="0"/>
              <a:t>4. </a:t>
            </a:r>
            <a:r>
              <a:rPr lang="en-GB" sz="1050" dirty="0" err="1"/>
              <a:t>EcoWatch</a:t>
            </a:r>
            <a:r>
              <a:rPr lang="en-GB" sz="1050" dirty="0"/>
              <a:t> (2016) </a:t>
            </a:r>
            <a:r>
              <a:rPr lang="en-GB" sz="1050" i="1" dirty="0"/>
              <a:t>Which is Worse for the Planet: Beef or Cars? </a:t>
            </a:r>
            <a:r>
              <a:rPr lang="en-GB" sz="1050" dirty="0"/>
              <a:t>[online] Available at: &lt;https://www.ecowatch.com/which-is-worse-for-the-planet-beef-or-cars-1919932136.html&gt; [Accessed 7 June 2018]</a:t>
            </a:r>
          </a:p>
          <a:p>
            <a:r>
              <a:rPr lang="en-GB" sz="1050" dirty="0"/>
              <a:t>5. The Guardian (2013) </a:t>
            </a:r>
            <a:r>
              <a:rPr lang="en-GB" sz="1050" i="1" dirty="0"/>
              <a:t>How much water is needed to produce food and how much do we waste? </a:t>
            </a:r>
            <a:r>
              <a:rPr lang="en-GB" sz="1050" dirty="0"/>
              <a:t>[online] Available at: &lt;https://www.theguardian.com/news/datablog/2013/jan/10/how-much-water-food-production-waste&gt; [Accessed 7 June 2018]</a:t>
            </a:r>
            <a:endParaRPr lang="en-GB" sz="1050" i="1" dirty="0"/>
          </a:p>
          <a:p>
            <a:r>
              <a:rPr lang="en-GB" sz="1050" dirty="0"/>
              <a:t>6. Stephens, N., 2018. Bringing cultured meat to market: Technical, socio-political, and regulatory challenges in Cellular Agriculture [e-journal] Available at: &lt;https://www.sciencedirect.com/science/article/pii/S0924224417303400&gt; [Accessed 7 June 2018]  </a:t>
            </a:r>
          </a:p>
          <a:p>
            <a:r>
              <a:rPr lang="en-GB" sz="1050" dirty="0"/>
              <a:t>7. </a:t>
            </a:r>
            <a:r>
              <a:rPr lang="en-GB" sz="1050" dirty="0" err="1"/>
              <a:t>Hocquette</a:t>
            </a:r>
            <a:r>
              <a:rPr lang="en-GB" sz="1050" dirty="0"/>
              <a:t>, J., 2016. Is in vitro meat the solution for the future?. </a:t>
            </a:r>
            <a:r>
              <a:rPr lang="en-GB" sz="1050" i="1" dirty="0"/>
              <a:t>Meat Science</a:t>
            </a:r>
            <a:r>
              <a:rPr lang="en-GB" sz="1050" dirty="0"/>
              <a:t>, [e-journal] 120, pp. 167 – 176. https://www.sciencedirect.com/science/article/pii/S0309174016301358</a:t>
            </a:r>
          </a:p>
          <a:p>
            <a:endParaRPr lang="en-GB" dirty="0"/>
          </a:p>
        </p:txBody>
      </p:sp>
      <p:graphicFrame>
        <p:nvGraphicFramePr>
          <p:cNvPr id="41" name="Table 40">
            <a:extLst>
              <a:ext uri="{FF2B5EF4-FFF2-40B4-BE49-F238E27FC236}">
                <a16:creationId xmlns:a16="http://schemas.microsoft.com/office/drawing/2014/main" id="{66DA341B-7516-42C2-A241-EF3B137B7928}"/>
              </a:ext>
            </a:extLst>
          </p:cNvPr>
          <p:cNvGraphicFramePr>
            <a:graphicFrameLocks noGrp="1"/>
          </p:cNvGraphicFramePr>
          <p:nvPr>
            <p:extLst>
              <p:ext uri="{D42A27DB-BD31-4B8C-83A1-F6EECF244321}">
                <p14:modId xmlns:p14="http://schemas.microsoft.com/office/powerpoint/2010/main" val="358008092"/>
              </p:ext>
            </p:extLst>
          </p:nvPr>
        </p:nvGraphicFramePr>
        <p:xfrm>
          <a:off x="13519936" y="3598701"/>
          <a:ext cx="7560000" cy="6932407"/>
        </p:xfrm>
        <a:graphic>
          <a:graphicData uri="http://schemas.openxmlformats.org/drawingml/2006/table">
            <a:tbl>
              <a:tblPr firstRow="1" bandRow="1">
                <a:tableStyleId>{EB9631B5-78F2-41C9-869B-9F39066F8104}</a:tableStyleId>
              </a:tblPr>
              <a:tblGrid>
                <a:gridCol w="3725742">
                  <a:extLst>
                    <a:ext uri="{9D8B030D-6E8A-4147-A177-3AD203B41FA5}">
                      <a16:colId xmlns:a16="http://schemas.microsoft.com/office/drawing/2014/main" val="1166634177"/>
                    </a:ext>
                  </a:extLst>
                </a:gridCol>
                <a:gridCol w="3834258">
                  <a:extLst>
                    <a:ext uri="{9D8B030D-6E8A-4147-A177-3AD203B41FA5}">
                      <a16:colId xmlns:a16="http://schemas.microsoft.com/office/drawing/2014/main" val="2297227420"/>
                    </a:ext>
                  </a:extLst>
                </a:gridCol>
              </a:tblGrid>
              <a:tr h="470647">
                <a:tc>
                  <a:txBody>
                    <a:bodyPr/>
                    <a:lstStyle/>
                    <a:p>
                      <a:pPr marL="0" marR="0" lvl="0" indent="0" algn="l" defTabSz="2138324" rtl="0" eaLnBrk="1" fontAlgn="b" latinLnBrk="0" hangingPunct="1">
                        <a:lnSpc>
                          <a:spcPct val="100000"/>
                        </a:lnSpc>
                        <a:spcBef>
                          <a:spcPts val="0"/>
                        </a:spcBef>
                        <a:spcAft>
                          <a:spcPts val="0"/>
                        </a:spcAft>
                        <a:buClrTx/>
                        <a:buSzTx/>
                        <a:buFontTx/>
                        <a:buNone/>
                        <a:tabLst/>
                        <a:defRPr/>
                      </a:pPr>
                      <a:r>
                        <a:rPr lang="en-GB" sz="2400" u="none" strike="noStrike" dirty="0">
                          <a:effectLst/>
                        </a:rPr>
                        <a:t>Beef Costs </a:t>
                      </a:r>
                      <a:r>
                        <a:rPr lang="en-GB" sz="2000" u="none" strike="noStrike" dirty="0">
                          <a:effectLst/>
                        </a:rPr>
                        <a:t>(Pasture Raised)</a:t>
                      </a:r>
                      <a:r>
                        <a:rPr lang="en-GB" sz="2000" b="1" kern="1200" baseline="30000" dirty="0">
                          <a:solidFill>
                            <a:schemeClr val="lt1"/>
                          </a:solidFill>
                          <a:effectLst/>
                          <a:latin typeface="+mn-lt"/>
                          <a:ea typeface="+mn-ea"/>
                          <a:cs typeface="+mn-cs"/>
                        </a:rPr>
                        <a:t> </a:t>
                      </a:r>
                      <a:r>
                        <a:rPr lang="en-GB" sz="2400" b="1" kern="1200" baseline="30000" dirty="0">
                          <a:solidFill>
                            <a:schemeClr val="lt1"/>
                          </a:solidFill>
                          <a:effectLst/>
                          <a:latin typeface="+mn-lt"/>
                          <a:ea typeface="+mn-ea"/>
                          <a:cs typeface="+mn-cs"/>
                        </a:rPr>
                        <a:t>[3]</a:t>
                      </a:r>
                      <a:endParaRPr lang="en-GB" sz="2400" b="1" kern="1200" dirty="0">
                        <a:solidFill>
                          <a:schemeClr val="lt1"/>
                        </a:solidFill>
                        <a:effectLst/>
                        <a:latin typeface="+mn-lt"/>
                        <a:ea typeface="+mn-ea"/>
                        <a:cs typeface="+mn-cs"/>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fontAlgn="b"/>
                      <a:r>
                        <a:rPr lang="en-GB" sz="2400" u="none" strike="noStrike" dirty="0">
                          <a:effectLst/>
                        </a:rPr>
                        <a:t>Cultured Meat Costs</a:t>
                      </a:r>
                      <a:endParaRPr lang="en-GB" sz="2400" b="0" i="0" u="none" strike="noStrike" dirty="0">
                        <a:solidFill>
                          <a:srgbClr val="000000"/>
                        </a:solidFill>
                        <a:effectLst/>
                        <a:latin typeface="Calibri" panose="020F0502020204030204" pitchFamily="34" charset="0"/>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7433987"/>
                  </a:ext>
                </a:extLst>
              </a:tr>
              <a:tr h="355387">
                <a:tc>
                  <a:txBody>
                    <a:bodyPr/>
                    <a:lstStyle/>
                    <a:p>
                      <a:pPr algn="l" fontAlgn="b"/>
                      <a:r>
                        <a:rPr lang="en-GB" sz="1800" b="1" u="none" strike="noStrike" dirty="0">
                          <a:effectLst/>
                        </a:rPr>
                        <a:t>Cattle purchases</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row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t>Cultured meat is only the meat, therefore no bones or other waste produced. Almost all serum used to create muscle, no vet bills or fodder needed.</a:t>
                      </a:r>
                    </a:p>
                  </a:txBody>
                  <a:tcPr anchor="ctr">
                    <a:lnR w="381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730473336"/>
                  </a:ext>
                </a:extLst>
              </a:tr>
              <a:tr h="355387">
                <a:tc>
                  <a:txBody>
                    <a:bodyPr/>
                    <a:lstStyle/>
                    <a:p>
                      <a:pPr algn="l" fontAlgn="b"/>
                      <a:r>
                        <a:rPr lang="en-GB" sz="1800" b="1" u="none" strike="noStrike" dirty="0">
                          <a:effectLst/>
                        </a:rPr>
                        <a:t>Livestock materials and veterinary</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3770584"/>
                  </a:ext>
                </a:extLst>
              </a:tr>
              <a:tr h="355387">
                <a:tc>
                  <a:txBody>
                    <a:bodyPr/>
                    <a:lstStyle/>
                    <a:p>
                      <a:pPr algn="l" fontAlgn="b"/>
                      <a:r>
                        <a:rPr lang="en-GB" sz="1800" b="1" u="none" strike="noStrike" dirty="0">
                          <a:effectLst/>
                        </a:rPr>
                        <a:t>Fodder</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485036"/>
                  </a:ext>
                </a:extLst>
              </a:tr>
              <a:tr h="180000">
                <a:tc>
                  <a:txBody>
                    <a:bodyPr/>
                    <a:lstStyle/>
                    <a:p>
                      <a:pPr algn="l" fontAlgn="b"/>
                      <a:endParaRPr lang="en-GB" sz="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18603275"/>
                  </a:ext>
                </a:extLst>
              </a:tr>
              <a:tr h="355387">
                <a:tc>
                  <a:txBody>
                    <a:bodyPr/>
                    <a:lstStyle/>
                    <a:p>
                      <a:pPr algn="l" fontAlgn="b"/>
                      <a:r>
                        <a:rPr lang="en-GB" sz="1800" b="1" u="none" strike="noStrike" dirty="0">
                          <a:effectLst/>
                        </a:rPr>
                        <a:t>Fuel and lubricants</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row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t>Cultured meat is not bound to soil or place- No land rent, fertiliser or crop chemicals. This also reduced costs of vehicles and fuel as needs much less transport and machinery to produce.</a:t>
                      </a:r>
                    </a:p>
                  </a:txBody>
                  <a:tcPr anchor="ctr">
                    <a:lnR w="381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807902006"/>
                  </a:ext>
                </a:extLst>
              </a:tr>
              <a:tr h="355387">
                <a:tc>
                  <a:txBody>
                    <a:bodyPr/>
                    <a:lstStyle/>
                    <a:p>
                      <a:pPr algn="l" fontAlgn="b"/>
                      <a:r>
                        <a:rPr lang="en-GB" sz="1800" b="1" u="none" strike="noStrike" dirty="0">
                          <a:effectLst/>
                        </a:rPr>
                        <a:t>Repairs and maintenance</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6755720"/>
                  </a:ext>
                </a:extLst>
              </a:tr>
              <a:tr h="355387">
                <a:tc>
                  <a:txBody>
                    <a:bodyPr/>
                    <a:lstStyle/>
                    <a:p>
                      <a:pPr algn="l" fontAlgn="b"/>
                      <a:r>
                        <a:rPr lang="en-GB" sz="1800" b="1" u="none" strike="noStrike" dirty="0">
                          <a:effectLst/>
                        </a:rPr>
                        <a:t>Land Rent</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54342615"/>
                  </a:ext>
                </a:extLst>
              </a:tr>
              <a:tr h="355387">
                <a:tc>
                  <a:txBody>
                    <a:bodyPr/>
                    <a:lstStyle/>
                    <a:p>
                      <a:pPr algn="l" fontAlgn="b"/>
                      <a:r>
                        <a:rPr lang="en-GB" sz="1800" b="1" u="none" strike="noStrike" dirty="0">
                          <a:effectLst/>
                        </a:rPr>
                        <a:t>Fertiliser for fields</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11237887"/>
                  </a:ext>
                </a:extLst>
              </a:tr>
              <a:tr h="355387">
                <a:tc>
                  <a:txBody>
                    <a:bodyPr/>
                    <a:lstStyle/>
                    <a:p>
                      <a:pPr algn="l" fontAlgn="b"/>
                      <a:r>
                        <a:rPr lang="en-GB" sz="1800" b="1" u="none" strike="noStrike" dirty="0">
                          <a:effectLst/>
                        </a:rPr>
                        <a:t>Crop and Pasture Chemicals</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87006491"/>
                  </a:ext>
                </a:extLst>
              </a:tr>
              <a:tr h="180000">
                <a:tc>
                  <a:txBody>
                    <a:bodyPr/>
                    <a:lstStyle/>
                    <a:p>
                      <a:pPr algn="l" fontAlgn="b"/>
                      <a:endParaRPr lang="en-GB" sz="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321900"/>
                  </a:ext>
                </a:extLst>
              </a:tr>
              <a:tr h="355387">
                <a:tc>
                  <a:txBody>
                    <a:bodyPr/>
                    <a:lstStyle/>
                    <a:p>
                      <a:pPr algn="l" fontAlgn="b"/>
                      <a:r>
                        <a:rPr lang="en-GB" sz="1800" b="1" u="none" strike="noStrike" dirty="0">
                          <a:effectLst/>
                        </a:rPr>
                        <a:t>Other Cash Costs- </a:t>
                      </a:r>
                      <a:r>
                        <a:rPr lang="en-GB" sz="1600" b="1" u="none" strike="noStrike" dirty="0">
                          <a:effectLst/>
                        </a:rPr>
                        <a:t>Taxes, Economic factors, etc.</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rowSpan="5">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t>It takes weeks instead of years to produce the cultured meat. Therefore the amount of feed and labour required per kg is much lower.</a:t>
                      </a:r>
                    </a:p>
                  </a:txBody>
                  <a:tcPr anchor="ctr">
                    <a:lnR w="381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40335047"/>
                  </a:ext>
                </a:extLst>
              </a:tr>
              <a:tr h="355387">
                <a:tc>
                  <a:txBody>
                    <a:bodyPr/>
                    <a:lstStyle/>
                    <a:p>
                      <a:pPr algn="l" fontAlgn="b"/>
                      <a:r>
                        <a:rPr lang="en-GB" sz="1800" b="1" u="none" strike="noStrike" dirty="0">
                          <a:effectLst/>
                        </a:rPr>
                        <a:t>Finance Costs</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76160434"/>
                  </a:ext>
                </a:extLst>
              </a:tr>
              <a:tr h="355387">
                <a:tc>
                  <a:txBody>
                    <a:bodyPr/>
                    <a:lstStyle/>
                    <a:p>
                      <a:pPr algn="l" fontAlgn="b"/>
                      <a:r>
                        <a:rPr lang="en-GB" sz="1800" b="1" u="none" strike="noStrike" dirty="0">
                          <a:effectLst/>
                        </a:rPr>
                        <a:t>Administration</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17364213"/>
                  </a:ext>
                </a:extLst>
              </a:tr>
              <a:tr h="355387">
                <a:tc>
                  <a:txBody>
                    <a:bodyPr/>
                    <a:lstStyle/>
                    <a:p>
                      <a:pPr algn="l" fontAlgn="b"/>
                      <a:r>
                        <a:rPr lang="en-GB" sz="1800" b="1" u="none" strike="noStrike" dirty="0">
                          <a:effectLst/>
                        </a:rPr>
                        <a:t>Handling and marketing</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48274130"/>
                  </a:ext>
                </a:extLst>
              </a:tr>
              <a:tr h="355387">
                <a:tc>
                  <a:txBody>
                    <a:bodyPr/>
                    <a:lstStyle/>
                    <a:p>
                      <a:pPr algn="l" fontAlgn="b"/>
                      <a:r>
                        <a:rPr lang="en-GB" sz="1800" b="1" u="none" strike="noStrike" dirty="0">
                          <a:effectLst/>
                        </a:rPr>
                        <a:t>Hired labour</a:t>
                      </a:r>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vMerge="1">
                  <a:txBody>
                    <a:bodyPr/>
                    <a:lstStyle/>
                    <a:p>
                      <a:pPr algn="l" fontAlgn="b"/>
                      <a:endParaRPr lang="en-GB" sz="1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93709834"/>
                  </a:ext>
                </a:extLst>
              </a:tr>
              <a:tr h="180000">
                <a:tc>
                  <a:txBody>
                    <a:bodyPr/>
                    <a:lstStyle/>
                    <a:p>
                      <a:pPr algn="l" fontAlgn="b"/>
                      <a:endParaRPr lang="en-GB" sz="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800" dirty="0"/>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1626893"/>
                  </a:ext>
                </a:extLst>
              </a:tr>
              <a:tr h="756000">
                <a:tc>
                  <a:txBody>
                    <a:bodyPr/>
                    <a:lstStyle/>
                    <a:p>
                      <a:pPr algn="l" fontAlgn="b"/>
                      <a:endParaRPr lang="en-GB" sz="1800" b="1" i="0" u="none" strike="noStrike" dirty="0">
                        <a:solidFill>
                          <a:srgbClr val="000000"/>
                        </a:solidFill>
                        <a:effectLst/>
                        <a:latin typeface="Calibri" panose="020F0502020204030204" pitchFamily="34" charset="0"/>
                      </a:endParaRP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t>Increased Hygiene, Health and Safety Costs.</a:t>
                      </a:r>
                    </a:p>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t>Increased costs for computer management.</a:t>
                      </a:r>
                    </a:p>
                    <a:p>
                      <a:pPr marL="0" marR="0" lvl="0" indent="0" algn="l" defTabSz="914400" rtl="0" eaLnBrk="1" fontAlgn="b" latinLnBrk="0" hangingPunct="1">
                        <a:lnSpc>
                          <a:spcPct val="100000"/>
                        </a:lnSpc>
                        <a:spcBef>
                          <a:spcPts val="0"/>
                        </a:spcBef>
                        <a:spcAft>
                          <a:spcPts val="0"/>
                        </a:spcAft>
                        <a:buClrTx/>
                        <a:buSzTx/>
                        <a:buFontTx/>
                        <a:buNone/>
                        <a:tabLst/>
                        <a:defRPr/>
                      </a:pPr>
                      <a:r>
                        <a:rPr lang="en-GB" sz="1600" dirty="0"/>
                        <a:t>Increase labour cost per person.</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val="1972127869"/>
                  </a:ext>
                </a:extLst>
              </a:tr>
            </a:tbl>
          </a:graphicData>
        </a:graphic>
      </p:graphicFrame>
      <p:graphicFrame>
        <p:nvGraphicFramePr>
          <p:cNvPr id="42" name="Table 41">
            <a:extLst>
              <a:ext uri="{FF2B5EF4-FFF2-40B4-BE49-F238E27FC236}">
                <a16:creationId xmlns:a16="http://schemas.microsoft.com/office/drawing/2014/main" id="{63C5FFFD-1255-4951-B256-8FCC17A1621D}"/>
              </a:ext>
            </a:extLst>
          </p:cNvPr>
          <p:cNvGraphicFramePr>
            <a:graphicFrameLocks noGrp="1"/>
          </p:cNvGraphicFramePr>
          <p:nvPr>
            <p:extLst>
              <p:ext uri="{D42A27DB-BD31-4B8C-83A1-F6EECF244321}">
                <p14:modId xmlns:p14="http://schemas.microsoft.com/office/powerpoint/2010/main" val="609492104"/>
              </p:ext>
            </p:extLst>
          </p:nvPr>
        </p:nvGraphicFramePr>
        <p:xfrm>
          <a:off x="13519936" y="2755507"/>
          <a:ext cx="7560000" cy="828040"/>
        </p:xfrm>
        <a:graphic>
          <a:graphicData uri="http://schemas.openxmlformats.org/drawingml/2006/table">
            <a:tbl>
              <a:tblPr firstRow="1" bandRow="1">
                <a:tableStyleId>{5C22544A-7EE6-4342-B048-85BDC9FD1C3A}</a:tableStyleId>
              </a:tblPr>
              <a:tblGrid>
                <a:gridCol w="3780000">
                  <a:extLst>
                    <a:ext uri="{9D8B030D-6E8A-4147-A177-3AD203B41FA5}">
                      <a16:colId xmlns:a16="http://schemas.microsoft.com/office/drawing/2014/main" val="293793283"/>
                    </a:ext>
                  </a:extLst>
                </a:gridCol>
                <a:gridCol w="3780000">
                  <a:extLst>
                    <a:ext uri="{9D8B030D-6E8A-4147-A177-3AD203B41FA5}">
                      <a16:colId xmlns:a16="http://schemas.microsoft.com/office/drawing/2014/main" val="1872202590"/>
                    </a:ext>
                  </a:extLst>
                </a:gridCol>
              </a:tblGrid>
              <a:tr h="370840">
                <a:tc gridSpan="2">
                  <a:txBody>
                    <a:bodyPr/>
                    <a:lstStyle/>
                    <a:p>
                      <a:pPr algn="ctr"/>
                      <a:r>
                        <a:rPr lang="en-GB" sz="2400" b="1" dirty="0"/>
                        <a:t>March 2015- Prices in US Dollars per Pound of Beef</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p>
                  </a:txBody>
                  <a:tcPr/>
                </a:tc>
                <a:extLst>
                  <a:ext uri="{0D108BD9-81ED-4DB2-BD59-A6C34878D82A}">
                    <a16:rowId xmlns:a16="http://schemas.microsoft.com/office/drawing/2014/main" val="1890785227"/>
                  </a:ext>
                </a:extLst>
              </a:tr>
              <a:tr h="37084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2200" b="1" i="0" u="none" strike="noStrike" dirty="0">
                          <a:solidFill>
                            <a:srgbClr val="000000"/>
                          </a:solidFill>
                          <a:effectLst/>
                          <a:latin typeface="Calibri" panose="020F0502020204030204" pitchFamily="34" charset="0"/>
                        </a:rPr>
                        <a:t>Beef US import $3.60</a:t>
                      </a:r>
                      <a:r>
                        <a:rPr lang="en-GB" sz="2200" kern="1200" baseline="30000" dirty="0">
                          <a:solidFill>
                            <a:schemeClr val="dk1"/>
                          </a:solidFill>
                          <a:effectLst/>
                          <a:latin typeface="+mn-lt"/>
                          <a:ea typeface="+mn-ea"/>
                          <a:cs typeface="+mn-cs"/>
                        </a:rPr>
                        <a:t>[1]</a:t>
                      </a:r>
                      <a:endParaRPr lang="en-GB" sz="2200" kern="1200" dirty="0">
                        <a:solidFill>
                          <a:schemeClr val="dk1"/>
                        </a:solidFill>
                        <a:effectLst/>
                        <a:latin typeface="+mn-lt"/>
                        <a:ea typeface="+mn-ea"/>
                        <a:cs typeface="+mn-cs"/>
                      </a:endParaRPr>
                    </a:p>
                  </a:txBody>
                  <a:tcPr marL="7620" marR="7620" marT="7620"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2138324" rtl="0" eaLnBrk="1" fontAlgn="b" latinLnBrk="0" hangingPunct="1">
                        <a:lnSpc>
                          <a:spcPct val="100000"/>
                        </a:lnSpc>
                        <a:spcBef>
                          <a:spcPts val="0"/>
                        </a:spcBef>
                        <a:spcAft>
                          <a:spcPts val="0"/>
                        </a:spcAft>
                        <a:buClrTx/>
                        <a:buSzTx/>
                        <a:buFontTx/>
                        <a:buNone/>
                        <a:tabLst/>
                        <a:defRPr/>
                      </a:pPr>
                      <a:r>
                        <a:rPr lang="en-GB" sz="2200" b="1" i="0" u="none" strike="noStrike" dirty="0">
                          <a:solidFill>
                            <a:srgbClr val="000000"/>
                          </a:solidFill>
                          <a:effectLst/>
                          <a:latin typeface="Calibri" panose="020F0502020204030204" pitchFamily="34" charset="0"/>
                        </a:rPr>
                        <a:t>Lab Meat Estimated at $36.00</a:t>
                      </a:r>
                      <a:r>
                        <a:rPr lang="en-GB" sz="2200" kern="1200" baseline="30000" dirty="0">
                          <a:solidFill>
                            <a:schemeClr val="dk1"/>
                          </a:solidFill>
                          <a:effectLst/>
                          <a:latin typeface="+mn-lt"/>
                          <a:ea typeface="+mn-ea"/>
                          <a:cs typeface="+mn-cs"/>
                        </a:rPr>
                        <a:t>[2]</a:t>
                      </a:r>
                      <a:endParaRPr lang="en-GB" sz="2200" kern="1200" dirty="0">
                        <a:solidFill>
                          <a:schemeClr val="dk1"/>
                        </a:solidFill>
                        <a:effectLst/>
                        <a:latin typeface="+mn-lt"/>
                        <a:ea typeface="+mn-ea"/>
                        <a:cs typeface="+mn-cs"/>
                      </a:endParaRPr>
                    </a:p>
                  </a:txBody>
                  <a:tcPr marL="7620" marR="7620" marT="7620"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1677293"/>
                  </a:ext>
                </a:extLst>
              </a:tr>
            </a:tbl>
          </a:graphicData>
        </a:graphic>
      </p:graphicFrame>
      <p:pic>
        <p:nvPicPr>
          <p:cNvPr id="43" name="Picture 42">
            <a:extLst>
              <a:ext uri="{FF2B5EF4-FFF2-40B4-BE49-F238E27FC236}">
                <a16:creationId xmlns:a16="http://schemas.microsoft.com/office/drawing/2014/main" id="{9F3D032F-D967-45A6-8C6E-2D6D9A7BC397}"/>
              </a:ext>
            </a:extLst>
          </p:cNvPr>
          <p:cNvPicPr>
            <a:picLocks noChangeAspect="1"/>
          </p:cNvPicPr>
          <p:nvPr/>
        </p:nvPicPr>
        <p:blipFill>
          <a:blip r:embed="rId6"/>
          <a:stretch>
            <a:fillRect/>
          </a:stretch>
        </p:blipFill>
        <p:spPr>
          <a:xfrm>
            <a:off x="717916" y="3035237"/>
            <a:ext cx="6702002" cy="5267907"/>
          </a:xfrm>
          <a:prstGeom prst="rect">
            <a:avLst/>
          </a:prstGeom>
        </p:spPr>
      </p:pic>
      <p:pic>
        <p:nvPicPr>
          <p:cNvPr id="44" name="Picture 43">
            <a:extLst>
              <a:ext uri="{FF2B5EF4-FFF2-40B4-BE49-F238E27FC236}">
                <a16:creationId xmlns:a16="http://schemas.microsoft.com/office/drawing/2014/main" id="{2FA1BC55-94B9-44B3-B55E-179BF2F3CF72}"/>
              </a:ext>
            </a:extLst>
          </p:cNvPr>
          <p:cNvPicPr>
            <a:picLocks noChangeAspect="1"/>
          </p:cNvPicPr>
          <p:nvPr/>
        </p:nvPicPr>
        <p:blipFill>
          <a:blip r:embed="rId7"/>
          <a:stretch>
            <a:fillRect/>
          </a:stretch>
        </p:blipFill>
        <p:spPr>
          <a:xfrm>
            <a:off x="6642099" y="3032658"/>
            <a:ext cx="6894559" cy="5248629"/>
          </a:xfrm>
          <a:prstGeom prst="rect">
            <a:avLst/>
          </a:prstGeom>
        </p:spPr>
      </p:pic>
      <p:sp>
        <p:nvSpPr>
          <p:cNvPr id="47" name="Rectangle 46">
            <a:extLst>
              <a:ext uri="{FF2B5EF4-FFF2-40B4-BE49-F238E27FC236}">
                <a16:creationId xmlns:a16="http://schemas.microsoft.com/office/drawing/2014/main" id="{A87CD232-501E-46D8-ADBF-EEBFC2C17793}"/>
              </a:ext>
            </a:extLst>
          </p:cNvPr>
          <p:cNvSpPr/>
          <p:nvPr/>
        </p:nvSpPr>
        <p:spPr>
          <a:xfrm>
            <a:off x="34717" y="8615751"/>
            <a:ext cx="13304697" cy="707886"/>
          </a:xfrm>
          <a:prstGeom prst="rect">
            <a:avLst/>
          </a:prstGeom>
        </p:spPr>
        <p:txBody>
          <a:bodyPr wrap="square">
            <a:spAutoFit/>
          </a:bodyPr>
          <a:lstStyle/>
          <a:p>
            <a:r>
              <a:rPr lang="en-GB" sz="1000" dirty="0">
                <a:latin typeface="Arial" panose="020B0604020202020204" pitchFamily="34" charset="0"/>
              </a:rPr>
              <a:t>[1] </a:t>
            </a:r>
            <a:r>
              <a:rPr lang="en-GB" sz="1000" dirty="0"/>
              <a:t>Wholesale Price Update, </a:t>
            </a:r>
            <a:r>
              <a:rPr lang="en-GB" sz="1000" dirty="0">
                <a:latin typeface="Arial" panose="020B0604020202020204" pitchFamily="34" charset="0"/>
              </a:rPr>
              <a:t>2018, Cattlemen's Beef Board &amp; National Cattlemen's Beef Association, http://www.beefretail.org/wholesalepriceupdate.aspx (accessed 07/06/2018)</a:t>
            </a:r>
          </a:p>
          <a:p>
            <a:r>
              <a:rPr lang="en-GB" sz="1000" dirty="0">
                <a:latin typeface="Arial" panose="020B0604020202020204" pitchFamily="34" charset="0"/>
              </a:rPr>
              <a:t>[2] Lab-Grown Meat Is Getting Cheap Enough For Anyone To Buy, </a:t>
            </a:r>
            <a:r>
              <a:rPr lang="en-GB" sz="1000" dirty="0"/>
              <a:t>Fast Company &amp; Inc © 2018 </a:t>
            </a:r>
            <a:r>
              <a:rPr lang="en-GB" sz="1000" dirty="0" err="1"/>
              <a:t>Mansueto</a:t>
            </a:r>
            <a:r>
              <a:rPr lang="en-GB" sz="1000" dirty="0"/>
              <a:t> Ventures, LLC, https://www.fastcompany.com/40565582/lab-grown-meat-is-getting-cheap-enough-for-anyone-to-buy (accessed 07/06/2018)</a:t>
            </a:r>
          </a:p>
          <a:p>
            <a:r>
              <a:rPr lang="en-GB" sz="1000" dirty="0"/>
              <a:t>[3] Cost of production Australian beef cattle and sheep producers 2012–13 to 2014–15, Research by the Australian Bureau of Agricultural and Resource Economics and Sciences, https://www.mla.com.au/globalassets/mla-corporate/prices--markets/documents/trends--analysis/abares-farm-survey/costofprod_austbeefandsheep_2016_v1.0.0.pdf (accessed 07/06/2018)</a:t>
            </a:r>
          </a:p>
        </p:txBody>
      </p:sp>
      <p:sp>
        <p:nvSpPr>
          <p:cNvPr id="48" name="TextBox 47">
            <a:extLst>
              <a:ext uri="{FF2B5EF4-FFF2-40B4-BE49-F238E27FC236}">
                <a16:creationId xmlns:a16="http://schemas.microsoft.com/office/drawing/2014/main" id="{94832242-18F6-414D-891C-796319C7798C}"/>
              </a:ext>
            </a:extLst>
          </p:cNvPr>
          <p:cNvSpPr txBox="1"/>
          <p:nvPr/>
        </p:nvSpPr>
        <p:spPr>
          <a:xfrm>
            <a:off x="614747" y="2033112"/>
            <a:ext cx="4826456" cy="646331"/>
          </a:xfrm>
          <a:prstGeom prst="rect">
            <a:avLst/>
          </a:prstGeom>
          <a:noFill/>
          <a:ln w="76200">
            <a:solidFill>
              <a:srgbClr val="00B0F0"/>
            </a:solidFill>
          </a:ln>
        </p:spPr>
        <p:txBody>
          <a:bodyPr wrap="square" rtlCol="0">
            <a:spAutoFit/>
          </a:bodyPr>
          <a:lstStyle/>
          <a:p>
            <a:r>
              <a:rPr lang="en-GB" sz="3600" dirty="0">
                <a:solidFill>
                  <a:srgbClr val="00B0F0"/>
                </a:solidFill>
                <a:latin typeface="Bahnschrift SemiBold" panose="020B0502040204020203" pitchFamily="34" charset="0"/>
              </a:rPr>
              <a:t>ECONOMIC VIABILITTY</a:t>
            </a:r>
          </a:p>
        </p:txBody>
      </p:sp>
      <p:sp>
        <p:nvSpPr>
          <p:cNvPr id="6" name="TextBox 5">
            <a:extLst>
              <a:ext uri="{FF2B5EF4-FFF2-40B4-BE49-F238E27FC236}">
                <a16:creationId xmlns:a16="http://schemas.microsoft.com/office/drawing/2014/main" id="{0E469B00-B15B-464B-BF51-5DBF809991BA}"/>
              </a:ext>
            </a:extLst>
          </p:cNvPr>
          <p:cNvSpPr txBox="1"/>
          <p:nvPr/>
        </p:nvSpPr>
        <p:spPr>
          <a:xfrm>
            <a:off x="-10671" y="-1"/>
            <a:ext cx="21394295" cy="1862048"/>
          </a:xfrm>
          <a:prstGeom prst="rect">
            <a:avLst/>
          </a:prstGeom>
          <a:solidFill>
            <a:srgbClr val="00B0F0"/>
          </a:solidFill>
          <a:effectLst/>
        </p:spPr>
        <p:txBody>
          <a:bodyPr wrap="square" rtlCol="0">
            <a:spAutoFit/>
          </a:bodyPr>
          <a:lstStyle/>
          <a:p>
            <a:pPr algn="ctr"/>
            <a:r>
              <a:rPr lang="en-GB" sz="11500" dirty="0">
                <a:solidFill>
                  <a:schemeClr val="bg1"/>
                </a:solidFill>
                <a:latin typeface="Bahnschrift SemiLight" panose="020B0502040204020203" pitchFamily="34" charset="0"/>
              </a:rPr>
              <a:t>Lab-Made Meat: The Facts</a:t>
            </a:r>
          </a:p>
        </p:txBody>
      </p:sp>
      <p:pic>
        <p:nvPicPr>
          <p:cNvPr id="49" name="Picture 48">
            <a:extLst>
              <a:ext uri="{FF2B5EF4-FFF2-40B4-BE49-F238E27FC236}">
                <a16:creationId xmlns:a16="http://schemas.microsoft.com/office/drawing/2014/main" id="{FCD95C8D-452A-415D-B8BA-7FD6D9D0011C}"/>
              </a:ext>
            </a:extLst>
          </p:cNvPr>
          <p:cNvPicPr>
            <a:picLocks noChangeAspect="1"/>
          </p:cNvPicPr>
          <p:nvPr/>
        </p:nvPicPr>
        <p:blipFill rotWithShape="1">
          <a:blip r:embed="rId8"/>
          <a:srcRect l="9102" r="9571"/>
          <a:stretch/>
        </p:blipFill>
        <p:spPr>
          <a:xfrm>
            <a:off x="579075" y="9439863"/>
            <a:ext cx="3375824" cy="11817698"/>
          </a:xfrm>
          <a:prstGeom prst="rect">
            <a:avLst/>
          </a:prstGeom>
        </p:spPr>
      </p:pic>
      <p:sp>
        <p:nvSpPr>
          <p:cNvPr id="50" name="TextBox 49">
            <a:extLst>
              <a:ext uri="{FF2B5EF4-FFF2-40B4-BE49-F238E27FC236}">
                <a16:creationId xmlns:a16="http://schemas.microsoft.com/office/drawing/2014/main" id="{E469D002-6B23-4831-8302-9DB8148F9D41}"/>
              </a:ext>
            </a:extLst>
          </p:cNvPr>
          <p:cNvSpPr txBox="1"/>
          <p:nvPr/>
        </p:nvSpPr>
        <p:spPr>
          <a:xfrm>
            <a:off x="6379590" y="9689989"/>
            <a:ext cx="4312222" cy="923330"/>
          </a:xfrm>
          <a:prstGeom prst="rect">
            <a:avLst/>
          </a:prstGeom>
          <a:noFill/>
          <a:ln w="76200">
            <a:solidFill>
              <a:srgbClr val="002060"/>
            </a:solidFill>
          </a:ln>
        </p:spPr>
        <p:txBody>
          <a:bodyPr wrap="square" rtlCol="0">
            <a:spAutoFit/>
          </a:bodyPr>
          <a:lstStyle/>
          <a:p>
            <a:r>
              <a:rPr lang="en-GB" sz="5400" dirty="0">
                <a:solidFill>
                  <a:srgbClr val="002060"/>
                </a:solidFill>
                <a:latin typeface="Bahnschrift SemiBold" panose="020B0502040204020203" pitchFamily="34" charset="0"/>
              </a:rPr>
              <a:t>WHAT IS IT?</a:t>
            </a:r>
          </a:p>
        </p:txBody>
      </p:sp>
      <p:sp>
        <p:nvSpPr>
          <p:cNvPr id="8" name="TextBox 7">
            <a:extLst>
              <a:ext uri="{FF2B5EF4-FFF2-40B4-BE49-F238E27FC236}">
                <a16:creationId xmlns:a16="http://schemas.microsoft.com/office/drawing/2014/main" id="{21AB0123-3521-4CAA-B152-ED9C41AF7AA1}"/>
              </a:ext>
            </a:extLst>
          </p:cNvPr>
          <p:cNvSpPr txBox="1"/>
          <p:nvPr/>
        </p:nvSpPr>
        <p:spPr>
          <a:xfrm>
            <a:off x="4118000" y="10923607"/>
            <a:ext cx="13304697" cy="2169825"/>
          </a:xfrm>
          <a:prstGeom prst="rect">
            <a:avLst/>
          </a:prstGeom>
          <a:solidFill>
            <a:schemeClr val="bg1"/>
          </a:solidFill>
        </p:spPr>
        <p:txBody>
          <a:bodyPr wrap="square" rtlCol="0">
            <a:spAutoFit/>
          </a:bodyPr>
          <a:lstStyle/>
          <a:p>
            <a:r>
              <a:rPr lang="en-GB" sz="2700" dirty="0"/>
              <a:t>First </a:t>
            </a:r>
            <a:r>
              <a:rPr lang="en-GB" sz="2700" dirty="0" err="1"/>
              <a:t>myosatellite</a:t>
            </a:r>
            <a:r>
              <a:rPr lang="en-GB" sz="2700" dirty="0"/>
              <a:t> cells (cells with potential to become muscle cells) are extracted from a live specimen. A protein is then applied which stimulates tissue growth, and the cells are put in a culture medium in a bioreactor. This supplies the cells with energy required to grow, and the cells are grown on a scaffold to simulate an animal’s body to give structure to the meat. The meat is then harvested and made into meat products ready for consumption. </a:t>
            </a:r>
          </a:p>
        </p:txBody>
      </p:sp>
      <p:pic>
        <p:nvPicPr>
          <p:cNvPr id="52" name="Picture 4" descr="Image result for lab meat">
            <a:extLst>
              <a:ext uri="{FF2B5EF4-FFF2-40B4-BE49-F238E27FC236}">
                <a16:creationId xmlns:a16="http://schemas.microsoft.com/office/drawing/2014/main" id="{4D54821B-823F-4FAF-90E4-BB0378857A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05939" y="10750707"/>
            <a:ext cx="3274055" cy="3187656"/>
          </a:xfrm>
          <a:prstGeom prst="rect">
            <a:avLst/>
          </a:prstGeom>
          <a:noFill/>
          <a:extLst>
            <a:ext uri="{909E8E84-426E-40DD-AFC4-6F175D3DCCD1}">
              <a14:hiddenFill xmlns:a14="http://schemas.microsoft.com/office/drawing/2010/main">
                <a:solidFill>
                  <a:srgbClr val="FFFFFF"/>
                </a:solidFill>
              </a14:hiddenFill>
            </a:ext>
          </a:extLst>
        </p:spPr>
      </p:pic>
      <p:sp>
        <p:nvSpPr>
          <p:cNvPr id="53" name="Content Placeholder 2">
            <a:extLst>
              <a:ext uri="{FF2B5EF4-FFF2-40B4-BE49-F238E27FC236}">
                <a16:creationId xmlns:a16="http://schemas.microsoft.com/office/drawing/2014/main" id="{B3805978-DF53-4287-AEB1-86E8AF17FA4B}"/>
              </a:ext>
            </a:extLst>
          </p:cNvPr>
          <p:cNvSpPr txBox="1">
            <a:spLocks/>
          </p:cNvSpPr>
          <p:nvPr/>
        </p:nvSpPr>
        <p:spPr>
          <a:xfrm>
            <a:off x="4118000" y="13201046"/>
            <a:ext cx="10515600" cy="1494714"/>
          </a:xfrm>
          <a:prstGeom prst="rect">
            <a:avLst/>
          </a:prstGeom>
        </p:spPr>
        <p:txBody>
          <a:bodyPr vert="horz" lIns="91440" tIns="45720" rIns="91440" bIns="45720" rtlCol="0">
            <a:normAutofit/>
          </a:bodyPr>
          <a:lstStyle>
            <a:lvl1pPr marL="0" indent="0" algn="ctr" defTabSz="2138324" rtl="0" eaLnBrk="1" latinLnBrk="0" hangingPunct="1">
              <a:lnSpc>
                <a:spcPct val="90000"/>
              </a:lnSpc>
              <a:spcBef>
                <a:spcPts val="2339"/>
              </a:spcBef>
              <a:buFont typeface="Arial" panose="020B0604020202020204" pitchFamily="34" charset="0"/>
              <a:buNone/>
              <a:defRPr sz="5612" kern="1200">
                <a:solidFill>
                  <a:schemeClr val="tx1"/>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pPr algn="l">
              <a:lnSpc>
                <a:spcPct val="100000"/>
              </a:lnSpc>
              <a:spcBef>
                <a:spcPts val="0"/>
              </a:spcBef>
            </a:pPr>
            <a:r>
              <a:rPr lang="en-GB" sz="1050" dirty="0"/>
              <a:t>1. In Vitro Bistro, 2017. </a:t>
            </a:r>
            <a:r>
              <a:rPr lang="en-GB" sz="1050" i="1" dirty="0"/>
              <a:t>How to make an in vitro burger</a:t>
            </a:r>
            <a:r>
              <a:rPr lang="en-GB" sz="1050" dirty="0"/>
              <a:t>. [online] Available at: &lt;https://bistro-invitro.com/en/how-to-make-an-in-vitro-burger/&gt; [Accessed 7 June 2018]</a:t>
            </a:r>
          </a:p>
        </p:txBody>
      </p:sp>
      <p:pic>
        <p:nvPicPr>
          <p:cNvPr id="9" name="Picture 8">
            <a:extLst>
              <a:ext uri="{FF2B5EF4-FFF2-40B4-BE49-F238E27FC236}">
                <a16:creationId xmlns:a16="http://schemas.microsoft.com/office/drawing/2014/main" id="{89F8FC08-3CA9-472E-A946-64F9F55E0C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68858" y="25428765"/>
            <a:ext cx="3211901" cy="3875230"/>
          </a:xfrm>
          <a:prstGeom prst="rect">
            <a:avLst/>
          </a:prstGeom>
        </p:spPr>
      </p:pic>
    </p:spTree>
    <p:extLst>
      <p:ext uri="{BB962C8B-B14F-4D97-AF65-F5344CB8AC3E}">
        <p14:creationId xmlns:p14="http://schemas.microsoft.com/office/powerpoint/2010/main" val="2446176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1615</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Bahnschrift SemiBold</vt:lpstr>
      <vt:lpstr>Bahnschrift SemiLight</vt:lpstr>
      <vt:lpstr>Calibri</vt:lpstr>
      <vt:lpstr>Calibri Light</vt:lpstr>
      <vt:lpstr>Dubai</vt:lpstr>
      <vt:lpstr>Office Theme</vt:lpstr>
      <vt:lpstr>ENVIRONMENTAL IMPACTS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Dachs</dc:creator>
  <cp:lastModifiedBy>Alex Dachs</cp:lastModifiedBy>
  <cp:revision>105</cp:revision>
  <dcterms:created xsi:type="dcterms:W3CDTF">2018-06-06T13:17:27Z</dcterms:created>
  <dcterms:modified xsi:type="dcterms:W3CDTF">2018-06-07T11:38:49Z</dcterms:modified>
</cp:coreProperties>
</file>