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6" r:id="rId5"/>
    <p:sldId id="259" r:id="rId6"/>
    <p:sldId id="260" r:id="rId7"/>
    <p:sldId id="261" r:id="rId8"/>
    <p:sldId id="262" r:id="rId9"/>
    <p:sldId id="267"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930" autoAdjust="0"/>
  </p:normalViewPr>
  <p:slideViewPr>
    <p:cSldViewPr snapToGrid="0">
      <p:cViewPr varScale="1">
        <p:scale>
          <a:sx n="48" d="100"/>
          <a:sy n="48" d="100"/>
        </p:scale>
        <p:origin x="15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A5E0C-6F07-4566-8A50-A38A8313A912}" type="doc">
      <dgm:prSet loTypeId="urn:microsoft.com/office/officeart/2005/8/layout/vProcess5" loCatId="process" qsTypeId="urn:microsoft.com/office/officeart/2005/8/quickstyle/simple3" qsCatId="simple" csTypeId="urn:microsoft.com/office/officeart/2005/8/colors/accent6_2" csCatId="accent6" phldr="1"/>
      <dgm:spPr/>
      <dgm:t>
        <a:bodyPr/>
        <a:lstStyle/>
        <a:p>
          <a:endParaRPr lang="en-US"/>
        </a:p>
      </dgm:t>
    </dgm:pt>
    <dgm:pt modelId="{F676D3EE-BABC-40E4-96B2-EDEEE2642150}">
      <dgm:prSet/>
      <dgm:spPr/>
      <dgm:t>
        <a:bodyPr/>
        <a:lstStyle/>
        <a:p>
          <a:r>
            <a:rPr lang="en-GB" dirty="0"/>
            <a:t>Penryn and St Luke’s Campus</a:t>
          </a:r>
          <a:endParaRPr lang="en-US" dirty="0"/>
        </a:p>
      </dgm:t>
    </dgm:pt>
    <dgm:pt modelId="{8B15597B-8B51-42D5-8145-AE6A14A2449B}" type="parTrans" cxnId="{7CAFE94E-60F2-4252-AB23-841D5A007C01}">
      <dgm:prSet/>
      <dgm:spPr/>
      <dgm:t>
        <a:bodyPr/>
        <a:lstStyle/>
        <a:p>
          <a:endParaRPr lang="en-US"/>
        </a:p>
      </dgm:t>
    </dgm:pt>
    <dgm:pt modelId="{E7A4996E-0320-4E1B-BE95-B9C9396CAD58}" type="sibTrans" cxnId="{7CAFE94E-60F2-4252-AB23-841D5A007C01}">
      <dgm:prSet/>
      <dgm:spPr>
        <a:solidFill>
          <a:srgbClr val="0070C0">
            <a:alpha val="90000"/>
          </a:srgbClr>
        </a:solidFill>
      </dgm:spPr>
      <dgm:t>
        <a:bodyPr/>
        <a:lstStyle/>
        <a:p>
          <a:endParaRPr lang="en-US"/>
        </a:p>
      </dgm:t>
    </dgm:pt>
    <dgm:pt modelId="{B01B372A-CF65-41AD-8984-82DB5AA3D443}">
      <dgm:prSet/>
      <dgm:spPr/>
      <dgm:t>
        <a:bodyPr/>
        <a:lstStyle/>
        <a:p>
          <a:r>
            <a:rPr lang="en-GB" dirty="0"/>
            <a:t>Trials at other universities and colleges</a:t>
          </a:r>
          <a:endParaRPr lang="en-US" dirty="0"/>
        </a:p>
      </dgm:t>
    </dgm:pt>
    <dgm:pt modelId="{029BDF59-1404-4D96-AD08-70EC01030C87}" type="parTrans" cxnId="{CE772A4D-DAC5-47D3-8C40-7994B02ABBB7}">
      <dgm:prSet/>
      <dgm:spPr/>
      <dgm:t>
        <a:bodyPr/>
        <a:lstStyle/>
        <a:p>
          <a:endParaRPr lang="en-US"/>
        </a:p>
      </dgm:t>
    </dgm:pt>
    <dgm:pt modelId="{FE4C1474-B96E-4C12-A3AA-FBB255B59253}" type="sibTrans" cxnId="{CE772A4D-DAC5-47D3-8C40-7994B02ABBB7}">
      <dgm:prSet/>
      <dgm:spPr/>
      <dgm:t>
        <a:bodyPr/>
        <a:lstStyle/>
        <a:p>
          <a:endParaRPr lang="en-US"/>
        </a:p>
      </dgm:t>
    </dgm:pt>
    <dgm:pt modelId="{E60A3C9D-15B9-4876-94D0-EFAEFF46C3E9}" type="pres">
      <dgm:prSet presAssocID="{8AAA5E0C-6F07-4566-8A50-A38A8313A912}" presName="outerComposite" presStyleCnt="0">
        <dgm:presLayoutVars>
          <dgm:chMax val="5"/>
          <dgm:dir/>
          <dgm:resizeHandles val="exact"/>
        </dgm:presLayoutVars>
      </dgm:prSet>
      <dgm:spPr/>
    </dgm:pt>
    <dgm:pt modelId="{CF4FB0FA-0FF2-46D0-AD11-E1BE9A416D3F}" type="pres">
      <dgm:prSet presAssocID="{8AAA5E0C-6F07-4566-8A50-A38A8313A912}" presName="dummyMaxCanvas" presStyleCnt="0">
        <dgm:presLayoutVars/>
      </dgm:prSet>
      <dgm:spPr/>
    </dgm:pt>
    <dgm:pt modelId="{25B66BCA-937E-4CF1-AEBB-D2750C68C917}" type="pres">
      <dgm:prSet presAssocID="{8AAA5E0C-6F07-4566-8A50-A38A8313A912}" presName="TwoNodes_1" presStyleLbl="node1" presStyleIdx="0" presStyleCnt="2">
        <dgm:presLayoutVars>
          <dgm:bulletEnabled val="1"/>
        </dgm:presLayoutVars>
      </dgm:prSet>
      <dgm:spPr/>
    </dgm:pt>
    <dgm:pt modelId="{F5BCE0EF-DB7A-4295-BFEF-CE68083883E9}" type="pres">
      <dgm:prSet presAssocID="{8AAA5E0C-6F07-4566-8A50-A38A8313A912}" presName="TwoNodes_2" presStyleLbl="node1" presStyleIdx="1" presStyleCnt="2">
        <dgm:presLayoutVars>
          <dgm:bulletEnabled val="1"/>
        </dgm:presLayoutVars>
      </dgm:prSet>
      <dgm:spPr/>
    </dgm:pt>
    <dgm:pt modelId="{AE9BD016-74AA-4415-B766-B7A9A8721BA6}" type="pres">
      <dgm:prSet presAssocID="{8AAA5E0C-6F07-4566-8A50-A38A8313A912}" presName="TwoConn_1-2" presStyleLbl="fgAccFollowNode1" presStyleIdx="0" presStyleCnt="1">
        <dgm:presLayoutVars>
          <dgm:bulletEnabled val="1"/>
        </dgm:presLayoutVars>
      </dgm:prSet>
      <dgm:spPr/>
    </dgm:pt>
    <dgm:pt modelId="{C6E15989-0756-4526-B96E-41E6003FBD4B}" type="pres">
      <dgm:prSet presAssocID="{8AAA5E0C-6F07-4566-8A50-A38A8313A912}" presName="TwoNodes_1_text" presStyleLbl="node1" presStyleIdx="1" presStyleCnt="2">
        <dgm:presLayoutVars>
          <dgm:bulletEnabled val="1"/>
        </dgm:presLayoutVars>
      </dgm:prSet>
      <dgm:spPr/>
    </dgm:pt>
    <dgm:pt modelId="{DA664003-19A6-44C8-A94D-85526528E199}" type="pres">
      <dgm:prSet presAssocID="{8AAA5E0C-6F07-4566-8A50-A38A8313A912}" presName="TwoNodes_2_text" presStyleLbl="node1" presStyleIdx="1" presStyleCnt="2">
        <dgm:presLayoutVars>
          <dgm:bulletEnabled val="1"/>
        </dgm:presLayoutVars>
      </dgm:prSet>
      <dgm:spPr/>
    </dgm:pt>
  </dgm:ptLst>
  <dgm:cxnLst>
    <dgm:cxn modelId="{839D201E-225F-49E2-A92E-8664E4E84B20}" type="presOf" srcId="{F676D3EE-BABC-40E4-96B2-EDEEE2642150}" destId="{C6E15989-0756-4526-B96E-41E6003FBD4B}" srcOrd="1" destOrd="0" presId="urn:microsoft.com/office/officeart/2005/8/layout/vProcess5"/>
    <dgm:cxn modelId="{D99E5548-3C15-45A5-A34A-1AF56AA53047}" type="presOf" srcId="{B01B372A-CF65-41AD-8984-82DB5AA3D443}" destId="{DA664003-19A6-44C8-A94D-85526528E199}" srcOrd="1" destOrd="0" presId="urn:microsoft.com/office/officeart/2005/8/layout/vProcess5"/>
    <dgm:cxn modelId="{92B8D44C-E2F8-4660-9BF8-74E6EFDA896C}" type="presOf" srcId="{8AAA5E0C-6F07-4566-8A50-A38A8313A912}" destId="{E60A3C9D-15B9-4876-94D0-EFAEFF46C3E9}" srcOrd="0" destOrd="0" presId="urn:microsoft.com/office/officeart/2005/8/layout/vProcess5"/>
    <dgm:cxn modelId="{CE772A4D-DAC5-47D3-8C40-7994B02ABBB7}" srcId="{8AAA5E0C-6F07-4566-8A50-A38A8313A912}" destId="{B01B372A-CF65-41AD-8984-82DB5AA3D443}" srcOrd="1" destOrd="0" parTransId="{029BDF59-1404-4D96-AD08-70EC01030C87}" sibTransId="{FE4C1474-B96E-4C12-A3AA-FBB255B59253}"/>
    <dgm:cxn modelId="{7CAFE94E-60F2-4252-AB23-841D5A007C01}" srcId="{8AAA5E0C-6F07-4566-8A50-A38A8313A912}" destId="{F676D3EE-BABC-40E4-96B2-EDEEE2642150}" srcOrd="0" destOrd="0" parTransId="{8B15597B-8B51-42D5-8145-AE6A14A2449B}" sibTransId="{E7A4996E-0320-4E1B-BE95-B9C9396CAD58}"/>
    <dgm:cxn modelId="{C3A53C56-BCCD-49E6-A695-141E1D5FEA86}" type="presOf" srcId="{E7A4996E-0320-4E1B-BE95-B9C9396CAD58}" destId="{AE9BD016-74AA-4415-B766-B7A9A8721BA6}" srcOrd="0" destOrd="0" presId="urn:microsoft.com/office/officeart/2005/8/layout/vProcess5"/>
    <dgm:cxn modelId="{8FD3B6B0-ED4F-46DC-A950-180F114DFA17}" type="presOf" srcId="{F676D3EE-BABC-40E4-96B2-EDEEE2642150}" destId="{25B66BCA-937E-4CF1-AEBB-D2750C68C917}" srcOrd="0" destOrd="0" presId="urn:microsoft.com/office/officeart/2005/8/layout/vProcess5"/>
    <dgm:cxn modelId="{16EA07BE-42F8-46CF-B5D1-ACD3600F7869}" type="presOf" srcId="{B01B372A-CF65-41AD-8984-82DB5AA3D443}" destId="{F5BCE0EF-DB7A-4295-BFEF-CE68083883E9}" srcOrd="0" destOrd="0" presId="urn:microsoft.com/office/officeart/2005/8/layout/vProcess5"/>
    <dgm:cxn modelId="{BA9A8D1C-A434-411C-8E9D-BAA202E4BF56}" type="presParOf" srcId="{E60A3C9D-15B9-4876-94D0-EFAEFF46C3E9}" destId="{CF4FB0FA-0FF2-46D0-AD11-E1BE9A416D3F}" srcOrd="0" destOrd="0" presId="urn:microsoft.com/office/officeart/2005/8/layout/vProcess5"/>
    <dgm:cxn modelId="{51CADBB6-D32B-44B9-8B0B-D73D83951884}" type="presParOf" srcId="{E60A3C9D-15B9-4876-94D0-EFAEFF46C3E9}" destId="{25B66BCA-937E-4CF1-AEBB-D2750C68C917}" srcOrd="1" destOrd="0" presId="urn:microsoft.com/office/officeart/2005/8/layout/vProcess5"/>
    <dgm:cxn modelId="{D0D9C62B-B185-4439-BDD0-E40FD50EB9D4}" type="presParOf" srcId="{E60A3C9D-15B9-4876-94D0-EFAEFF46C3E9}" destId="{F5BCE0EF-DB7A-4295-BFEF-CE68083883E9}" srcOrd="2" destOrd="0" presId="urn:microsoft.com/office/officeart/2005/8/layout/vProcess5"/>
    <dgm:cxn modelId="{C1C7097A-8475-4C23-AB9E-7EAC12435529}" type="presParOf" srcId="{E60A3C9D-15B9-4876-94D0-EFAEFF46C3E9}" destId="{AE9BD016-74AA-4415-B766-B7A9A8721BA6}" srcOrd="3" destOrd="0" presId="urn:microsoft.com/office/officeart/2005/8/layout/vProcess5"/>
    <dgm:cxn modelId="{D14BD3D7-C9A3-4F5D-B34A-CCB37B5B46AC}" type="presParOf" srcId="{E60A3C9D-15B9-4876-94D0-EFAEFF46C3E9}" destId="{C6E15989-0756-4526-B96E-41E6003FBD4B}" srcOrd="4" destOrd="0" presId="urn:microsoft.com/office/officeart/2005/8/layout/vProcess5"/>
    <dgm:cxn modelId="{8D89E745-5E3F-4EB6-BBCF-7F99B0168AEB}" type="presParOf" srcId="{E60A3C9D-15B9-4876-94D0-EFAEFF46C3E9}" destId="{DA664003-19A6-44C8-A94D-85526528E19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4B351-86F4-4C96-A8AD-7AFCCE75B56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9FDE3332-F907-417E-ACE1-B3320493F1EF}">
      <dgm:prSet/>
      <dgm:spPr/>
      <dgm:t>
        <a:bodyPr/>
        <a:lstStyle/>
        <a:p>
          <a:r>
            <a:rPr lang="en-GB"/>
            <a:t>Interactive App to encourage recycling</a:t>
          </a:r>
          <a:endParaRPr lang="en-US"/>
        </a:p>
      </dgm:t>
    </dgm:pt>
    <dgm:pt modelId="{FFAC1232-F47C-475F-AF6E-9277EA93B0B5}" type="parTrans" cxnId="{82F67D0A-C350-4FA5-8F56-0B41A63BACB4}">
      <dgm:prSet/>
      <dgm:spPr/>
      <dgm:t>
        <a:bodyPr/>
        <a:lstStyle/>
        <a:p>
          <a:endParaRPr lang="en-US"/>
        </a:p>
      </dgm:t>
    </dgm:pt>
    <dgm:pt modelId="{9690C172-10D9-4C03-B20C-A2611CC6A47C}" type="sibTrans" cxnId="{82F67D0A-C350-4FA5-8F56-0B41A63BACB4}">
      <dgm:prSet/>
      <dgm:spPr/>
      <dgm:t>
        <a:bodyPr/>
        <a:lstStyle/>
        <a:p>
          <a:endParaRPr lang="en-US"/>
        </a:p>
      </dgm:t>
    </dgm:pt>
    <dgm:pt modelId="{3F9461E2-581A-4380-ADFD-7E713532C504}">
      <dgm:prSet/>
      <dgm:spPr/>
      <dgm:t>
        <a:bodyPr/>
        <a:lstStyle/>
        <a:p>
          <a:r>
            <a:rPr lang="en-GB"/>
            <a:t>Huge scope for improvement at all higher education institutions</a:t>
          </a:r>
          <a:endParaRPr lang="en-US"/>
        </a:p>
      </dgm:t>
    </dgm:pt>
    <dgm:pt modelId="{E2392EAB-15FD-49C2-9369-CB67ECA228CE}" type="parTrans" cxnId="{C922E150-A32C-440F-BD1C-0B0C5C5D7F11}">
      <dgm:prSet/>
      <dgm:spPr/>
      <dgm:t>
        <a:bodyPr/>
        <a:lstStyle/>
        <a:p>
          <a:endParaRPr lang="en-US"/>
        </a:p>
      </dgm:t>
    </dgm:pt>
    <dgm:pt modelId="{62FFA896-6F58-463C-AC24-AFED8E814026}" type="sibTrans" cxnId="{C922E150-A32C-440F-BD1C-0B0C5C5D7F11}">
      <dgm:prSet/>
      <dgm:spPr/>
      <dgm:t>
        <a:bodyPr/>
        <a:lstStyle/>
        <a:p>
          <a:endParaRPr lang="en-US"/>
        </a:p>
      </dgm:t>
    </dgm:pt>
    <dgm:pt modelId="{93259566-57CC-4038-853D-E1100BB6CBD0}">
      <dgm:prSet/>
      <dgm:spPr/>
      <dgm:t>
        <a:bodyPr/>
        <a:lstStyle/>
        <a:p>
          <a:r>
            <a:rPr lang="en-GB"/>
            <a:t>Huge scope for expansion</a:t>
          </a:r>
          <a:endParaRPr lang="en-US"/>
        </a:p>
      </dgm:t>
    </dgm:pt>
    <dgm:pt modelId="{F13D0121-2D8A-400F-B510-F1F157FA523E}" type="parTrans" cxnId="{B91FE124-AB79-4B86-998C-17C3E3557911}">
      <dgm:prSet/>
      <dgm:spPr/>
      <dgm:t>
        <a:bodyPr/>
        <a:lstStyle/>
        <a:p>
          <a:endParaRPr lang="en-US"/>
        </a:p>
      </dgm:t>
    </dgm:pt>
    <dgm:pt modelId="{118B051A-2CC9-4DF0-9373-D4A10CAD5885}" type="sibTrans" cxnId="{B91FE124-AB79-4B86-998C-17C3E3557911}">
      <dgm:prSet/>
      <dgm:spPr/>
      <dgm:t>
        <a:bodyPr/>
        <a:lstStyle/>
        <a:p>
          <a:endParaRPr lang="en-US"/>
        </a:p>
      </dgm:t>
    </dgm:pt>
    <dgm:pt modelId="{39197D03-F3B7-4FA2-BC1D-3AE5142EEF40}">
      <dgm:prSet/>
      <dgm:spPr/>
      <dgm:t>
        <a:bodyPr/>
        <a:lstStyle/>
        <a:p>
          <a:r>
            <a:rPr lang="en-GB"/>
            <a:t>Any Questions?</a:t>
          </a:r>
          <a:endParaRPr lang="en-US"/>
        </a:p>
      </dgm:t>
    </dgm:pt>
    <dgm:pt modelId="{0B587D5D-9E88-48F0-8A6E-D67C10BB33B8}" type="parTrans" cxnId="{A80E3B2B-36DF-41C7-9C8A-643E94B7B682}">
      <dgm:prSet/>
      <dgm:spPr/>
      <dgm:t>
        <a:bodyPr/>
        <a:lstStyle/>
        <a:p>
          <a:endParaRPr lang="en-US"/>
        </a:p>
      </dgm:t>
    </dgm:pt>
    <dgm:pt modelId="{5525D988-DB4D-495E-9408-17AED5118364}" type="sibTrans" cxnId="{A80E3B2B-36DF-41C7-9C8A-643E94B7B682}">
      <dgm:prSet/>
      <dgm:spPr/>
      <dgm:t>
        <a:bodyPr/>
        <a:lstStyle/>
        <a:p>
          <a:endParaRPr lang="en-US"/>
        </a:p>
      </dgm:t>
    </dgm:pt>
    <dgm:pt modelId="{5C66D30F-E640-4F7C-A46F-A27B7E3247A6}" type="pres">
      <dgm:prSet presAssocID="{2D34B351-86F4-4C96-A8AD-7AFCCE75B56A}" presName="vert0" presStyleCnt="0">
        <dgm:presLayoutVars>
          <dgm:dir/>
          <dgm:animOne val="branch"/>
          <dgm:animLvl val="lvl"/>
        </dgm:presLayoutVars>
      </dgm:prSet>
      <dgm:spPr/>
    </dgm:pt>
    <dgm:pt modelId="{946366BA-664A-49D0-9DFE-AB71BE398F1A}" type="pres">
      <dgm:prSet presAssocID="{9FDE3332-F907-417E-ACE1-B3320493F1EF}" presName="thickLine" presStyleLbl="alignNode1" presStyleIdx="0" presStyleCnt="4"/>
      <dgm:spPr/>
    </dgm:pt>
    <dgm:pt modelId="{AF0851C8-70FC-4D0F-A395-B1D4665ACA00}" type="pres">
      <dgm:prSet presAssocID="{9FDE3332-F907-417E-ACE1-B3320493F1EF}" presName="horz1" presStyleCnt="0"/>
      <dgm:spPr/>
    </dgm:pt>
    <dgm:pt modelId="{7E90D494-7891-488C-BB34-A0473A580E1D}" type="pres">
      <dgm:prSet presAssocID="{9FDE3332-F907-417E-ACE1-B3320493F1EF}" presName="tx1" presStyleLbl="revTx" presStyleIdx="0" presStyleCnt="4"/>
      <dgm:spPr/>
    </dgm:pt>
    <dgm:pt modelId="{60EF011B-5439-4B10-B27E-CF080066E540}" type="pres">
      <dgm:prSet presAssocID="{9FDE3332-F907-417E-ACE1-B3320493F1EF}" presName="vert1" presStyleCnt="0"/>
      <dgm:spPr/>
    </dgm:pt>
    <dgm:pt modelId="{9126FFE8-F2F6-439F-8DBA-EBEBD1CC0E1A}" type="pres">
      <dgm:prSet presAssocID="{3F9461E2-581A-4380-ADFD-7E713532C504}" presName="thickLine" presStyleLbl="alignNode1" presStyleIdx="1" presStyleCnt="4"/>
      <dgm:spPr/>
    </dgm:pt>
    <dgm:pt modelId="{C8629227-9CA4-4CAF-AFD5-AB3D755610B8}" type="pres">
      <dgm:prSet presAssocID="{3F9461E2-581A-4380-ADFD-7E713532C504}" presName="horz1" presStyleCnt="0"/>
      <dgm:spPr/>
    </dgm:pt>
    <dgm:pt modelId="{4517114F-1D62-4C45-85F3-ED3BF7E186B4}" type="pres">
      <dgm:prSet presAssocID="{3F9461E2-581A-4380-ADFD-7E713532C504}" presName="tx1" presStyleLbl="revTx" presStyleIdx="1" presStyleCnt="4"/>
      <dgm:spPr/>
    </dgm:pt>
    <dgm:pt modelId="{CDFC5179-F39B-4BE1-A44C-E30160D8658F}" type="pres">
      <dgm:prSet presAssocID="{3F9461E2-581A-4380-ADFD-7E713532C504}" presName="vert1" presStyleCnt="0"/>
      <dgm:spPr/>
    </dgm:pt>
    <dgm:pt modelId="{2015CAB6-17E4-4211-BCEF-953EB9B09F25}" type="pres">
      <dgm:prSet presAssocID="{93259566-57CC-4038-853D-E1100BB6CBD0}" presName="thickLine" presStyleLbl="alignNode1" presStyleIdx="2" presStyleCnt="4"/>
      <dgm:spPr/>
    </dgm:pt>
    <dgm:pt modelId="{552C8B9E-2723-4CC2-9155-9D6FF2BA97D7}" type="pres">
      <dgm:prSet presAssocID="{93259566-57CC-4038-853D-E1100BB6CBD0}" presName="horz1" presStyleCnt="0"/>
      <dgm:spPr/>
    </dgm:pt>
    <dgm:pt modelId="{B8AD6CB2-037D-4688-B746-530B93BA371B}" type="pres">
      <dgm:prSet presAssocID="{93259566-57CC-4038-853D-E1100BB6CBD0}" presName="tx1" presStyleLbl="revTx" presStyleIdx="2" presStyleCnt="4"/>
      <dgm:spPr/>
    </dgm:pt>
    <dgm:pt modelId="{FC2931A3-9B83-4DE0-A2CA-92F7581C6BF3}" type="pres">
      <dgm:prSet presAssocID="{93259566-57CC-4038-853D-E1100BB6CBD0}" presName="vert1" presStyleCnt="0"/>
      <dgm:spPr/>
    </dgm:pt>
    <dgm:pt modelId="{C4B2B77D-BC82-4B37-9878-E14DA798A212}" type="pres">
      <dgm:prSet presAssocID="{39197D03-F3B7-4FA2-BC1D-3AE5142EEF40}" presName="thickLine" presStyleLbl="alignNode1" presStyleIdx="3" presStyleCnt="4"/>
      <dgm:spPr/>
    </dgm:pt>
    <dgm:pt modelId="{A90A4719-451A-4029-AC5E-152798F1DD96}" type="pres">
      <dgm:prSet presAssocID="{39197D03-F3B7-4FA2-BC1D-3AE5142EEF40}" presName="horz1" presStyleCnt="0"/>
      <dgm:spPr/>
    </dgm:pt>
    <dgm:pt modelId="{F664E8C4-C1F5-423A-AFFE-A1BC567C4E01}" type="pres">
      <dgm:prSet presAssocID="{39197D03-F3B7-4FA2-BC1D-3AE5142EEF40}" presName="tx1" presStyleLbl="revTx" presStyleIdx="3" presStyleCnt="4"/>
      <dgm:spPr/>
    </dgm:pt>
    <dgm:pt modelId="{B94AA11D-A1C0-4F6D-9333-1FE13A5ED3ED}" type="pres">
      <dgm:prSet presAssocID="{39197D03-F3B7-4FA2-BC1D-3AE5142EEF40}" presName="vert1" presStyleCnt="0"/>
      <dgm:spPr/>
    </dgm:pt>
  </dgm:ptLst>
  <dgm:cxnLst>
    <dgm:cxn modelId="{82F67D0A-C350-4FA5-8F56-0B41A63BACB4}" srcId="{2D34B351-86F4-4C96-A8AD-7AFCCE75B56A}" destId="{9FDE3332-F907-417E-ACE1-B3320493F1EF}" srcOrd="0" destOrd="0" parTransId="{FFAC1232-F47C-475F-AF6E-9277EA93B0B5}" sibTransId="{9690C172-10D9-4C03-B20C-A2611CC6A47C}"/>
    <dgm:cxn modelId="{B91FE124-AB79-4B86-998C-17C3E3557911}" srcId="{2D34B351-86F4-4C96-A8AD-7AFCCE75B56A}" destId="{93259566-57CC-4038-853D-E1100BB6CBD0}" srcOrd="2" destOrd="0" parTransId="{F13D0121-2D8A-400F-B510-F1F157FA523E}" sibTransId="{118B051A-2CC9-4DF0-9373-D4A10CAD5885}"/>
    <dgm:cxn modelId="{A80E3B2B-36DF-41C7-9C8A-643E94B7B682}" srcId="{2D34B351-86F4-4C96-A8AD-7AFCCE75B56A}" destId="{39197D03-F3B7-4FA2-BC1D-3AE5142EEF40}" srcOrd="3" destOrd="0" parTransId="{0B587D5D-9E88-48F0-8A6E-D67C10BB33B8}" sibTransId="{5525D988-DB4D-495E-9408-17AED5118364}"/>
    <dgm:cxn modelId="{895E5431-FC6F-4A6E-8AF5-71F5B33999E1}" type="presOf" srcId="{9FDE3332-F907-417E-ACE1-B3320493F1EF}" destId="{7E90D494-7891-488C-BB34-A0473A580E1D}" srcOrd="0" destOrd="0" presId="urn:microsoft.com/office/officeart/2008/layout/LinedList"/>
    <dgm:cxn modelId="{C922E150-A32C-440F-BD1C-0B0C5C5D7F11}" srcId="{2D34B351-86F4-4C96-A8AD-7AFCCE75B56A}" destId="{3F9461E2-581A-4380-ADFD-7E713532C504}" srcOrd="1" destOrd="0" parTransId="{E2392EAB-15FD-49C2-9369-CB67ECA228CE}" sibTransId="{62FFA896-6F58-463C-AC24-AFED8E814026}"/>
    <dgm:cxn modelId="{7D98EAA4-7AD5-4670-B32A-0E48F0D0DC14}" type="presOf" srcId="{93259566-57CC-4038-853D-E1100BB6CBD0}" destId="{B8AD6CB2-037D-4688-B746-530B93BA371B}" srcOrd="0" destOrd="0" presId="urn:microsoft.com/office/officeart/2008/layout/LinedList"/>
    <dgm:cxn modelId="{0D0E21B7-A6B0-4C01-BB86-3F1F6F2CC726}" type="presOf" srcId="{3F9461E2-581A-4380-ADFD-7E713532C504}" destId="{4517114F-1D62-4C45-85F3-ED3BF7E186B4}" srcOrd="0" destOrd="0" presId="urn:microsoft.com/office/officeart/2008/layout/LinedList"/>
    <dgm:cxn modelId="{B7A1DDE7-31E4-4118-9256-E04B5A6C2D48}" type="presOf" srcId="{2D34B351-86F4-4C96-A8AD-7AFCCE75B56A}" destId="{5C66D30F-E640-4F7C-A46F-A27B7E3247A6}" srcOrd="0" destOrd="0" presId="urn:microsoft.com/office/officeart/2008/layout/LinedList"/>
    <dgm:cxn modelId="{235BCDF5-0012-4DEB-8F34-01653B47712A}" type="presOf" srcId="{39197D03-F3B7-4FA2-BC1D-3AE5142EEF40}" destId="{F664E8C4-C1F5-423A-AFFE-A1BC567C4E01}" srcOrd="0" destOrd="0" presId="urn:microsoft.com/office/officeart/2008/layout/LinedList"/>
    <dgm:cxn modelId="{F71E7544-BCF1-4C2F-90BA-ECF6494399DE}" type="presParOf" srcId="{5C66D30F-E640-4F7C-A46F-A27B7E3247A6}" destId="{946366BA-664A-49D0-9DFE-AB71BE398F1A}" srcOrd="0" destOrd="0" presId="urn:microsoft.com/office/officeart/2008/layout/LinedList"/>
    <dgm:cxn modelId="{BE1065A5-6744-49B3-9FD9-91B5E4958F63}" type="presParOf" srcId="{5C66D30F-E640-4F7C-A46F-A27B7E3247A6}" destId="{AF0851C8-70FC-4D0F-A395-B1D4665ACA00}" srcOrd="1" destOrd="0" presId="urn:microsoft.com/office/officeart/2008/layout/LinedList"/>
    <dgm:cxn modelId="{E017396B-4DC6-4BB1-9F2D-15D1C40DAC28}" type="presParOf" srcId="{AF0851C8-70FC-4D0F-A395-B1D4665ACA00}" destId="{7E90D494-7891-488C-BB34-A0473A580E1D}" srcOrd="0" destOrd="0" presId="urn:microsoft.com/office/officeart/2008/layout/LinedList"/>
    <dgm:cxn modelId="{EFEA2670-851C-4A4D-9586-19E5DA4796B9}" type="presParOf" srcId="{AF0851C8-70FC-4D0F-A395-B1D4665ACA00}" destId="{60EF011B-5439-4B10-B27E-CF080066E540}" srcOrd="1" destOrd="0" presId="urn:microsoft.com/office/officeart/2008/layout/LinedList"/>
    <dgm:cxn modelId="{1D9C8224-4FFE-4B44-A0F3-506CCF4F8F0F}" type="presParOf" srcId="{5C66D30F-E640-4F7C-A46F-A27B7E3247A6}" destId="{9126FFE8-F2F6-439F-8DBA-EBEBD1CC0E1A}" srcOrd="2" destOrd="0" presId="urn:microsoft.com/office/officeart/2008/layout/LinedList"/>
    <dgm:cxn modelId="{264A35D9-0DD0-44CF-9A71-FDA63AE72B07}" type="presParOf" srcId="{5C66D30F-E640-4F7C-A46F-A27B7E3247A6}" destId="{C8629227-9CA4-4CAF-AFD5-AB3D755610B8}" srcOrd="3" destOrd="0" presId="urn:microsoft.com/office/officeart/2008/layout/LinedList"/>
    <dgm:cxn modelId="{33818C6C-159F-4286-B93F-B1D59C4E445D}" type="presParOf" srcId="{C8629227-9CA4-4CAF-AFD5-AB3D755610B8}" destId="{4517114F-1D62-4C45-85F3-ED3BF7E186B4}" srcOrd="0" destOrd="0" presId="urn:microsoft.com/office/officeart/2008/layout/LinedList"/>
    <dgm:cxn modelId="{E8ABD722-E3B8-419C-A1AC-E44B4D8CDEEC}" type="presParOf" srcId="{C8629227-9CA4-4CAF-AFD5-AB3D755610B8}" destId="{CDFC5179-F39B-4BE1-A44C-E30160D8658F}" srcOrd="1" destOrd="0" presId="urn:microsoft.com/office/officeart/2008/layout/LinedList"/>
    <dgm:cxn modelId="{46F77E0D-C80F-46E4-BAB2-197D7E782AC3}" type="presParOf" srcId="{5C66D30F-E640-4F7C-A46F-A27B7E3247A6}" destId="{2015CAB6-17E4-4211-BCEF-953EB9B09F25}" srcOrd="4" destOrd="0" presId="urn:microsoft.com/office/officeart/2008/layout/LinedList"/>
    <dgm:cxn modelId="{BC9D4E85-D98B-4043-888F-2C962F137E99}" type="presParOf" srcId="{5C66D30F-E640-4F7C-A46F-A27B7E3247A6}" destId="{552C8B9E-2723-4CC2-9155-9D6FF2BA97D7}" srcOrd="5" destOrd="0" presId="urn:microsoft.com/office/officeart/2008/layout/LinedList"/>
    <dgm:cxn modelId="{141D29B5-CCD2-4481-9334-5E0812B7D0EB}" type="presParOf" srcId="{552C8B9E-2723-4CC2-9155-9D6FF2BA97D7}" destId="{B8AD6CB2-037D-4688-B746-530B93BA371B}" srcOrd="0" destOrd="0" presId="urn:microsoft.com/office/officeart/2008/layout/LinedList"/>
    <dgm:cxn modelId="{37392BB3-49E6-44E9-B42E-444EB4153B05}" type="presParOf" srcId="{552C8B9E-2723-4CC2-9155-9D6FF2BA97D7}" destId="{FC2931A3-9B83-4DE0-A2CA-92F7581C6BF3}" srcOrd="1" destOrd="0" presId="urn:microsoft.com/office/officeart/2008/layout/LinedList"/>
    <dgm:cxn modelId="{F93941C2-F2C5-4717-AB95-09C4D660A412}" type="presParOf" srcId="{5C66D30F-E640-4F7C-A46F-A27B7E3247A6}" destId="{C4B2B77D-BC82-4B37-9878-E14DA798A212}" srcOrd="6" destOrd="0" presId="urn:microsoft.com/office/officeart/2008/layout/LinedList"/>
    <dgm:cxn modelId="{2C9ACBE3-6929-45F6-B245-A825B3549FBC}" type="presParOf" srcId="{5C66D30F-E640-4F7C-A46F-A27B7E3247A6}" destId="{A90A4719-451A-4029-AC5E-152798F1DD96}" srcOrd="7" destOrd="0" presId="urn:microsoft.com/office/officeart/2008/layout/LinedList"/>
    <dgm:cxn modelId="{688FBA2A-5092-48B4-A0B3-BE853CD76BE8}" type="presParOf" srcId="{A90A4719-451A-4029-AC5E-152798F1DD96}" destId="{F664E8C4-C1F5-423A-AFFE-A1BC567C4E01}" srcOrd="0" destOrd="0" presId="urn:microsoft.com/office/officeart/2008/layout/LinedList"/>
    <dgm:cxn modelId="{E7873F31-B0FE-48BE-92F8-84C6229D831B}" type="presParOf" srcId="{A90A4719-451A-4029-AC5E-152798F1DD96}" destId="{B94AA11D-A1C0-4F6D-9333-1FE13A5ED3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66BCA-937E-4CF1-AEBB-D2750C68C917}">
      <dsp:nvSpPr>
        <dsp:cNvPr id="0" name=""/>
        <dsp:cNvSpPr/>
      </dsp:nvSpPr>
      <dsp:spPr>
        <a:xfrm>
          <a:off x="0" y="0"/>
          <a:ext cx="5640622" cy="199462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Penryn and St Luke’s Campus</a:t>
          </a:r>
          <a:endParaRPr lang="en-US" sz="3700" kern="1200" dirty="0"/>
        </a:p>
      </dsp:txBody>
      <dsp:txXfrm>
        <a:off x="58420" y="58420"/>
        <a:ext cx="3579028" cy="1877780"/>
      </dsp:txXfrm>
    </dsp:sp>
    <dsp:sp modelId="{F5BCE0EF-DB7A-4295-BFEF-CE68083883E9}">
      <dsp:nvSpPr>
        <dsp:cNvPr id="0" name=""/>
        <dsp:cNvSpPr/>
      </dsp:nvSpPr>
      <dsp:spPr>
        <a:xfrm>
          <a:off x="995404" y="2437868"/>
          <a:ext cx="5640622" cy="199462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Trials at other universities and colleges</a:t>
          </a:r>
          <a:endParaRPr lang="en-US" sz="3700" kern="1200" dirty="0"/>
        </a:p>
      </dsp:txBody>
      <dsp:txXfrm>
        <a:off x="1053824" y="2496288"/>
        <a:ext cx="3231875" cy="1877780"/>
      </dsp:txXfrm>
    </dsp:sp>
    <dsp:sp modelId="{AE9BD016-74AA-4415-B766-B7A9A8721BA6}">
      <dsp:nvSpPr>
        <dsp:cNvPr id="0" name=""/>
        <dsp:cNvSpPr/>
      </dsp:nvSpPr>
      <dsp:spPr>
        <a:xfrm>
          <a:off x="4344119" y="1567992"/>
          <a:ext cx="1296503" cy="1296503"/>
        </a:xfrm>
        <a:prstGeom prst="downArrow">
          <a:avLst>
            <a:gd name="adj1" fmla="val 55000"/>
            <a:gd name="adj2" fmla="val 45000"/>
          </a:avLst>
        </a:prstGeom>
        <a:solidFill>
          <a:srgbClr val="0070C0">
            <a:alpha val="90000"/>
          </a:srgb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35832" y="1567992"/>
        <a:ext cx="713077" cy="975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366BA-664A-49D0-9DFE-AB71BE398F1A}">
      <dsp:nvSpPr>
        <dsp:cNvPr id="0" name=""/>
        <dsp:cNvSpPr/>
      </dsp:nvSpPr>
      <dsp:spPr>
        <a:xfrm>
          <a:off x="0" y="0"/>
          <a:ext cx="56144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E90D494-7891-488C-BB34-A0473A580E1D}">
      <dsp:nvSpPr>
        <dsp:cNvPr id="0" name=""/>
        <dsp:cNvSpPr/>
      </dsp:nvSpPr>
      <dsp:spPr>
        <a:xfrm>
          <a:off x="0" y="0"/>
          <a:ext cx="561441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Interactive App to encourage recycling</a:t>
          </a:r>
          <a:endParaRPr lang="en-US" sz="3200" kern="1200"/>
        </a:p>
      </dsp:txBody>
      <dsp:txXfrm>
        <a:off x="0" y="0"/>
        <a:ext cx="5614415" cy="1234440"/>
      </dsp:txXfrm>
    </dsp:sp>
    <dsp:sp modelId="{9126FFE8-F2F6-439F-8DBA-EBEBD1CC0E1A}">
      <dsp:nvSpPr>
        <dsp:cNvPr id="0" name=""/>
        <dsp:cNvSpPr/>
      </dsp:nvSpPr>
      <dsp:spPr>
        <a:xfrm>
          <a:off x="0" y="1234440"/>
          <a:ext cx="56144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17114F-1D62-4C45-85F3-ED3BF7E186B4}">
      <dsp:nvSpPr>
        <dsp:cNvPr id="0" name=""/>
        <dsp:cNvSpPr/>
      </dsp:nvSpPr>
      <dsp:spPr>
        <a:xfrm>
          <a:off x="0" y="1234440"/>
          <a:ext cx="561441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Huge scope for improvement at all higher education institutions</a:t>
          </a:r>
          <a:endParaRPr lang="en-US" sz="3200" kern="1200"/>
        </a:p>
      </dsp:txBody>
      <dsp:txXfrm>
        <a:off x="0" y="1234440"/>
        <a:ext cx="5614415" cy="1234440"/>
      </dsp:txXfrm>
    </dsp:sp>
    <dsp:sp modelId="{2015CAB6-17E4-4211-BCEF-953EB9B09F25}">
      <dsp:nvSpPr>
        <dsp:cNvPr id="0" name=""/>
        <dsp:cNvSpPr/>
      </dsp:nvSpPr>
      <dsp:spPr>
        <a:xfrm>
          <a:off x="0" y="2468880"/>
          <a:ext cx="56144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AD6CB2-037D-4688-B746-530B93BA371B}">
      <dsp:nvSpPr>
        <dsp:cNvPr id="0" name=""/>
        <dsp:cNvSpPr/>
      </dsp:nvSpPr>
      <dsp:spPr>
        <a:xfrm>
          <a:off x="0" y="2468880"/>
          <a:ext cx="561441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Huge scope for expansion</a:t>
          </a:r>
          <a:endParaRPr lang="en-US" sz="3200" kern="1200"/>
        </a:p>
      </dsp:txBody>
      <dsp:txXfrm>
        <a:off x="0" y="2468880"/>
        <a:ext cx="5614415" cy="1234440"/>
      </dsp:txXfrm>
    </dsp:sp>
    <dsp:sp modelId="{C4B2B77D-BC82-4B37-9878-E14DA798A212}">
      <dsp:nvSpPr>
        <dsp:cNvPr id="0" name=""/>
        <dsp:cNvSpPr/>
      </dsp:nvSpPr>
      <dsp:spPr>
        <a:xfrm>
          <a:off x="0" y="3703320"/>
          <a:ext cx="56144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64E8C4-C1F5-423A-AFFE-A1BC567C4E01}">
      <dsp:nvSpPr>
        <dsp:cNvPr id="0" name=""/>
        <dsp:cNvSpPr/>
      </dsp:nvSpPr>
      <dsp:spPr>
        <a:xfrm>
          <a:off x="0" y="3703320"/>
          <a:ext cx="561441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Any Questions?</a:t>
          </a:r>
          <a:endParaRPr lang="en-US" sz="3200" kern="1200"/>
        </a:p>
      </dsp:txBody>
      <dsp:txXfrm>
        <a:off x="0" y="3703320"/>
        <a:ext cx="5614415" cy="12344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DA4DD-3A51-42E8-AD83-3E38A9003A89}" type="datetimeFigureOut">
              <a:rPr lang="en-GB" smtClean="0"/>
              <a:t>07/06/2018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B3B40-271A-4162-8C30-428DF3292B43}" type="slidenum">
              <a:rPr lang="en-GB" smtClean="0"/>
              <a:t>‹#›</a:t>
            </a:fld>
            <a:endParaRPr lang="en-GB"/>
          </a:p>
        </p:txBody>
      </p:sp>
    </p:spTree>
    <p:extLst>
      <p:ext uri="{BB962C8B-B14F-4D97-AF65-F5344CB8AC3E}">
        <p14:creationId xmlns:p14="http://schemas.microsoft.com/office/powerpoint/2010/main" val="879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Plastic Oceans reports how over 8 million tonnes of plastic are dumped into our oceans every year. This has caused serious consequences to marine life and systems. It is estimated that there is 100 million metric tonnes of debris in the ocean. This has led to the terrible images we can see here. More than 1000 turtles die every year due to plastic debris. A report by the University of Exeter found that 91% of turtles that get tangled in fishing net, nylon, plastic string and beer holders die. Other pieces of plastic lead to maiming, amputation and strangling with survivors having to carry and drag debris along with them. Birds are also seriously affected with plastic bags and other pieces of plastic being mistaken for food. A plastic bag can remain in the ocean for over 15 years and subsequently lead to the death of many birds like Albatrosses and Guillemots. </a:t>
            </a:r>
          </a:p>
        </p:txBody>
      </p:sp>
      <p:sp>
        <p:nvSpPr>
          <p:cNvPr id="4" name="Slide Number Placeholder 3"/>
          <p:cNvSpPr>
            <a:spLocks noGrp="1"/>
          </p:cNvSpPr>
          <p:nvPr>
            <p:ph type="sldNum" sz="quarter" idx="10"/>
          </p:nvPr>
        </p:nvSpPr>
        <p:spPr/>
        <p:txBody>
          <a:bodyPr/>
          <a:lstStyle/>
          <a:p>
            <a:fld id="{42DB3B40-271A-4162-8C30-428DF3292B43}" type="slidenum">
              <a:rPr lang="en-GB" smtClean="0"/>
              <a:t>2</a:t>
            </a:fld>
            <a:endParaRPr lang="en-GB"/>
          </a:p>
        </p:txBody>
      </p:sp>
    </p:spTree>
    <p:extLst>
      <p:ext uri="{BB962C8B-B14F-4D97-AF65-F5344CB8AC3E}">
        <p14:creationId xmlns:p14="http://schemas.microsoft.com/office/powerpoint/2010/main" val="220136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UK produces 20 x more plastic than it did 50 years ago, combatting this issue through a recycling initiative is what our ethos was from the start. </a:t>
            </a:r>
          </a:p>
        </p:txBody>
      </p:sp>
      <p:sp>
        <p:nvSpPr>
          <p:cNvPr id="4" name="Slide Number Placeholder 3"/>
          <p:cNvSpPr>
            <a:spLocks noGrp="1"/>
          </p:cNvSpPr>
          <p:nvPr>
            <p:ph type="sldNum" sz="quarter" idx="10"/>
          </p:nvPr>
        </p:nvSpPr>
        <p:spPr/>
        <p:txBody>
          <a:bodyPr/>
          <a:lstStyle/>
          <a:p>
            <a:fld id="{42DB3B40-271A-4162-8C30-428DF3292B43}" type="slidenum">
              <a:rPr lang="en-GB" smtClean="0"/>
              <a:t>3</a:t>
            </a:fld>
            <a:endParaRPr lang="en-GB"/>
          </a:p>
        </p:txBody>
      </p:sp>
    </p:spTree>
    <p:extLst>
      <p:ext uri="{BB962C8B-B14F-4D97-AF65-F5344CB8AC3E}">
        <p14:creationId xmlns:p14="http://schemas.microsoft.com/office/powerpoint/2010/main" val="236298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local scale we can see that Exeter University is underperforming. We may rank 16</a:t>
            </a:r>
            <a:r>
              <a:rPr lang="en-GB" baseline="30000" dirty="0"/>
              <a:t>th</a:t>
            </a:r>
            <a:r>
              <a:rPr lang="en-GB" dirty="0"/>
              <a:t> and recycle 44% of total waste but these statistics are relative and a huge scope for improvement is visible.  We utilised this data to frame our brainstorm of ideas, to tackle this issue explicitly. </a:t>
            </a:r>
          </a:p>
        </p:txBody>
      </p:sp>
      <p:sp>
        <p:nvSpPr>
          <p:cNvPr id="4" name="Slide Number Placeholder 3"/>
          <p:cNvSpPr>
            <a:spLocks noGrp="1"/>
          </p:cNvSpPr>
          <p:nvPr>
            <p:ph type="sldNum" sz="quarter" idx="10"/>
          </p:nvPr>
        </p:nvSpPr>
        <p:spPr/>
        <p:txBody>
          <a:bodyPr/>
          <a:lstStyle/>
          <a:p>
            <a:fld id="{42DB3B40-271A-4162-8C30-428DF3292B43}" type="slidenum">
              <a:rPr lang="en-GB" smtClean="0"/>
              <a:t>4</a:t>
            </a:fld>
            <a:endParaRPr lang="en-GB"/>
          </a:p>
        </p:txBody>
      </p:sp>
    </p:spTree>
    <p:extLst>
      <p:ext uri="{BB962C8B-B14F-4D97-AF65-F5344CB8AC3E}">
        <p14:creationId xmlns:p14="http://schemas.microsoft.com/office/powerpoint/2010/main" val="90995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begin with we wrote our ideas on post it notes. From this we read them out and shortlisted our favourites. The four we left were……. The ocean plastic game was similar to Dumb Ways to die but it was a bit morbid. The packaging idea was too simple and too complicated as there are so many plastic products. The idea of billboards and adverts was far too expensive and perhaps not really affective. Remoulding into furniture was far too complicated and expensive also, as seen by the kayak remoulding. As a result we were left with the locational app, something we quickly became excited with and soon started to elaborate on. </a:t>
            </a:r>
          </a:p>
        </p:txBody>
      </p:sp>
      <p:sp>
        <p:nvSpPr>
          <p:cNvPr id="4" name="Slide Number Placeholder 3"/>
          <p:cNvSpPr>
            <a:spLocks noGrp="1"/>
          </p:cNvSpPr>
          <p:nvPr>
            <p:ph type="sldNum" sz="quarter" idx="10"/>
          </p:nvPr>
        </p:nvSpPr>
        <p:spPr/>
        <p:txBody>
          <a:bodyPr/>
          <a:lstStyle/>
          <a:p>
            <a:fld id="{42DB3B40-271A-4162-8C30-428DF3292B43}" type="slidenum">
              <a:rPr lang="en-GB" smtClean="0"/>
              <a:t>5</a:t>
            </a:fld>
            <a:endParaRPr lang="en-GB"/>
          </a:p>
        </p:txBody>
      </p:sp>
    </p:spTree>
    <p:extLst>
      <p:ext uri="{BB962C8B-B14F-4D97-AF65-F5344CB8AC3E}">
        <p14:creationId xmlns:p14="http://schemas.microsoft.com/office/powerpoint/2010/main" val="300601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our idea. Our idea is called Green Ocean. This app would be available on the </a:t>
            </a:r>
            <a:r>
              <a:rPr lang="en-GB" dirty="0" err="1"/>
              <a:t>iExeter</a:t>
            </a:r>
            <a:r>
              <a:rPr lang="en-GB" dirty="0"/>
              <a:t> app as one of the panel sections. The aim is to increase student recycling by informing whether an item is recyclable, where it can be recycled and provide competition through means of a game. To begin with the idea was initially purely to provide an app with a barcode reader to tell you if the item is recyclable; this is similar to what Marks and Spencer have introduced. However we soon decided to elaborate on the idea as we deemed this too simple. This may not target recycling directly however so we decided that allowing location to be identified; like on snapchat. This would inform students of the nearest recycling facility, bin or bank. To encourage students t</a:t>
            </a:r>
          </a:p>
        </p:txBody>
      </p:sp>
      <p:sp>
        <p:nvSpPr>
          <p:cNvPr id="4" name="Slide Number Placeholder 3"/>
          <p:cNvSpPr>
            <a:spLocks noGrp="1"/>
          </p:cNvSpPr>
          <p:nvPr>
            <p:ph type="sldNum" sz="quarter" idx="10"/>
          </p:nvPr>
        </p:nvSpPr>
        <p:spPr/>
        <p:txBody>
          <a:bodyPr/>
          <a:lstStyle/>
          <a:p>
            <a:fld id="{42DB3B40-271A-4162-8C30-428DF3292B43}" type="slidenum">
              <a:rPr lang="en-GB" smtClean="0"/>
              <a:t>6</a:t>
            </a:fld>
            <a:endParaRPr lang="en-GB"/>
          </a:p>
        </p:txBody>
      </p:sp>
    </p:spTree>
    <p:extLst>
      <p:ext uri="{BB962C8B-B14F-4D97-AF65-F5344CB8AC3E}">
        <p14:creationId xmlns:p14="http://schemas.microsoft.com/office/powerpoint/2010/main" val="406433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part of the app is to identify whether an item is recyclable or not or if parts of it are recyclable. This will help remove uncertainty and contamination. This may not target recycling directly however so we decided that allowing location to be identified; like on snapchat would be a great addition. This would inform students of the nearest recycling facility, bin or bank. This would prevent students from throwing items in the bin and instead realise a recycling bin is closer. </a:t>
            </a:r>
          </a:p>
        </p:txBody>
      </p:sp>
      <p:sp>
        <p:nvSpPr>
          <p:cNvPr id="4" name="Slide Number Placeholder 3"/>
          <p:cNvSpPr>
            <a:spLocks noGrp="1"/>
          </p:cNvSpPr>
          <p:nvPr>
            <p:ph type="sldNum" sz="quarter" idx="10"/>
          </p:nvPr>
        </p:nvSpPr>
        <p:spPr/>
        <p:txBody>
          <a:bodyPr/>
          <a:lstStyle/>
          <a:p>
            <a:fld id="{42DB3B40-271A-4162-8C30-428DF3292B43}" type="slidenum">
              <a:rPr lang="en-GB" smtClean="0"/>
              <a:t>7</a:t>
            </a:fld>
            <a:endParaRPr lang="en-GB"/>
          </a:p>
        </p:txBody>
      </p:sp>
    </p:spTree>
    <p:extLst>
      <p:ext uri="{BB962C8B-B14F-4D97-AF65-F5344CB8AC3E}">
        <p14:creationId xmlns:p14="http://schemas.microsoft.com/office/powerpoint/2010/main" val="235883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part of the app is much more interactive. In a similar fashion to that of </a:t>
            </a:r>
            <a:r>
              <a:rPr lang="en-GB" dirty="0" err="1"/>
              <a:t>pokemon</a:t>
            </a:r>
            <a:r>
              <a:rPr lang="en-GB" dirty="0"/>
              <a:t> go! From scanning a barcode, identifying a bin and then being within a 2 meter radius of that bin, the app will assume that you have recycled that item. This will generate a score and points that can be used on the interactive version of the app. You have your own ocean, with plastic pollution in it. Pop up facts on ocean plastic and its detrimental effects will also be there. You begin with an avatar, the plankton, and the more you recycle; the cleaner the ocean becomes and the further up the food chain you rise. Culminating with the whale. These hand drawn characters, are the avatars that would be available. </a:t>
            </a:r>
          </a:p>
        </p:txBody>
      </p:sp>
      <p:sp>
        <p:nvSpPr>
          <p:cNvPr id="4" name="Slide Number Placeholder 3"/>
          <p:cNvSpPr>
            <a:spLocks noGrp="1"/>
          </p:cNvSpPr>
          <p:nvPr>
            <p:ph type="sldNum" sz="quarter" idx="10"/>
          </p:nvPr>
        </p:nvSpPr>
        <p:spPr/>
        <p:txBody>
          <a:bodyPr/>
          <a:lstStyle/>
          <a:p>
            <a:fld id="{42DB3B40-271A-4162-8C30-428DF3292B43}" type="slidenum">
              <a:rPr lang="en-GB" smtClean="0"/>
              <a:t>8</a:t>
            </a:fld>
            <a:endParaRPr lang="en-GB"/>
          </a:p>
        </p:txBody>
      </p:sp>
    </p:spTree>
    <p:extLst>
      <p:ext uri="{BB962C8B-B14F-4D97-AF65-F5344CB8AC3E}">
        <p14:creationId xmlns:p14="http://schemas.microsoft.com/office/powerpoint/2010/main" val="131211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Emails would be sent to all students advertising</a:t>
            </a:r>
            <a:r>
              <a:rPr lang="en-US" baseline="0" dirty="0"/>
              <a:t> the launch of the new Green Ocean App on campus, it would provide information on how to use the feature and what it hopes to achieve. It will be featured on the </a:t>
            </a:r>
            <a:r>
              <a:rPr lang="en-US" baseline="0" dirty="0" err="1"/>
              <a:t>iExeter</a:t>
            </a:r>
            <a:r>
              <a:rPr lang="en-US" baseline="0" dirty="0"/>
              <a:t> app, making it easily accessible for all students and encouraging  engagement with the app.  Notifications will appear on phones screens as gentle nudges and reminders to look after ‘your ocean world’.  In freshers week a stall with people operating and informing students about the importance of the addition and how to operate the app will be there. Hopefully, further stalls in the forum would be available to help increase the word of the panel.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42DB3B40-271A-4162-8C30-428DF3292B43}" type="slidenum">
              <a:rPr lang="en-GB" smtClean="0"/>
              <a:t>9</a:t>
            </a:fld>
            <a:endParaRPr lang="en-GB"/>
          </a:p>
        </p:txBody>
      </p:sp>
    </p:spTree>
    <p:extLst>
      <p:ext uri="{BB962C8B-B14F-4D97-AF65-F5344CB8AC3E}">
        <p14:creationId xmlns:p14="http://schemas.microsoft.com/office/powerpoint/2010/main" val="24555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DB3B40-271A-4162-8C30-428DF3292B43}" type="slidenum">
              <a:rPr lang="en-GB" smtClean="0"/>
              <a:t>10</a:t>
            </a:fld>
            <a:endParaRPr lang="en-GB"/>
          </a:p>
        </p:txBody>
      </p:sp>
    </p:spTree>
    <p:extLst>
      <p:ext uri="{BB962C8B-B14F-4D97-AF65-F5344CB8AC3E}">
        <p14:creationId xmlns:p14="http://schemas.microsoft.com/office/powerpoint/2010/main" val="336003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1048-79EC-46B4-8F1F-F84698209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38B2E6-73FA-4E18-824C-02D444682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ABAB6A-9D9C-41F7-B64D-58C0E9EB3EDC}"/>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5" name="Footer Placeholder 4">
            <a:extLst>
              <a:ext uri="{FF2B5EF4-FFF2-40B4-BE49-F238E27FC236}">
                <a16:creationId xmlns:a16="http://schemas.microsoft.com/office/drawing/2014/main" id="{D4714562-071E-4D50-9221-0FFE9A690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2E55C-508C-425A-8DFE-E9A2DDC9FE32}"/>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327694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CCDB-937B-4A6E-B094-C31614B370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C13768-3106-41BA-B837-00CDEA62F4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392600-C3DF-493B-8C37-5246F154362E}"/>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5" name="Footer Placeholder 4">
            <a:extLst>
              <a:ext uri="{FF2B5EF4-FFF2-40B4-BE49-F238E27FC236}">
                <a16:creationId xmlns:a16="http://schemas.microsoft.com/office/drawing/2014/main" id="{E312A8FD-4D16-45B8-91E3-02D9832048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56AD2-5098-40AF-9F64-DD6CDEBCCFBD}"/>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179329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0D94D-A895-4CAC-9E01-F1601F461F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FEF78B-58A3-4E43-8175-8387C9C0C9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A1C55-D5E7-4549-B4F9-9F49084C4630}"/>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5" name="Footer Placeholder 4">
            <a:extLst>
              <a:ext uri="{FF2B5EF4-FFF2-40B4-BE49-F238E27FC236}">
                <a16:creationId xmlns:a16="http://schemas.microsoft.com/office/drawing/2014/main" id="{7AA61CD3-0A39-41AB-9B75-8378843C62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1574C7-8966-4026-9D3E-8B12D1FA7C47}"/>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333913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802F-DF78-4F52-AE6B-80D4C0F1E0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A29112-344A-4849-AE80-B473D4353A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971449-9BA7-4060-A9D1-F4783AF866B5}"/>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5" name="Footer Placeholder 4">
            <a:extLst>
              <a:ext uri="{FF2B5EF4-FFF2-40B4-BE49-F238E27FC236}">
                <a16:creationId xmlns:a16="http://schemas.microsoft.com/office/drawing/2014/main" id="{556AC063-F46E-466D-B424-1C7080930A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C6CD48-63A3-4904-A915-2C461BDA5574}"/>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264956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0714-FFAA-48D2-9D01-CCA23E7BA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81A40A-609A-4140-9857-C029B60E3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B0D564-AC47-4DE3-86CB-3247D2C0C858}"/>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5" name="Footer Placeholder 4">
            <a:extLst>
              <a:ext uri="{FF2B5EF4-FFF2-40B4-BE49-F238E27FC236}">
                <a16:creationId xmlns:a16="http://schemas.microsoft.com/office/drawing/2014/main" id="{E0BDA6CF-170A-4494-8EA7-798C96BEF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5F6B3-519D-4133-A914-99A9AB2E51FD}"/>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211947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87B1-81F5-4E04-840C-89C6631825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35A1BA-8D44-432D-9431-738316D399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87264F-F2D1-4553-9C28-2F43510302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F13FEB-73E8-4E67-BCF3-126A475BB9A2}"/>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6" name="Footer Placeholder 5">
            <a:extLst>
              <a:ext uri="{FF2B5EF4-FFF2-40B4-BE49-F238E27FC236}">
                <a16:creationId xmlns:a16="http://schemas.microsoft.com/office/drawing/2014/main" id="{463AEF67-CA39-471E-B615-FF78B732FE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E99B15-02E6-406B-A0B5-AB57CCBD0716}"/>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165272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5880-2DBB-4C88-94B2-D05856F926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F81ECD-E91C-4861-9918-9E1F1F248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A40D6C-72FF-4CB9-BFF3-5C679F3A175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BDB3AF-B5AB-4C60-9E76-7F84AF190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0C651D-0264-4328-992C-7557166746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7EDD5A-D6D1-4A41-B941-6BD6A4E91EB4}"/>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8" name="Footer Placeholder 7">
            <a:extLst>
              <a:ext uri="{FF2B5EF4-FFF2-40B4-BE49-F238E27FC236}">
                <a16:creationId xmlns:a16="http://schemas.microsoft.com/office/drawing/2014/main" id="{1887F9E8-A200-4335-9A96-DD82651D53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392C96-F0C9-4348-BCCD-64540806A11C}"/>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213614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1429-0834-4725-8DED-95E7D89068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C91DC4-F6D1-4AE3-9E1A-7000CF2D6610}"/>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4" name="Footer Placeholder 3">
            <a:extLst>
              <a:ext uri="{FF2B5EF4-FFF2-40B4-BE49-F238E27FC236}">
                <a16:creationId xmlns:a16="http://schemas.microsoft.com/office/drawing/2014/main" id="{90A4D70B-59C6-4858-9655-20757A5AA1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05585E-88D9-42F0-9A29-2EC351DD583E}"/>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409331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1029B-BA0D-484E-83DB-5C1811FD06A4}"/>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3" name="Footer Placeholder 2">
            <a:extLst>
              <a:ext uri="{FF2B5EF4-FFF2-40B4-BE49-F238E27FC236}">
                <a16:creationId xmlns:a16="http://schemas.microsoft.com/office/drawing/2014/main" id="{5E77E099-2269-4E45-97A0-2E42AAD0B5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71F547-5646-4415-B3A5-06806E7BC150}"/>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428860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469A-7A22-4B20-8796-55C68C9F9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47C6B7-404B-4108-8FA9-83841BADD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7F33ED-4AE7-41C9-9433-A1E521600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2C7420-B541-44F8-B016-0E7980EE8F3A}"/>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6" name="Footer Placeholder 5">
            <a:extLst>
              <a:ext uri="{FF2B5EF4-FFF2-40B4-BE49-F238E27FC236}">
                <a16:creationId xmlns:a16="http://schemas.microsoft.com/office/drawing/2014/main" id="{35A7811F-05AA-42D7-A997-0647D57EB6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44AF5C-7EFC-4D0B-9654-59479BF38675}"/>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61248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A433-D4CE-4396-A029-A8820645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82CE3C-D90E-4E7F-983F-06E8AA0E3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A3528A-AD0C-491D-8D31-9839B5E3B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D9BB14-DEEE-42C5-B78A-7C6C807EC825}"/>
              </a:ext>
            </a:extLst>
          </p:cNvPr>
          <p:cNvSpPr>
            <a:spLocks noGrp="1"/>
          </p:cNvSpPr>
          <p:nvPr>
            <p:ph type="dt" sz="half" idx="10"/>
          </p:nvPr>
        </p:nvSpPr>
        <p:spPr/>
        <p:txBody>
          <a:bodyPr/>
          <a:lstStyle/>
          <a:p>
            <a:fld id="{AC8A3148-2868-406F-83C0-C7F541F4A299}" type="datetimeFigureOut">
              <a:rPr lang="en-GB" smtClean="0"/>
              <a:t>07/06/2018</a:t>
            </a:fld>
            <a:endParaRPr lang="en-GB"/>
          </a:p>
        </p:txBody>
      </p:sp>
      <p:sp>
        <p:nvSpPr>
          <p:cNvPr id="6" name="Footer Placeholder 5">
            <a:extLst>
              <a:ext uri="{FF2B5EF4-FFF2-40B4-BE49-F238E27FC236}">
                <a16:creationId xmlns:a16="http://schemas.microsoft.com/office/drawing/2014/main" id="{D424E387-46F4-48FE-8292-79451488D4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E37A06-CAE0-47BB-97D6-61DB4372A629}"/>
              </a:ext>
            </a:extLst>
          </p:cNvPr>
          <p:cNvSpPr>
            <a:spLocks noGrp="1"/>
          </p:cNvSpPr>
          <p:nvPr>
            <p:ph type="sldNum" sz="quarter" idx="12"/>
          </p:nvPr>
        </p:nvSpPr>
        <p:spPr/>
        <p:txBody>
          <a:bodyPr/>
          <a:lstStyle/>
          <a:p>
            <a:fld id="{FABAC242-7985-4718-B5E9-D723C87B5A0E}" type="slidenum">
              <a:rPr lang="en-GB" smtClean="0"/>
              <a:t>‹#›</a:t>
            </a:fld>
            <a:endParaRPr lang="en-GB"/>
          </a:p>
        </p:txBody>
      </p:sp>
    </p:spTree>
    <p:extLst>
      <p:ext uri="{BB962C8B-B14F-4D97-AF65-F5344CB8AC3E}">
        <p14:creationId xmlns:p14="http://schemas.microsoft.com/office/powerpoint/2010/main" val="247175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81794-4BFC-4DD5-8260-78FA1024E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5BC75-8227-40A0-A6E5-FC906CE3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DFBD9-1973-41DF-B2DA-B0369E3EF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3148-2868-406F-83C0-C7F541F4A299}" type="datetimeFigureOut">
              <a:rPr lang="en-GB" smtClean="0"/>
              <a:t>07/06/2018</a:t>
            </a:fld>
            <a:endParaRPr lang="en-GB"/>
          </a:p>
        </p:txBody>
      </p:sp>
      <p:sp>
        <p:nvSpPr>
          <p:cNvPr id="5" name="Footer Placeholder 4">
            <a:extLst>
              <a:ext uri="{FF2B5EF4-FFF2-40B4-BE49-F238E27FC236}">
                <a16:creationId xmlns:a16="http://schemas.microsoft.com/office/drawing/2014/main" id="{97B93E8F-04F8-4624-864F-D6BEAB872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6744ED-C36B-4908-99AF-5FB806900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AC242-7985-4718-B5E9-D723C87B5A0E}" type="slidenum">
              <a:rPr lang="en-GB" smtClean="0"/>
              <a:t>‹#›</a:t>
            </a:fld>
            <a:endParaRPr lang="en-GB"/>
          </a:p>
        </p:txBody>
      </p:sp>
    </p:spTree>
    <p:extLst>
      <p:ext uri="{BB962C8B-B14F-4D97-AF65-F5344CB8AC3E}">
        <p14:creationId xmlns:p14="http://schemas.microsoft.com/office/powerpoint/2010/main" val="106798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Image result for grand challenges exeter">
            <a:extLst>
              <a:ext uri="{FF2B5EF4-FFF2-40B4-BE49-F238E27FC236}">
                <a16:creationId xmlns:a16="http://schemas.microsoft.com/office/drawing/2014/main" id="{F76E2B6A-74BC-43E9-8C0B-AE5864166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667353"/>
            <a:ext cx="10929788" cy="314231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0889E-C74A-44A9-B9BB-22FC2B2319AF}"/>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GB" sz="4000">
                <a:solidFill>
                  <a:srgbClr val="404040"/>
                </a:solidFill>
              </a:rPr>
              <a:t>Ocean Plastic – Group 7</a:t>
            </a:r>
          </a:p>
        </p:txBody>
      </p:sp>
      <p:sp>
        <p:nvSpPr>
          <p:cNvPr id="3" name="Subtitle 2">
            <a:extLst>
              <a:ext uri="{FF2B5EF4-FFF2-40B4-BE49-F238E27FC236}">
                <a16:creationId xmlns:a16="http://schemas.microsoft.com/office/drawing/2014/main" id="{1A248CAB-F222-427E-83F4-60BFF3A36BA8}"/>
              </a:ext>
            </a:extLst>
          </p:cNvPr>
          <p:cNvSpPr>
            <a:spLocks noGrp="1"/>
          </p:cNvSpPr>
          <p:nvPr>
            <p:ph type="subTitle" idx="1"/>
          </p:nvPr>
        </p:nvSpPr>
        <p:spPr>
          <a:xfrm>
            <a:off x="2695194" y="5688535"/>
            <a:ext cx="6801612" cy="536125"/>
          </a:xfrm>
        </p:spPr>
        <p:txBody>
          <a:bodyPr>
            <a:normAutofit/>
          </a:bodyPr>
          <a:lstStyle/>
          <a:p>
            <a:r>
              <a:rPr lang="en-GB" sz="1500" dirty="0">
                <a:solidFill>
                  <a:srgbClr val="FFFFFF"/>
                </a:solidFill>
              </a:rPr>
              <a:t>Jacob Evans Lana Shaw Alycia Garland Jordan </a:t>
            </a:r>
            <a:r>
              <a:rPr lang="en-GB" sz="1500" dirty="0" err="1">
                <a:solidFill>
                  <a:srgbClr val="FFFFFF"/>
                </a:solidFill>
              </a:rPr>
              <a:t>Daines</a:t>
            </a:r>
            <a:r>
              <a:rPr lang="en-GB" sz="1500" dirty="0">
                <a:solidFill>
                  <a:srgbClr val="FFFFFF"/>
                </a:solidFill>
              </a:rPr>
              <a:t> Katerina </a:t>
            </a:r>
            <a:r>
              <a:rPr lang="en-GB" sz="1500" dirty="0" err="1">
                <a:solidFill>
                  <a:srgbClr val="FFFFFF"/>
                </a:solidFill>
              </a:rPr>
              <a:t>Kavourides</a:t>
            </a:r>
            <a:r>
              <a:rPr lang="en-GB" sz="1500" dirty="0">
                <a:solidFill>
                  <a:srgbClr val="FFFFFF"/>
                </a:solidFill>
              </a:rPr>
              <a:t> Rachael Jeffries and Sophie Davies</a:t>
            </a:r>
          </a:p>
        </p:txBody>
      </p:sp>
    </p:spTree>
    <p:extLst>
      <p:ext uri="{BB962C8B-B14F-4D97-AF65-F5344CB8AC3E}">
        <p14:creationId xmlns:p14="http://schemas.microsoft.com/office/powerpoint/2010/main" val="250259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487B1-E380-48E5-8C1A-2B943D208D2C}"/>
              </a:ext>
            </a:extLst>
          </p:cNvPr>
          <p:cNvSpPr>
            <a:spLocks noGrp="1"/>
          </p:cNvSpPr>
          <p:nvPr>
            <p:ph type="title"/>
          </p:nvPr>
        </p:nvSpPr>
        <p:spPr>
          <a:xfrm>
            <a:off x="838200" y="365125"/>
            <a:ext cx="10515600" cy="1325563"/>
          </a:xfrm>
        </p:spPr>
        <p:txBody>
          <a:bodyPr>
            <a:normAutofit/>
          </a:bodyPr>
          <a:lstStyle/>
          <a:p>
            <a:r>
              <a:rPr lang="en-GB">
                <a:solidFill>
                  <a:schemeClr val="bg1"/>
                </a:solidFill>
              </a:rPr>
              <a:t>Expansion</a:t>
            </a:r>
          </a:p>
        </p:txBody>
      </p:sp>
      <p:graphicFrame>
        <p:nvGraphicFramePr>
          <p:cNvPr id="5" name="Content Placeholder 2">
            <a:extLst>
              <a:ext uri="{FF2B5EF4-FFF2-40B4-BE49-F238E27FC236}">
                <a16:creationId xmlns:a16="http://schemas.microsoft.com/office/drawing/2014/main" id="{A59CA8B1-8FFF-489C-AC6E-C2A80A078F5C}"/>
              </a:ext>
            </a:extLst>
          </p:cNvPr>
          <p:cNvGraphicFramePr>
            <a:graphicFrameLocks noGrp="1"/>
          </p:cNvGraphicFramePr>
          <p:nvPr>
            <p:ph idx="1"/>
            <p:extLst>
              <p:ext uri="{D42A27DB-BD31-4B8C-83A1-F6EECF244321}">
                <p14:modId xmlns:p14="http://schemas.microsoft.com/office/powerpoint/2010/main" val="810843795"/>
              </p:ext>
            </p:extLst>
          </p:nvPr>
        </p:nvGraphicFramePr>
        <p:xfrm>
          <a:off x="241851" y="2060385"/>
          <a:ext cx="6636027" cy="443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F40C246-3487-431B-8529-CC14F35BFFB1}"/>
              </a:ext>
            </a:extLst>
          </p:cNvPr>
          <p:cNvSpPr txBox="1"/>
          <p:nvPr/>
        </p:nvSpPr>
        <p:spPr>
          <a:xfrm>
            <a:off x="7494105" y="2305880"/>
            <a:ext cx="3955774"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t>130 UK Universities</a:t>
            </a:r>
          </a:p>
          <a:p>
            <a:pPr marL="285750" indent="-285750">
              <a:buFont typeface="Arial" panose="020B0604020202020204" pitchFamily="34" charset="0"/>
              <a:buChar char="•"/>
            </a:pPr>
            <a:r>
              <a:rPr lang="en-GB" sz="2800" dirty="0"/>
              <a:t>Approximately 90 Sixth Form Colleges in England and Wales</a:t>
            </a:r>
          </a:p>
          <a:p>
            <a:pPr marL="285750" indent="-285750">
              <a:buFont typeface="Arial" panose="020B0604020202020204" pitchFamily="34" charset="0"/>
              <a:buChar char="•"/>
            </a:pPr>
            <a:r>
              <a:rPr lang="en-GB" sz="2800" dirty="0"/>
              <a:t>Varying the degree of scale</a:t>
            </a:r>
          </a:p>
          <a:p>
            <a:pPr marL="285750" indent="-285750">
              <a:buFont typeface="Arial" panose="020B0604020202020204" pitchFamily="34" charset="0"/>
              <a:buChar char="•"/>
            </a:pPr>
            <a:r>
              <a:rPr lang="en-GB" sz="2800" dirty="0"/>
              <a:t>Operable on all campuses- similar to eduroam</a:t>
            </a:r>
          </a:p>
        </p:txBody>
      </p:sp>
    </p:spTree>
    <p:extLst>
      <p:ext uri="{BB962C8B-B14F-4D97-AF65-F5344CB8AC3E}">
        <p14:creationId xmlns:p14="http://schemas.microsoft.com/office/powerpoint/2010/main" val="13180641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5B4C8C-34CB-4871-A2A4-D3A4B838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F49314-34CA-49F7-B857-CFA8666AA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31688-5894-4C14-B238-ADFEDA7699B6}"/>
              </a:ext>
            </a:extLst>
          </p:cNvPr>
          <p:cNvSpPr>
            <a:spLocks noGrp="1"/>
          </p:cNvSpPr>
          <p:nvPr>
            <p:ph type="title"/>
          </p:nvPr>
        </p:nvSpPr>
        <p:spPr>
          <a:xfrm>
            <a:off x="8153400" y="819151"/>
            <a:ext cx="3200400" cy="4718048"/>
          </a:xfrm>
        </p:spPr>
        <p:txBody>
          <a:bodyPr>
            <a:normAutofit/>
          </a:bodyPr>
          <a:lstStyle/>
          <a:p>
            <a:r>
              <a:rPr lang="en-GB" dirty="0"/>
              <a:t>Conclusion</a:t>
            </a:r>
          </a:p>
        </p:txBody>
      </p:sp>
      <p:graphicFrame>
        <p:nvGraphicFramePr>
          <p:cNvPr id="5" name="Content Placeholder 2">
            <a:extLst>
              <a:ext uri="{FF2B5EF4-FFF2-40B4-BE49-F238E27FC236}">
                <a16:creationId xmlns:a16="http://schemas.microsoft.com/office/drawing/2014/main" id="{C0901B6E-36DD-41E2-9892-086AA0AAA7B8}"/>
              </a:ext>
            </a:extLst>
          </p:cNvPr>
          <p:cNvGraphicFramePr>
            <a:graphicFrameLocks noGrp="1"/>
          </p:cNvGraphicFramePr>
          <p:nvPr>
            <p:ph idx="1"/>
            <p:extLst>
              <p:ext uri="{D42A27DB-BD31-4B8C-83A1-F6EECF244321}">
                <p14:modId xmlns:p14="http://schemas.microsoft.com/office/powerpoint/2010/main" val="680557167"/>
              </p:ext>
            </p:extLst>
          </p:nvPr>
        </p:nvGraphicFramePr>
        <p:xfrm>
          <a:off x="960120" y="960121"/>
          <a:ext cx="5614416"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71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4E23-2451-4E78-9A5A-3AE7FCF85251}"/>
              </a:ext>
            </a:extLst>
          </p:cNvPr>
          <p:cNvSpPr>
            <a:spLocks noGrp="1"/>
          </p:cNvSpPr>
          <p:nvPr>
            <p:ph type="title"/>
          </p:nvPr>
        </p:nvSpPr>
        <p:spPr/>
        <p:txBody>
          <a:bodyPr/>
          <a:lstStyle/>
          <a:p>
            <a:r>
              <a:rPr lang="en-GB" dirty="0"/>
              <a:t>The Ocean Plastic issue </a:t>
            </a:r>
          </a:p>
        </p:txBody>
      </p:sp>
      <p:sp>
        <p:nvSpPr>
          <p:cNvPr id="3" name="Content Placeholder 2">
            <a:extLst>
              <a:ext uri="{FF2B5EF4-FFF2-40B4-BE49-F238E27FC236}">
                <a16:creationId xmlns:a16="http://schemas.microsoft.com/office/drawing/2014/main" id="{12D6C8CD-EEF4-4FB9-9673-0B649B508388}"/>
              </a:ext>
            </a:extLst>
          </p:cNvPr>
          <p:cNvSpPr>
            <a:spLocks noGrp="1"/>
          </p:cNvSpPr>
          <p:nvPr>
            <p:ph idx="1"/>
          </p:nvPr>
        </p:nvSpPr>
        <p:spPr/>
        <p:txBody>
          <a:bodyPr/>
          <a:lstStyle/>
          <a:p>
            <a:endParaRPr lang="en-GB"/>
          </a:p>
        </p:txBody>
      </p:sp>
      <p:pic>
        <p:nvPicPr>
          <p:cNvPr id="3078" name="Picture 6" descr="https://www.oceanblueproject.org/uploads/1/9/0/3/19034485/plastic-product-consumption_orig.jpg">
            <a:extLst>
              <a:ext uri="{FF2B5EF4-FFF2-40B4-BE49-F238E27FC236}">
                <a16:creationId xmlns:a16="http://schemas.microsoft.com/office/drawing/2014/main" id="{C4606AFF-06A1-40EA-B13E-EE2981140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258" y="1525291"/>
            <a:ext cx="8199902" cy="53212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urtle1212a.jpg">
            <a:extLst>
              <a:ext uri="{FF2B5EF4-FFF2-40B4-BE49-F238E27FC236}">
                <a16:creationId xmlns:a16="http://schemas.microsoft.com/office/drawing/2014/main" id="{4E4312E9-F76D-4377-AF1B-FCD9417D8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6330177" cy="42201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ocean.si.edu/sites/default/files/styles/slide_main/public/photos/chrisjordan1.jpg?itok=kuS4aYRK">
            <a:extLst>
              <a:ext uri="{FF2B5EF4-FFF2-40B4-BE49-F238E27FC236}">
                <a16:creationId xmlns:a16="http://schemas.microsoft.com/office/drawing/2014/main" id="{CC19C69D-0485-4353-AF13-475D6B8985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13" t="-78" r="19244" b="6416"/>
          <a:stretch/>
        </p:blipFill>
        <p:spPr bwMode="auto">
          <a:xfrm>
            <a:off x="6330177" y="1825625"/>
            <a:ext cx="5861823" cy="422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3078"/>
                                        </p:tgtEl>
                                        <p:attrNameLst>
                                          <p:attrName>ppt_w</p:attrName>
                                        </p:attrNameLst>
                                      </p:cBhvr>
                                      <p:tavLst>
                                        <p:tav tm="0">
                                          <p:val>
                                            <p:strVal val="ppt_w"/>
                                          </p:val>
                                        </p:tav>
                                        <p:tav tm="100000">
                                          <p:val>
                                            <p:strVal val="ppt_w*0.70"/>
                                          </p:val>
                                        </p:tav>
                                      </p:tavLst>
                                    </p:anim>
                                    <p:anim calcmode="lin" valueType="num">
                                      <p:cBhvr>
                                        <p:cTn id="7" dur="1000"/>
                                        <p:tgtEl>
                                          <p:spTgt spid="3078"/>
                                        </p:tgtEl>
                                        <p:attrNameLst>
                                          <p:attrName>ppt_h</p:attrName>
                                        </p:attrNameLst>
                                      </p:cBhvr>
                                      <p:tavLst>
                                        <p:tav tm="0">
                                          <p:val>
                                            <p:strVal val="ppt_h"/>
                                          </p:val>
                                        </p:tav>
                                        <p:tav tm="100000">
                                          <p:val>
                                            <p:strVal val="ppt_h"/>
                                          </p:val>
                                        </p:tav>
                                      </p:tavLst>
                                    </p:anim>
                                    <p:animEffect transition="out" filter="fade">
                                      <p:cBhvr>
                                        <p:cTn id="8" dur="1000"/>
                                        <p:tgtEl>
                                          <p:spTgt spid="3078"/>
                                        </p:tgtEl>
                                      </p:cBhvr>
                                    </p:animEffect>
                                    <p:set>
                                      <p:cBhvr>
                                        <p:cTn id="9" dur="1" fill="hold">
                                          <p:stCondLst>
                                            <p:cond delay="999"/>
                                          </p:stCondLst>
                                        </p:cTn>
                                        <p:tgtEl>
                                          <p:spTgt spid="307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E3229F-D72B-4570-8A69-D97DFA3981AE}"/>
              </a:ext>
            </a:extLst>
          </p:cNvPr>
          <p:cNvPicPr>
            <a:picLocks noChangeAspect="1"/>
          </p:cNvPicPr>
          <p:nvPr/>
        </p:nvPicPr>
        <p:blipFill rotWithShape="1">
          <a:blip r:embed="rId3"/>
          <a:srcRect/>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ADA5CD-0A71-45EA-98CB-8290FB45AC24}"/>
              </a:ext>
            </a:extLst>
          </p:cNvPr>
          <p:cNvSpPr>
            <a:spLocks noGrp="1"/>
          </p:cNvSpPr>
          <p:nvPr>
            <p:ph type="title"/>
          </p:nvPr>
        </p:nvSpPr>
        <p:spPr>
          <a:xfrm>
            <a:off x="709448" y="1913950"/>
            <a:ext cx="4204137" cy="1342754"/>
          </a:xfrm>
        </p:spPr>
        <p:txBody>
          <a:bodyPr>
            <a:normAutofit/>
          </a:bodyPr>
          <a:lstStyle/>
          <a:p>
            <a:pPr algn="ctr"/>
            <a:r>
              <a:rPr lang="en-GB" sz="3600" dirty="0"/>
              <a:t>Recycling</a:t>
            </a:r>
          </a:p>
        </p:txBody>
      </p:sp>
      <p:sp>
        <p:nvSpPr>
          <p:cNvPr id="3" name="Content Placeholder 2">
            <a:extLst>
              <a:ext uri="{FF2B5EF4-FFF2-40B4-BE49-F238E27FC236}">
                <a16:creationId xmlns:a16="http://schemas.microsoft.com/office/drawing/2014/main" id="{D6A2296C-0B82-44EA-86F4-89C81DFE655F}"/>
              </a:ext>
            </a:extLst>
          </p:cNvPr>
          <p:cNvSpPr>
            <a:spLocks noGrp="1"/>
          </p:cNvSpPr>
          <p:nvPr>
            <p:ph idx="1"/>
          </p:nvPr>
        </p:nvSpPr>
        <p:spPr>
          <a:xfrm>
            <a:off x="525516" y="3417573"/>
            <a:ext cx="4593021" cy="2619839"/>
          </a:xfrm>
        </p:spPr>
        <p:txBody>
          <a:bodyPr anchor="ctr">
            <a:normAutofit/>
          </a:bodyPr>
          <a:lstStyle/>
          <a:p>
            <a:r>
              <a:rPr lang="en-GB" sz="1800"/>
              <a:t>Recycling 1 plastic bottle saves enough energy to power a lightbulb for 3 hours. </a:t>
            </a:r>
          </a:p>
          <a:p>
            <a:r>
              <a:rPr lang="en-GB" sz="1800"/>
              <a:t>If every can was recycled then the UK would need 14 million less bins.</a:t>
            </a:r>
          </a:p>
          <a:p>
            <a:r>
              <a:rPr lang="en-GB" sz="1800"/>
              <a:t>1 recycled tin can would save enough energy to power a television for 3 hours.</a:t>
            </a:r>
          </a:p>
          <a:p>
            <a:pPr marL="0" indent="0">
              <a:buNone/>
            </a:pPr>
            <a:r>
              <a:rPr lang="en-GB" sz="1800" dirty="0"/>
              <a:t>(Recycle-more, 2018)</a:t>
            </a:r>
          </a:p>
        </p:txBody>
      </p:sp>
    </p:spTree>
    <p:extLst>
      <p:ext uri="{BB962C8B-B14F-4D97-AF65-F5344CB8AC3E}">
        <p14:creationId xmlns:p14="http://schemas.microsoft.com/office/powerpoint/2010/main" val="354478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23F0-F456-4B4F-974A-877457F9F014}"/>
              </a:ext>
            </a:extLst>
          </p:cNvPr>
          <p:cNvSpPr>
            <a:spLocks noGrp="1"/>
          </p:cNvSpPr>
          <p:nvPr>
            <p:ph type="title"/>
          </p:nvPr>
        </p:nvSpPr>
        <p:spPr/>
        <p:txBody>
          <a:bodyPr/>
          <a:lstStyle/>
          <a:p>
            <a:r>
              <a:rPr lang="en-GB" dirty="0"/>
              <a:t>Recycling at Exeter</a:t>
            </a:r>
          </a:p>
        </p:txBody>
      </p:sp>
      <p:sp>
        <p:nvSpPr>
          <p:cNvPr id="3" name="Content Placeholder 2">
            <a:extLst>
              <a:ext uri="{FF2B5EF4-FFF2-40B4-BE49-F238E27FC236}">
                <a16:creationId xmlns:a16="http://schemas.microsoft.com/office/drawing/2014/main" id="{330BBCFE-F07B-4EA0-851D-52CD8768341C}"/>
              </a:ext>
            </a:extLst>
          </p:cNvPr>
          <p:cNvSpPr>
            <a:spLocks noGrp="1"/>
          </p:cNvSpPr>
          <p:nvPr>
            <p:ph idx="1"/>
          </p:nvPr>
        </p:nvSpPr>
        <p:spPr/>
        <p:txBody>
          <a:bodyPr/>
          <a:lstStyle/>
          <a:p>
            <a:pPr marL="0" indent="0">
              <a:buNone/>
            </a:pPr>
            <a:r>
              <a:rPr lang="en-GB" dirty="0"/>
              <a:t>Greenmatch.com green rating 2017:</a:t>
            </a:r>
          </a:p>
          <a:p>
            <a:r>
              <a:rPr lang="en-GB" dirty="0"/>
              <a:t>16</a:t>
            </a:r>
            <a:r>
              <a:rPr lang="en-GB" baseline="30000" dirty="0"/>
              <a:t>th</a:t>
            </a:r>
            <a:r>
              <a:rPr lang="en-GB" dirty="0"/>
              <a:t> greenest University</a:t>
            </a:r>
          </a:p>
          <a:p>
            <a:r>
              <a:rPr lang="en-GB" dirty="0"/>
              <a:t>37.15% plastic recycling rate</a:t>
            </a:r>
          </a:p>
          <a:p>
            <a:endParaRPr lang="en-GB" dirty="0"/>
          </a:p>
          <a:p>
            <a:r>
              <a:rPr lang="en-GB" dirty="0"/>
              <a:t>Nottingham Trent University </a:t>
            </a:r>
          </a:p>
          <a:p>
            <a:r>
              <a:rPr lang="en-GB" dirty="0"/>
              <a:t>1</a:t>
            </a:r>
            <a:r>
              <a:rPr lang="en-GB" baseline="30000" dirty="0"/>
              <a:t>st</a:t>
            </a:r>
            <a:r>
              <a:rPr lang="en-GB" dirty="0"/>
              <a:t> with 95.65% plastic recycling rate.</a:t>
            </a:r>
          </a:p>
          <a:p>
            <a:endParaRPr lang="en-GB" sz="4400" baseline="30000" dirty="0"/>
          </a:p>
          <a:p>
            <a:endParaRPr lang="en-GB" dirty="0"/>
          </a:p>
        </p:txBody>
      </p:sp>
      <p:pic>
        <p:nvPicPr>
          <p:cNvPr id="5122" name="Picture 2" descr="http://www.exeter.ac.uk/media/universityofexeter/campusservices/sustainability/images/2colimages/waste_pie_RESIZE_.png">
            <a:extLst>
              <a:ext uri="{FF2B5EF4-FFF2-40B4-BE49-F238E27FC236}">
                <a16:creationId xmlns:a16="http://schemas.microsoft.com/office/drawing/2014/main" id="{E0030182-55A8-4454-969E-964BF5910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906" y="632911"/>
            <a:ext cx="40481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xeter.ac.uk/media/universityofexeter/campusservices/sustainability/images/2colimages/recyclingarisings_(2).png">
            <a:extLst>
              <a:ext uri="{FF2B5EF4-FFF2-40B4-BE49-F238E27FC236}">
                <a16:creationId xmlns:a16="http://schemas.microsoft.com/office/drawing/2014/main" id="{C8F3D7BC-35C4-4295-8371-5BD5DAE7A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906" y="3282452"/>
            <a:ext cx="4048125"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B976B0-6B6F-4764-BD4F-3E6AD23213A1}"/>
              </a:ext>
            </a:extLst>
          </p:cNvPr>
          <p:cNvSpPr txBox="1"/>
          <p:nvPr/>
        </p:nvSpPr>
        <p:spPr>
          <a:xfrm>
            <a:off x="7488906" y="5830978"/>
            <a:ext cx="4048125" cy="646331"/>
          </a:xfrm>
          <a:prstGeom prst="rect">
            <a:avLst/>
          </a:prstGeom>
          <a:noFill/>
        </p:spPr>
        <p:txBody>
          <a:bodyPr wrap="square" rtlCol="0">
            <a:spAutoFit/>
          </a:bodyPr>
          <a:lstStyle/>
          <a:p>
            <a:r>
              <a:rPr lang="en-GB" dirty="0"/>
              <a:t>Recycling Statistics at Exeter, </a:t>
            </a:r>
            <a:r>
              <a:rPr lang="en-GB" i="1" dirty="0"/>
              <a:t>Exeter University </a:t>
            </a:r>
            <a:r>
              <a:rPr lang="en-GB" dirty="0"/>
              <a:t>(2017)</a:t>
            </a:r>
          </a:p>
        </p:txBody>
      </p:sp>
    </p:spTree>
    <p:extLst>
      <p:ext uri="{BB962C8B-B14F-4D97-AF65-F5344CB8AC3E}">
        <p14:creationId xmlns:p14="http://schemas.microsoft.com/office/powerpoint/2010/main" val="130607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scontent-lhr3-1.xx.fbcdn.net/v/t1.15752-9/34759041_1703724673045291_5058411627083202560_n.jpg?_nc_cat=0&amp;oh=474152b9312ae9810e2fca340e32a500&amp;oe=5BB959CB">
            <a:extLst>
              <a:ext uri="{FF2B5EF4-FFF2-40B4-BE49-F238E27FC236}">
                <a16:creationId xmlns:a16="http://schemas.microsoft.com/office/drawing/2014/main" id="{8A29A485-3271-44DF-886C-4B5E570072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00"/>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0A4B28-B89F-4326-8DEF-354643152FAD}"/>
              </a:ext>
            </a:extLst>
          </p:cNvPr>
          <p:cNvSpPr>
            <a:spLocks noGrp="1"/>
          </p:cNvSpPr>
          <p:nvPr>
            <p:ph type="title"/>
          </p:nvPr>
        </p:nvSpPr>
        <p:spPr>
          <a:xfrm>
            <a:off x="648929" y="629266"/>
            <a:ext cx="3651467" cy="1676603"/>
          </a:xfrm>
        </p:spPr>
        <p:txBody>
          <a:bodyPr>
            <a:normAutofit/>
          </a:bodyPr>
          <a:lstStyle/>
          <a:p>
            <a:r>
              <a:rPr lang="en-GB" dirty="0"/>
              <a:t>Initialising ideas</a:t>
            </a:r>
          </a:p>
        </p:txBody>
      </p:sp>
      <p:sp>
        <p:nvSpPr>
          <p:cNvPr id="3" name="Content Placeholder 2">
            <a:extLst>
              <a:ext uri="{FF2B5EF4-FFF2-40B4-BE49-F238E27FC236}">
                <a16:creationId xmlns:a16="http://schemas.microsoft.com/office/drawing/2014/main" id="{1C7BF41E-2A7A-40D6-9DA7-42ECA3E55D4F}"/>
              </a:ext>
            </a:extLst>
          </p:cNvPr>
          <p:cNvSpPr>
            <a:spLocks noGrp="1"/>
          </p:cNvSpPr>
          <p:nvPr>
            <p:ph idx="1"/>
          </p:nvPr>
        </p:nvSpPr>
        <p:spPr>
          <a:xfrm>
            <a:off x="648931" y="2438400"/>
            <a:ext cx="3651466" cy="3785419"/>
          </a:xfrm>
        </p:spPr>
        <p:txBody>
          <a:bodyPr>
            <a:normAutofit/>
          </a:bodyPr>
          <a:lstStyle/>
          <a:p>
            <a:r>
              <a:rPr lang="en-GB" sz="1800" dirty="0"/>
              <a:t>Ocean plastic game for children</a:t>
            </a:r>
          </a:p>
          <a:p>
            <a:r>
              <a:rPr lang="en-GB" sz="1800" dirty="0"/>
              <a:t>Plastic Kills packaging</a:t>
            </a:r>
          </a:p>
          <a:p>
            <a:r>
              <a:rPr lang="en-GB" sz="1800" dirty="0"/>
              <a:t>Remoulding into furniture</a:t>
            </a:r>
          </a:p>
          <a:p>
            <a:r>
              <a:rPr lang="en-GB" sz="1800" dirty="0"/>
              <a:t>Locational App to encourage recycling</a:t>
            </a:r>
          </a:p>
          <a:p>
            <a:endParaRPr lang="en-GB" sz="1800" dirty="0"/>
          </a:p>
          <a:p>
            <a:endParaRPr lang="en-GB" sz="1800" dirty="0"/>
          </a:p>
        </p:txBody>
      </p:sp>
    </p:spTree>
    <p:extLst>
      <p:ext uri="{BB962C8B-B14F-4D97-AF65-F5344CB8AC3E}">
        <p14:creationId xmlns:p14="http://schemas.microsoft.com/office/powerpoint/2010/main" val="315907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https://scontent-lhr3-1.xx.fbcdn.net/v/t1.15752-9/34684263_10216815956659296_226376438998106112_n.jpg?_nc_cat=0&amp;oh=b5ddd621308069097f0b27ae79dfa345&amp;oe=5B7F5C2B">
            <a:extLst>
              <a:ext uri="{FF2B5EF4-FFF2-40B4-BE49-F238E27FC236}">
                <a16:creationId xmlns:a16="http://schemas.microsoft.com/office/drawing/2014/main" id="{7C75EEC3-38A1-44A8-A9EC-A62A47EA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957"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1AA2206-AE7A-48D1-B8D9-0A3FB95DC5BC}"/>
              </a:ext>
            </a:extLst>
          </p:cNvPr>
          <p:cNvPicPr>
            <a:picLocks noChangeAspect="1"/>
          </p:cNvPicPr>
          <p:nvPr/>
        </p:nvPicPr>
        <p:blipFill rotWithShape="1">
          <a:blip r:embed="rId4"/>
          <a:srcRect l="30326" t="21146" r="32337" b="13606"/>
          <a:stretch/>
        </p:blipFill>
        <p:spPr>
          <a:xfrm>
            <a:off x="6281531" y="759793"/>
            <a:ext cx="5174802" cy="5084414"/>
          </a:xfrm>
          <a:prstGeom prst="rect">
            <a:avLst/>
          </a:prstGeom>
        </p:spPr>
      </p:pic>
    </p:spTree>
    <p:extLst>
      <p:ext uri="{BB962C8B-B14F-4D97-AF65-F5344CB8AC3E}">
        <p14:creationId xmlns:p14="http://schemas.microsoft.com/office/powerpoint/2010/main" val="156410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content-lhr3-1.xx.fbcdn.net/v/t1.15752-9/34593408_10216815585010005_3847645988265132032_n.jpg?_nc_cat=0&amp;oh=3340b7502f4f0f25d9bc53b55f2e8ffe&amp;oe=5B7A6CDB">
            <a:extLst>
              <a:ext uri="{FF2B5EF4-FFF2-40B4-BE49-F238E27FC236}">
                <a16:creationId xmlns:a16="http://schemas.microsoft.com/office/drawing/2014/main" id="{668ABBFF-B085-4288-A495-ADDDBFD656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800" b="24276"/>
          <a:stretch/>
        </p:blipFill>
        <p:spPr bwMode="auto">
          <a:xfrm>
            <a:off x="1713786" y="307731"/>
            <a:ext cx="2719053" cy="394451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2" descr="Image result for m and s recycling barcode app">
            <a:extLst>
              <a:ext uri="{FF2B5EF4-FFF2-40B4-BE49-F238E27FC236}">
                <a16:creationId xmlns:a16="http://schemas.microsoft.com/office/drawing/2014/main" id="{65809F34-0879-41DF-99D0-A7F445E0CF4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941447" y="307731"/>
            <a:ext cx="4405109"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19DDD9-C7DF-4C49-8D1A-C79D489CCB5C}"/>
              </a:ext>
            </a:extLst>
          </p:cNvPr>
          <p:cNvSpPr>
            <a:spLocks noGrp="1"/>
          </p:cNvSpPr>
          <p:nvPr>
            <p:ph type="title"/>
          </p:nvPr>
        </p:nvSpPr>
        <p:spPr>
          <a:xfrm>
            <a:off x="527538" y="4756638"/>
            <a:ext cx="11139854" cy="930447"/>
          </a:xfrm>
          <a:prstGeom prst="ellipse">
            <a:avLst/>
          </a:prstGeom>
        </p:spPr>
        <p:txBody>
          <a:bodyPr vert="horz" lIns="91440" tIns="45720" rIns="91440" bIns="45720" rtlCol="0" anchor="b">
            <a:normAutofit/>
          </a:bodyPr>
          <a:lstStyle/>
          <a:p>
            <a:pPr algn="ctr"/>
            <a:r>
              <a:rPr lang="en-US" sz="3800">
                <a:solidFill>
                  <a:srgbClr val="FFFFFF"/>
                </a:solidFill>
              </a:rPr>
              <a:t>Our idea</a:t>
            </a:r>
          </a:p>
        </p:txBody>
      </p:sp>
    </p:spTree>
    <p:extLst>
      <p:ext uri="{BB962C8B-B14F-4D97-AF65-F5344CB8AC3E}">
        <p14:creationId xmlns:p14="http://schemas.microsoft.com/office/powerpoint/2010/main" val="34059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0E89E-E53D-4C9E-9043-B675A76264BF}"/>
              </a:ext>
            </a:extLst>
          </p:cNvPr>
          <p:cNvPicPr>
            <a:picLocks noChangeAspect="1"/>
          </p:cNvPicPr>
          <p:nvPr/>
        </p:nvPicPr>
        <p:blipFill rotWithShape="1">
          <a:blip r:embed="rId3"/>
          <a:srcRect l="29263" t="14983" r="32792" b="13837"/>
          <a:stretch/>
        </p:blipFill>
        <p:spPr>
          <a:xfrm>
            <a:off x="451666" y="1873931"/>
            <a:ext cx="2947517" cy="3110138"/>
          </a:xfrm>
          <a:prstGeom prst="rect">
            <a:avLst/>
          </a:prstGeom>
        </p:spPr>
      </p:pic>
      <p:sp>
        <p:nvSpPr>
          <p:cNvPr id="2" name="Title 1">
            <a:extLst>
              <a:ext uri="{FF2B5EF4-FFF2-40B4-BE49-F238E27FC236}">
                <a16:creationId xmlns:a16="http://schemas.microsoft.com/office/drawing/2014/main" id="{AC02336E-C6BD-4058-B78E-F5502D5F5A94}"/>
              </a:ext>
            </a:extLst>
          </p:cNvPr>
          <p:cNvSpPr>
            <a:spLocks noGrp="1"/>
          </p:cNvSpPr>
          <p:nvPr>
            <p:ph type="title"/>
          </p:nvPr>
        </p:nvSpPr>
        <p:spPr>
          <a:xfrm>
            <a:off x="-1109452" y="0"/>
            <a:ext cx="10515600" cy="1325563"/>
          </a:xfrm>
          <a:prstGeom prst="ellipse">
            <a:avLst/>
          </a:prstGeom>
        </p:spPr>
        <p:txBody>
          <a:bodyPr vert="horz" lIns="91440" tIns="45720" rIns="91440" bIns="45720" rtlCol="0">
            <a:normAutofit/>
          </a:bodyPr>
          <a:lstStyle/>
          <a:p>
            <a:r>
              <a:rPr lang="en-US" kern="1200" dirty="0">
                <a:latin typeface="+mj-lt"/>
                <a:ea typeface="+mj-ea"/>
                <a:cs typeface="+mj-cs"/>
              </a:rPr>
              <a:t>Our idea</a:t>
            </a:r>
          </a:p>
        </p:txBody>
      </p:sp>
      <p:pic>
        <p:nvPicPr>
          <p:cNvPr id="2050" name="Picture 2" descr="https://scontent-lhr3-1.xx.fbcdn.net/v/t1.15752-9/34584081_10216817637501316_6115443124903870464_n.jpg?_nc_cat=0&amp;oh=f0deec448e21dff5710df353ccee85f0&amp;oe=5B7A829D">
            <a:extLst>
              <a:ext uri="{FF2B5EF4-FFF2-40B4-BE49-F238E27FC236}">
                <a16:creationId xmlns:a16="http://schemas.microsoft.com/office/drawing/2014/main" id="{2BF8A165-79E4-4FAB-8A72-470613DDA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324" y="188120"/>
            <a:ext cx="8640676" cy="57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9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0BE0-04BA-46AD-A2AA-16FE3FF67183}"/>
              </a:ext>
            </a:extLst>
          </p:cNvPr>
          <p:cNvSpPr>
            <a:spLocks noGrp="1"/>
          </p:cNvSpPr>
          <p:nvPr>
            <p:ph type="title"/>
          </p:nvPr>
        </p:nvSpPr>
        <p:spPr>
          <a:xfrm>
            <a:off x="6475085" y="0"/>
            <a:ext cx="4136506" cy="1325563"/>
          </a:xfrm>
        </p:spPr>
        <p:txBody>
          <a:bodyPr/>
          <a:lstStyle/>
          <a:p>
            <a:r>
              <a:rPr lang="en-GB" dirty="0"/>
              <a:t>Implementation</a:t>
            </a:r>
          </a:p>
        </p:txBody>
      </p:sp>
      <p:sp>
        <p:nvSpPr>
          <p:cNvPr id="3" name="Content Placeholder 2">
            <a:extLst>
              <a:ext uri="{FF2B5EF4-FFF2-40B4-BE49-F238E27FC236}">
                <a16:creationId xmlns:a16="http://schemas.microsoft.com/office/drawing/2014/main" id="{13E54BC2-1BAE-4EB9-A38B-35C051FDFC06}"/>
              </a:ext>
            </a:extLst>
          </p:cNvPr>
          <p:cNvSpPr>
            <a:spLocks noGrp="1"/>
          </p:cNvSpPr>
          <p:nvPr>
            <p:ph idx="1"/>
          </p:nvPr>
        </p:nvSpPr>
        <p:spPr>
          <a:xfrm>
            <a:off x="6262748" y="1375919"/>
            <a:ext cx="5300799" cy="1798469"/>
          </a:xfrm>
        </p:spPr>
        <p:txBody>
          <a:bodyPr>
            <a:normAutofit fontScale="40000" lnSpcReduction="20000"/>
          </a:bodyPr>
          <a:lstStyle/>
          <a:p>
            <a:r>
              <a:rPr lang="en-GB" sz="5900" dirty="0"/>
              <a:t>The app will be featured on </a:t>
            </a:r>
            <a:r>
              <a:rPr lang="en-GB" sz="5900" dirty="0" err="1"/>
              <a:t>iExeter</a:t>
            </a:r>
            <a:r>
              <a:rPr lang="en-GB" sz="5900" dirty="0"/>
              <a:t> </a:t>
            </a:r>
          </a:p>
          <a:p>
            <a:r>
              <a:rPr lang="en-GB" sz="5900" dirty="0"/>
              <a:t> Green Ocean will be advertised at the freshers fair, giving students the opportunity to explore the app as well as highlighting the main recycling points on campus. </a:t>
            </a:r>
          </a:p>
          <a:p>
            <a:endParaRPr lang="en-GB" dirty="0"/>
          </a:p>
        </p:txBody>
      </p:sp>
      <p:pic>
        <p:nvPicPr>
          <p:cNvPr id="4" name="Picture 3"/>
          <p:cNvPicPr>
            <a:picLocks noChangeAspect="1"/>
          </p:cNvPicPr>
          <p:nvPr/>
        </p:nvPicPr>
        <p:blipFill>
          <a:blip r:embed="rId3"/>
          <a:stretch>
            <a:fillRect/>
          </a:stretch>
        </p:blipFill>
        <p:spPr>
          <a:xfrm>
            <a:off x="390103" y="232874"/>
            <a:ext cx="3632200" cy="6413500"/>
          </a:xfrm>
          <a:prstGeom prst="rect">
            <a:avLst/>
          </a:prstGeom>
        </p:spPr>
      </p:pic>
      <p:cxnSp>
        <p:nvCxnSpPr>
          <p:cNvPr id="6" name="Straight Arrow Connector 5"/>
          <p:cNvCxnSpPr/>
          <p:nvPr/>
        </p:nvCxnSpPr>
        <p:spPr>
          <a:xfrm flipH="1">
            <a:off x="4009065" y="2995790"/>
            <a:ext cx="2037513" cy="2063352"/>
          </a:xfrm>
          <a:prstGeom prst="straightConnector1">
            <a:avLst/>
          </a:prstGeom>
          <a:ln w="381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8194" name="Picture 2" descr="Image result for freshers fair exeter">
            <a:extLst>
              <a:ext uri="{FF2B5EF4-FFF2-40B4-BE49-F238E27FC236}">
                <a16:creationId xmlns:a16="http://schemas.microsoft.com/office/drawing/2014/main" id="{241636F9-9644-4451-8761-606015A0F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424" y="3936214"/>
            <a:ext cx="5547466" cy="261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87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1123</Words>
  <Application>Microsoft Office PowerPoint</Application>
  <PresentationFormat>Widescreen</PresentationFormat>
  <Paragraphs>55</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Ocean Plastic – Group 7</vt:lpstr>
      <vt:lpstr>The Ocean Plastic issue </vt:lpstr>
      <vt:lpstr>Recycling</vt:lpstr>
      <vt:lpstr>Recycling at Exeter</vt:lpstr>
      <vt:lpstr>Initialising ideas</vt:lpstr>
      <vt:lpstr>PowerPoint Presentation</vt:lpstr>
      <vt:lpstr>Our idea</vt:lpstr>
      <vt:lpstr>Our idea</vt:lpstr>
      <vt:lpstr>Implementation</vt:lpstr>
      <vt:lpstr>Expansion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Plastic – Group 7</dc:title>
  <dc:creator>Jacob Evans</dc:creator>
  <cp:lastModifiedBy>Jacob Evans</cp:lastModifiedBy>
  <cp:revision>29</cp:revision>
  <dcterms:created xsi:type="dcterms:W3CDTF">2018-06-06T08:40:17Z</dcterms:created>
  <dcterms:modified xsi:type="dcterms:W3CDTF">2018-06-07T11:02:13Z</dcterms:modified>
</cp:coreProperties>
</file>