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1" r:id="rId3"/>
    <p:sldId id="259" r:id="rId4"/>
    <p:sldId id="265" r:id="rId5"/>
    <p:sldId id="264" r:id="rId6"/>
    <p:sldId id="266" r:id="rId7"/>
    <p:sldId id="258"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3743A-DDE6-42A8-8D20-9F8344127494}" v="249" dt="2018-06-07T14:41:20.921"/>
    <p1510:client id="{EA87573F-CBE8-4D61-A5DC-CBB6283D734D}" v="1" dt="2018-06-07T13:02:48.488"/>
    <p1510:client id="{8BFFFA44-6C24-4C7A-99B3-79301F5698B4}" v="7" dt="2018-06-07T13:43:57.309"/>
    <p1510:client id="{5702035B-6413-425E-A992-9D7461D69056}" v="375" dt="2018-06-07T14:30:54.123"/>
    <p1510:client id="{732F080F-49A0-4FEB-847E-7C7D984B2670}" v="1" dt="2018-06-07T13:15:31.256"/>
    <p1510:client id="{5A5D5340-94B3-437F-90C9-7A56C6BEBA4E}" v="439" dt="2018-06-07T13:53:53.674"/>
    <p1510:client id="{E8EF4626-46DA-4DF7-B335-CC36C9D2EB1E}" v="3" dt="2018-06-07T13:57:34.445"/>
    <p1510:client id="{9BECD371-A4EA-4460-9553-4FCD3BDF44EC}" v="9" dt="2018-06-07T13:29:38.913"/>
    <p1510:client id="{B8A06AE4-06FD-4B20-A172-B602016DA449}" v="52" dt="2018-06-07T14:09:42.555"/>
    <p1510:client id="{92DB6773-CF79-47AB-9E97-4366948A1611}" v="1" dt="2018-06-07T14:17:34.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Question</a:t>
            </a:r>
            <a:r>
              <a:rPr lang="en-US" baseline="0" dirty="0"/>
              <a:t> 10</a:t>
            </a:r>
            <a:endParaRPr lang="bg-BG"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Колона1</c:v>
                </c:pt>
              </c:strCache>
            </c:strRef>
          </c:tx>
          <c:explosion val="33"/>
          <c:dPt>
            <c:idx val="0"/>
            <c:bubble3D val="0"/>
            <c:explosion val="12"/>
            <c:extLst xmlns:c16r2="http://schemas.microsoft.com/office/drawing/2015/06/chart">
              <c:ext xmlns:c16="http://schemas.microsoft.com/office/drawing/2014/chart" uri="{C3380CC4-5D6E-409C-BE32-E72D297353CC}">
                <c16:uniqueId val="{00000000-25CD-4AC3-A1F0-5836C9BBB58D}"/>
              </c:ext>
            </c:extLst>
          </c:dPt>
          <c:dPt>
            <c:idx val="2"/>
            <c:bubble3D val="0"/>
            <c:explosion val="0"/>
            <c:extLst xmlns:c16r2="http://schemas.microsoft.com/office/drawing/2015/06/chart">
              <c:ext xmlns:c16="http://schemas.microsoft.com/office/drawing/2014/chart" uri="{C3380CC4-5D6E-409C-BE32-E72D297353CC}">
                <c16:uniqueId val="{00000001-25CD-4AC3-A1F0-5836C9BBB58D}"/>
              </c:ext>
            </c:extLst>
          </c:dPt>
          <c:cat>
            <c:strRef>
              <c:f>Лист1!$A$2:$A$4</c:f>
              <c:strCache>
                <c:ptCount val="3"/>
                <c:pt idx="0">
                  <c:v>Refillable plastic bottles</c:v>
                </c:pt>
                <c:pt idx="1">
                  <c:v>Food containers</c:v>
                </c:pt>
                <c:pt idx="2">
                  <c:v>Art Craft</c:v>
                </c:pt>
              </c:strCache>
            </c:strRef>
          </c:cat>
          <c:val>
            <c:numRef>
              <c:f>Лист1!$B$2:$B$4</c:f>
              <c:numCache>
                <c:formatCode>0.00%</c:formatCode>
                <c:ptCount val="3"/>
                <c:pt idx="0" formatCode="0%">
                  <c:v>0.4</c:v>
                </c:pt>
                <c:pt idx="1">
                  <c:v>0.30700000000000005</c:v>
                </c:pt>
                <c:pt idx="2" formatCode="0%">
                  <c:v>3.0000000000000006E-2</c:v>
                </c:pt>
              </c:numCache>
            </c:numRef>
          </c:val>
          <c:extLst xmlns:c16r2="http://schemas.microsoft.com/office/drawing/2015/06/chart">
            <c:ext xmlns:c16="http://schemas.microsoft.com/office/drawing/2014/chart" uri="{C3380CC4-5D6E-409C-BE32-E72D297353CC}">
              <c16:uniqueId val="{00000002-25CD-4AC3-A1F0-5836C9BBB58D}"/>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B3DAB-BE52-413E-8FF8-6B186205A186}" type="datetimeFigureOut">
              <a:rPr lang="en-US"/>
              <a:pPr/>
              <a:t>6/7/2018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C75E4-4CB4-4B10-80B4-511B4F13EF1F}" type="slidenum">
              <a:rPr lang="en-US"/>
              <a:pPr/>
              <a:t>‹N°›</a:t>
            </a:fld>
            <a:endParaRPr lang="en-US"/>
          </a:p>
        </p:txBody>
      </p:sp>
    </p:spTree>
    <p:extLst>
      <p:ext uri="{BB962C8B-B14F-4D97-AF65-F5344CB8AC3E}">
        <p14:creationId xmlns:p14="http://schemas.microsoft.com/office/powerpoint/2010/main" val="408862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6zrn4-FfbX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https://www.youtube.com/watch?v=6zrn4-FfbXw</a:t>
            </a:r>
          </a:p>
        </p:txBody>
      </p:sp>
      <p:sp>
        <p:nvSpPr>
          <p:cNvPr id="4" name="Slide Number Placeholder 3"/>
          <p:cNvSpPr>
            <a:spLocks noGrp="1"/>
          </p:cNvSpPr>
          <p:nvPr>
            <p:ph type="sldNum" sz="quarter" idx="10"/>
          </p:nvPr>
        </p:nvSpPr>
        <p:spPr/>
        <p:txBody>
          <a:bodyPr/>
          <a:lstStyle/>
          <a:p>
            <a:fld id="{E79C75E4-4CB4-4B10-80B4-511B4F13EF1F}" type="slidenum">
              <a:rPr lang="en-US"/>
              <a:pPr/>
              <a:t>1</a:t>
            </a:fld>
            <a:endParaRPr lang="en-US"/>
          </a:p>
        </p:txBody>
      </p:sp>
    </p:spTree>
    <p:extLst>
      <p:ext uri="{BB962C8B-B14F-4D97-AF65-F5344CB8AC3E}">
        <p14:creationId xmlns:p14="http://schemas.microsoft.com/office/powerpoint/2010/main" val="13987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https://www.youtube.com/watch?v=6zrn4-FfbXw</a:t>
            </a:r>
            <a:endParaRPr lang="en-US">
              <a:cs typeface="Calibri"/>
              <a:hlinkClick r:id="rId3"/>
            </a:endParaRPr>
          </a:p>
          <a:p>
            <a:endParaRPr lang="en-US">
              <a:cs typeface="Calibri"/>
            </a:endParaRPr>
          </a:p>
          <a:p>
            <a:r>
              <a:rPr lang="en-US">
                <a:cs typeface="Calibri"/>
              </a:rPr>
              <a:t>50 seconds- end</a:t>
            </a:r>
          </a:p>
        </p:txBody>
      </p:sp>
      <p:sp>
        <p:nvSpPr>
          <p:cNvPr id="4" name="Slide Number Placeholder 3"/>
          <p:cNvSpPr>
            <a:spLocks noGrp="1"/>
          </p:cNvSpPr>
          <p:nvPr>
            <p:ph type="sldNum" sz="quarter" idx="10"/>
          </p:nvPr>
        </p:nvSpPr>
        <p:spPr/>
        <p:txBody>
          <a:bodyPr/>
          <a:lstStyle/>
          <a:p>
            <a:fld id="{E79C75E4-4CB4-4B10-80B4-511B4F13EF1F}" type="slidenum">
              <a:rPr lang="en-US"/>
              <a:pPr/>
              <a:t>2</a:t>
            </a:fld>
            <a:endParaRPr lang="en-US"/>
          </a:p>
        </p:txBody>
      </p:sp>
    </p:spTree>
    <p:extLst>
      <p:ext uri="{BB962C8B-B14F-4D97-AF65-F5344CB8AC3E}">
        <p14:creationId xmlns:p14="http://schemas.microsoft.com/office/powerpoint/2010/main" val="95326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 ideal middle-ground:</a:t>
            </a:r>
            <a:endParaRPr lang="en-US"/>
          </a:p>
          <a:p>
            <a:r>
              <a:rPr lang="en-US"/>
              <a:t>An ideal system would be a Non-ministerial Government Department (NMGD), similar to the Food Standards Agency. This would be an independent body, free of political oversight that would serve the public interest. Its actions wouldn’t need ministerial approval and could be advised by different committees. It would have its own government website and only one rating system, making it easier to understand than multiple private rating systems. Some of the work could be subcontracted out to individuals or private businesses in order to carry out auditing/rating of plastic producers. This system would be cost-effective as there would be no need for advertising after initially starting up, and the tax-payer would only fund the research, while plastic producers would pay for the labelling. </a:t>
            </a:r>
            <a:endParaRPr lang="en-US">
              <a:cs typeface="Calibri"/>
            </a:endParaRPr>
          </a:p>
        </p:txBody>
      </p:sp>
      <p:sp>
        <p:nvSpPr>
          <p:cNvPr id="4" name="Slide Number Placeholder 3"/>
          <p:cNvSpPr>
            <a:spLocks noGrp="1"/>
          </p:cNvSpPr>
          <p:nvPr>
            <p:ph type="sldNum" sz="quarter" idx="10"/>
          </p:nvPr>
        </p:nvSpPr>
        <p:spPr/>
        <p:txBody>
          <a:bodyPr/>
          <a:lstStyle/>
          <a:p>
            <a:fld id="{E79C75E4-4CB4-4B10-80B4-511B4F13EF1F}" type="slidenum">
              <a:rPr lang="en-US"/>
              <a:pPr/>
              <a:t>7</a:t>
            </a:fld>
            <a:endParaRPr lang="en-US"/>
          </a:p>
        </p:txBody>
      </p:sp>
    </p:spTree>
    <p:extLst>
      <p:ext uri="{BB962C8B-B14F-4D97-AF65-F5344CB8AC3E}">
        <p14:creationId xmlns:p14="http://schemas.microsoft.com/office/powerpoint/2010/main" val="33063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205497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115113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241895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99572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4067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211497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25499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88728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400558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339422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A28610-1759-447D-A809-DB8203CCD2C4}"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13C0-1AE1-439C-817D-2958EEC2FE8C}" type="slidenum">
              <a:rPr lang="en-GB" smtClean="0"/>
              <a:pPr/>
              <a:t>‹N°›</a:t>
            </a:fld>
            <a:endParaRPr lang="en-GB"/>
          </a:p>
        </p:txBody>
      </p:sp>
    </p:spTree>
    <p:extLst>
      <p:ext uri="{BB962C8B-B14F-4D97-AF65-F5344CB8AC3E}">
        <p14:creationId xmlns:p14="http://schemas.microsoft.com/office/powerpoint/2010/main" val="306647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28610-1759-447D-A809-DB8203CCD2C4}" type="datetimeFigureOut">
              <a:rPr lang="en-GB" smtClean="0"/>
              <a:pPr/>
              <a:t>07/06/2018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F13C0-1AE1-439C-817D-2958EEC2FE8C}" type="slidenum">
              <a:rPr lang="en-GB" smtClean="0"/>
              <a:pPr/>
              <a:t>‹N°›</a:t>
            </a:fld>
            <a:endParaRPr lang="en-GB"/>
          </a:p>
        </p:txBody>
      </p:sp>
    </p:spTree>
    <p:extLst>
      <p:ext uri="{BB962C8B-B14F-4D97-AF65-F5344CB8AC3E}">
        <p14:creationId xmlns:p14="http://schemas.microsoft.com/office/powerpoint/2010/main" val="154572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6zrn4-FfbXw"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l.facebook.com/l.php?u=https://cdn.fbsbx.com/v/t59.2708-21/34086570_894846290722068_1242658584194449408_n.docx/This-information-was-taken-from-the-PlasticsEurope-report-on-plastics-from-2017.docx?_nc_cat%3D0%26oh%3D0fba7c42dfef21fa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water, water sport, outdoor, bird&#10;&#10;Description generated with very high confidence">
            <a:extLst>
              <a:ext uri="{FF2B5EF4-FFF2-40B4-BE49-F238E27FC236}">
                <a16:creationId xmlns:a16="http://schemas.microsoft.com/office/drawing/2014/main" xmlns="" id="{D99FFF1D-2B12-42B7-95AA-7562D249B61C}"/>
              </a:ext>
            </a:extLst>
          </p:cNvPr>
          <p:cNvPicPr>
            <a:picLocks noChangeAspect="1"/>
          </p:cNvPicPr>
          <p:nvPr/>
        </p:nvPicPr>
        <p:blipFill rotWithShape="1">
          <a:blip r:embed="rId3" cstate="print">
            <a:alphaModFix amt="50000"/>
            <a:extLst/>
          </a:blip>
          <a:srcRect b="15730"/>
          <a:stretch/>
        </p:blipFill>
        <p:spPr>
          <a:xfrm>
            <a:off x="20" y="45905"/>
            <a:ext cx="12191980" cy="6857999"/>
          </a:xfrm>
          <a:prstGeom prst="rect">
            <a:avLst/>
          </a:prstGeom>
        </p:spPr>
      </p:pic>
      <p:sp>
        <p:nvSpPr>
          <p:cNvPr id="2" name="Title 1">
            <a:extLst>
              <a:ext uri="{FF2B5EF4-FFF2-40B4-BE49-F238E27FC236}">
                <a16:creationId xmlns:a16="http://schemas.microsoft.com/office/drawing/2014/main" xmlns="" id="{12B25C3A-473F-4CED-A9BE-22FD68F1CCF8}"/>
              </a:ext>
            </a:extLst>
          </p:cNvPr>
          <p:cNvSpPr>
            <a:spLocks noGrp="1"/>
          </p:cNvSpPr>
          <p:nvPr>
            <p:ph type="ctrTitle"/>
          </p:nvPr>
        </p:nvSpPr>
        <p:spPr>
          <a:xfrm>
            <a:off x="1285301" y="442989"/>
            <a:ext cx="9144000" cy="2900518"/>
          </a:xfrm>
        </p:spPr>
        <p:txBody>
          <a:bodyPr>
            <a:normAutofit/>
          </a:bodyPr>
          <a:lstStyle/>
          <a:p>
            <a:r>
              <a:rPr lang="en-US">
                <a:solidFill>
                  <a:srgbClr val="FFFFFF"/>
                </a:solidFill>
                <a:cs typeface="Calibri Light"/>
              </a:rPr>
              <a:t>Ocean Plastics</a:t>
            </a:r>
            <a:endParaRPr lang="en-US">
              <a:solidFill>
                <a:srgbClr val="FFFFFF"/>
              </a:solidFill>
            </a:endParaRPr>
          </a:p>
        </p:txBody>
      </p:sp>
      <p:sp>
        <p:nvSpPr>
          <p:cNvPr id="3" name="Subtitle 2">
            <a:extLst>
              <a:ext uri="{FF2B5EF4-FFF2-40B4-BE49-F238E27FC236}">
                <a16:creationId xmlns:a16="http://schemas.microsoft.com/office/drawing/2014/main" xmlns="" id="{FD71368F-C25A-41E7-8BAD-2418A1D7A8F8}"/>
              </a:ext>
            </a:extLst>
          </p:cNvPr>
          <p:cNvSpPr>
            <a:spLocks noGrp="1"/>
          </p:cNvSpPr>
          <p:nvPr>
            <p:ph type="subTitle" idx="1"/>
          </p:nvPr>
        </p:nvSpPr>
        <p:spPr>
          <a:xfrm>
            <a:off x="1615807" y="3424946"/>
            <a:ext cx="9144000" cy="1945061"/>
          </a:xfrm>
        </p:spPr>
        <p:txBody>
          <a:bodyPr vert="horz" lIns="91440" tIns="45720" rIns="91440" bIns="45720" rtlCol="0" anchor="t">
            <a:noAutofit/>
          </a:bodyPr>
          <a:lstStyle/>
          <a:p>
            <a:r>
              <a:rPr lang="en-US" dirty="0">
                <a:solidFill>
                  <a:srgbClr val="FFFFFF"/>
                </a:solidFill>
                <a:cs typeface="Calibri"/>
              </a:rPr>
              <a:t>Innovating solutions influenced by Circular Economy</a:t>
            </a:r>
          </a:p>
          <a:p>
            <a:endParaRPr lang="en-US" dirty="0">
              <a:solidFill>
                <a:srgbClr val="FFFFFF"/>
              </a:solidFill>
              <a:cs typeface="Calibri"/>
            </a:endParaRPr>
          </a:p>
          <a:p>
            <a:endParaRPr lang="en-US" sz="1800" dirty="0">
              <a:solidFill>
                <a:srgbClr val="FFFFFF"/>
              </a:solidFill>
              <a:cs typeface="Calibri"/>
            </a:endParaRPr>
          </a:p>
          <a:p>
            <a:r>
              <a:rPr lang="en-US" sz="1800" dirty="0">
                <a:cs typeface="Calibri"/>
              </a:rPr>
              <a:t>Peter </a:t>
            </a:r>
            <a:r>
              <a:rPr lang="en-US" sz="1800" dirty="0" err="1">
                <a:cs typeface="Calibri"/>
              </a:rPr>
              <a:t>Atanasov</a:t>
            </a:r>
            <a:r>
              <a:rPr lang="en-US" sz="1800" dirty="0">
                <a:cs typeface="Calibri"/>
              </a:rPr>
              <a:t>, Daniel Femi- </a:t>
            </a:r>
            <a:r>
              <a:rPr lang="en-US" sz="1800" dirty="0" err="1">
                <a:cs typeface="Calibri"/>
              </a:rPr>
              <a:t>Alemede</a:t>
            </a:r>
            <a:r>
              <a:rPr lang="en-US" sz="1800">
                <a:cs typeface="Calibri"/>
              </a:rPr>
              <a:t>, Stefan</a:t>
            </a:r>
            <a:r>
              <a:rPr lang="en-US" sz="1800" dirty="0">
                <a:cs typeface="Calibri"/>
              </a:rPr>
              <a:t> </a:t>
            </a:r>
            <a:r>
              <a:rPr lang="en-US" sz="1800" dirty="0" err="1">
                <a:cs typeface="Calibri"/>
              </a:rPr>
              <a:t>Loubry</a:t>
            </a:r>
            <a:r>
              <a:rPr lang="en-US" sz="1800" dirty="0">
                <a:cs typeface="Calibri"/>
              </a:rPr>
              <a:t>, Lara Mayhew, Sophie Mowbray,  Kate Reddaway, Jonathan Teasdale, Phoebe Warren and Leo Wu</a:t>
            </a:r>
            <a:endParaRPr lang="en-US" dirty="0"/>
          </a:p>
        </p:txBody>
      </p:sp>
    </p:spTree>
    <p:extLst>
      <p:ext uri="{BB962C8B-B14F-4D97-AF65-F5344CB8AC3E}">
        <p14:creationId xmlns:p14="http://schemas.microsoft.com/office/powerpoint/2010/main" val="12961615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xmlns="" id="{5045C8A5-151D-4486-B218-6DB635ECE201}"/>
              </a:ext>
            </a:extLst>
          </p:cNvPr>
          <p:cNvPicPr>
            <a:picLocks noRot="1" noChangeAspect="1"/>
          </p:cNvPicPr>
          <p:nvPr>
            <a:videoFile r:link="rId1"/>
          </p:nvPr>
        </p:nvPicPr>
        <p:blipFill>
          <a:blip r:embed="rId4" cstate="print"/>
          <a:stretch>
            <a:fillRect/>
          </a:stretch>
        </p:blipFill>
        <p:spPr>
          <a:xfrm>
            <a:off x="-43132" y="-13479"/>
            <a:ext cx="12278264" cy="6870580"/>
          </a:xfrm>
          <a:prstGeom prst="rect">
            <a:avLst/>
          </a:prstGeom>
        </p:spPr>
      </p:pic>
    </p:spTree>
    <p:extLst>
      <p:ext uri="{BB962C8B-B14F-4D97-AF65-F5344CB8AC3E}">
        <p14:creationId xmlns:p14="http://schemas.microsoft.com/office/powerpoint/2010/main" val="97112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6">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0" descr="A close up of a logo&#10;&#10;Description generated with very high confidence">
            <a:extLst>
              <a:ext uri="{FF2B5EF4-FFF2-40B4-BE49-F238E27FC236}">
                <a16:creationId xmlns:a16="http://schemas.microsoft.com/office/drawing/2014/main" xmlns="" id="{1031426D-9E59-42B8-9C35-A4DAB9FD0202}"/>
              </a:ext>
            </a:extLst>
          </p:cNvPr>
          <p:cNvPicPr>
            <a:picLocks noChangeAspect="1"/>
          </p:cNvPicPr>
          <p:nvPr/>
        </p:nvPicPr>
        <p:blipFill>
          <a:blip r:embed="rId2" cstate="print"/>
          <a:stretch>
            <a:fillRect/>
          </a:stretch>
        </p:blipFill>
        <p:spPr>
          <a:xfrm>
            <a:off x="6321804" y="1964785"/>
            <a:ext cx="5812354" cy="4894867"/>
          </a:xfrm>
          <a:prstGeom prst="rect">
            <a:avLst/>
          </a:prstGeom>
        </p:spPr>
      </p:pic>
      <p:sp>
        <p:nvSpPr>
          <p:cNvPr id="35" name="Freeform: Shape 38">
            <a:extLst>
              <a:ext uri="{FF2B5EF4-FFF2-40B4-BE49-F238E27FC236}">
                <a16:creationId xmlns:a16="http://schemas.microsoft.com/office/drawing/2014/main" xmlns=""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40">
            <a:extLst>
              <a:ext uri="{FF2B5EF4-FFF2-40B4-BE49-F238E27FC236}">
                <a16:creationId xmlns:a16="http://schemas.microsoft.com/office/drawing/2014/main" xmlns=""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2B73C9C-693D-42B3-BB46-42237CD6CFE3}"/>
              </a:ext>
            </a:extLst>
          </p:cNvPr>
          <p:cNvSpPr>
            <a:spLocks noGrp="1"/>
          </p:cNvSpPr>
          <p:nvPr>
            <p:ph type="title"/>
          </p:nvPr>
        </p:nvSpPr>
        <p:spPr>
          <a:xfrm>
            <a:off x="838199" y="365125"/>
            <a:ext cx="5529943" cy="1325563"/>
          </a:xfrm>
          <a:prstGeom prst="ellipse">
            <a:avLst/>
          </a:prstGeom>
        </p:spPr>
        <p:txBody>
          <a:bodyPr vert="horz" lIns="91440" tIns="45720" rIns="91440" bIns="45720" rtlCol="0">
            <a:normAutofit/>
          </a:bodyPr>
          <a:lstStyle/>
          <a:p>
            <a:r>
              <a:rPr lang="en-US" sz="4100" kern="1200">
                <a:latin typeface="+mj-lt"/>
                <a:ea typeface="+mj-ea"/>
                <a:cs typeface="+mj-cs"/>
              </a:rPr>
              <a:t>Circular Economy </a:t>
            </a:r>
          </a:p>
        </p:txBody>
      </p:sp>
      <p:sp>
        <p:nvSpPr>
          <p:cNvPr id="38" name="Content Placeholder 33">
            <a:extLst>
              <a:ext uri="{FF2B5EF4-FFF2-40B4-BE49-F238E27FC236}">
                <a16:creationId xmlns:a16="http://schemas.microsoft.com/office/drawing/2014/main" xmlns="" id="{FCF7C117-A2B5-4852-BA87-2836C10CAA5E}"/>
              </a:ext>
            </a:extLst>
          </p:cNvPr>
          <p:cNvSpPr>
            <a:spLocks noGrp="1"/>
          </p:cNvSpPr>
          <p:nvPr>
            <p:ph idx="1"/>
          </p:nvPr>
        </p:nvSpPr>
        <p:spPr>
          <a:xfrm>
            <a:off x="838199" y="1825625"/>
            <a:ext cx="4128169" cy="3399518"/>
          </a:xfrm>
        </p:spPr>
        <p:txBody>
          <a:bodyPr vert="horz" lIns="91440" tIns="45720" rIns="91440" bIns="45720" rtlCol="0" anchor="t">
            <a:normAutofit/>
          </a:bodyPr>
          <a:lstStyle/>
          <a:p>
            <a:pPr marL="0" indent="0">
              <a:buNone/>
            </a:pPr>
            <a:r>
              <a:rPr lang="en-US" sz="2000">
                <a:cs typeface="Calibri"/>
              </a:rPr>
              <a:t>Enablers and favorable system conditions. </a:t>
            </a:r>
            <a:endParaRPr lang="en-US"/>
          </a:p>
          <a:p>
            <a:r>
              <a:rPr lang="en-US" sz="2000">
                <a:cs typeface="Calibri"/>
              </a:rPr>
              <a:t>Collaboration </a:t>
            </a:r>
            <a:endParaRPr lang="en-US">
              <a:cs typeface="Calibri"/>
            </a:endParaRPr>
          </a:p>
          <a:p>
            <a:r>
              <a:rPr lang="en-US" sz="2000">
                <a:cs typeface="Calibri"/>
              </a:rPr>
              <a:t>Rethinking incentives </a:t>
            </a:r>
            <a:endParaRPr lang="en-US">
              <a:cs typeface="Calibri"/>
            </a:endParaRPr>
          </a:p>
          <a:p>
            <a:r>
              <a:rPr lang="en-US" sz="2000">
                <a:cs typeface="Calibri"/>
              </a:rPr>
              <a:t>Providing sustainable set of international environment rules </a:t>
            </a:r>
            <a:endParaRPr lang="en-US">
              <a:cs typeface="Calibri"/>
            </a:endParaRPr>
          </a:p>
          <a:p>
            <a:r>
              <a:rPr lang="en-US" sz="2000">
                <a:cs typeface="Calibri"/>
              </a:rPr>
              <a:t>Access to financing</a:t>
            </a:r>
            <a:endParaRPr lang="en-US">
              <a:cs typeface="Calibri"/>
            </a:endParaRPr>
          </a:p>
          <a:p>
            <a:endParaRPr lang="en-US" sz="2000">
              <a:cs typeface="Calibri"/>
            </a:endParaRPr>
          </a:p>
        </p:txBody>
      </p:sp>
    </p:spTree>
    <p:extLst>
      <p:ext uri="{BB962C8B-B14F-4D97-AF65-F5344CB8AC3E}">
        <p14:creationId xmlns:p14="http://schemas.microsoft.com/office/powerpoint/2010/main" val="27874563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screenshot of a cell phone&#10;&#10;Description generated with very high confidence">
            <a:extLst>
              <a:ext uri="{FF2B5EF4-FFF2-40B4-BE49-F238E27FC236}">
                <a16:creationId xmlns:a16="http://schemas.microsoft.com/office/drawing/2014/main" xmlns="" id="{23E87850-D064-4B92-9C95-6BA0ADB7CB61}"/>
              </a:ext>
            </a:extLst>
          </p:cNvPr>
          <p:cNvPicPr>
            <a:picLocks noGrp="1" noChangeAspect="1"/>
          </p:cNvPicPr>
          <p:nvPr>
            <p:ph idx="1"/>
          </p:nvPr>
        </p:nvPicPr>
        <p:blipFill>
          <a:blip r:embed="rId2" cstate="print"/>
          <a:stretch>
            <a:fillRect/>
          </a:stretch>
        </p:blipFill>
        <p:spPr>
          <a:xfrm>
            <a:off x="348795" y="395165"/>
            <a:ext cx="11496821" cy="3650240"/>
          </a:xfrm>
          <a:prstGeom prst="rect">
            <a:avLst/>
          </a:prstGeom>
        </p:spPr>
      </p:pic>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2E1E4A2-9DBF-48FC-85EC-44222E09B34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cs typeface="Calibri Light"/>
              </a:rPr>
              <a:t>Our traffic light coding system</a:t>
            </a:r>
            <a:endParaRPr lang="en-US" sz="5400" kern="1200">
              <a:solidFill>
                <a:srgbClr val="FFFFFF"/>
              </a:solidFill>
              <a:latin typeface="+mj-lt"/>
              <a:ea typeface="+mj-ea"/>
              <a:cs typeface="+mj-cs"/>
            </a:endParaRPr>
          </a:p>
        </p:txBody>
      </p:sp>
    </p:spTree>
    <p:extLst>
      <p:ext uri="{BB962C8B-B14F-4D97-AF65-F5344CB8AC3E}">
        <p14:creationId xmlns:p14="http://schemas.microsoft.com/office/powerpoint/2010/main" val="308737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55">
            <a:extLst>
              <a:ext uri="{FF2B5EF4-FFF2-40B4-BE49-F238E27FC236}">
                <a16:creationId xmlns:a16="http://schemas.microsoft.com/office/drawing/2014/main" xmlns=""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a:extLst>
              <a:ext uri="{FF2B5EF4-FFF2-40B4-BE49-F238E27FC236}">
                <a16:creationId xmlns:a16="http://schemas.microsoft.com/office/drawing/2014/main" xmlns="" id="{59023325-D370-47F4-87FE-501AD1C4A7CB}"/>
              </a:ext>
            </a:extLst>
          </p:cNvPr>
          <p:cNvPicPr>
            <a:picLocks noChangeAspect="1"/>
          </p:cNvPicPr>
          <p:nvPr/>
        </p:nvPicPr>
        <p:blipFill rotWithShape="1">
          <a:blip r:embed="rId2" cstate="print"/>
          <a:srcRect t="20288" r="2" b="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Picture 6">
            <a:extLst>
              <a:ext uri="{FF2B5EF4-FFF2-40B4-BE49-F238E27FC236}">
                <a16:creationId xmlns:a16="http://schemas.microsoft.com/office/drawing/2014/main" xmlns="" id="{A1313763-0007-46AC-87EB-47A5B62903A2}"/>
              </a:ext>
            </a:extLst>
          </p:cNvPr>
          <p:cNvPicPr>
            <a:picLocks noChangeAspect="1"/>
          </p:cNvPicPr>
          <p:nvPr/>
        </p:nvPicPr>
        <p:blipFill rotWithShape="1">
          <a:blip r:embed="rId3" cstate="print"/>
          <a:srcRect t="37712" r="-2" b="-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86" name="Freeform 37">
            <a:extLst>
              <a:ext uri="{FF2B5EF4-FFF2-40B4-BE49-F238E27FC236}">
                <a16:creationId xmlns:a16="http://schemas.microsoft.com/office/drawing/2014/main" xmlns=""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52DE2EF-80FF-4D07-A979-E6E840496F8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solidFill>
                  <a:schemeClr val="bg1"/>
                </a:solidFill>
              </a:rPr>
              <a:t>Where did it come from; where should it go?</a:t>
            </a:r>
          </a:p>
        </p:txBody>
      </p:sp>
      <p:pic>
        <p:nvPicPr>
          <p:cNvPr id="3" name="Picture 3" descr="A green apple&#10;&#10;Description generated with high confidence">
            <a:extLst>
              <a:ext uri="{FF2B5EF4-FFF2-40B4-BE49-F238E27FC236}">
                <a16:creationId xmlns:a16="http://schemas.microsoft.com/office/drawing/2014/main" xmlns="" id="{85EFEAFB-8725-49ED-8DAC-2F4A5E0619B6}"/>
              </a:ext>
            </a:extLst>
          </p:cNvPr>
          <p:cNvPicPr>
            <a:picLocks noGrp="1" noChangeAspect="1"/>
          </p:cNvPicPr>
          <p:nvPr>
            <p:ph idx="1"/>
          </p:nvPr>
        </p:nvPicPr>
        <p:blipFill>
          <a:blip r:embed="rId4" cstate="print"/>
          <a:stretch>
            <a:fillRect/>
          </a:stretch>
        </p:blipFill>
        <p:spPr>
          <a:xfrm>
            <a:off x="838200" y="2085665"/>
            <a:ext cx="4738346" cy="3652298"/>
          </a:xfrm>
          <a:prstGeom prst="rect">
            <a:avLst/>
          </a:prstGeom>
        </p:spPr>
      </p:pic>
      <p:sp>
        <p:nvSpPr>
          <p:cNvPr id="4" name="TextBox 3">
            <a:extLst>
              <a:ext uri="{FF2B5EF4-FFF2-40B4-BE49-F238E27FC236}">
                <a16:creationId xmlns:a16="http://schemas.microsoft.com/office/drawing/2014/main" xmlns="" id="{809E3CC9-0A87-421D-8393-1989AFD73D8A}"/>
              </a:ext>
            </a:extLst>
          </p:cNvPr>
          <p:cNvSpPr txBox="1"/>
          <p:nvPr/>
        </p:nvSpPr>
        <p:spPr>
          <a:xfrm>
            <a:off x="5357868" y="662022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Please recycle</a:t>
            </a:r>
          </a:p>
        </p:txBody>
      </p:sp>
    </p:spTree>
    <p:extLst>
      <p:ext uri="{BB962C8B-B14F-4D97-AF65-F5344CB8AC3E}">
        <p14:creationId xmlns:p14="http://schemas.microsoft.com/office/powerpoint/2010/main" val="14265204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xmlns=""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B6CB264-D262-4FD8-AAB2-A8F8E82378AF}"/>
              </a:ext>
            </a:extLst>
          </p:cNvPr>
          <p:cNvSpPr>
            <a:spLocks noGrp="1"/>
          </p:cNvSpPr>
          <p:nvPr>
            <p:ph type="title"/>
          </p:nvPr>
        </p:nvSpPr>
        <p:spPr>
          <a:xfrm>
            <a:off x="833002" y="365125"/>
            <a:ext cx="10520702" cy="1325563"/>
          </a:xfrm>
        </p:spPr>
        <p:txBody>
          <a:bodyPr>
            <a:normAutofit/>
          </a:bodyPr>
          <a:lstStyle/>
          <a:p>
            <a:r>
              <a:rPr lang="en-US" dirty="0">
                <a:solidFill>
                  <a:srgbClr val="FFFFFF"/>
                </a:solidFill>
                <a:cs typeface="Calibri Light"/>
              </a:rPr>
              <a:t>The survey </a:t>
            </a:r>
            <a:endParaRPr lang="en-US" dirty="0">
              <a:solidFill>
                <a:srgbClr val="FFFFFF"/>
              </a:solidFill>
            </a:endParaRPr>
          </a:p>
        </p:txBody>
      </p:sp>
      <p:sp>
        <p:nvSpPr>
          <p:cNvPr id="3" name="Content Placeholder 2">
            <a:extLst>
              <a:ext uri="{FF2B5EF4-FFF2-40B4-BE49-F238E27FC236}">
                <a16:creationId xmlns:a16="http://schemas.microsoft.com/office/drawing/2014/main" xmlns="" id="{CBB6EDF7-A005-4CEF-95EF-E02618A9ACAB}"/>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91 University of Exeter students and members of staff participate:</a:t>
            </a:r>
          </a:p>
          <a:p>
            <a:r>
              <a:rPr lang="en-US" sz="2000" dirty="0">
                <a:solidFill>
                  <a:srgbClr val="FFFFFF"/>
                </a:solidFill>
              </a:rPr>
              <a:t>55 female; 29 male; 7 did not provide information about their gender;</a:t>
            </a:r>
          </a:p>
          <a:p>
            <a:r>
              <a:rPr lang="en-US" sz="2000" dirty="0">
                <a:solidFill>
                  <a:srgbClr val="FFFFFF"/>
                </a:solidFill>
              </a:rPr>
              <a:t>52 British; 30 International; 9 did not provide information about their Nationality;</a:t>
            </a:r>
          </a:p>
          <a:p>
            <a:r>
              <a:rPr lang="en-US" sz="2000" dirty="0">
                <a:solidFill>
                  <a:srgbClr val="FFFFFF"/>
                </a:solidFill>
              </a:rPr>
              <a:t>Mean age=21.67 years; St. Deviation=3.8years;</a:t>
            </a:r>
          </a:p>
          <a:p>
            <a:r>
              <a:rPr lang="en-US" sz="2000" dirty="0">
                <a:solidFill>
                  <a:srgbClr val="FFFFFF"/>
                </a:solidFill>
              </a:rPr>
              <a:t>MCQs on knowledge and opinions about plastic waste, recycling and our idea</a:t>
            </a:r>
          </a:p>
          <a:p>
            <a:r>
              <a:rPr lang="en-US" sz="2000" dirty="0">
                <a:solidFill>
                  <a:srgbClr val="FFFFFF"/>
                </a:solidFill>
              </a:rPr>
              <a:t>Open questions allowing for further comments on how the participants reused plastic:</a:t>
            </a:r>
          </a:p>
          <a:p>
            <a:r>
              <a:rPr lang="en-US" sz="2000" dirty="0">
                <a:solidFill>
                  <a:srgbClr val="FFFFFF"/>
                </a:solidFill>
                <a:hlinkClick r:id="rId2"/>
              </a:rPr>
              <a:t>The survey</a:t>
            </a:r>
            <a:endParaRPr lang="en-US" sz="2000" dirty="0">
              <a:solidFill>
                <a:srgbClr val="FFFFFF"/>
              </a:solidFill>
            </a:endParaRPr>
          </a:p>
          <a:p>
            <a:r>
              <a:rPr lang="en-US" sz="2000" dirty="0">
                <a:solidFill>
                  <a:srgbClr val="FFFFFF"/>
                </a:solidFill>
              </a:rPr>
              <a:t>81% of participants approved of colour-coding for plastic recyclability; 3% disapproved while the rest were undecided.</a:t>
            </a:r>
          </a:p>
          <a:p>
            <a:r>
              <a:rPr lang="en-US" sz="2000" dirty="0">
                <a:solidFill>
                  <a:srgbClr val="FFFFFF"/>
                </a:solidFill>
              </a:rPr>
              <a:t>80% of the participants approved of our proposal for colour-coding range from green to red; 3% disapproved while the rest were undecided.</a:t>
            </a:r>
          </a:p>
          <a:p>
            <a:pPr>
              <a:buNone/>
            </a:pPr>
            <a:endParaRPr lang="en-US" sz="2000" dirty="0">
              <a:solidFill>
                <a:srgbClr val="FFFFFF"/>
              </a:solidFill>
            </a:endParaRPr>
          </a:p>
          <a:p>
            <a:pPr>
              <a:buNone/>
            </a:pPr>
            <a:endParaRPr lang="en-US" sz="2000" dirty="0">
              <a:solidFill>
                <a:srgbClr val="FFFFFF"/>
              </a:solidFill>
            </a:endParaRPr>
          </a:p>
        </p:txBody>
      </p:sp>
      <p:graphicFrame>
        <p:nvGraphicFramePr>
          <p:cNvPr id="8" name="Диаграма 7"/>
          <p:cNvGraphicFramePr/>
          <p:nvPr>
            <p:extLst>
              <p:ext uri="{D42A27DB-BD31-4B8C-83A1-F6EECF244321}">
                <p14:modId xmlns:p14="http://schemas.microsoft.com/office/powerpoint/2010/main" val="2913607377"/>
              </p:ext>
            </p:extLst>
          </p:nvPr>
        </p:nvGraphicFramePr>
        <p:xfrm>
          <a:off x="8509818" y="575190"/>
          <a:ext cx="3465873" cy="1769804"/>
        </p:xfrm>
        <a:graphic>
          <a:graphicData uri="http://schemas.openxmlformats.org/drawingml/2006/chart">
            <c:chart xmlns:c="http://schemas.openxmlformats.org/drawingml/2006/chart" xmlns:r="http://schemas.openxmlformats.org/officeDocument/2006/relationships" r:id="rId3"/>
          </a:graphicData>
        </a:graphic>
      </p:graphicFrame>
      <p:sp>
        <p:nvSpPr>
          <p:cNvPr id="9" name="Огъната нагоре стрелка 8"/>
          <p:cNvSpPr/>
          <p:nvPr/>
        </p:nvSpPr>
        <p:spPr>
          <a:xfrm>
            <a:off x="10205884" y="2507226"/>
            <a:ext cx="309716" cy="172556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226105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C1AF724-387A-477A-B453-BC56E0694D3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Who should implement the system?</a:t>
            </a:r>
          </a:p>
        </p:txBody>
      </p:sp>
      <p:graphicFrame>
        <p:nvGraphicFramePr>
          <p:cNvPr id="7" name="Table 4">
            <a:extLst>
              <a:ext uri="{FF2B5EF4-FFF2-40B4-BE49-F238E27FC236}">
                <a16:creationId xmlns:a16="http://schemas.microsoft.com/office/drawing/2014/main" xmlns="" id="{7032C718-CCAA-4663-80E7-CA8D4C5ACEB8}"/>
              </a:ext>
            </a:extLst>
          </p:cNvPr>
          <p:cNvGraphicFramePr>
            <a:graphicFrameLocks/>
          </p:cNvGraphicFramePr>
          <p:nvPr>
            <p:extLst>
              <p:ext uri="{D42A27DB-BD31-4B8C-83A1-F6EECF244321}">
                <p14:modId xmlns:p14="http://schemas.microsoft.com/office/powerpoint/2010/main" val="1651948498"/>
              </p:ext>
            </p:extLst>
          </p:nvPr>
        </p:nvGraphicFramePr>
        <p:xfrm>
          <a:off x="566294" y="307731"/>
          <a:ext cx="11004312" cy="3997635"/>
        </p:xfrm>
        <a:graphic>
          <a:graphicData uri="http://schemas.openxmlformats.org/drawingml/2006/table">
            <a:tbl>
              <a:tblPr firstRow="1" bandRow="1">
                <a:tableStyleId>{9D7B26C5-4107-4FEC-AEDC-1716B250A1EF}</a:tableStyleId>
              </a:tblPr>
              <a:tblGrid>
                <a:gridCol w="5502156">
                  <a:extLst>
                    <a:ext uri="{9D8B030D-6E8A-4147-A177-3AD203B41FA5}">
                      <a16:colId xmlns:a16="http://schemas.microsoft.com/office/drawing/2014/main" xmlns="" val="4173834684"/>
                    </a:ext>
                  </a:extLst>
                </a:gridCol>
                <a:gridCol w="5502156">
                  <a:extLst>
                    <a:ext uri="{9D8B030D-6E8A-4147-A177-3AD203B41FA5}">
                      <a16:colId xmlns:a16="http://schemas.microsoft.com/office/drawing/2014/main" xmlns="" val="3844251726"/>
                    </a:ext>
                  </a:extLst>
                </a:gridCol>
              </a:tblGrid>
              <a:tr h="409519">
                <a:tc>
                  <a:txBody>
                    <a:bodyPr/>
                    <a:lstStyle/>
                    <a:p>
                      <a:pPr lvl="0" algn="l">
                        <a:buNone/>
                      </a:pPr>
                      <a:r>
                        <a:rPr lang="en-US" sz="1800" u="none" strike="noStrike" noProof="0"/>
                        <a:t>Government Agency</a:t>
                      </a:r>
                      <a:endParaRPr lang="en-US" sz="1800"/>
                    </a:p>
                  </a:txBody>
                  <a:tcPr marL="95689" marR="95689" marT="47845" marB="47845"/>
                </a:tc>
                <a:tc>
                  <a:txBody>
                    <a:bodyPr/>
                    <a:lstStyle/>
                    <a:p>
                      <a:pPr lvl="0" algn="l">
                        <a:buNone/>
                      </a:pPr>
                      <a:r>
                        <a:rPr lang="en-US" sz="1800" u="none" strike="noStrike" noProof="0"/>
                        <a:t>Private Third-party</a:t>
                      </a:r>
                      <a:endParaRPr lang="en-US" sz="1800"/>
                    </a:p>
                  </a:txBody>
                  <a:tcPr marL="95689" marR="95689" marT="47845" marB="47845"/>
                </a:tc>
                <a:extLst>
                  <a:ext uri="{0D108BD9-81ED-4DB2-BD59-A6C34878D82A}">
                    <a16:rowId xmlns:a16="http://schemas.microsoft.com/office/drawing/2014/main" xmlns="" val="150988220"/>
                  </a:ext>
                </a:extLst>
              </a:tr>
              <a:tr h="1794058">
                <a:tc>
                  <a:txBody>
                    <a:bodyPr/>
                    <a:lstStyle/>
                    <a:p>
                      <a:pPr lvl="0" algn="l">
                        <a:buNone/>
                      </a:pPr>
                      <a:r>
                        <a:rPr lang="en-US" sz="1800" u="none" strike="noStrike" noProof="0"/>
                        <a:t>Pros:</a:t>
                      </a:r>
                      <a:endParaRPr lang="en-US" sz="1800"/>
                    </a:p>
                    <a:p>
                      <a:pPr marL="285750" lvl="0" indent="-285750" algn="l">
                        <a:buFont typeface="Arial"/>
                        <a:buChar char="•"/>
                      </a:pPr>
                      <a:r>
                        <a:rPr lang="en-US" sz="1800" u="none" strike="noStrike" noProof="0"/>
                        <a:t>Unified, simplistic system.</a:t>
                      </a:r>
                      <a:endParaRPr lang="en-US" sz="1800"/>
                    </a:p>
                    <a:p>
                      <a:pPr marL="285750" lvl="0" indent="-285750" algn="l">
                        <a:buFont typeface="Arial"/>
                        <a:buChar char="•"/>
                      </a:pPr>
                      <a:r>
                        <a:rPr lang="en-US" sz="1800" u="none" strike="noStrike" noProof="0"/>
                        <a:t>Could lead to internationally recognized standards</a:t>
                      </a:r>
                      <a:endParaRPr lang="en-US" sz="1800"/>
                    </a:p>
                  </a:txBody>
                  <a:tcPr marL="95689" marR="95689" marT="47845" marB="47845"/>
                </a:tc>
                <a:tc>
                  <a:txBody>
                    <a:bodyPr/>
                    <a:lstStyle/>
                    <a:p>
                      <a:pPr lvl="0" algn="l">
                        <a:buNone/>
                      </a:pPr>
                      <a:r>
                        <a:rPr lang="en-US" sz="1800" u="none" strike="noStrike" noProof="0"/>
                        <a:t>Pros:</a:t>
                      </a:r>
                      <a:endParaRPr lang="en-US" sz="1800"/>
                    </a:p>
                    <a:p>
                      <a:pPr marL="285750" lvl="0" indent="-285750" algn="l">
                        <a:buFont typeface="Arial"/>
                        <a:buChar char="•"/>
                      </a:pPr>
                      <a:r>
                        <a:rPr lang="en-US" sz="1800" u="none" strike="noStrike" noProof="0"/>
                        <a:t>More opportunity for specialization and innovation</a:t>
                      </a:r>
                      <a:endParaRPr lang="en-US" sz="1800"/>
                    </a:p>
                    <a:p>
                      <a:pPr marL="285750" lvl="0" indent="-285750" algn="l">
                        <a:buFont typeface="Arial"/>
                        <a:buChar char="•"/>
                      </a:pPr>
                      <a:r>
                        <a:rPr lang="en-US" sz="1800" u="none" strike="noStrike" noProof="0"/>
                        <a:t>More competition would lead to a higher quality system, services, and more modern standards</a:t>
                      </a:r>
                      <a:endParaRPr lang="en-US" sz="1800"/>
                    </a:p>
                  </a:txBody>
                  <a:tcPr marL="95689" marR="95689" marT="47845" marB="47845"/>
                </a:tc>
                <a:extLst>
                  <a:ext uri="{0D108BD9-81ED-4DB2-BD59-A6C34878D82A}">
                    <a16:rowId xmlns:a16="http://schemas.microsoft.com/office/drawing/2014/main" xmlns="" val="1207673420"/>
                  </a:ext>
                </a:extLst>
              </a:tr>
              <a:tr h="1794058">
                <a:tc>
                  <a:txBody>
                    <a:bodyPr/>
                    <a:lstStyle/>
                    <a:p>
                      <a:pPr lvl="0" algn="l">
                        <a:buNone/>
                      </a:pPr>
                      <a:r>
                        <a:rPr lang="en-US" sz="1800" u="none" strike="noStrike" noProof="0"/>
                        <a:t>Cons:</a:t>
                      </a:r>
                      <a:endParaRPr lang="en-US" sz="1800"/>
                    </a:p>
                    <a:p>
                      <a:pPr marL="285750" lvl="0" indent="-285750" algn="l">
                        <a:buFont typeface="Arial"/>
                        <a:buChar char="•"/>
                      </a:pPr>
                      <a:r>
                        <a:rPr lang="en-US" sz="1800" u="none" strike="noStrike" noProof="0"/>
                        <a:t>Might be slower than private agencies to keep up with public opinion and consumer’s views on plastics</a:t>
                      </a:r>
                      <a:endParaRPr lang="en-US" sz="1800"/>
                    </a:p>
                    <a:p>
                      <a:pPr marL="285750" lvl="0" indent="-285750" algn="l">
                        <a:buFont typeface="Arial"/>
                        <a:buChar char="•"/>
                      </a:pPr>
                      <a:r>
                        <a:rPr lang="en-US" sz="1800" u="none" strike="noStrike" noProof="0"/>
                        <a:t>Funded by the tax-payer</a:t>
                      </a:r>
                      <a:endParaRPr lang="en-US" sz="1800"/>
                    </a:p>
                  </a:txBody>
                  <a:tcPr marL="95689" marR="95689" marT="47845" marB="47845"/>
                </a:tc>
                <a:tc>
                  <a:txBody>
                    <a:bodyPr/>
                    <a:lstStyle/>
                    <a:p>
                      <a:pPr lvl="0" algn="l">
                        <a:buNone/>
                      </a:pPr>
                      <a:r>
                        <a:rPr lang="en-US" sz="1800" u="none" strike="noStrike" noProof="0"/>
                        <a:t>Cons:</a:t>
                      </a:r>
                      <a:endParaRPr lang="en-US" sz="1800"/>
                    </a:p>
                    <a:p>
                      <a:pPr marL="285750" lvl="0" indent="-285750" algn="l">
                        <a:buFont typeface="Arial"/>
                        <a:buChar char="•"/>
                      </a:pPr>
                      <a:r>
                        <a:rPr lang="en-US" sz="1800" u="none" strike="noStrike" noProof="0"/>
                        <a:t>May lead to confusion for consumers due to potential for a non-universal scale. </a:t>
                      </a:r>
                      <a:endParaRPr lang="en-US" sz="1800"/>
                    </a:p>
                    <a:p>
                      <a:pPr marL="285750" lvl="0" indent="-285750" algn="l">
                        <a:buFont typeface="Arial"/>
                        <a:buChar char="•"/>
                      </a:pPr>
                      <a:r>
                        <a:rPr lang="en-US" sz="1800" u="none" strike="noStrike" noProof="0"/>
                        <a:t>Needs to be profit-driven, so business would have to pay out-of-pocket for their plastics to be rated</a:t>
                      </a:r>
                      <a:endParaRPr lang="en-US" sz="1800"/>
                    </a:p>
                  </a:txBody>
                  <a:tcPr marL="95689" marR="95689" marT="47845" marB="47845"/>
                </a:tc>
                <a:extLst>
                  <a:ext uri="{0D108BD9-81ED-4DB2-BD59-A6C34878D82A}">
                    <a16:rowId xmlns:a16="http://schemas.microsoft.com/office/drawing/2014/main" xmlns="" val="3176884569"/>
                  </a:ext>
                </a:extLst>
              </a:tr>
            </a:tbl>
          </a:graphicData>
        </a:graphic>
      </p:graphicFrame>
    </p:spTree>
    <p:extLst>
      <p:ext uri="{BB962C8B-B14F-4D97-AF65-F5344CB8AC3E}">
        <p14:creationId xmlns:p14="http://schemas.microsoft.com/office/powerpoint/2010/main" val="113934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21">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3">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1F6FA01-6310-4EA5-B8B5-020DC679FFFE}"/>
              </a:ext>
            </a:extLst>
          </p:cNvPr>
          <p:cNvSpPr>
            <a:spLocks noGrp="1"/>
          </p:cNvSpPr>
          <p:nvPr>
            <p:ph type="title"/>
          </p:nvPr>
        </p:nvSpPr>
        <p:spPr>
          <a:xfrm>
            <a:off x="762001" y="803325"/>
            <a:ext cx="5314536" cy="1325563"/>
          </a:xfrm>
        </p:spPr>
        <p:txBody>
          <a:bodyPr>
            <a:normAutofit/>
          </a:bodyPr>
          <a:lstStyle/>
          <a:p>
            <a:r>
              <a:rPr lang="en-US">
                <a:cs typeface="Calibri Light"/>
              </a:rPr>
              <a:t>Considerations </a:t>
            </a:r>
            <a:endParaRPr lang="en-US"/>
          </a:p>
        </p:txBody>
      </p:sp>
      <p:sp>
        <p:nvSpPr>
          <p:cNvPr id="3" name="Content Placeholder 2">
            <a:extLst>
              <a:ext uri="{FF2B5EF4-FFF2-40B4-BE49-F238E27FC236}">
                <a16:creationId xmlns:a16="http://schemas.microsoft.com/office/drawing/2014/main" xmlns="" id="{BDE454B1-403B-4CE0-8270-D6BC18521D93}"/>
              </a:ext>
            </a:extLst>
          </p:cNvPr>
          <p:cNvSpPr>
            <a:spLocks noGrp="1"/>
          </p:cNvSpPr>
          <p:nvPr>
            <p:ph idx="1"/>
          </p:nvPr>
        </p:nvSpPr>
        <p:spPr>
          <a:xfrm>
            <a:off x="762000" y="2279018"/>
            <a:ext cx="5589964" cy="3715605"/>
          </a:xfrm>
        </p:spPr>
        <p:txBody>
          <a:bodyPr vert="horz" lIns="91440" tIns="45720" rIns="91440" bIns="45720" rtlCol="0" anchor="t">
            <a:normAutofit/>
          </a:bodyPr>
          <a:lstStyle/>
          <a:p>
            <a:r>
              <a:rPr lang="en-US" sz="1800" dirty="0">
                <a:cs typeface="Calibri"/>
              </a:rPr>
              <a:t>How can we take the idea further? </a:t>
            </a:r>
          </a:p>
          <a:p>
            <a:r>
              <a:rPr lang="en-US" sz="1800" dirty="0">
                <a:cs typeface="Calibri"/>
              </a:rPr>
              <a:t>Non single-use plastic?</a:t>
            </a:r>
          </a:p>
          <a:p>
            <a:r>
              <a:rPr lang="en-US" sz="1800" dirty="0">
                <a:cs typeface="Calibri"/>
              </a:rPr>
              <a:t>Certification of plastics?</a:t>
            </a:r>
          </a:p>
          <a:p>
            <a:r>
              <a:rPr lang="en-US" sz="1800" dirty="0">
                <a:cs typeface="Calibri"/>
              </a:rPr>
              <a:t>Recovery of plastic?</a:t>
            </a:r>
          </a:p>
          <a:p>
            <a:r>
              <a:rPr lang="en-US" sz="1800" dirty="0">
                <a:cs typeface="Calibri"/>
              </a:rPr>
              <a:t>Different locations have different recycling systems</a:t>
            </a:r>
          </a:p>
          <a:p>
            <a:r>
              <a:rPr lang="en-US" sz="1800" dirty="0">
                <a:cs typeface="Calibri"/>
              </a:rPr>
              <a:t>The code may not be able to replace information on the bottle about recycling, as it considers the overall environmental impact with regards to plastic, and so may not reflect the recyclability </a:t>
            </a:r>
          </a:p>
          <a:p>
            <a:r>
              <a:rPr lang="en-US" sz="1800" dirty="0">
                <a:cs typeface="Calibri"/>
              </a:rPr>
              <a:t>Our system only focuses on single-use, consumer primary packaging, not secondary or tertiary </a:t>
            </a:r>
          </a:p>
          <a:p>
            <a:endParaRPr lang="en-US" sz="1800">
              <a:cs typeface="Calibri"/>
            </a:endParaRPr>
          </a:p>
          <a:p>
            <a:endParaRPr lang="en-US" sz="1800">
              <a:cs typeface="Calibri"/>
            </a:endParaRPr>
          </a:p>
        </p:txBody>
      </p:sp>
      <p:pic>
        <p:nvPicPr>
          <p:cNvPr id="4" name="Picture 4" descr="A close up of a bottle&#10;&#10;Description generated with high confidence">
            <a:extLst>
              <a:ext uri="{FF2B5EF4-FFF2-40B4-BE49-F238E27FC236}">
                <a16:creationId xmlns:a16="http://schemas.microsoft.com/office/drawing/2014/main" xmlns="" id="{A6C32F74-4D90-420E-89DB-7CF4E50B6772}"/>
              </a:ext>
            </a:extLst>
          </p:cNvPr>
          <p:cNvPicPr>
            <a:picLocks noChangeAspect="1"/>
          </p:cNvPicPr>
          <p:nvPr/>
        </p:nvPicPr>
        <p:blipFill>
          <a:blip r:embed="rId2" cstate="print"/>
          <a:stretch>
            <a:fillRect/>
          </a:stretch>
        </p:blipFill>
        <p:spPr>
          <a:xfrm>
            <a:off x="7857135" y="434043"/>
            <a:ext cx="4036181" cy="4036181"/>
          </a:xfrm>
          <a:prstGeom prst="rect">
            <a:avLst/>
          </a:prstGeom>
        </p:spPr>
      </p:pic>
    </p:spTree>
    <p:extLst>
      <p:ext uri="{BB962C8B-B14F-4D97-AF65-F5344CB8AC3E}">
        <p14:creationId xmlns:p14="http://schemas.microsoft.com/office/powerpoint/2010/main" val="26763136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water, outdoor&#10;&#10;Description generated with high confidence">
            <a:extLst>
              <a:ext uri="{FF2B5EF4-FFF2-40B4-BE49-F238E27FC236}">
                <a16:creationId xmlns:a16="http://schemas.microsoft.com/office/drawing/2014/main" xmlns="" id="{C4499342-F1A5-49FA-9DD2-C17A4F23872A}"/>
              </a:ext>
            </a:extLst>
          </p:cNvPr>
          <p:cNvPicPr>
            <a:picLocks noChangeAspect="1"/>
          </p:cNvPicPr>
          <p:nvPr/>
        </p:nvPicPr>
        <p:blipFill rotWithShape="1">
          <a:blip r:embed="rId2" cstate="print"/>
          <a:srcRect l="5701" r="3653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xmlns="" id="{22A7F449-7276-4D65-AD03-C5D6B414B0AC}"/>
              </a:ext>
            </a:extLst>
          </p:cNvPr>
          <p:cNvSpPr>
            <a:spLocks noGrp="1"/>
          </p:cNvSpPr>
          <p:nvPr>
            <p:ph type="title"/>
          </p:nvPr>
        </p:nvSpPr>
        <p:spPr>
          <a:xfrm>
            <a:off x="444163" y="2421607"/>
            <a:ext cx="5120114" cy="1692794"/>
          </a:xfrm>
        </p:spPr>
        <p:txBody>
          <a:bodyPr>
            <a:normAutofit/>
          </a:bodyPr>
          <a:lstStyle/>
          <a:p>
            <a:r>
              <a:rPr lang="en-US">
                <a:cs typeface="Calibri Light"/>
              </a:rPr>
              <a:t>Are you ready to turn the tide on plastic?</a:t>
            </a:r>
            <a:endParaRPr lang="en-US"/>
          </a:p>
        </p:txBody>
      </p:sp>
    </p:spTree>
    <p:extLst>
      <p:ext uri="{BB962C8B-B14F-4D97-AF65-F5344CB8AC3E}">
        <p14:creationId xmlns:p14="http://schemas.microsoft.com/office/powerpoint/2010/main" val="3749716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412</Words>
  <Application>Microsoft Office PowerPoint</Application>
  <PresentationFormat>Grand écran</PresentationFormat>
  <Paragraphs>58</Paragraphs>
  <Slides>9</Slides>
  <Notes>3</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Office Theme</vt:lpstr>
      <vt:lpstr>Ocean Plastics</vt:lpstr>
      <vt:lpstr>Présentation PowerPoint</vt:lpstr>
      <vt:lpstr>Circular Economy </vt:lpstr>
      <vt:lpstr>Our traffic light coding system</vt:lpstr>
      <vt:lpstr>Where did it come from; where should it go?</vt:lpstr>
      <vt:lpstr>The survey </vt:lpstr>
      <vt:lpstr>Who should implement the system?</vt:lpstr>
      <vt:lpstr>Considerations </vt:lpstr>
      <vt:lpstr>Are you ready to turn the tide on plastic?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Oceans Plastics</dc:title>
  <dc:creator>Phoebe Warren</dc:creator>
  <cp:lastModifiedBy>stefan loubry</cp:lastModifiedBy>
  <cp:revision>20</cp:revision>
  <dcterms:modified xsi:type="dcterms:W3CDTF">2018-06-07T20:56:39Z</dcterms:modified>
</cp:coreProperties>
</file>