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E7249-2054-4692-A3BF-F0E95F8D7C03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E0D16-0DF3-4B44-A1D7-B3BFAA5F8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9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8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7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4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0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6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7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5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6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0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8E66-B3C1-45CE-89C6-CBDA4CED7545}" type="datetimeFigureOut">
              <a:rPr lang="en-GB" smtClean="0"/>
              <a:t>17/04/2014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73FA5-0FEB-46DA-BC3C-A016562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7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cedefop.europa.eu/en/resources/european-language-levels-ce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ter.ac.uk/international/abroad/beforedepart/insuranc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15747" r="25000" b="3650"/>
          <a:stretch/>
        </p:blipFill>
        <p:spPr bwMode="auto">
          <a:xfrm>
            <a:off x="2123728" y="210823"/>
            <a:ext cx="4896544" cy="6384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876256" y="535545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Arrow 3"/>
          <p:cNvSpPr/>
          <p:nvPr/>
        </p:nvSpPr>
        <p:spPr>
          <a:xfrm rot="9289640">
            <a:off x="1125507" y="2345450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164288" y="837635"/>
            <a:ext cx="1800200" cy="93871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As the document is substantial it would be useful if </a:t>
            </a:r>
            <a:r>
              <a:rPr lang="en-GB" sz="1100" dirty="0" smtClean="0"/>
              <a:t>you enter your first name and surname in the header of the document.</a:t>
            </a:r>
            <a:endParaRPr lang="en-GB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3" y="2803603"/>
            <a:ext cx="1872207" cy="60016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The study cycle refers to </a:t>
            </a:r>
            <a:r>
              <a:rPr lang="en-GB" sz="1100" dirty="0" smtClean="0"/>
              <a:t>your </a:t>
            </a:r>
            <a:r>
              <a:rPr lang="en-GB" sz="1100" dirty="0" smtClean="0"/>
              <a:t>degree level (see footnote 2 on document</a:t>
            </a:r>
            <a:endParaRPr lang="en-GB" sz="1100" dirty="0"/>
          </a:p>
        </p:txBody>
      </p:sp>
      <p:sp>
        <p:nvSpPr>
          <p:cNvPr id="7" name="Left Arrow 6"/>
          <p:cNvSpPr/>
          <p:nvPr/>
        </p:nvSpPr>
        <p:spPr>
          <a:xfrm rot="10800000">
            <a:off x="1259632" y="4911050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7504" y="5229200"/>
            <a:ext cx="1872207" cy="93871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Your host university should publish their Erasmus code on their website, if unsure email the contact person at your host university.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953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6" t="16110" r="25000" b="2537"/>
          <a:stretch/>
        </p:blipFill>
        <p:spPr bwMode="auto">
          <a:xfrm>
            <a:off x="2087724" y="103778"/>
            <a:ext cx="4968552" cy="6518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10800000">
            <a:off x="1187624" y="1556792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9512" y="1844824"/>
            <a:ext cx="1728192" cy="229293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This section </a:t>
            </a:r>
            <a:r>
              <a:rPr lang="en-GB" sz="1100" dirty="0" smtClean="0"/>
              <a:t>must </a:t>
            </a:r>
            <a:r>
              <a:rPr lang="en-GB" sz="1100" dirty="0" smtClean="0"/>
              <a:t>be completed BEFORE </a:t>
            </a:r>
            <a:r>
              <a:rPr lang="en-GB" sz="1100" dirty="0" smtClean="0"/>
              <a:t>your</a:t>
            </a:r>
            <a:r>
              <a:rPr lang="en-GB" sz="1100" dirty="0" smtClean="0"/>
              <a:t> mobility begins, </a:t>
            </a:r>
            <a:r>
              <a:rPr lang="en-GB" sz="1100" dirty="0" smtClean="0"/>
              <a:t>as such </a:t>
            </a:r>
            <a:r>
              <a:rPr lang="en-GB" sz="1100" dirty="0" smtClean="0"/>
              <a:t>you will </a:t>
            </a:r>
            <a:r>
              <a:rPr lang="en-GB" sz="1100" dirty="0" smtClean="0"/>
              <a:t>need to enter the dates of </a:t>
            </a:r>
            <a:r>
              <a:rPr lang="en-GB" sz="1100" dirty="0" smtClean="0"/>
              <a:t>your</a:t>
            </a:r>
            <a:r>
              <a:rPr lang="en-GB" sz="1100" dirty="0" smtClean="0"/>
              <a:t> </a:t>
            </a:r>
            <a:r>
              <a:rPr lang="en-GB" sz="1100" dirty="0" smtClean="0"/>
              <a:t>host university’s academic calendar rather than any additional time in country before or after </a:t>
            </a:r>
            <a:r>
              <a:rPr lang="en-GB" sz="1100" dirty="0" smtClean="0"/>
              <a:t>your</a:t>
            </a:r>
            <a:r>
              <a:rPr lang="en-GB" sz="1100" dirty="0" smtClean="0"/>
              <a:t> </a:t>
            </a:r>
            <a:r>
              <a:rPr lang="en-GB" sz="1100" dirty="0" smtClean="0"/>
              <a:t>mobility.  The dates provided here will be the dates used to calculate the Erasmus grant.</a:t>
            </a:r>
            <a:endParaRPr lang="en-GB" sz="1100" dirty="0"/>
          </a:p>
        </p:txBody>
      </p:sp>
      <p:sp>
        <p:nvSpPr>
          <p:cNvPr id="5" name="Left Arrow 4"/>
          <p:cNvSpPr/>
          <p:nvPr/>
        </p:nvSpPr>
        <p:spPr>
          <a:xfrm>
            <a:off x="6948264" y="2967918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164288" y="3284984"/>
            <a:ext cx="1872208" cy="17851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This table </a:t>
            </a:r>
            <a:r>
              <a:rPr lang="en-GB" sz="1100" dirty="0" smtClean="0"/>
              <a:t>will be referred to as your Learning </a:t>
            </a:r>
            <a:r>
              <a:rPr lang="en-GB" sz="1100" dirty="0" smtClean="0"/>
              <a:t>Agreement and again must be completed before the start of </a:t>
            </a:r>
            <a:r>
              <a:rPr lang="en-GB" sz="1100" dirty="0" smtClean="0"/>
              <a:t>your </a:t>
            </a:r>
            <a:r>
              <a:rPr lang="en-GB" sz="1100" dirty="0" smtClean="0"/>
              <a:t>mobility.  If additional space is required please </a:t>
            </a:r>
            <a:r>
              <a:rPr lang="en-GB" sz="1100" dirty="0" smtClean="0"/>
              <a:t>fill in </a:t>
            </a:r>
            <a:r>
              <a:rPr lang="en-GB" sz="1100" dirty="0" smtClean="0"/>
              <a:t>an additional copy of this page indicating that it is a continuation of </a:t>
            </a:r>
            <a:r>
              <a:rPr lang="en-GB" sz="1100" dirty="0" smtClean="0"/>
              <a:t>your</a:t>
            </a:r>
            <a:r>
              <a:rPr lang="en-GB" sz="1100" dirty="0" smtClean="0"/>
              <a:t> </a:t>
            </a:r>
            <a:r>
              <a:rPr lang="en-GB" sz="1100" dirty="0" smtClean="0"/>
              <a:t>Learning Agreement.</a:t>
            </a:r>
            <a:endParaRPr lang="en-GB" sz="1100" dirty="0"/>
          </a:p>
        </p:txBody>
      </p:sp>
      <p:sp>
        <p:nvSpPr>
          <p:cNvPr id="7" name="Left Arrow 6"/>
          <p:cNvSpPr/>
          <p:nvPr/>
        </p:nvSpPr>
        <p:spPr>
          <a:xfrm rot="10800000">
            <a:off x="1187624" y="6309320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3" y="5502469"/>
            <a:ext cx="1728192" cy="60016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Please note </a:t>
            </a:r>
            <a:r>
              <a:rPr lang="en-GB" sz="1100" dirty="0" smtClean="0"/>
              <a:t>Educational </a:t>
            </a:r>
            <a:r>
              <a:rPr lang="en-GB" sz="1100" dirty="0" smtClean="0"/>
              <a:t>Components </a:t>
            </a:r>
            <a:r>
              <a:rPr lang="en-GB" sz="1100" dirty="0" smtClean="0"/>
              <a:t>refer to modules.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2141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15996" r="24597" b="2920"/>
          <a:stretch/>
        </p:blipFill>
        <p:spPr bwMode="auto">
          <a:xfrm>
            <a:off x="2050472" y="159327"/>
            <a:ext cx="5070763" cy="6539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948264" y="5949280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236676" y="2060848"/>
            <a:ext cx="1800200" cy="313932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This is another compulsory section of </a:t>
            </a:r>
            <a:r>
              <a:rPr lang="en-GB" sz="1100" dirty="0" smtClean="0"/>
              <a:t>the </a:t>
            </a:r>
            <a:r>
              <a:rPr lang="en-GB" sz="1100" dirty="0" smtClean="0"/>
              <a:t>Erasmus paperwork.  The </a:t>
            </a:r>
            <a:r>
              <a:rPr lang="en-GB" sz="1100" dirty="0" err="1" smtClean="0"/>
              <a:t>Europass</a:t>
            </a:r>
            <a:r>
              <a:rPr lang="en-GB" sz="1100" dirty="0" smtClean="0"/>
              <a:t> system is a self-assessed guide to the students’ level of language: </a:t>
            </a:r>
            <a:r>
              <a:rPr lang="en-GB" sz="1100" dirty="0" smtClean="0">
                <a:hlinkClick r:id="rId3"/>
              </a:rPr>
              <a:t>http://europass.cedefop.europa.eu/en/resources/european-language-levels-cefr</a:t>
            </a:r>
            <a:r>
              <a:rPr lang="en-GB" sz="1100" dirty="0" smtClean="0"/>
              <a:t> .  The majority of our partners whose modules are taught in languages other than English will expect a minimum level of B2, </a:t>
            </a:r>
            <a:r>
              <a:rPr lang="en-GB" sz="1100" dirty="0" smtClean="0"/>
              <a:t>please check with your host university what their language requirements are for your application.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0259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1" t="16043" r="25696" b="6444"/>
          <a:stretch/>
        </p:blipFill>
        <p:spPr bwMode="auto">
          <a:xfrm>
            <a:off x="2058902" y="249497"/>
            <a:ext cx="5026195" cy="648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10800000">
            <a:off x="1187624" y="1290434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504" y="1628800"/>
            <a:ext cx="1800200" cy="43088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Study Abroad Coordinator </a:t>
            </a:r>
            <a:r>
              <a:rPr lang="en-GB" sz="1100" dirty="0" smtClean="0"/>
              <a:t>in your College at </a:t>
            </a:r>
            <a:r>
              <a:rPr lang="en-GB" sz="1100" dirty="0" smtClean="0"/>
              <a:t>Exeter.</a:t>
            </a:r>
            <a:endParaRPr lang="en-GB" sz="1100" dirty="0"/>
          </a:p>
        </p:txBody>
      </p:sp>
      <p:sp>
        <p:nvSpPr>
          <p:cNvPr id="5" name="Left Arrow 4"/>
          <p:cNvSpPr/>
          <p:nvPr/>
        </p:nvSpPr>
        <p:spPr>
          <a:xfrm>
            <a:off x="6948264" y="2636912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164288" y="3068960"/>
            <a:ext cx="1872208" cy="43088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Study Abroad Coordinator or Academic at host university.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125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t="16379" r="25917" b="3604"/>
          <a:stretch/>
        </p:blipFill>
        <p:spPr bwMode="auto">
          <a:xfrm>
            <a:off x="2088617" y="111551"/>
            <a:ext cx="4966766" cy="6634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10800000">
            <a:off x="1187624" y="2468794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504" y="2684819"/>
            <a:ext cx="1872208" cy="60016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Please ensure you read and tick all of these boxes before signing.</a:t>
            </a:r>
            <a:endParaRPr lang="en-GB" sz="1100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1187623" y="4149080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4509120"/>
            <a:ext cx="1872208" cy="17851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It is very important that you ensure you have adequate travel and health insurance for the duration of your placement, please see our website for </a:t>
            </a:r>
            <a:r>
              <a:rPr lang="en-GB" sz="1100" dirty="0"/>
              <a:t>further information: </a:t>
            </a:r>
            <a:r>
              <a:rPr lang="en-GB" sz="1100" dirty="0">
                <a:hlinkClick r:id="rId3"/>
              </a:rPr>
              <a:t>http://www.exeter.ac.uk/international/abroad/beforedepart/insurance</a:t>
            </a:r>
            <a:r>
              <a:rPr lang="en-GB" sz="1100" dirty="0" smtClean="0">
                <a:hlinkClick r:id="rId3"/>
              </a:rPr>
              <a:t>/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9397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16366" r="25615" b="2645"/>
          <a:stretch/>
        </p:blipFill>
        <p:spPr bwMode="auto">
          <a:xfrm>
            <a:off x="2051720" y="186017"/>
            <a:ext cx="4824536" cy="6485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10800000">
            <a:off x="1115616" y="1519450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504" y="1844824"/>
            <a:ext cx="1872208" cy="43088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Study Abroad Coordinator </a:t>
            </a:r>
            <a:r>
              <a:rPr lang="en-GB" sz="1100" dirty="0" smtClean="0"/>
              <a:t>in your College at </a:t>
            </a:r>
            <a:r>
              <a:rPr lang="en-GB" sz="1100" dirty="0" smtClean="0"/>
              <a:t>Exeter.</a:t>
            </a:r>
            <a:endParaRPr lang="en-GB" sz="1100" dirty="0"/>
          </a:p>
        </p:txBody>
      </p:sp>
      <p:sp>
        <p:nvSpPr>
          <p:cNvPr id="5" name="Left Arrow 4"/>
          <p:cNvSpPr/>
          <p:nvPr/>
        </p:nvSpPr>
        <p:spPr>
          <a:xfrm>
            <a:off x="6732240" y="2592454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948264" y="2844225"/>
            <a:ext cx="2088232" cy="43088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100" dirty="0"/>
              <a:t>Study Abroad Coordinator or Academic at host </a:t>
            </a:r>
            <a:r>
              <a:rPr lang="en-GB" sz="1100" dirty="0" smtClean="0"/>
              <a:t>university.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38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t="16532" r="25997" b="2824"/>
          <a:stretch/>
        </p:blipFill>
        <p:spPr bwMode="auto">
          <a:xfrm>
            <a:off x="2123728" y="178516"/>
            <a:ext cx="4824536" cy="6500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724128" y="908720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092280" y="476672"/>
            <a:ext cx="1944216" cy="127727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Please note that we have now come to the section of paperwork that must be completed DURING the mobility.  Pages 1 – 6 were to be completed BEFORE the mobility.</a:t>
            </a:r>
            <a:endParaRPr lang="en-GB" sz="1100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1187624" y="2492896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2780928"/>
            <a:ext cx="1872208" cy="144655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This table is only to be completed if </a:t>
            </a:r>
            <a:r>
              <a:rPr lang="en-GB" sz="1100" dirty="0" smtClean="0"/>
              <a:t>you have made changes to </a:t>
            </a:r>
            <a:r>
              <a:rPr lang="en-GB" sz="1100" dirty="0" smtClean="0"/>
              <a:t>the Learning Agreement signed off BEFORE </a:t>
            </a:r>
            <a:r>
              <a:rPr lang="en-GB" sz="1100" dirty="0" smtClean="0"/>
              <a:t>your</a:t>
            </a:r>
            <a:r>
              <a:rPr lang="en-GB" sz="1100" dirty="0" smtClean="0"/>
              <a:t> </a:t>
            </a:r>
            <a:r>
              <a:rPr lang="en-GB" sz="1100" dirty="0" smtClean="0"/>
              <a:t>mobility.  If the Learning Agreement remains the same </a:t>
            </a:r>
            <a:r>
              <a:rPr lang="en-GB" sz="1100" dirty="0" smtClean="0"/>
              <a:t>you do </a:t>
            </a:r>
            <a:r>
              <a:rPr lang="en-GB" sz="1100" dirty="0" smtClean="0"/>
              <a:t>not </a:t>
            </a:r>
            <a:r>
              <a:rPr lang="en-GB" sz="1100" dirty="0" smtClean="0"/>
              <a:t>need to complete this section.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918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17592" r="25898" b="3167"/>
          <a:stretch/>
        </p:blipFill>
        <p:spPr bwMode="auto">
          <a:xfrm>
            <a:off x="2123728" y="116632"/>
            <a:ext cx="4896544" cy="6541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10800000">
            <a:off x="1202051" y="1340768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 rot="10800000">
            <a:off x="2134568" y="3402303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504" y="1628800"/>
            <a:ext cx="1944216" cy="60016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Only to be completed if there are changes at either Exeter or the host university.</a:t>
            </a:r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433014"/>
            <a:ext cx="1944216" cy="110799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Only to be signed if there have been changed made to the Learning Agreement and/or changes to the responsible person (s) at either Exeter or the host university.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8663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t="16542" r="25770" b="3150"/>
          <a:stretch/>
        </p:blipFill>
        <p:spPr bwMode="auto">
          <a:xfrm>
            <a:off x="2051720" y="188640"/>
            <a:ext cx="4896544" cy="6549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724128" y="1016732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092280" y="260648"/>
            <a:ext cx="1944216" cy="127727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Please note that we have now come to the section of paperwork that must be completed AFTER the mobility.  Pages 7 and 8 were to be completed DURING the mobility.</a:t>
            </a:r>
            <a:endParaRPr lang="en-GB" sz="1100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1115616" y="2060848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2367171"/>
            <a:ext cx="1800200" cy="17851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This section </a:t>
            </a:r>
            <a:r>
              <a:rPr lang="en-GB" sz="1100" dirty="0" smtClean="0"/>
              <a:t>must </a:t>
            </a:r>
            <a:r>
              <a:rPr lang="en-GB" sz="1100" dirty="0" smtClean="0"/>
              <a:t>contain the </a:t>
            </a:r>
            <a:r>
              <a:rPr lang="en-GB" sz="1100" i="1" dirty="0" smtClean="0"/>
              <a:t>actual </a:t>
            </a:r>
            <a:r>
              <a:rPr lang="en-GB" sz="1100" dirty="0" smtClean="0"/>
              <a:t>dates of </a:t>
            </a:r>
            <a:r>
              <a:rPr lang="en-GB" sz="1100" dirty="0" smtClean="0"/>
              <a:t>your placement </a:t>
            </a:r>
            <a:r>
              <a:rPr lang="en-GB" sz="1100" dirty="0" smtClean="0"/>
              <a:t>excluding any additional time in country before or after </a:t>
            </a:r>
            <a:r>
              <a:rPr lang="en-GB" sz="1100" dirty="0" smtClean="0"/>
              <a:t>your</a:t>
            </a:r>
            <a:r>
              <a:rPr lang="en-GB" sz="1100" dirty="0" smtClean="0"/>
              <a:t> </a:t>
            </a:r>
            <a:r>
              <a:rPr lang="en-GB" sz="1100" dirty="0" smtClean="0"/>
              <a:t>study placement.  The dates provided here will be used to calculate the second allocation of </a:t>
            </a:r>
            <a:r>
              <a:rPr lang="en-GB" sz="1100" dirty="0" smtClean="0"/>
              <a:t>your</a:t>
            </a:r>
            <a:r>
              <a:rPr lang="en-GB" sz="1100" dirty="0" smtClean="0"/>
              <a:t> </a:t>
            </a:r>
            <a:r>
              <a:rPr lang="en-GB" sz="1100" dirty="0" smtClean="0"/>
              <a:t>Erasmus grant.</a:t>
            </a:r>
            <a:endParaRPr lang="en-GB" sz="1100" dirty="0"/>
          </a:p>
        </p:txBody>
      </p:sp>
      <p:sp>
        <p:nvSpPr>
          <p:cNvPr id="7" name="Left Arrow 6"/>
          <p:cNvSpPr/>
          <p:nvPr/>
        </p:nvSpPr>
        <p:spPr>
          <a:xfrm>
            <a:off x="6804248" y="3717032"/>
            <a:ext cx="1080120" cy="216024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92280" y="4005064"/>
            <a:ext cx="1944216" cy="127727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Table D whilst a compulsory element </a:t>
            </a:r>
            <a:r>
              <a:rPr lang="en-GB" sz="1100" smtClean="0"/>
              <a:t>of </a:t>
            </a:r>
            <a:r>
              <a:rPr lang="en-GB" sz="1100" smtClean="0"/>
              <a:t>the </a:t>
            </a:r>
            <a:r>
              <a:rPr lang="en-GB" sz="1100" dirty="0" smtClean="0"/>
              <a:t>Erasmus+ paperwork serves only as an example of what the transcript of records issued </a:t>
            </a:r>
            <a:r>
              <a:rPr lang="en-GB" sz="1100" smtClean="0"/>
              <a:t>to </a:t>
            </a:r>
            <a:r>
              <a:rPr lang="en-GB" sz="1100" smtClean="0"/>
              <a:t>you by your </a:t>
            </a:r>
            <a:r>
              <a:rPr lang="en-GB" sz="1100" dirty="0" smtClean="0"/>
              <a:t>host university should look like.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5205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539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Moscrop, Anna</dc:creator>
  <cp:lastModifiedBy>Moscrop, Anna</cp:lastModifiedBy>
  <cp:revision>14</cp:revision>
  <dcterms:created xsi:type="dcterms:W3CDTF">2014-04-15T15:03:19Z</dcterms:created>
  <dcterms:modified xsi:type="dcterms:W3CDTF">2014-04-17T14:38:59Z</dcterms:modified>
</cp:coreProperties>
</file>