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601200" cy="12801600" type="A3"/>
  <p:notesSz cx="6805613" cy="99441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odes, Shelley" initials="RS" lastIdx="3" clrIdx="0">
    <p:extLst>
      <p:ext uri="{19B8F6BF-5375-455C-9EA6-DF929625EA0E}">
        <p15:presenceInfo xmlns:p15="http://schemas.microsoft.com/office/powerpoint/2012/main" userId="S-1-5-21-2929260712-720396524-3344548481-147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2646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987041"/>
            <a:ext cx="8161020" cy="3322868"/>
          </a:xfrm>
        </p:spPr>
        <p:txBody>
          <a:bodyPr anchor="b">
            <a:normAutofit/>
          </a:bodyPr>
          <a:lstStyle>
            <a:lvl1pPr>
              <a:defRPr sz="6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637868"/>
            <a:ext cx="6720840" cy="274997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702562"/>
            <a:ext cx="2160270" cy="837635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702560"/>
            <a:ext cx="6320790" cy="837635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884163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349811" y="7846705"/>
            <a:ext cx="3020251" cy="1332849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750286" y="7607209"/>
            <a:ext cx="5821740" cy="158692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970165" y="7630117"/>
            <a:ext cx="5741379" cy="1445308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889964" y="7605126"/>
            <a:ext cx="3473400" cy="1216225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2249" y="7575971"/>
            <a:ext cx="9159545" cy="248243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534" y="4598646"/>
            <a:ext cx="8161020" cy="2844800"/>
          </a:xfrm>
        </p:spPr>
        <p:txBody>
          <a:bodyPr anchor="t">
            <a:normAutofit/>
          </a:bodyPr>
          <a:lstStyle>
            <a:lvl1pPr algn="ctr">
              <a:defRPr sz="6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735" y="2683237"/>
            <a:ext cx="6738621" cy="175429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10487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09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489" y="4999147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1" y="6400802"/>
            <a:ext cx="4011057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0610" y="4999144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6" y="6400802"/>
            <a:ext cx="4013302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2249" y="1333158"/>
            <a:ext cx="9159545" cy="2482431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0" y="6685282"/>
            <a:ext cx="3520440" cy="3556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5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60120" y="4267200"/>
            <a:ext cx="3520440" cy="2338426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561" y="3413760"/>
            <a:ext cx="4099280" cy="7112000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2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864" y="632178"/>
            <a:ext cx="4003278" cy="4535877"/>
          </a:xfrm>
        </p:spPr>
        <p:txBody>
          <a:bodyPr anchor="b">
            <a:normAutofit/>
          </a:bodyPr>
          <a:lstStyle>
            <a:lvl1pPr algn="l">
              <a:defRPr sz="39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1750" y="5199664"/>
            <a:ext cx="4009390" cy="4520072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0110" y="2560320"/>
            <a:ext cx="3744468" cy="546201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500">
                <a:solidFill>
                  <a:schemeClr val="bg1"/>
                </a:solidFill>
              </a:defRPr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460857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2249" y="3134935"/>
            <a:ext cx="9159545" cy="2482431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631545"/>
            <a:ext cx="8641080" cy="2338426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1856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18EC95E-489B-43A3-933C-6FB31E9B4B78}" type="datetimeFigureOut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321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0642" y="11666974"/>
            <a:ext cx="1219918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671" y="4994205"/>
            <a:ext cx="7778750" cy="6441299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0676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197928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4pPr>
      <a:lvl5pPr marL="2048256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496312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44368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392424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840480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tsn@exeter.ac.u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058" y="329137"/>
            <a:ext cx="9173819" cy="416113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Are you involved in Clinical Trials?</a:t>
            </a:r>
          </a:p>
          <a:p>
            <a:r>
              <a:rPr lang="en-GB" sz="1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If yes! the following network event has been organised for you:</a:t>
            </a:r>
          </a:p>
          <a:p>
            <a:endParaRPr lang="en-GB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Exeter Clinical Trials Support Network </a:t>
            </a:r>
          </a:p>
          <a:p>
            <a:pPr algn="ctr"/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Event 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16, Thursday 15</a:t>
            </a:r>
            <a:r>
              <a:rPr lang="en-GB" sz="4000" b="1" baseline="30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th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 November 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</a:p>
          <a:p>
            <a:pPr algn="ctr"/>
            <a:r>
              <a:rPr lang="en-GB" sz="3200" b="1" dirty="0">
                <a:solidFill>
                  <a:schemeClr val="tx2"/>
                </a:solidFill>
              </a:rPr>
              <a:t>Medical School Building (EMS) G27, St Lukes Campus, EX1 2LU</a:t>
            </a:r>
            <a:endParaRPr lang="en-GB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32705"/>
              </p:ext>
            </p:extLst>
          </p:nvPr>
        </p:nvGraphicFramePr>
        <p:xfrm>
          <a:off x="451316" y="4672608"/>
          <a:ext cx="8902561" cy="61001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79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227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821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10:00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Refreshments: Coffee &amp; Cake 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3405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10:15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Introduction, News &amp; </a:t>
                      </a:r>
                      <a:r>
                        <a:rPr lang="en-GB" sz="2000" b="1" i="0" baseline="0" dirty="0" smtClean="0">
                          <a:solidFill>
                            <a:schemeClr val="tx2"/>
                          </a:solidFill>
                        </a:rPr>
                        <a:t>New 2018 TM Guide</a:t>
                      </a:r>
                      <a:endParaRPr lang="en-GB" sz="2000" b="1" kern="1200" baseline="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Shelley Rhodes </a:t>
                      </a:r>
                      <a:r>
                        <a:rPr lang="en-GB" sz="20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2000" b="0" i="1" baseline="0" dirty="0" err="1" smtClean="0">
                          <a:solidFill>
                            <a:schemeClr val="tx2"/>
                          </a:solidFill>
                        </a:rPr>
                        <a:t>ExeCTU</a:t>
                      </a:r>
                      <a:r>
                        <a:rPr lang="en-GB" sz="2000" b="0" i="1" baseline="0" dirty="0" smtClean="0">
                          <a:solidFill>
                            <a:schemeClr val="tx2"/>
                          </a:solidFill>
                        </a:rPr>
                        <a:t> Senior Trial Manager</a:t>
                      </a:r>
                      <a:endParaRPr lang="en-GB" sz="2000" b="1" i="1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4606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10:30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1" i="0" baseline="0" dirty="0" err="1" smtClean="0">
                          <a:solidFill>
                            <a:schemeClr val="tx2"/>
                          </a:solidFill>
                        </a:rPr>
                        <a:t>RedCap</a:t>
                      </a:r>
                      <a:r>
                        <a:rPr lang="en-GB" sz="2000" b="1" i="0" baseline="0" dirty="0" smtClean="0">
                          <a:solidFill>
                            <a:schemeClr val="tx2"/>
                          </a:solidFill>
                        </a:rPr>
                        <a:t> Cloud: What can this data collection tool do for your trial?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0" i="1" baseline="0" dirty="0" smtClean="0">
                          <a:solidFill>
                            <a:schemeClr val="tx2"/>
                          </a:solidFill>
                        </a:rPr>
                        <a:t>Tim Eames – </a:t>
                      </a:r>
                      <a:r>
                        <a:rPr lang="en-GB" sz="2000" b="0" i="1" baseline="0" dirty="0" err="1" smtClean="0">
                          <a:solidFill>
                            <a:schemeClr val="tx2"/>
                          </a:solidFill>
                        </a:rPr>
                        <a:t>ExeCTU</a:t>
                      </a:r>
                      <a:r>
                        <a:rPr lang="en-GB" sz="2000" b="0" i="1" baseline="0" dirty="0" smtClean="0">
                          <a:solidFill>
                            <a:schemeClr val="tx2"/>
                          </a:solidFill>
                        </a:rPr>
                        <a:t> Senior Analyst Programmer </a:t>
                      </a:r>
                    </a:p>
                  </a:txBody>
                  <a:tcPr marL="128016" marR="128016" marT="64008" marB="64008"/>
                </a:tc>
              </a:tr>
              <a:tr h="526575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10:50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2"/>
                          </a:solidFill>
                        </a:rPr>
                        <a:t>Questions &amp; break</a:t>
                      </a:r>
                    </a:p>
                  </a:txBody>
                  <a:tcPr marL="128016" marR="128016" marT="64008" marB="64008"/>
                </a:tc>
              </a:tr>
              <a:tr h="2470105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11:00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1" i="0" baseline="0" dirty="0" smtClean="0">
                          <a:solidFill>
                            <a:schemeClr val="tx2"/>
                          </a:solidFill>
                        </a:rPr>
                        <a:t>Summary of recent relevant talks &amp; work shops attended at UKTMN Annual Meeting 2018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2"/>
                          </a:solidFill>
                        </a:rPr>
                        <a:t>SWATs, close down &amp; archiving, use of routine data, GDPR, rapid activation of a hibernating pandemic trial, site metrics &amp; more!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000" b="1" i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0" i="1" baseline="0" dirty="0" smtClean="0">
                          <a:solidFill>
                            <a:schemeClr val="tx2"/>
                          </a:solidFill>
                        </a:rPr>
                        <a:t>Claire Pentecost – Trial Manager, Catherine Angwin – Research Project Manager,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0" i="1" baseline="0" dirty="0" smtClean="0">
                          <a:solidFill>
                            <a:schemeClr val="tx2"/>
                          </a:solidFill>
                        </a:rPr>
                        <a:t>Anita Hill – Research Project Manager, </a:t>
                      </a:r>
                      <a:r>
                        <a:rPr lang="en-GB" sz="2000" b="0" i="1" baseline="0" smtClean="0">
                          <a:solidFill>
                            <a:schemeClr val="tx2"/>
                          </a:solidFill>
                        </a:rPr>
                        <a:t>Shelley Rhodes</a:t>
                      </a:r>
                      <a:endParaRPr lang="en-GB" sz="2000" b="0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</a:tr>
              <a:tr h="47821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11:40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baseline="0" dirty="0" smtClean="0">
                          <a:solidFill>
                            <a:schemeClr val="tx2"/>
                          </a:solidFill>
                        </a:rPr>
                        <a:t>Questions and networking</a:t>
                      </a:r>
                      <a:endParaRPr lang="en-GB" sz="2000" b="0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273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12:00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2"/>
                          </a:solidFill>
                        </a:rPr>
                        <a:t>End</a:t>
                      </a:r>
                    </a:p>
                  </a:txBody>
                  <a:tcPr marL="128016" marR="128016" marT="64008" marB="64008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5293" y="10944889"/>
            <a:ext cx="6293499" cy="123726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Please </a:t>
            </a:r>
            <a:r>
              <a:rPr lang="en-GB" sz="1800" b="1" dirty="0">
                <a:solidFill>
                  <a:schemeClr val="tx2"/>
                </a:solidFill>
              </a:rPr>
              <a:t>RSVP to the CTSN Mailbox: </a:t>
            </a:r>
            <a:r>
              <a:rPr lang="fr-FR" sz="1800" b="1" u="sng" dirty="0">
                <a:solidFill>
                  <a:schemeClr val="tx2"/>
                </a:solidFill>
                <a:hlinkClick r:id="rId2"/>
              </a:rPr>
              <a:t>ctsn@exeter.ac.uk</a:t>
            </a:r>
            <a:endParaRPr lang="fr-FR" sz="1800" b="1" u="sng" dirty="0">
              <a:solidFill>
                <a:schemeClr val="tx2"/>
              </a:solidFill>
            </a:endParaRPr>
          </a:p>
          <a:p>
            <a:endParaRPr lang="fr-FR" sz="1800" b="1" u="sng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</a:rPr>
              <a:t>For information on video-link to remote sites please also </a:t>
            </a:r>
            <a:endParaRPr lang="en-GB" sz="1800" b="1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e-mail </a:t>
            </a:r>
            <a:r>
              <a:rPr lang="fr-FR" sz="18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ctsn@exeter.ac.uk</a:t>
            </a:r>
            <a:endParaRPr lang="fr-FR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808" y="10856276"/>
            <a:ext cx="2681069" cy="187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1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2486</TotalTime>
  <Words>183</Words>
  <Application>Microsoft Office PowerPoint</Application>
  <PresentationFormat>A3 Paper (297x420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Candara</vt:lpstr>
      <vt:lpstr>Symbol</vt:lpstr>
      <vt:lpstr>Waveform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Exeter Clinical Trials Networking Event</dc:title>
  <dc:creator>admin</dc:creator>
  <cp:lastModifiedBy>Jacob, Joanne</cp:lastModifiedBy>
  <cp:revision>203</cp:revision>
  <cp:lastPrinted>2015-07-15T07:08:58Z</cp:lastPrinted>
  <dcterms:created xsi:type="dcterms:W3CDTF">2013-01-21T18:15:18Z</dcterms:created>
  <dcterms:modified xsi:type="dcterms:W3CDTF">2018-11-20T12:24:30Z</dcterms:modified>
</cp:coreProperties>
</file>