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8" y="14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19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FE38F-BC35-4C0C-A4E4-B4ED6E4FD7C7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5794E-A7F4-4FB6-B0D6-FA9636A619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812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4"/>
          <p:cNvSpPr txBox="1">
            <a:spLocks noChangeArrowheads="1"/>
          </p:cNvSpPr>
          <p:nvPr userDrawn="1"/>
        </p:nvSpPr>
        <p:spPr bwMode="auto">
          <a:xfrm>
            <a:off x="479755" y="2938056"/>
            <a:ext cx="5834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Arial" charset="0"/>
              </a:rPr>
              <a:t>Click to add title</a:t>
            </a:r>
          </a:p>
        </p:txBody>
      </p:sp>
      <p:sp>
        <p:nvSpPr>
          <p:cNvPr id="9" name="TextBox 4"/>
          <p:cNvSpPr txBox="1">
            <a:spLocks noChangeArrowheads="1"/>
          </p:cNvSpPr>
          <p:nvPr userDrawn="1"/>
        </p:nvSpPr>
        <p:spPr bwMode="auto">
          <a:xfrm>
            <a:off x="479755" y="3822616"/>
            <a:ext cx="5834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Arial" charset="0"/>
              </a:rPr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69216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136D-4E21-4548-AB0D-418C8131DA2C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3335-8CC7-484E-BD77-897EA7867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78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136D-4E21-4548-AB0D-418C8131DA2C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3335-8CC7-484E-BD77-897EA7867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02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136D-4E21-4548-AB0D-418C8131DA2C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3335-8CC7-484E-BD77-897EA7867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509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136D-4E21-4548-AB0D-418C8131DA2C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3335-8CC7-484E-BD77-897EA7867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2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136D-4E21-4548-AB0D-418C8131DA2C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3335-8CC7-484E-BD77-897EA7867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66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136D-4E21-4548-AB0D-418C8131DA2C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3335-8CC7-484E-BD77-897EA7867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1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136D-4E21-4548-AB0D-418C8131DA2C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3335-8CC7-484E-BD77-897EA7867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1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136D-4E21-4548-AB0D-418C8131DA2C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3335-8CC7-484E-BD77-897EA7867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6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6099" y="2952750"/>
            <a:ext cx="5834063" cy="7747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46100" y="3822700"/>
            <a:ext cx="4445000" cy="5461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24698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51391"/>
          </a:xfrm>
        </p:spPr>
        <p:txBody>
          <a:bodyPr/>
          <a:lstStyle>
            <a:lvl1pPr>
              <a:buClr>
                <a:srgbClr val="3E9C88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3E9C88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3E9C88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rgbClr val="3E9C88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rgbClr val="3E9C88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13" y="6016405"/>
            <a:ext cx="1753708" cy="67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51391"/>
          </a:xfrm>
        </p:spPr>
        <p:txBody>
          <a:bodyPr/>
          <a:lstStyle>
            <a:lvl1pPr>
              <a:buClr>
                <a:srgbClr val="1B253E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1B253E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1B253E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rgbClr val="1B253E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rgbClr val="1B253E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13" y="6016405"/>
            <a:ext cx="1753708" cy="67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00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51391"/>
          </a:xfrm>
        </p:spPr>
        <p:txBody>
          <a:bodyPr/>
          <a:lstStyle>
            <a:lvl1pPr>
              <a:buClr>
                <a:srgbClr val="CA522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CA522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CA522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rgbClr val="CA522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rgbClr val="CA522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13" y="6016405"/>
            <a:ext cx="1753708" cy="67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69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7016"/>
            <a:ext cx="10515600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8931"/>
            <a:ext cx="10515600" cy="3970638"/>
          </a:xfrm>
        </p:spPr>
        <p:txBody>
          <a:bodyPr/>
          <a:lstStyle>
            <a:lvl1pPr>
              <a:buClr>
                <a:srgbClr val="CA522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CA522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CA522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rgbClr val="CA522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rgbClr val="CA522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006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7016"/>
            <a:ext cx="10515600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8931"/>
            <a:ext cx="10515600" cy="3970638"/>
          </a:xfrm>
        </p:spPr>
        <p:txBody>
          <a:bodyPr/>
          <a:lstStyle>
            <a:lvl1pPr>
              <a:buClr>
                <a:srgbClr val="CA522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CA522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CA522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rgbClr val="CA522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rgbClr val="CA522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97708"/>
            <a:ext cx="1408594" cy="57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36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7016"/>
            <a:ext cx="10515600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8931"/>
            <a:ext cx="10515600" cy="3970638"/>
          </a:xfrm>
        </p:spPr>
        <p:txBody>
          <a:bodyPr/>
          <a:lstStyle>
            <a:lvl1pPr>
              <a:buClr>
                <a:srgbClr val="CA522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CA522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CA522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rgbClr val="CA522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rgbClr val="CA522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2" y="197708"/>
            <a:ext cx="1408594" cy="57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75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136D-4E21-4548-AB0D-418C8131DA2C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3335-8CC7-484E-BD77-897EA7867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48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6136D-4E21-4548-AB0D-418C8131DA2C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23335-8CC7-484E-BD77-897EA7867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59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0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REDCapCloud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i="1" dirty="0"/>
              <a:t>What it can do for you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7A244A-8C91-4572-B34E-87AFCC9B7061}"/>
              </a:ext>
            </a:extLst>
          </p:cNvPr>
          <p:cNvSpPr txBox="1"/>
          <p:nvPr/>
        </p:nvSpPr>
        <p:spPr>
          <a:xfrm>
            <a:off x="505065" y="1582617"/>
            <a:ext cx="6043247" cy="369332"/>
          </a:xfrm>
          <a:prstGeom prst="rect">
            <a:avLst/>
          </a:prstGeom>
          <a:solidFill>
            <a:srgbClr val="1B253E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Gill Sans MT" panose="020B0502020104020203" pitchFamily="34" charset="0"/>
              </a:rPr>
              <a:t>CLINICAL TRIALS UNIT</a:t>
            </a:r>
          </a:p>
        </p:txBody>
      </p:sp>
    </p:spTree>
    <p:extLst>
      <p:ext uri="{BB962C8B-B14F-4D97-AF65-F5344CB8AC3E}">
        <p14:creationId xmlns:p14="http://schemas.microsoft.com/office/powerpoint/2010/main" val="4242251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benefits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FF1574-8428-41BC-A48B-FEA721A2A40A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751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1B253E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B253E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B253E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B253E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B253E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 REDCap Cloud (RCC) UK User Group has just been set up</a:t>
            </a:r>
            <a:br>
              <a:rPr lang="en-GB" dirty="0"/>
            </a:br>
            <a:r>
              <a:rPr lang="en-GB" dirty="0"/>
              <a:t>Exeter, Plymouth, Manchester, Hull/York.</a:t>
            </a:r>
          </a:p>
          <a:p>
            <a:r>
              <a:rPr lang="en-GB" dirty="0"/>
              <a:t>Full Software Development Lifecycle (SDLC) compliant environment – Build, Test &amp; Live servers (best practice and helps with validation for regulated trials.)</a:t>
            </a:r>
          </a:p>
          <a:p>
            <a:r>
              <a:rPr lang="en-GB" dirty="0"/>
              <a:t>Built-in file transfer system – like </a:t>
            </a:r>
            <a:r>
              <a:rPr lang="en-GB" dirty="0" err="1"/>
              <a:t>DropBox</a:t>
            </a:r>
            <a:r>
              <a:rPr lang="en-GB" dirty="0"/>
              <a:t>/OneDrive but on secure environment</a:t>
            </a:r>
          </a:p>
          <a:p>
            <a:r>
              <a:rPr lang="en-GB" dirty="0"/>
              <a:t>Compliance – now (10/2018) ISO27001  compliant!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979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system is extremely flexible out of the box, happy to set up demos.</a:t>
            </a:r>
          </a:p>
          <a:p>
            <a:r>
              <a:rPr lang="en-GB" dirty="0"/>
              <a:t>Slides will be available after, more info also at: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sz="4000" dirty="0"/>
              <a:t>https://www.redcapcloud.com</a:t>
            </a:r>
          </a:p>
        </p:txBody>
      </p:sp>
    </p:spTree>
    <p:extLst>
      <p:ext uri="{BB962C8B-B14F-4D97-AF65-F5344CB8AC3E}">
        <p14:creationId xmlns:p14="http://schemas.microsoft.com/office/powerpoint/2010/main" val="192623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REDCap Cloud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Based on the well known and used REDCap system build by Vanderbilt.</a:t>
            </a:r>
          </a:p>
          <a:p>
            <a:r>
              <a:rPr lang="en-GB" dirty="0" err="1"/>
              <a:t>nPhase</a:t>
            </a:r>
            <a:r>
              <a:rPr lang="en-GB" dirty="0"/>
              <a:t> tasked with validating this free version and making it cloud-ready for business and regulated trial work.</a:t>
            </a:r>
          </a:p>
          <a:p>
            <a:r>
              <a:rPr lang="en-GB" dirty="0"/>
              <a:t>Launched 2016 in the US, now available in Europe. Hosted in the EU, complies with GDPR.</a:t>
            </a:r>
          </a:p>
          <a:p>
            <a:endParaRPr lang="en-GB" dirty="0"/>
          </a:p>
        </p:txBody>
      </p:sp>
      <p:pic>
        <p:nvPicPr>
          <p:cNvPr id="5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D1E56544-BEE8-4C50-A243-8AC33D120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361" y="5821802"/>
            <a:ext cx="4674578" cy="103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15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over Coalition version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FD7877A-6931-41FD-8CD4-18B0AF2E9A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96" y="2119312"/>
            <a:ext cx="2857500" cy="2619375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FF1574-8428-41BC-A48B-FEA721A2A40A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751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1B253E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B253E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B253E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B253E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B253E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Comes with eLearning system.</a:t>
            </a:r>
          </a:p>
          <a:p>
            <a:r>
              <a:rPr lang="en-GB" dirty="0"/>
              <a:t>UI Improvements.</a:t>
            </a:r>
          </a:p>
          <a:p>
            <a:r>
              <a:rPr lang="en-GB" dirty="0"/>
              <a:t>Form library </a:t>
            </a:r>
            <a:r>
              <a:rPr lang="en-GB"/>
              <a:t>(negotiable.)</a:t>
            </a:r>
            <a:endParaRPr lang="en-GB" dirty="0"/>
          </a:p>
          <a:p>
            <a:r>
              <a:rPr lang="en-GB" dirty="0"/>
              <a:t>Pre-configured ePRO (not yet mobile.)</a:t>
            </a:r>
          </a:p>
          <a:p>
            <a:r>
              <a:rPr lang="en-GB" dirty="0"/>
              <a:t>Fully validated for regulated use (audit ready.)</a:t>
            </a:r>
          </a:p>
          <a:p>
            <a:r>
              <a:rPr lang="en-GB" dirty="0"/>
              <a:t>As such, already in use in industry: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4805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Free license if an investigator instigated trial, with soft limits:</a:t>
            </a:r>
            <a:br>
              <a:rPr lang="en-GB" dirty="0"/>
            </a:br>
            <a:r>
              <a:rPr lang="en-GB" dirty="0"/>
              <a:t>	3 sites, 100 users, no fixed limits on subjects.</a:t>
            </a:r>
          </a:p>
          <a:p>
            <a:r>
              <a:rPr lang="en-GB" dirty="0"/>
              <a:t>Regulated or larger trials require license agreement following negotiation with </a:t>
            </a:r>
            <a:r>
              <a:rPr lang="en-GB" dirty="0" err="1"/>
              <a:t>nPhase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0789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Typical setup steps – Setup CRFs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8931"/>
            <a:ext cx="5328138" cy="397063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Clr>
                <a:srgbClr val="3E9C88"/>
              </a:buClr>
            </a:pPr>
            <a:r>
              <a:rPr lang="en-GB" dirty="0"/>
              <a:t>Drag and drop interface.</a:t>
            </a:r>
          </a:p>
          <a:p>
            <a:pPr>
              <a:buClr>
                <a:srgbClr val="3E9C88"/>
              </a:buClr>
            </a:pPr>
            <a:r>
              <a:rPr lang="en-GB" dirty="0"/>
              <a:t>Questions can be moved between sections.</a:t>
            </a:r>
          </a:p>
          <a:p>
            <a:pPr>
              <a:buClr>
                <a:srgbClr val="3E9C88"/>
              </a:buClr>
            </a:pPr>
            <a:r>
              <a:rPr lang="en-GB" dirty="0"/>
              <a:t>Branching logic available.</a:t>
            </a:r>
          </a:p>
          <a:p>
            <a:pPr>
              <a:buClr>
                <a:srgbClr val="3E9C88"/>
              </a:buClr>
            </a:pPr>
            <a:r>
              <a:rPr lang="en-GB" dirty="0"/>
              <a:t>Library of forms can be built up, library available from </a:t>
            </a:r>
            <a:r>
              <a:rPr lang="en-GB" dirty="0" err="1"/>
              <a:t>nPhase</a:t>
            </a:r>
            <a:r>
              <a:rPr lang="en-GB" dirty="0"/>
              <a:t> upon negotiation.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A3B49A-2E2D-4A03-80E0-DC6D24EED2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589"/>
          <a:stretch/>
        </p:blipFill>
        <p:spPr>
          <a:xfrm>
            <a:off x="6239578" y="1981200"/>
            <a:ext cx="5523279" cy="323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037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Typical setup steps – Add fields to CRFs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8931"/>
            <a:ext cx="6605954" cy="3970638"/>
          </a:xfrm>
        </p:spPr>
        <p:txBody>
          <a:bodyPr/>
          <a:lstStyle/>
          <a:p>
            <a:r>
              <a:rPr lang="en-GB" dirty="0"/>
              <a:t>Fields can be added to sections, or pages.</a:t>
            </a:r>
          </a:p>
          <a:p>
            <a:r>
              <a:rPr lang="en-GB" dirty="0"/>
              <a:t>Any field can be repeated a fixed or variable number of times, with optional limits.</a:t>
            </a:r>
          </a:p>
          <a:p>
            <a:r>
              <a:rPr lang="en-GB" dirty="0"/>
              <a:t>Rules can be set against any field using a logic engine. These can hide/show other fields, CRFs, trigger emails (good for safety reporting.) These can be global across all timepoints or locked down in scope.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C768E8F-1257-4A8F-A937-E57BE6179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877097"/>
              </p:ext>
            </p:extLst>
          </p:nvPr>
        </p:nvGraphicFramePr>
        <p:xfrm>
          <a:off x="7522045" y="1907539"/>
          <a:ext cx="4170033" cy="4351347"/>
        </p:xfrm>
        <a:graphic>
          <a:graphicData uri="http://schemas.openxmlformats.org/drawingml/2006/table">
            <a:tbl>
              <a:tblPr/>
              <a:tblGrid>
                <a:gridCol w="1390011">
                  <a:extLst>
                    <a:ext uri="{9D8B030D-6E8A-4147-A177-3AD203B41FA5}">
                      <a16:colId xmlns:a16="http://schemas.microsoft.com/office/drawing/2014/main" val="1238868260"/>
                    </a:ext>
                  </a:extLst>
                </a:gridCol>
                <a:gridCol w="1390011">
                  <a:extLst>
                    <a:ext uri="{9D8B030D-6E8A-4147-A177-3AD203B41FA5}">
                      <a16:colId xmlns:a16="http://schemas.microsoft.com/office/drawing/2014/main" val="3530589395"/>
                    </a:ext>
                  </a:extLst>
                </a:gridCol>
                <a:gridCol w="1390011">
                  <a:extLst>
                    <a:ext uri="{9D8B030D-6E8A-4147-A177-3AD203B41FA5}">
                      <a16:colId xmlns:a16="http://schemas.microsoft.com/office/drawing/2014/main" val="3090635703"/>
                    </a:ext>
                  </a:extLst>
                </a:gridCol>
              </a:tblGrid>
              <a:tr h="145045">
                <a:tc rowSpan="2"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Create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&amp;quot"/>
                        </a:rPr>
                        <a:t>Field</a:t>
                      </a:r>
                      <a:r>
                        <a:rPr lang="en-GB" sz="700">
                          <a:effectLst/>
                          <a:latin typeface="&amp;quot"/>
                        </a:rPr>
                        <a:t> Types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&amp;quot"/>
                        </a:rPr>
                        <a:t>Field</a:t>
                      </a:r>
                      <a:r>
                        <a:rPr lang="en-GB" sz="700">
                          <a:effectLst/>
                          <a:latin typeface="&amp;quot"/>
                        </a:rPr>
                        <a:t> Options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078207"/>
                  </a:ext>
                </a:extLst>
              </a:tr>
              <a:tr h="1450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Min/Max Values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Other Options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705275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Text Box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Yes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Medical Coding if enabled in Parameters with option to select from dictionaries enabled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267981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Notes Box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No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 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020775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Phone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No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 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936467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E-mail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No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 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89793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Number Box (integer)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Yes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 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408747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Number Box (decimal)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Yes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Max Decimal Size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8483439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Date Box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Yes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Partial Date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666875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Date Time Box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Yes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 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326571"/>
                  </a:ext>
                </a:extLst>
              </a:tr>
              <a:tr h="253828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Time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Yes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12-24 Hour Clock; Default Current Time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751339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Calculated </a:t>
                      </a: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&amp;quot"/>
                        </a:rPr>
                        <a:t>Field</a:t>
                      </a:r>
                      <a:endParaRPr lang="en-GB" sz="700">
                        <a:effectLst/>
                        <a:latin typeface="&amp;quot"/>
                      </a:endParaRP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No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Calc. Equation: Measurement Units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7557990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Drop-down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No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Response Sets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558829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Radio Buttons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No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Response Sets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685980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Checkboxes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No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Response Sets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332315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Yes – No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No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 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793793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True – False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No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 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807207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Signature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No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 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650759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File Upload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No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 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168422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Folder Upload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No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 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804407"/>
                  </a:ext>
                </a:extLst>
              </a:tr>
              <a:tr h="253828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Slider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No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Labels (LMR) &amp; Display Number Min / Max Value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099276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Descriptive Text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No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Add Image/Link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7687582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New Section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No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 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424527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RegEx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No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Regular expressions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215138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IFrame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No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HTML insert load options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535926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Media Object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No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n-NO" sz="700">
                          <a:effectLst/>
                          <a:latin typeface="&amp;quot"/>
                        </a:rPr>
                        <a:t>Insert MP3 Audio/MP4 Video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218799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Rich Text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>
                          <a:effectLst/>
                          <a:latin typeface="&amp;quot"/>
                        </a:rPr>
                        <a:t>No</a:t>
                      </a: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700" dirty="0">
                          <a:effectLst/>
                          <a:latin typeface="&amp;quot"/>
                        </a:rPr>
                        <a:t>Add images and/or video to a </a:t>
                      </a: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&amp;quot"/>
                        </a:rPr>
                        <a:t>field</a:t>
                      </a:r>
                      <a:endParaRPr lang="en-GB" sz="700" dirty="0">
                        <a:effectLst/>
                        <a:latin typeface="&amp;quot"/>
                      </a:endParaRPr>
                    </a:p>
                  </a:txBody>
                  <a:tcPr marL="36261" marR="36261" marT="18131" marB="18131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147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676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Typical setup steps – Add CRFs to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8931"/>
            <a:ext cx="4923692" cy="3970638"/>
          </a:xfrm>
        </p:spPr>
        <p:txBody>
          <a:bodyPr/>
          <a:lstStyle/>
          <a:p>
            <a:r>
              <a:rPr lang="en-GB" dirty="0"/>
              <a:t>Events can happen once (e.g. Baseline) or repeat a set number of times.</a:t>
            </a:r>
          </a:p>
          <a:p>
            <a:r>
              <a:rPr lang="en-GB" dirty="0"/>
              <a:t>They can be scheduled (time delay) or calendared (booked in.)</a:t>
            </a:r>
          </a:p>
          <a:p>
            <a:r>
              <a:rPr lang="en-GB" dirty="0"/>
              <a:t>In ePRO, these are used to email invites to participants.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C47045-D353-498F-93ED-B5A4DA87D2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735" b="85"/>
          <a:stretch/>
        </p:blipFill>
        <p:spPr>
          <a:xfrm>
            <a:off x="6025662" y="2107603"/>
            <a:ext cx="5526180" cy="326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503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Typical setup steps – ePRO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8931"/>
            <a:ext cx="5691554" cy="3970638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buClr>
                <a:srgbClr val="3E9C88"/>
              </a:buClr>
            </a:pPr>
            <a:r>
              <a:rPr lang="en-GB" dirty="0"/>
              <a:t>Any CRF can be turned into an ePRO version, in the form of a survey.</a:t>
            </a:r>
          </a:p>
          <a:p>
            <a:pPr>
              <a:buClr>
                <a:srgbClr val="3E9C88"/>
              </a:buClr>
            </a:pPr>
            <a:r>
              <a:rPr lang="en-GB" dirty="0"/>
              <a:t>These can be lightly themed, still quite locked down at the moment.</a:t>
            </a:r>
          </a:p>
          <a:p>
            <a:pPr>
              <a:buClr>
                <a:srgbClr val="3E9C88"/>
              </a:buClr>
            </a:pPr>
            <a:r>
              <a:rPr lang="en-GB" dirty="0" err="1"/>
              <a:t>nPhase</a:t>
            </a:r>
            <a:r>
              <a:rPr lang="en-GB" dirty="0"/>
              <a:t> intend for these to be fully mobile accessible, still working on validating this.</a:t>
            </a:r>
          </a:p>
          <a:p>
            <a:pPr>
              <a:buClr>
                <a:srgbClr val="3E9C88"/>
              </a:buClr>
            </a:pPr>
            <a:r>
              <a:rPr lang="en-GB" dirty="0"/>
              <a:t>Surveys are emailed to the participant to complete based on events.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E4CD01-2A3F-43EB-8D0C-12AD57FFA4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778" r="17931"/>
          <a:stretch/>
        </p:blipFill>
        <p:spPr>
          <a:xfrm>
            <a:off x="6693877" y="2248931"/>
            <a:ext cx="5158154" cy="350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465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Still to come…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Simple to Complex Randomisation – Not yet validated.</a:t>
            </a:r>
          </a:p>
          <a:p>
            <a:r>
              <a:rPr lang="en-GB" dirty="0"/>
              <a:t>API integration – We can integrate with our randomisation system while the above work is completed.</a:t>
            </a:r>
          </a:p>
          <a:p>
            <a:r>
              <a:rPr lang="en-GB" dirty="0"/>
              <a:t>Full mobile ePRO – we will be involved in testing.</a:t>
            </a:r>
          </a:p>
        </p:txBody>
      </p:sp>
    </p:spTree>
    <p:extLst>
      <p:ext uri="{BB962C8B-B14F-4D97-AF65-F5344CB8AC3E}">
        <p14:creationId xmlns:p14="http://schemas.microsoft.com/office/powerpoint/2010/main" val="2915950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605</Words>
  <Application>Microsoft Office PowerPoint</Application>
  <PresentationFormat>Widescreen</PresentationFormat>
  <Paragraphs>128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MS PGothic</vt:lpstr>
      <vt:lpstr>&amp;quot</vt:lpstr>
      <vt:lpstr>Arial</vt:lpstr>
      <vt:lpstr>Calibri</vt:lpstr>
      <vt:lpstr>Calibri Light</vt:lpstr>
      <vt:lpstr>Gill Sans MT</vt:lpstr>
      <vt:lpstr>Office Theme</vt:lpstr>
      <vt:lpstr>REDCapCloud</vt:lpstr>
      <vt:lpstr>REDCap Cloud Background</vt:lpstr>
      <vt:lpstr>Benefits over Coalition version</vt:lpstr>
      <vt:lpstr>Our Setup</vt:lpstr>
      <vt:lpstr>Typical setup steps – Setup CRFs</vt:lpstr>
      <vt:lpstr>Typical setup steps – Add fields to CRFs</vt:lpstr>
      <vt:lpstr>Typical setup steps – Add CRFs to events</vt:lpstr>
      <vt:lpstr>Typical setup steps – ePRO</vt:lpstr>
      <vt:lpstr>Still to come…</vt:lpstr>
      <vt:lpstr>Other benefits</vt:lpstr>
      <vt:lpstr>Any Questions?</vt:lpstr>
    </vt:vector>
  </TitlesOfParts>
  <Company>University of Exeter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Rutterford, Zoe</dc:creator>
  <cp:lastModifiedBy>Eames, Tim</cp:lastModifiedBy>
  <cp:revision>18</cp:revision>
  <dcterms:created xsi:type="dcterms:W3CDTF">2018-10-11T08:36:13Z</dcterms:created>
  <dcterms:modified xsi:type="dcterms:W3CDTF">2018-11-15T09:44:39Z</dcterms:modified>
</cp:coreProperties>
</file>