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sldIdLst>
    <p:sldId id="256" r:id="rId3"/>
    <p:sldId id="267" r:id="rId4"/>
    <p:sldId id="259" r:id="rId5"/>
    <p:sldId id="260" r:id="rId6"/>
    <p:sldId id="268" r:id="rId7"/>
    <p:sldId id="257" r:id="rId8"/>
    <p:sldId id="263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94" d="100"/>
          <a:sy n="94" d="100"/>
        </p:scale>
        <p:origin x="27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image" Target="../media/image9.emf"/><Relationship Id="rId1" Type="http://schemas.openxmlformats.org/officeDocument/2006/relationships/image" Target="../media/image8.emf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Relationship Id="rId9" Type="http://schemas.openxmlformats.org/officeDocument/2006/relationships/image" Target="../media/image16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61706-B293-49B3-B5BA-DEB503E7DEB5}" type="datetimeFigureOut">
              <a:rPr lang="en-GB" smtClean="0"/>
              <a:t>14/11/2018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43488B12-BF19-420D-908C-5D4F2D369A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281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61706-B293-49B3-B5BA-DEB503E7DEB5}" type="datetimeFigureOut">
              <a:rPr lang="en-GB" smtClean="0"/>
              <a:t>14/11/2018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43488B12-BF19-420D-908C-5D4F2D369A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422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61706-B293-49B3-B5BA-DEB503E7DEB5}" type="datetimeFigureOut">
              <a:rPr lang="en-GB" smtClean="0"/>
              <a:t>14/11/2018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43488B12-BF19-420D-908C-5D4F2D369A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266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61706-B293-49B3-B5BA-DEB503E7DEB5}" type="datetimeFigureOut">
              <a:rPr lang="en-GB" smtClean="0"/>
              <a:t>14/11/2018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43488B12-BF19-420D-908C-5D4F2D369AC9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72429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61706-B293-49B3-B5BA-DEB503E7DEB5}" type="datetimeFigureOut">
              <a:rPr lang="en-GB" smtClean="0"/>
              <a:t>14/11/2018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43488B12-BF19-420D-908C-5D4F2D369A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97803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61706-B293-49B3-B5BA-DEB503E7DEB5}" type="datetimeFigureOut">
              <a:rPr lang="en-GB" smtClean="0"/>
              <a:t>14/11/2018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88B12-BF19-420D-908C-5D4F2D369A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9189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61706-B293-49B3-B5BA-DEB503E7DEB5}" type="datetimeFigureOut">
              <a:rPr lang="en-GB" smtClean="0"/>
              <a:t>14/11/2018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88B12-BF19-420D-908C-5D4F2D369A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0734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61706-B293-49B3-B5BA-DEB503E7DEB5}" type="datetimeFigureOut">
              <a:rPr lang="en-GB" smtClean="0"/>
              <a:t>14/11/2018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88B12-BF19-420D-908C-5D4F2D369A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8838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B0261706-B293-49B3-B5BA-DEB503E7DEB5}" type="datetimeFigureOut">
              <a:rPr lang="en-GB" smtClean="0"/>
              <a:t>14/11/2018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43488B12-BF19-420D-908C-5D4F2D369A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68097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685782"/>
            <a:endParaRPr lang="en-US" sz="1004" dirty="0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9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2"/>
              <a:endParaRPr lang="en-US" sz="1004" dirty="0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2"/>
              <a:endParaRPr lang="en-US" sz="1004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2"/>
              <a:endParaRPr lang="en-US" sz="1004" dirty="0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2"/>
              <a:endParaRPr lang="en-US" sz="1004" dirty="0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2"/>
              <a:endParaRPr lang="en-US" sz="1004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249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1125">
                <a:solidFill>
                  <a:srgbClr val="FFFFFF"/>
                </a:solidFill>
              </a:defRPr>
            </a:lvl1pPr>
            <a:lvl2pPr marL="257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EC95E-489B-43A3-933C-6FB31E9B4B78}" type="datetimeFigureOut">
              <a:rPr lang="en-GB" smtClean="0">
                <a:solidFill>
                  <a:srgbClr val="073E87"/>
                </a:solidFill>
              </a:rPr>
              <a:pPr/>
              <a:t>14/11/2018</a:t>
            </a:fld>
            <a:endParaRPr lang="en-GB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2FE4E-90A8-4BEB-9F2C-87B5D36770F6}" type="slidenum">
              <a:rPr lang="en-GB" smtClean="0">
                <a:solidFill>
                  <a:srgbClr val="073E87"/>
                </a:solidFill>
              </a:rPr>
              <a:pPr/>
              <a:t>‹#›</a:t>
            </a:fld>
            <a:endParaRPr lang="en-GB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6097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EC95E-489B-43A3-933C-6FB31E9B4B78}" type="datetimeFigureOut">
              <a:rPr lang="en-GB" smtClean="0">
                <a:solidFill>
                  <a:srgbClr val="073E87"/>
                </a:solidFill>
              </a:rPr>
              <a:pPr/>
              <a:t>14/11/2018</a:t>
            </a:fld>
            <a:endParaRPr lang="en-GB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2FE4E-90A8-4BEB-9F2C-87B5D36770F6}" type="slidenum">
              <a:rPr lang="en-GB" smtClean="0">
                <a:solidFill>
                  <a:srgbClr val="073E87"/>
                </a:solidFill>
              </a:rPr>
              <a:pPr/>
              <a:t>‹#›</a:t>
            </a:fld>
            <a:endParaRPr lang="en-GB" dirty="0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14377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61706-B293-49B3-B5BA-DEB503E7DEB5}" type="datetimeFigureOut">
              <a:rPr lang="en-GB" smtClean="0"/>
              <a:t>14/11/2018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88B12-BF19-420D-908C-5D4F2D369A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7863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685782"/>
            <a:endParaRPr lang="en-US" sz="1004" dirty="0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3" y="4203593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defTabSz="685782"/>
            <a:endParaRPr lang="en-US" sz="1004" dirty="0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6" y="4075290"/>
            <a:ext cx="7392686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defTabSz="685782"/>
            <a:endParaRPr lang="en-US" sz="1004" dirty="0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defTabSz="685782"/>
            <a:endParaRPr lang="en-US" sz="1004" dirty="0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20" y="4074176"/>
            <a:ext cx="4410666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defTabSz="685782"/>
            <a:endParaRPr lang="en-US" sz="1004" dirty="0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57"/>
            <a:ext cx="11631169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defTabSz="685782"/>
            <a:endParaRPr lang="en-US" sz="1004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4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2491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0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1125">
                <a:solidFill>
                  <a:srgbClr val="FFFFFF"/>
                </a:solidFill>
              </a:defRPr>
            </a:lvl1pPr>
            <a:lvl2pPr marL="257168" indent="0">
              <a:buNone/>
              <a:defRPr sz="1004">
                <a:solidFill>
                  <a:schemeClr val="tx1">
                    <a:tint val="75000"/>
                  </a:schemeClr>
                </a:solidFill>
              </a:defRPr>
            </a:lvl2pPr>
            <a:lvl3pPr marL="514336" indent="0">
              <a:buNone/>
              <a:defRPr sz="884">
                <a:solidFill>
                  <a:schemeClr val="tx1">
                    <a:tint val="75000"/>
                  </a:schemeClr>
                </a:solidFill>
              </a:defRPr>
            </a:lvl3pPr>
            <a:lvl4pPr marL="771504" indent="0">
              <a:buNone/>
              <a:defRPr sz="804">
                <a:solidFill>
                  <a:schemeClr val="tx1">
                    <a:tint val="75000"/>
                  </a:schemeClr>
                </a:solidFill>
              </a:defRPr>
            </a:lvl4pPr>
            <a:lvl5pPr marL="1028673" indent="0">
              <a:buNone/>
              <a:defRPr sz="804">
                <a:solidFill>
                  <a:schemeClr val="tx1">
                    <a:tint val="75000"/>
                  </a:schemeClr>
                </a:solidFill>
              </a:defRPr>
            </a:lvl5pPr>
            <a:lvl6pPr marL="1285841" indent="0">
              <a:buNone/>
              <a:defRPr sz="804">
                <a:solidFill>
                  <a:schemeClr val="tx1">
                    <a:tint val="75000"/>
                  </a:schemeClr>
                </a:solidFill>
              </a:defRPr>
            </a:lvl6pPr>
            <a:lvl7pPr marL="1543009" indent="0">
              <a:buNone/>
              <a:defRPr sz="804">
                <a:solidFill>
                  <a:schemeClr val="tx1">
                    <a:tint val="75000"/>
                  </a:schemeClr>
                </a:solidFill>
              </a:defRPr>
            </a:lvl7pPr>
            <a:lvl8pPr marL="1800177" indent="0">
              <a:buNone/>
              <a:defRPr sz="804">
                <a:solidFill>
                  <a:schemeClr val="tx1">
                    <a:tint val="75000"/>
                  </a:schemeClr>
                </a:solidFill>
              </a:defRPr>
            </a:lvl8pPr>
            <a:lvl9pPr marL="2057345" indent="0">
              <a:buNone/>
              <a:defRPr sz="80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EC95E-489B-43A3-933C-6FB31E9B4B78}" type="datetimeFigureOut">
              <a:rPr lang="en-GB" smtClean="0">
                <a:solidFill>
                  <a:srgbClr val="073E87"/>
                </a:solidFill>
              </a:rPr>
              <a:pPr/>
              <a:t>14/11/2018</a:t>
            </a:fld>
            <a:endParaRPr lang="en-GB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2FE4E-90A8-4BEB-9F2C-87B5D36770F6}" type="slidenum">
              <a:rPr lang="en-GB" smtClean="0">
                <a:solidFill>
                  <a:srgbClr val="073E87"/>
                </a:solidFill>
              </a:rPr>
              <a:pPr/>
              <a:t>‹#›</a:t>
            </a:fld>
            <a:endParaRPr lang="en-GB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9446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EC95E-489B-43A3-933C-6FB31E9B4B78}" type="datetimeFigureOut">
              <a:rPr lang="en-GB" smtClean="0">
                <a:solidFill>
                  <a:srgbClr val="073E87"/>
                </a:solidFill>
              </a:rPr>
              <a:pPr/>
              <a:t>14/11/2018</a:t>
            </a:fld>
            <a:endParaRPr lang="en-GB" dirty="0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2FE4E-90A8-4BEB-9F2C-87B5D36770F6}" type="slidenum">
              <a:rPr lang="en-GB" smtClean="0">
                <a:solidFill>
                  <a:srgbClr val="073E87"/>
                </a:solidFill>
              </a:rPr>
              <a:pPr/>
              <a:t>‹#›</a:t>
            </a:fld>
            <a:endParaRPr lang="en-GB" dirty="0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6" y="2679192"/>
            <a:ext cx="5096256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60386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9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1366" b="0">
                <a:solidFill>
                  <a:schemeClr val="tx2"/>
                </a:solidFill>
                <a:latin typeface="+mj-lt"/>
              </a:defRPr>
            </a:lvl1pPr>
            <a:lvl2pPr marL="257168" indent="0">
              <a:buNone/>
              <a:defRPr sz="1125" b="1"/>
            </a:lvl2pPr>
            <a:lvl3pPr marL="514336" indent="0">
              <a:buNone/>
              <a:defRPr sz="1004" b="1"/>
            </a:lvl3pPr>
            <a:lvl4pPr marL="771504" indent="0">
              <a:buNone/>
              <a:defRPr sz="884" b="1"/>
            </a:lvl4pPr>
            <a:lvl5pPr marL="1028673" indent="0">
              <a:buNone/>
              <a:defRPr sz="884" b="1"/>
            </a:lvl5pPr>
            <a:lvl6pPr marL="1285841" indent="0">
              <a:buNone/>
              <a:defRPr sz="884" b="1"/>
            </a:lvl6pPr>
            <a:lvl7pPr marL="1543009" indent="0">
              <a:buNone/>
              <a:defRPr sz="884" b="1"/>
            </a:lvl7pPr>
            <a:lvl8pPr marL="1800177" indent="0">
              <a:buNone/>
              <a:defRPr sz="884" b="1"/>
            </a:lvl8pPr>
            <a:lvl9pPr marL="2057345" indent="0">
              <a:buNone/>
              <a:defRPr sz="88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3" y="3429001"/>
            <a:ext cx="5093406" cy="2697163"/>
          </a:xfrm>
        </p:spPr>
        <p:txBody>
          <a:bodyPr/>
          <a:lstStyle>
            <a:lvl1pPr>
              <a:defRPr sz="1125"/>
            </a:lvl1pPr>
            <a:lvl2pPr>
              <a:defRPr sz="1004"/>
            </a:lvl2pPr>
            <a:lvl3pPr>
              <a:defRPr sz="884"/>
            </a:lvl3pPr>
            <a:lvl4pPr>
              <a:defRPr sz="804"/>
            </a:lvl4pPr>
            <a:lvl5pPr>
              <a:defRPr sz="804"/>
            </a:lvl5pPr>
            <a:lvl6pPr>
              <a:defRPr sz="884"/>
            </a:lvl6pPr>
            <a:lvl7pPr>
              <a:defRPr sz="884"/>
            </a:lvl7pPr>
            <a:lvl8pPr>
              <a:defRPr sz="884"/>
            </a:lvl8pPr>
            <a:lvl9pPr>
              <a:defRPr sz="88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1366" b="0" i="0">
                <a:solidFill>
                  <a:schemeClr val="tx2"/>
                </a:solidFill>
                <a:latin typeface="+mj-lt"/>
              </a:defRPr>
            </a:lvl1pPr>
            <a:lvl2pPr marL="257168" indent="0">
              <a:buNone/>
              <a:defRPr sz="1125" b="1"/>
            </a:lvl2pPr>
            <a:lvl3pPr marL="514336" indent="0">
              <a:buNone/>
              <a:defRPr sz="1004" b="1"/>
            </a:lvl3pPr>
            <a:lvl4pPr marL="771504" indent="0">
              <a:buNone/>
              <a:defRPr sz="884" b="1"/>
            </a:lvl4pPr>
            <a:lvl5pPr marL="1028673" indent="0">
              <a:buNone/>
              <a:defRPr sz="884" b="1"/>
            </a:lvl5pPr>
            <a:lvl6pPr marL="1285841" indent="0">
              <a:buNone/>
              <a:defRPr sz="884" b="1"/>
            </a:lvl6pPr>
            <a:lvl7pPr marL="1543009" indent="0">
              <a:buNone/>
              <a:defRPr sz="884" b="1"/>
            </a:lvl7pPr>
            <a:lvl8pPr marL="1800177" indent="0">
              <a:buNone/>
              <a:defRPr sz="884" b="1"/>
            </a:lvl8pPr>
            <a:lvl9pPr marL="2057345" indent="0">
              <a:buNone/>
              <a:defRPr sz="88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1125"/>
            </a:lvl1pPr>
            <a:lvl2pPr>
              <a:defRPr sz="1004"/>
            </a:lvl2pPr>
            <a:lvl3pPr>
              <a:defRPr sz="884"/>
            </a:lvl3pPr>
            <a:lvl4pPr>
              <a:defRPr sz="804"/>
            </a:lvl4pPr>
            <a:lvl5pPr>
              <a:defRPr sz="804"/>
            </a:lvl5pPr>
            <a:lvl6pPr>
              <a:defRPr sz="884"/>
            </a:lvl6pPr>
            <a:lvl7pPr>
              <a:defRPr sz="884"/>
            </a:lvl7pPr>
            <a:lvl8pPr>
              <a:defRPr sz="884"/>
            </a:lvl8pPr>
            <a:lvl9pPr>
              <a:defRPr sz="88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EC95E-489B-43A3-933C-6FB31E9B4B78}" type="datetimeFigureOut">
              <a:rPr lang="en-GB" smtClean="0">
                <a:solidFill>
                  <a:srgbClr val="073E87"/>
                </a:solidFill>
              </a:rPr>
              <a:pPr/>
              <a:t>14/11/2018</a:t>
            </a:fld>
            <a:endParaRPr lang="en-GB" dirty="0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2FE4E-90A8-4BEB-9F2C-87B5D36770F6}" type="slidenum">
              <a:rPr lang="en-GB" smtClean="0">
                <a:solidFill>
                  <a:srgbClr val="073E87"/>
                </a:solidFill>
              </a:rPr>
              <a:pPr/>
              <a:t>‹#›</a:t>
            </a:fld>
            <a:endParaRPr lang="en-GB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7972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EC95E-489B-43A3-933C-6FB31E9B4B78}" type="datetimeFigureOut">
              <a:rPr lang="en-GB" smtClean="0">
                <a:solidFill>
                  <a:srgbClr val="073E87"/>
                </a:solidFill>
              </a:rPr>
              <a:pPr/>
              <a:t>14/11/2018</a:t>
            </a:fld>
            <a:endParaRPr lang="en-GB" dirty="0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2FE4E-90A8-4BEB-9F2C-87B5D36770F6}" type="slidenum">
              <a:rPr lang="en-GB" smtClean="0">
                <a:solidFill>
                  <a:srgbClr val="073E87"/>
                </a:solidFill>
              </a:rPr>
              <a:pPr/>
              <a:t>‹#›</a:t>
            </a:fld>
            <a:endParaRPr lang="en-GB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5117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685782"/>
            <a:endParaRPr lang="en-US" sz="1004" dirty="0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193"/>
            <a:ext cx="11631169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2"/>
              <a:endParaRPr lang="en-US" sz="1004" dirty="0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2"/>
              <a:endParaRPr lang="en-US" sz="1004" dirty="0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2"/>
              <a:endParaRPr lang="en-US" sz="1004" dirty="0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2"/>
              <a:endParaRPr lang="en-US" sz="1004" dirty="0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2"/>
              <a:endParaRPr lang="en-US" sz="1004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EC95E-489B-43A3-933C-6FB31E9B4B78}" type="datetimeFigureOut">
              <a:rPr lang="en-GB" smtClean="0">
                <a:solidFill>
                  <a:srgbClr val="073E87"/>
                </a:solidFill>
              </a:rPr>
              <a:pPr/>
              <a:t>14/11/2018</a:t>
            </a:fld>
            <a:endParaRPr lang="en-GB" dirty="0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2FE4E-90A8-4BEB-9F2C-87B5D36770F6}" type="slidenum">
              <a:rPr lang="en-GB" smtClean="0">
                <a:solidFill>
                  <a:srgbClr val="073E87"/>
                </a:solidFill>
              </a:rPr>
              <a:pPr/>
              <a:t>‹#›</a:t>
            </a:fld>
            <a:endParaRPr lang="en-GB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2317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685782"/>
            <a:endParaRPr lang="en-US" sz="1004" dirty="0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EC95E-489B-43A3-933C-6FB31E9B4B78}" type="datetimeFigureOut">
              <a:rPr lang="en-GB" smtClean="0">
                <a:solidFill>
                  <a:srgbClr val="073E87"/>
                </a:solidFill>
              </a:rPr>
              <a:pPr/>
              <a:t>14/11/2018</a:t>
            </a:fld>
            <a:endParaRPr lang="en-GB" dirty="0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2FE4E-90A8-4BEB-9F2C-87B5D36770F6}" type="slidenum">
              <a:rPr lang="en-GB" smtClean="0">
                <a:solidFill>
                  <a:srgbClr val="073E87"/>
                </a:solidFill>
              </a:rPr>
              <a:pPr/>
              <a:t>‹#›</a:t>
            </a:fld>
            <a:endParaRPr lang="en-GB" dirty="0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402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337"/>
              </a:spcAft>
              <a:buNone/>
              <a:defRPr sz="1004">
                <a:solidFill>
                  <a:schemeClr val="tx2"/>
                </a:solidFill>
              </a:defRPr>
            </a:lvl1pPr>
            <a:lvl2pPr marL="257168" indent="0">
              <a:buNone/>
              <a:defRPr sz="683"/>
            </a:lvl2pPr>
            <a:lvl3pPr marL="514336" indent="0">
              <a:buNone/>
              <a:defRPr sz="562"/>
            </a:lvl3pPr>
            <a:lvl4pPr marL="771504" indent="0">
              <a:buNone/>
              <a:defRPr sz="522"/>
            </a:lvl4pPr>
            <a:lvl5pPr marL="1028673" indent="0">
              <a:buNone/>
              <a:defRPr sz="522"/>
            </a:lvl5pPr>
            <a:lvl6pPr marL="1285841" indent="0">
              <a:buNone/>
              <a:defRPr sz="522"/>
            </a:lvl6pPr>
            <a:lvl7pPr marL="1543009" indent="0">
              <a:buNone/>
              <a:defRPr sz="522"/>
            </a:lvl7pPr>
            <a:lvl8pPr marL="1800177" indent="0">
              <a:buNone/>
              <a:defRPr sz="522"/>
            </a:lvl8pPr>
            <a:lvl9pPr marL="2057345" indent="0">
              <a:buNone/>
              <a:defRPr sz="5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9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2"/>
              <a:endParaRPr lang="en-US" sz="1004" dirty="0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2"/>
              <a:endParaRPr lang="en-US" sz="1004" dirty="0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2"/>
              <a:endParaRPr lang="en-US" sz="1004" dirty="0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2"/>
              <a:endParaRPr lang="en-US" sz="1004" dirty="0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2"/>
              <a:endParaRPr lang="en-US" sz="1004" dirty="0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1808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8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1246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1125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004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884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884">
                <a:solidFill>
                  <a:schemeClr val="tx2"/>
                </a:solidFill>
              </a:defRPr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9043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685782"/>
            <a:endParaRPr lang="en-US" sz="1004" dirty="0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9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2"/>
              <a:endParaRPr lang="en-US" sz="1004" dirty="0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2"/>
              <a:endParaRPr lang="en-US" sz="1004" dirty="0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2"/>
              <a:endParaRPr lang="en-US" sz="1004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2"/>
              <a:endParaRPr lang="en-US" sz="1004" dirty="0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2"/>
              <a:endParaRPr lang="en-US" sz="1004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5" y="338668"/>
            <a:ext cx="5083528" cy="2429934"/>
          </a:xfrm>
        </p:spPr>
        <p:txBody>
          <a:bodyPr anchor="b">
            <a:normAutofit/>
          </a:bodyPr>
          <a:lstStyle>
            <a:lvl1pPr algn="l">
              <a:defRPr sz="1567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1" y="2785534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004">
                <a:solidFill>
                  <a:srgbClr val="FFFFFF"/>
                </a:solidFill>
              </a:defRPr>
            </a:lvl1pPr>
            <a:lvl2pPr marL="257168" indent="0">
              <a:buNone/>
              <a:defRPr sz="683"/>
            </a:lvl2pPr>
            <a:lvl3pPr marL="514336" indent="0">
              <a:buNone/>
              <a:defRPr sz="562"/>
            </a:lvl3pPr>
            <a:lvl4pPr marL="771504" indent="0">
              <a:buNone/>
              <a:defRPr sz="522"/>
            </a:lvl4pPr>
            <a:lvl5pPr marL="1028673" indent="0">
              <a:buNone/>
              <a:defRPr sz="522"/>
            </a:lvl5pPr>
            <a:lvl6pPr marL="1285841" indent="0">
              <a:buNone/>
              <a:defRPr sz="522"/>
            </a:lvl6pPr>
            <a:lvl7pPr marL="1543009" indent="0">
              <a:buNone/>
              <a:defRPr sz="522"/>
            </a:lvl7pPr>
            <a:lvl8pPr marL="1800177" indent="0">
              <a:buNone/>
              <a:defRPr sz="522"/>
            </a:lvl8pPr>
            <a:lvl9pPr marL="2057345" indent="0">
              <a:buNone/>
              <a:defRPr sz="5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EC95E-489B-43A3-933C-6FB31E9B4B78}" type="datetimeFigureOut">
              <a:rPr lang="en-GB" smtClean="0">
                <a:solidFill>
                  <a:srgbClr val="073E87"/>
                </a:solidFill>
              </a:rPr>
              <a:pPr/>
              <a:t>14/11/2018</a:t>
            </a:fld>
            <a:endParaRPr lang="en-GB" dirty="0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2FE4E-90A8-4BEB-9F2C-87B5D36770F6}" type="slidenum">
              <a:rPr lang="en-GB" smtClean="0">
                <a:solidFill>
                  <a:srgbClr val="073E87"/>
                </a:solidFill>
              </a:rPr>
              <a:pPr/>
              <a:t>‹#›</a:t>
            </a:fld>
            <a:endParaRPr lang="en-GB" dirty="0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1808">
                <a:solidFill>
                  <a:schemeClr val="bg1"/>
                </a:solidFill>
              </a:defRPr>
            </a:lvl1pPr>
            <a:lvl2pPr marL="257168" indent="0">
              <a:buNone/>
              <a:defRPr sz="1567"/>
            </a:lvl2pPr>
            <a:lvl3pPr marL="514336" indent="0">
              <a:buNone/>
              <a:defRPr sz="1366"/>
            </a:lvl3pPr>
            <a:lvl4pPr marL="771504" indent="0">
              <a:buNone/>
              <a:defRPr sz="1125"/>
            </a:lvl4pPr>
            <a:lvl5pPr marL="1028673" indent="0">
              <a:buNone/>
              <a:defRPr sz="1125"/>
            </a:lvl5pPr>
            <a:lvl6pPr marL="1285841" indent="0">
              <a:buNone/>
              <a:defRPr sz="1125"/>
            </a:lvl6pPr>
            <a:lvl7pPr marL="1543009" indent="0">
              <a:buNone/>
              <a:defRPr sz="1125"/>
            </a:lvl7pPr>
            <a:lvl8pPr marL="1800177" indent="0">
              <a:buNone/>
              <a:defRPr sz="1125"/>
            </a:lvl8pPr>
            <a:lvl9pPr marL="2057345" indent="0">
              <a:buNone/>
              <a:defRPr sz="1125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630604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EC95E-489B-43A3-933C-6FB31E9B4B78}" type="datetimeFigureOut">
              <a:rPr lang="en-GB" smtClean="0">
                <a:solidFill>
                  <a:srgbClr val="073E87"/>
                </a:solidFill>
              </a:rPr>
              <a:pPr/>
              <a:t>14/11/2018</a:t>
            </a:fld>
            <a:endParaRPr lang="en-GB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2FE4E-90A8-4BEB-9F2C-87B5D36770F6}" type="slidenum">
              <a:rPr lang="en-GB" smtClean="0">
                <a:solidFill>
                  <a:srgbClr val="073E87"/>
                </a:solidFill>
              </a:rPr>
              <a:pPr/>
              <a:t>‹#›</a:t>
            </a:fld>
            <a:endParaRPr lang="en-GB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5022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685782"/>
            <a:endParaRPr lang="en-US" sz="1004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EC95E-489B-43A3-933C-6FB31E9B4B78}" type="datetimeFigureOut">
              <a:rPr lang="en-GB" smtClean="0">
                <a:solidFill>
                  <a:srgbClr val="073E87"/>
                </a:solidFill>
              </a:rPr>
              <a:pPr/>
              <a:t>14/11/2018</a:t>
            </a:fld>
            <a:endParaRPr lang="en-GB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2FE4E-90A8-4BEB-9F2C-87B5D36770F6}" type="slidenum">
              <a:rPr lang="en-GB" smtClean="0">
                <a:solidFill>
                  <a:srgbClr val="073E87"/>
                </a:solidFill>
              </a:rPr>
              <a:pPr/>
              <a:t>‹#›</a:t>
            </a:fld>
            <a:endParaRPr lang="en-GB" dirty="0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9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2"/>
              <a:endParaRPr lang="en-US" sz="1004" dirty="0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2"/>
              <a:endParaRPr lang="en-US" sz="1004"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2"/>
              <a:endParaRPr lang="en-US" sz="1004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2"/>
              <a:endParaRPr lang="en-US" sz="1004" dirty="0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2"/>
              <a:endParaRPr lang="en-US" sz="1004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2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1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604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61706-B293-49B3-B5BA-DEB503E7DEB5}" type="datetimeFigureOut">
              <a:rPr lang="en-GB" smtClean="0"/>
              <a:t>14/11/2018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43488B12-BF19-420D-908C-5D4F2D369A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943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61706-B293-49B3-B5BA-DEB503E7DEB5}" type="datetimeFigureOut">
              <a:rPr lang="en-GB" smtClean="0"/>
              <a:t>14/11/2018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88B12-BF19-420D-908C-5D4F2D369A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91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61706-B293-49B3-B5BA-DEB503E7DEB5}" type="datetimeFigureOut">
              <a:rPr lang="en-GB" smtClean="0"/>
              <a:t>14/11/2018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88B12-BF19-420D-908C-5D4F2D369A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971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61706-B293-49B3-B5BA-DEB503E7DEB5}" type="datetimeFigureOut">
              <a:rPr lang="en-GB" smtClean="0"/>
              <a:t>14/11/2018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88B12-BF19-420D-908C-5D4F2D369A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9524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61706-B293-49B3-B5BA-DEB503E7DEB5}" type="datetimeFigureOut">
              <a:rPr lang="en-GB" smtClean="0"/>
              <a:t>14/11/2018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88B12-BF19-420D-908C-5D4F2D369A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3586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61706-B293-49B3-B5BA-DEB503E7DEB5}" type="datetimeFigureOut">
              <a:rPr lang="en-GB" smtClean="0"/>
              <a:t>14/11/2018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88B12-BF19-420D-908C-5D4F2D369A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084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61706-B293-49B3-B5BA-DEB503E7DEB5}" type="datetimeFigureOut">
              <a:rPr lang="en-GB" smtClean="0"/>
              <a:t>14/11/2018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88B12-BF19-420D-908C-5D4F2D369A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845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61706-B293-49B3-B5BA-DEB503E7DEB5}" type="datetimeFigureOut">
              <a:rPr lang="en-GB" smtClean="0"/>
              <a:t>14/11/2018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88B12-BF19-420D-908C-5D4F2D369A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55561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685782"/>
            <a:endParaRPr lang="en-US" sz="1004" dirty="0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31"/>
            <a:ext cx="11631169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2"/>
              <a:endParaRPr lang="en-US" sz="1004"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2"/>
              <a:endParaRPr lang="en-US" sz="1004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2"/>
              <a:endParaRPr lang="en-US" sz="1004" dirty="0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2"/>
              <a:endParaRPr lang="en-US" sz="1004" dirty="0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2"/>
              <a:endParaRPr lang="en-US" sz="1004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165"/>
            <a:ext cx="5048921" cy="36512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562">
                <a:solidFill>
                  <a:schemeClr val="tx2"/>
                </a:solidFill>
              </a:defRPr>
            </a:lvl1pPr>
          </a:lstStyle>
          <a:p>
            <a:pPr defTabSz="685782"/>
            <a:fld id="{618EC95E-489B-43A3-933C-6FB31E9B4B78}" type="datetimeFigureOut">
              <a:rPr lang="en-GB" smtClean="0">
                <a:solidFill>
                  <a:srgbClr val="073E87"/>
                </a:solidFill>
              </a:rPr>
              <a:pPr defTabSz="685782"/>
              <a:t>14/11/2018</a:t>
            </a:fld>
            <a:endParaRPr lang="en-GB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6" y="6250165"/>
            <a:ext cx="5048921" cy="36512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562">
                <a:solidFill>
                  <a:schemeClr val="tx2"/>
                </a:solidFill>
              </a:defRPr>
            </a:lvl1pPr>
          </a:lstStyle>
          <a:p>
            <a:pPr defTabSz="685782"/>
            <a:endParaRPr lang="en-GB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2" cy="36512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562">
                <a:solidFill>
                  <a:schemeClr val="tx2"/>
                </a:solidFill>
              </a:defRPr>
            </a:lvl1pPr>
          </a:lstStyle>
          <a:p>
            <a:pPr defTabSz="685782"/>
            <a:fld id="{EBA2FE4E-90A8-4BEB-9F2C-87B5D36770F6}" type="slidenum">
              <a:rPr lang="en-GB" smtClean="0">
                <a:solidFill>
                  <a:srgbClr val="073E87"/>
                </a:solidFill>
              </a:rPr>
              <a:pPr defTabSz="685782"/>
              <a:t>‹#›</a:t>
            </a:fld>
            <a:endParaRPr lang="en-GB" dirty="0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8" cy="3450696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694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defTabSz="514336" rtl="0" eaLnBrk="1" latinLnBrk="0" hangingPunct="1">
        <a:spcBef>
          <a:spcPct val="0"/>
        </a:spcBef>
        <a:buNone/>
        <a:defRPr sz="2491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54301" indent="-154301" algn="l" defTabSz="514336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366" kern="1200">
          <a:solidFill>
            <a:schemeClr val="tx2"/>
          </a:solidFill>
          <a:latin typeface="+mn-lt"/>
          <a:ea typeface="+mn-ea"/>
          <a:cs typeface="+mn-cs"/>
        </a:defRPr>
      </a:lvl1pPr>
      <a:lvl2pPr marL="324139" indent="-154301" algn="l" defTabSz="514336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246" kern="1200">
          <a:solidFill>
            <a:schemeClr val="tx2"/>
          </a:solidFill>
          <a:latin typeface="+mn-lt"/>
          <a:ea typeface="+mn-ea"/>
          <a:cs typeface="+mn-cs"/>
        </a:defRPr>
      </a:lvl2pPr>
      <a:lvl3pPr marL="481298" indent="-128584" algn="l" defTabSz="514336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125" kern="1200">
          <a:solidFill>
            <a:schemeClr val="tx2"/>
          </a:solidFill>
          <a:latin typeface="+mn-lt"/>
          <a:ea typeface="+mn-ea"/>
          <a:cs typeface="+mn-cs"/>
        </a:defRPr>
      </a:lvl3pPr>
      <a:lvl4pPr marL="642920" indent="-128584" algn="l" defTabSz="514336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004" kern="1200">
          <a:solidFill>
            <a:schemeClr val="tx2"/>
          </a:solidFill>
          <a:latin typeface="+mn-lt"/>
          <a:ea typeface="+mn-ea"/>
          <a:cs typeface="+mn-cs"/>
        </a:defRPr>
      </a:lvl4pPr>
      <a:lvl5pPr marL="822938" indent="-128584" algn="l" defTabSz="514336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884" kern="1200">
          <a:solidFill>
            <a:schemeClr val="tx2"/>
          </a:solidFill>
          <a:latin typeface="+mn-lt"/>
          <a:ea typeface="+mn-ea"/>
          <a:cs typeface="+mn-cs"/>
        </a:defRPr>
      </a:lvl5pPr>
      <a:lvl6pPr marL="1002956" indent="-128584" algn="l" defTabSz="514336" rtl="0" eaLnBrk="1" latinLnBrk="0" hangingPunct="1">
        <a:spcBef>
          <a:spcPts val="216"/>
        </a:spcBef>
        <a:buClr>
          <a:schemeClr val="accent1"/>
        </a:buClr>
        <a:buFont typeface="Symbol" pitchFamily="18" charset="2"/>
        <a:buChar char="*"/>
        <a:defRPr sz="804" kern="1200">
          <a:solidFill>
            <a:schemeClr val="tx2"/>
          </a:solidFill>
          <a:latin typeface="+mn-lt"/>
          <a:ea typeface="+mn-ea"/>
          <a:cs typeface="+mn-cs"/>
        </a:defRPr>
      </a:lvl6pPr>
      <a:lvl7pPr marL="1182973" indent="-128584" algn="l" defTabSz="514336" rtl="0" eaLnBrk="1" latinLnBrk="0" hangingPunct="1">
        <a:spcBef>
          <a:spcPts val="216"/>
        </a:spcBef>
        <a:buClr>
          <a:schemeClr val="accent1"/>
        </a:buClr>
        <a:buFont typeface="Symbol" pitchFamily="18" charset="2"/>
        <a:buChar char="*"/>
        <a:defRPr sz="804" kern="1200">
          <a:solidFill>
            <a:schemeClr val="tx2"/>
          </a:solidFill>
          <a:latin typeface="+mn-lt"/>
          <a:ea typeface="+mn-ea"/>
          <a:cs typeface="+mn-cs"/>
        </a:defRPr>
      </a:lvl7pPr>
      <a:lvl8pPr marL="1362991" indent="-128584" algn="l" defTabSz="514336" rtl="0" eaLnBrk="1" latinLnBrk="0" hangingPunct="1">
        <a:spcBef>
          <a:spcPts val="216"/>
        </a:spcBef>
        <a:buClr>
          <a:schemeClr val="accent1"/>
        </a:buClr>
        <a:buFont typeface="Symbol" pitchFamily="18" charset="2"/>
        <a:buChar char="*"/>
        <a:defRPr sz="804" kern="1200">
          <a:solidFill>
            <a:schemeClr val="tx2"/>
          </a:solidFill>
          <a:latin typeface="+mn-lt"/>
          <a:ea typeface="+mn-ea"/>
          <a:cs typeface="+mn-cs"/>
        </a:defRPr>
      </a:lvl8pPr>
      <a:lvl9pPr marL="1543009" indent="-128584" algn="l" defTabSz="514336" rtl="0" eaLnBrk="1" latinLnBrk="0" hangingPunct="1">
        <a:spcBef>
          <a:spcPts val="216"/>
        </a:spcBef>
        <a:buClr>
          <a:schemeClr val="accent1"/>
        </a:buClr>
        <a:buFont typeface="Symbol" pitchFamily="18" charset="2"/>
        <a:buChar char="*"/>
        <a:defRPr sz="804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36" rtl="0" eaLnBrk="1" latinLnBrk="0" hangingPunct="1">
        <a:defRPr sz="1004" kern="1200">
          <a:solidFill>
            <a:schemeClr val="tx1"/>
          </a:solidFill>
          <a:latin typeface="+mn-lt"/>
          <a:ea typeface="+mn-ea"/>
          <a:cs typeface="+mn-cs"/>
        </a:defRPr>
      </a:lvl1pPr>
      <a:lvl2pPr marL="257168" algn="l" defTabSz="514336" rtl="0" eaLnBrk="1" latinLnBrk="0" hangingPunct="1">
        <a:defRPr sz="1004" kern="1200">
          <a:solidFill>
            <a:schemeClr val="tx1"/>
          </a:solidFill>
          <a:latin typeface="+mn-lt"/>
          <a:ea typeface="+mn-ea"/>
          <a:cs typeface="+mn-cs"/>
        </a:defRPr>
      </a:lvl2pPr>
      <a:lvl3pPr marL="514336" algn="l" defTabSz="514336" rtl="0" eaLnBrk="1" latinLnBrk="0" hangingPunct="1">
        <a:defRPr sz="1004" kern="1200">
          <a:solidFill>
            <a:schemeClr val="tx1"/>
          </a:solidFill>
          <a:latin typeface="+mn-lt"/>
          <a:ea typeface="+mn-ea"/>
          <a:cs typeface="+mn-cs"/>
        </a:defRPr>
      </a:lvl3pPr>
      <a:lvl4pPr marL="771504" algn="l" defTabSz="514336" rtl="0" eaLnBrk="1" latinLnBrk="0" hangingPunct="1">
        <a:defRPr sz="1004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3" algn="l" defTabSz="514336" rtl="0" eaLnBrk="1" latinLnBrk="0" hangingPunct="1">
        <a:defRPr sz="1004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1" algn="l" defTabSz="514336" rtl="0" eaLnBrk="1" latinLnBrk="0" hangingPunct="1">
        <a:defRPr sz="1004" kern="1200">
          <a:solidFill>
            <a:schemeClr val="tx1"/>
          </a:solidFill>
          <a:latin typeface="+mn-lt"/>
          <a:ea typeface="+mn-ea"/>
          <a:cs typeface="+mn-cs"/>
        </a:defRPr>
      </a:lvl6pPr>
      <a:lvl7pPr marL="1543009" algn="l" defTabSz="514336" rtl="0" eaLnBrk="1" latinLnBrk="0" hangingPunct="1">
        <a:defRPr sz="1004" kern="1200">
          <a:solidFill>
            <a:schemeClr val="tx1"/>
          </a:solidFill>
          <a:latin typeface="+mn-lt"/>
          <a:ea typeface="+mn-ea"/>
          <a:cs typeface="+mn-cs"/>
        </a:defRPr>
      </a:lvl7pPr>
      <a:lvl8pPr marL="1800177" algn="l" defTabSz="514336" rtl="0" eaLnBrk="1" latinLnBrk="0" hangingPunct="1">
        <a:defRPr sz="1004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5" algn="l" defTabSz="514336" rtl="0" eaLnBrk="1" latinLnBrk="0" hangingPunct="1">
        <a:defRPr sz="10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tmn.ac.uk/page/guid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mn.ac.uk/general/recommended_links.asp" TargetMode="External"/><Relationship Id="rId2" Type="http://schemas.openxmlformats.org/officeDocument/2006/relationships/hyperlink" Target="https://www.tmn.ac.uk/page/Resourc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xeter.ac.uk/ctu/aboutus/ectsn/#VOlgshzo63AGtHDc.99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5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2.e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emf"/><Relationship Id="rId20" Type="http://schemas.openxmlformats.org/officeDocument/2006/relationships/image" Target="../media/image16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11.emf"/><Relationship Id="rId19" Type="http://schemas.openxmlformats.org/officeDocument/2006/relationships/package" Target="../embeddings/Microsoft_PowerPoint_Presentation1.pptx"/><Relationship Id="rId4" Type="http://schemas.openxmlformats.org/officeDocument/2006/relationships/image" Target="../media/image8.e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xeter.ac.uk/ctu/aboutus/ectsn/#VOlgshzo63AGtHDc.99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 smtClean="0"/>
              <a:t>ExeCTU</a:t>
            </a:r>
            <a:r>
              <a:rPr lang="en-GB" dirty="0" smtClean="0"/>
              <a:t> Trial</a:t>
            </a:r>
            <a:br>
              <a:rPr lang="en-GB" dirty="0" smtClean="0"/>
            </a:br>
            <a:r>
              <a:rPr lang="en-GB" dirty="0" smtClean="0"/>
              <a:t>ECTSN Event 16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Dr Shelley Rhodes</a:t>
            </a:r>
          </a:p>
          <a:p>
            <a:r>
              <a:rPr lang="en-GB" dirty="0" err="1" smtClean="0"/>
              <a:t>ExeCTU</a:t>
            </a:r>
            <a:r>
              <a:rPr lang="en-GB" dirty="0" smtClean="0"/>
              <a:t> Senior Clinical Trials Manager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006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95400" y="150064"/>
            <a:ext cx="7985173" cy="1634423"/>
          </a:xfrm>
          <a:prstGeom prst="rect">
            <a:avLst/>
          </a:prstGeom>
          <a:noFill/>
        </p:spPr>
        <p:txBody>
          <a:bodyPr wrap="square" lIns="51435" tIns="25718" rIns="51435" bIns="25718" rtlCol="0">
            <a:spAutoFit/>
          </a:bodyPr>
          <a:lstStyle/>
          <a:p>
            <a:pPr defTabSz="685782"/>
            <a:endParaRPr lang="en-GB" sz="2571" b="1" dirty="0">
              <a:solidFill>
                <a:srgbClr val="31B6FD">
                  <a:lumMod val="20000"/>
                  <a:lumOff val="80000"/>
                </a:srgbClr>
              </a:solidFill>
            </a:endParaRPr>
          </a:p>
          <a:p>
            <a:pPr algn="ctr" defTabSz="685782"/>
            <a:r>
              <a:rPr lang="en-GB" sz="2571" b="1" dirty="0">
                <a:solidFill>
                  <a:srgbClr val="4584D3">
                    <a:lumMod val="75000"/>
                  </a:srgbClr>
                </a:solidFill>
              </a:rPr>
              <a:t>Exeter Clinical Trials Support Network </a:t>
            </a:r>
          </a:p>
          <a:p>
            <a:pPr algn="ctr" defTabSz="685782"/>
            <a:r>
              <a:rPr lang="en-GB" sz="2571" b="1" dirty="0">
                <a:solidFill>
                  <a:srgbClr val="4584D3">
                    <a:lumMod val="75000"/>
                  </a:srgbClr>
                </a:solidFill>
              </a:rPr>
              <a:t>Event 16, Thursday 15</a:t>
            </a:r>
            <a:r>
              <a:rPr lang="en-GB" sz="2571" b="1" baseline="30000" dirty="0">
                <a:solidFill>
                  <a:srgbClr val="4584D3">
                    <a:lumMod val="75000"/>
                  </a:srgbClr>
                </a:solidFill>
              </a:rPr>
              <a:t>th</a:t>
            </a:r>
            <a:r>
              <a:rPr lang="en-GB" sz="2571" b="1" dirty="0">
                <a:solidFill>
                  <a:srgbClr val="4584D3">
                    <a:lumMod val="75000"/>
                  </a:srgbClr>
                </a:solidFill>
              </a:rPr>
              <a:t> November 2018</a:t>
            </a:r>
          </a:p>
          <a:p>
            <a:pPr algn="ctr" defTabSz="685782"/>
            <a:endParaRPr lang="en-GB" sz="2571" b="1" dirty="0">
              <a:solidFill>
                <a:srgbClr val="4584D3">
                  <a:lumMod val="75000"/>
                </a:srgb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775520" y="2054884"/>
          <a:ext cx="8640960" cy="454759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481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928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13204">
                <a:tc>
                  <a:txBody>
                    <a:bodyPr/>
                    <a:lstStyle/>
                    <a:p>
                      <a:pPr algn="ctr"/>
                      <a:r>
                        <a:rPr lang="en-GB" sz="1700" b="1" i="0" dirty="0" smtClean="0">
                          <a:solidFill>
                            <a:schemeClr val="tx2"/>
                          </a:solidFill>
                        </a:rPr>
                        <a:t>10:00</a:t>
                      </a:r>
                      <a:endParaRPr lang="en-GB" sz="1700" b="1" i="0" dirty="0">
                        <a:solidFill>
                          <a:schemeClr val="tx2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</a:rPr>
                        <a:t>Refreshments: Coffee &amp; Cake 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4889">
                <a:tc>
                  <a:txBody>
                    <a:bodyPr/>
                    <a:lstStyle/>
                    <a:p>
                      <a:pPr algn="ctr"/>
                      <a:r>
                        <a:rPr lang="en-GB" sz="1700" b="1" i="0" dirty="0" smtClean="0">
                          <a:solidFill>
                            <a:schemeClr val="tx2"/>
                          </a:solidFill>
                        </a:rPr>
                        <a:t>10:15</a:t>
                      </a:r>
                      <a:endParaRPr lang="en-GB" sz="1700" b="1" i="0" dirty="0">
                        <a:solidFill>
                          <a:schemeClr val="tx2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b="1" kern="1200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Introduction, News &amp; </a:t>
                      </a:r>
                      <a:r>
                        <a:rPr lang="en-GB" sz="1700" b="1" i="0" baseline="0" dirty="0" smtClean="0">
                          <a:solidFill>
                            <a:schemeClr val="tx2"/>
                          </a:solidFill>
                        </a:rPr>
                        <a:t>New 2018 TM Guide</a:t>
                      </a:r>
                      <a:endParaRPr lang="en-GB" sz="1700" b="1" kern="1200" baseline="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b="0" i="1" kern="1200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Shelley Rhodes </a:t>
                      </a:r>
                      <a:r>
                        <a:rPr lang="en-GB" sz="1700" b="1" i="1" kern="1200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GB" sz="1700" b="0" i="1" baseline="0" dirty="0" err="1" smtClean="0">
                          <a:solidFill>
                            <a:schemeClr val="tx2"/>
                          </a:solidFill>
                        </a:rPr>
                        <a:t>ExeCTU</a:t>
                      </a:r>
                      <a:r>
                        <a:rPr lang="en-GB" sz="1700" b="0" i="1" baseline="0" dirty="0" smtClean="0">
                          <a:solidFill>
                            <a:schemeClr val="tx2"/>
                          </a:solidFill>
                        </a:rPr>
                        <a:t> Senior Trial Manager</a:t>
                      </a:r>
                      <a:endParaRPr lang="en-GB" sz="1700" b="1" i="1" baseline="0" dirty="0">
                        <a:solidFill>
                          <a:schemeClr val="tx2"/>
                        </a:solidFill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74889">
                <a:tc>
                  <a:txBody>
                    <a:bodyPr/>
                    <a:lstStyle/>
                    <a:p>
                      <a:pPr algn="ctr"/>
                      <a:r>
                        <a:rPr lang="en-GB" sz="1700" b="1" i="0" dirty="0" smtClean="0">
                          <a:solidFill>
                            <a:schemeClr val="tx2"/>
                          </a:solidFill>
                        </a:rPr>
                        <a:t>10:30</a:t>
                      </a:r>
                      <a:endParaRPr lang="en-GB" sz="1700" b="1" i="0" dirty="0">
                        <a:solidFill>
                          <a:schemeClr val="tx2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700" b="1" i="0" baseline="0" dirty="0" err="1" smtClean="0">
                          <a:solidFill>
                            <a:schemeClr val="tx2"/>
                          </a:solidFill>
                        </a:rPr>
                        <a:t>RedCap</a:t>
                      </a:r>
                      <a:r>
                        <a:rPr lang="en-GB" sz="1700" b="1" i="0" baseline="0" dirty="0" smtClean="0">
                          <a:solidFill>
                            <a:schemeClr val="tx2"/>
                          </a:solidFill>
                        </a:rPr>
                        <a:t> Cloud: What can this data collection tool do for your trial?</a:t>
                      </a: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700" b="0" i="1" baseline="0" dirty="0" smtClean="0">
                          <a:solidFill>
                            <a:schemeClr val="tx2"/>
                          </a:solidFill>
                        </a:rPr>
                        <a:t>Tim Eames – </a:t>
                      </a:r>
                      <a:r>
                        <a:rPr lang="en-GB" sz="1700" b="0" i="1" baseline="0" dirty="0" err="1" smtClean="0">
                          <a:solidFill>
                            <a:schemeClr val="tx2"/>
                          </a:solidFill>
                        </a:rPr>
                        <a:t>ExeCTU</a:t>
                      </a:r>
                      <a:r>
                        <a:rPr lang="en-GB" sz="1700" b="0" i="1" baseline="0" dirty="0" smtClean="0">
                          <a:solidFill>
                            <a:schemeClr val="tx2"/>
                          </a:solidFill>
                        </a:rPr>
                        <a:t> Senior Analyst Programmer </a:t>
                      </a:r>
                    </a:p>
                  </a:txBody>
                  <a:tcPr marL="51435" marR="51435" marT="25718" marB="25718"/>
                </a:tc>
              </a:tr>
              <a:tr h="313204">
                <a:tc>
                  <a:txBody>
                    <a:bodyPr/>
                    <a:lstStyle/>
                    <a:p>
                      <a:pPr algn="ctr"/>
                      <a:r>
                        <a:rPr lang="en-GB" sz="1700" b="1" i="0" dirty="0" smtClean="0">
                          <a:solidFill>
                            <a:schemeClr val="tx2"/>
                          </a:solidFill>
                        </a:rPr>
                        <a:t>10:50</a:t>
                      </a:r>
                      <a:endParaRPr lang="en-GB" sz="1700" b="1" i="0" dirty="0">
                        <a:solidFill>
                          <a:schemeClr val="tx2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b="0" i="0" baseline="0" dirty="0" smtClean="0">
                          <a:solidFill>
                            <a:schemeClr val="tx2"/>
                          </a:solidFill>
                        </a:rPr>
                        <a:t>Questions &amp; break</a:t>
                      </a:r>
                    </a:p>
                  </a:txBody>
                  <a:tcPr marL="51435" marR="51435" marT="25718" marB="25718"/>
                </a:tc>
              </a:tr>
              <a:tr h="2145001">
                <a:tc>
                  <a:txBody>
                    <a:bodyPr/>
                    <a:lstStyle/>
                    <a:p>
                      <a:pPr algn="ctr"/>
                      <a:r>
                        <a:rPr lang="en-GB" sz="1700" b="1" i="0" dirty="0" smtClean="0">
                          <a:solidFill>
                            <a:schemeClr val="tx2"/>
                          </a:solidFill>
                        </a:rPr>
                        <a:t>11:00</a:t>
                      </a:r>
                      <a:endParaRPr lang="en-GB" sz="1700" b="1" i="0" dirty="0">
                        <a:solidFill>
                          <a:schemeClr val="tx2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700" b="1" i="0" baseline="0" dirty="0" smtClean="0">
                          <a:solidFill>
                            <a:schemeClr val="tx2"/>
                          </a:solidFill>
                        </a:rPr>
                        <a:t>Summary of recent relevant talks &amp; work shops attended at UKTMN Annual Meeting 2018</a:t>
                      </a: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700" b="0" i="0" baseline="0" dirty="0" smtClean="0">
                          <a:solidFill>
                            <a:schemeClr val="tx2"/>
                          </a:solidFill>
                        </a:rPr>
                        <a:t>SWATs, close down &amp; archiving, use of routine data, GDPR, rapid activation of a hibernating pandemic trial, site metrics &amp; more!</a:t>
                      </a: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700" b="1" i="0" baseline="0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700" b="0" i="1" baseline="0" dirty="0" smtClean="0">
                          <a:solidFill>
                            <a:schemeClr val="tx2"/>
                          </a:solidFill>
                        </a:rPr>
                        <a:t>Claire Pentecost – Trial Manager, </a:t>
                      </a: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700" b="0" i="1" baseline="0" dirty="0" smtClean="0">
                          <a:solidFill>
                            <a:schemeClr val="tx2"/>
                          </a:solidFill>
                        </a:rPr>
                        <a:t>Catherine Angwin – Research Project Manager</a:t>
                      </a: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700" b="0" i="1" baseline="0" dirty="0" smtClean="0">
                          <a:solidFill>
                            <a:schemeClr val="tx2"/>
                          </a:solidFill>
                        </a:rPr>
                        <a:t>Anita Hill – Research Project Manager</a:t>
                      </a:r>
                    </a:p>
                  </a:txBody>
                  <a:tcPr marL="51435" marR="51435" marT="25718" marB="25718"/>
                </a:tc>
              </a:tr>
              <a:tr h="313204">
                <a:tc>
                  <a:txBody>
                    <a:bodyPr/>
                    <a:lstStyle/>
                    <a:p>
                      <a:pPr algn="ctr"/>
                      <a:r>
                        <a:rPr lang="en-GB" sz="1700" b="1" i="0" dirty="0" smtClean="0">
                          <a:solidFill>
                            <a:schemeClr val="tx2"/>
                          </a:solidFill>
                        </a:rPr>
                        <a:t>11:40</a:t>
                      </a:r>
                      <a:endParaRPr lang="en-GB" sz="1700" b="1" i="0" dirty="0">
                        <a:solidFill>
                          <a:schemeClr val="tx2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b="1" i="0" baseline="0" dirty="0" smtClean="0">
                          <a:solidFill>
                            <a:schemeClr val="tx2"/>
                          </a:solidFill>
                        </a:rPr>
                        <a:t>Questions and networking</a:t>
                      </a:r>
                      <a:endParaRPr lang="en-GB" sz="1700" b="0" i="1" baseline="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3204">
                <a:tc>
                  <a:txBody>
                    <a:bodyPr/>
                    <a:lstStyle/>
                    <a:p>
                      <a:pPr algn="ctr"/>
                      <a:r>
                        <a:rPr lang="en-GB" sz="1700" b="1" i="0" dirty="0" smtClean="0">
                          <a:solidFill>
                            <a:schemeClr val="tx2"/>
                          </a:solidFill>
                        </a:rPr>
                        <a:t>12:00</a:t>
                      </a:r>
                      <a:endParaRPr lang="en-GB" sz="1700" b="1" i="0" dirty="0">
                        <a:solidFill>
                          <a:schemeClr val="tx2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b="0" i="0" baseline="0" dirty="0" smtClean="0">
                          <a:solidFill>
                            <a:schemeClr val="tx2"/>
                          </a:solidFill>
                        </a:rPr>
                        <a:t>End</a:t>
                      </a:r>
                    </a:p>
                  </a:txBody>
                  <a:tcPr marL="51435" marR="51435" marT="25718" marB="25718"/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119" y="420094"/>
            <a:ext cx="1735907" cy="121307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848578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1239" y="10020"/>
            <a:ext cx="3490761" cy="21704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UK Trial Managers Network-</a:t>
            </a:r>
            <a:br>
              <a:rPr lang="en-GB" dirty="0" smtClean="0"/>
            </a:br>
            <a:r>
              <a:rPr lang="en-GB" dirty="0" smtClean="0"/>
              <a:t>Celebrates 20</a:t>
            </a:r>
            <a:r>
              <a:rPr lang="en-GB" baseline="30000" dirty="0" smtClean="0"/>
              <a:t>th</a:t>
            </a:r>
            <a:r>
              <a:rPr lang="en-GB" dirty="0" smtClean="0"/>
              <a:t> year</a:t>
            </a:r>
            <a:endParaRPr lang="en-GB" dirty="0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680321" y="2416678"/>
            <a:ext cx="10204556" cy="409909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sz="3100" dirty="0" smtClean="0"/>
              <a:t>Aims </a:t>
            </a:r>
            <a:r>
              <a:rPr lang="en-GB" sz="3100" dirty="0"/>
              <a:t>to facilitate the development of a well-trained, highly motivated, effective workforce of trial managers within the UK health care system who will make an important contribution to the efficient delivery of high quality clinical trials</a:t>
            </a:r>
            <a:r>
              <a:rPr lang="en-GB" sz="3100" dirty="0" smtClean="0"/>
              <a:t>.</a:t>
            </a:r>
          </a:p>
          <a:p>
            <a:pPr marL="0" indent="0">
              <a:buNone/>
            </a:pPr>
            <a:endParaRPr lang="en-GB" sz="3100" dirty="0"/>
          </a:p>
          <a:p>
            <a:pPr marL="0" indent="0">
              <a:buNone/>
            </a:pPr>
            <a:r>
              <a:rPr lang="en-GB" sz="3100" dirty="0" smtClean="0"/>
              <a:t>It </a:t>
            </a:r>
            <a:r>
              <a:rPr lang="en-GB" sz="3100" dirty="0"/>
              <a:t>aims to provide a forum which will promote best practice in effective management and delivery of clinical trials, and provide a focus for the professional accreditation of the competencies required to effectively manage a clinical trial and thereby developing a career pathway for trial managers. </a:t>
            </a:r>
            <a:endParaRPr lang="en-GB" sz="3100" dirty="0" smtClean="0"/>
          </a:p>
          <a:p>
            <a:pPr marL="0" indent="0">
              <a:buNone/>
            </a:pPr>
            <a:endParaRPr lang="en-GB" sz="3100" dirty="0"/>
          </a:p>
          <a:p>
            <a:pPr marL="0" indent="0">
              <a:buNone/>
            </a:pPr>
            <a:r>
              <a:rPr lang="en-GB" sz="3100" dirty="0" smtClean="0"/>
              <a:t>UKTMN </a:t>
            </a:r>
            <a:r>
              <a:rPr lang="en-GB" sz="3100" dirty="0"/>
              <a:t>also seeks to promote a shared understanding of the role and value of effective trial management within clinical research</a:t>
            </a:r>
            <a:r>
              <a:rPr lang="en-GB" sz="3100" dirty="0" smtClean="0"/>
              <a:t>.</a:t>
            </a:r>
            <a:endParaRPr lang="en-GB" sz="3100" b="1" dirty="0"/>
          </a:p>
          <a:p>
            <a:pPr marL="0" indent="0">
              <a:buNone/>
            </a:pPr>
            <a:endParaRPr lang="en-GB" b="1" dirty="0" smtClean="0"/>
          </a:p>
        </p:txBody>
      </p:sp>
    </p:spTree>
    <p:extLst>
      <p:ext uri="{BB962C8B-B14F-4D97-AF65-F5344CB8AC3E}">
        <p14:creationId xmlns:p14="http://schemas.microsoft.com/office/powerpoint/2010/main" val="412091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UKTMN – Editorial Board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>
                <a:hlinkClick r:id="rId2"/>
              </a:rPr>
              <a:t>https</a:t>
            </a:r>
            <a:r>
              <a:rPr lang="en-GB" dirty="0">
                <a:hlinkClick r:id="rId2"/>
              </a:rPr>
              <a:t>://</a:t>
            </a:r>
            <a:r>
              <a:rPr lang="en-GB" dirty="0" smtClean="0">
                <a:hlinkClick r:id="rId2"/>
              </a:rPr>
              <a:t>www.tmn.ac.uk/page/guide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UKTMN Trial Managers </a:t>
            </a:r>
          </a:p>
          <a:p>
            <a:pPr marL="0" indent="0">
              <a:buNone/>
            </a:pPr>
            <a:r>
              <a:rPr lang="en-GB" dirty="0"/>
              <a:t>C</a:t>
            </a:r>
            <a:r>
              <a:rPr lang="en-GB" dirty="0" smtClean="0"/>
              <a:t>ompetencies Checklist - under edit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UKTMN link with UKCRC - under discussion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1385" y="433678"/>
            <a:ext cx="4255478" cy="606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0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957335"/>
            <a:ext cx="9613861" cy="108093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UKTMN – membership now free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Slides </a:t>
            </a:r>
            <a:r>
              <a:rPr lang="en-GB" dirty="0"/>
              <a:t>from the UKTMN annual Meeting can be found here</a:t>
            </a:r>
            <a:r>
              <a:rPr lang="en-GB" dirty="0" smtClean="0"/>
              <a:t>:</a:t>
            </a:r>
            <a:endParaRPr lang="en-GB" dirty="0" smtClean="0">
              <a:hlinkClick r:id="rId2"/>
            </a:endParaRPr>
          </a:p>
          <a:p>
            <a:pPr marL="0" indent="0">
              <a:buNone/>
            </a:pPr>
            <a:r>
              <a:rPr lang="en-GB" dirty="0" smtClean="0">
                <a:hlinkClick r:id="rId2"/>
              </a:rPr>
              <a:t>https</a:t>
            </a:r>
            <a:r>
              <a:rPr lang="en-GB" dirty="0">
                <a:hlinkClick r:id="rId2"/>
              </a:rPr>
              <a:t>://</a:t>
            </a:r>
            <a:r>
              <a:rPr lang="en-GB" dirty="0" smtClean="0">
                <a:hlinkClick r:id="rId2"/>
              </a:rPr>
              <a:t>www.tmn.ac.uk/page/Resource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UKTMN </a:t>
            </a:r>
            <a:r>
              <a:rPr lang="en-GB" dirty="0"/>
              <a:t>– Links </a:t>
            </a:r>
            <a:r>
              <a:rPr lang="en-GB" dirty="0" smtClean="0"/>
              <a:t>to many </a:t>
            </a:r>
            <a:r>
              <a:rPr lang="en-GB" smtClean="0"/>
              <a:t>useful resources!!!</a:t>
            </a:r>
            <a:endParaRPr lang="en-GB" dirty="0"/>
          </a:p>
          <a:p>
            <a:pPr marL="0" indent="0">
              <a:buNone/>
            </a:pPr>
            <a:r>
              <a:rPr lang="en-GB" dirty="0">
                <a:hlinkClick r:id="rId3"/>
              </a:rPr>
              <a:t>https://www.tmn.ac.uk/general/recommended_links.asp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1810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Exeter Clinical Trials Support Network (ECTSN</a:t>
            </a:r>
            <a:r>
              <a:rPr lang="en-GB" dirty="0" smtClean="0"/>
              <a:t>) - Celebrates 5</a:t>
            </a:r>
            <a:r>
              <a:rPr lang="en-GB" baseline="30000" dirty="0" smtClean="0"/>
              <a:t>th</a:t>
            </a:r>
            <a:r>
              <a:rPr lang="en-GB" dirty="0" smtClean="0"/>
              <a:t> year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121" y="2261507"/>
            <a:ext cx="11960679" cy="44332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ECTSN </a:t>
            </a:r>
            <a:r>
              <a:rPr lang="en-GB" dirty="0"/>
              <a:t>aims to provide a termly meeting forum for clinical trial/study personnel to network and collaborate and share best practice for the effective management and delivery of clinical trials. Objectives of ECTSN include: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• Sharing and harmonisation of professional practices within the Network</a:t>
            </a:r>
            <a:br>
              <a:rPr lang="en-GB" dirty="0"/>
            </a:br>
            <a:r>
              <a:rPr lang="en-GB" dirty="0"/>
              <a:t>• Hosting common reading materials and resources for access by members</a:t>
            </a:r>
            <a:br>
              <a:rPr lang="en-GB" dirty="0"/>
            </a:br>
            <a:r>
              <a:rPr lang="en-GB" dirty="0"/>
              <a:t>• Identification and provision of training and education</a:t>
            </a:r>
            <a:br>
              <a:rPr lang="en-GB" dirty="0"/>
            </a:br>
            <a:r>
              <a:rPr lang="en-GB" dirty="0"/>
              <a:t>• Providing a frame work to improve collaboration and communication</a:t>
            </a:r>
            <a:br>
              <a:rPr lang="en-GB" dirty="0"/>
            </a:br>
            <a:r>
              <a:rPr lang="en-GB" dirty="0"/>
              <a:t>• Improving quality and performance of locally run clinical trials</a:t>
            </a:r>
            <a:br>
              <a:rPr lang="en-GB" dirty="0"/>
            </a:br>
            <a:r>
              <a:rPr lang="en-GB" dirty="0"/>
              <a:t>• Liaising with the national Trial Manager’s Network</a:t>
            </a:r>
            <a:br>
              <a:rPr lang="en-GB" dirty="0"/>
            </a:br>
            <a:r>
              <a:rPr lang="en-GB" dirty="0"/>
              <a:t>• Enhancing the reputation of Exeter as a national and international centre for clinical trials.</a:t>
            </a:r>
            <a:br>
              <a:rPr lang="en-GB" dirty="0"/>
            </a:b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Read </a:t>
            </a:r>
            <a:r>
              <a:rPr lang="en-GB" dirty="0"/>
              <a:t>more at </a:t>
            </a:r>
            <a:r>
              <a:rPr lang="en-GB" dirty="0">
                <a:hlinkClick r:id="rId2"/>
              </a:rPr>
              <a:t>https://www.exeter.ac.uk/ctu/aboutus/ectsn/#</a:t>
            </a:r>
            <a:r>
              <a:rPr lang="en-GB" dirty="0" smtClean="0">
                <a:hlinkClick r:id="rId2"/>
              </a:rPr>
              <a:t>VOlgshzo63AGtHDc.99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420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9736" y="476672"/>
            <a:ext cx="46085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Exeter Clinical Trials Support Network Manager </a:t>
            </a:r>
          </a:p>
        </p:txBody>
      </p:sp>
      <p:graphicFrame>
        <p:nvGraphicFramePr>
          <p:cNvPr id="145" name="Object 1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3536017"/>
              </p:ext>
            </p:extLst>
          </p:nvPr>
        </p:nvGraphicFramePr>
        <p:xfrm>
          <a:off x="108428" y="201315"/>
          <a:ext cx="4806950" cy="640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9" name="Acrobat Document" r:id="rId3" imgW="5760531" imgH="7680960" progId="AcroExch.Document.11">
                  <p:embed/>
                </p:oleObj>
              </mc:Choice>
              <mc:Fallback>
                <p:oleObj name="Acrobat Document" r:id="rId3" imgW="5760531" imgH="768096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8428" y="201315"/>
                        <a:ext cx="4806950" cy="6407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" name="Object 1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4802233"/>
              </p:ext>
            </p:extLst>
          </p:nvPr>
        </p:nvGraphicFramePr>
        <p:xfrm>
          <a:off x="601752" y="212226"/>
          <a:ext cx="4533900" cy="641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0" name="Acrobat Document" r:id="rId5" imgW="4533695" imgH="6415932" progId="AcroExch.Document.11">
                  <p:embed/>
                </p:oleObj>
              </mc:Choice>
              <mc:Fallback>
                <p:oleObj name="Acrobat Document" r:id="rId5" imgW="4533695" imgH="6415932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1752" y="212226"/>
                        <a:ext cx="4533900" cy="6416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" name="Object 1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818977"/>
              </p:ext>
            </p:extLst>
          </p:nvPr>
        </p:nvGraphicFramePr>
        <p:xfrm>
          <a:off x="4717459" y="248917"/>
          <a:ext cx="4533900" cy="641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1" name="Acrobat Document" r:id="rId7" imgW="4533695" imgH="6415932" progId="AcroExch.Document.11">
                  <p:embed/>
                </p:oleObj>
              </mc:Choice>
              <mc:Fallback>
                <p:oleObj name="Acrobat Document" r:id="rId7" imgW="4533695" imgH="6415932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17459" y="248917"/>
                        <a:ext cx="4533900" cy="6416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" name="Object 1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1040002"/>
              </p:ext>
            </p:extLst>
          </p:nvPr>
        </p:nvGraphicFramePr>
        <p:xfrm>
          <a:off x="1189799" y="224553"/>
          <a:ext cx="4806950" cy="640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2" name="Acrobat Document" r:id="rId9" imgW="5760531" imgH="7680960" progId="AcroExch.Document.11">
                  <p:embed/>
                </p:oleObj>
              </mc:Choice>
              <mc:Fallback>
                <p:oleObj name="Acrobat Document" r:id="rId9" imgW="5760531" imgH="768096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89799" y="224553"/>
                        <a:ext cx="4806950" cy="6407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9" name="Object 1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7054306"/>
              </p:ext>
            </p:extLst>
          </p:nvPr>
        </p:nvGraphicFramePr>
        <p:xfrm>
          <a:off x="1866707" y="200793"/>
          <a:ext cx="4806950" cy="640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3" name="Acrobat Document" r:id="rId11" imgW="5760531" imgH="7680960" progId="AcroExch.Document.11">
                  <p:embed/>
                </p:oleObj>
              </mc:Choice>
              <mc:Fallback>
                <p:oleObj name="Acrobat Document" r:id="rId11" imgW="5760531" imgH="768096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866707" y="200793"/>
                        <a:ext cx="4806950" cy="6407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0" name="Object 1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765232"/>
              </p:ext>
            </p:extLst>
          </p:nvPr>
        </p:nvGraphicFramePr>
        <p:xfrm>
          <a:off x="2918548" y="210318"/>
          <a:ext cx="4806950" cy="640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4" name="Acrobat Document" r:id="rId13" imgW="5760531" imgH="7680960" progId="AcroExch.Document.11">
                  <p:embed/>
                </p:oleObj>
              </mc:Choice>
              <mc:Fallback>
                <p:oleObj name="Acrobat Document" r:id="rId13" imgW="5760531" imgH="768096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918548" y="210318"/>
                        <a:ext cx="4806950" cy="6407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1" name="Object 1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7100215"/>
              </p:ext>
            </p:extLst>
          </p:nvPr>
        </p:nvGraphicFramePr>
        <p:xfrm>
          <a:off x="3665618" y="176429"/>
          <a:ext cx="4806950" cy="640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5" name="Acrobat Document" r:id="rId15" imgW="5760531" imgH="7680960" progId="AcroExch.Document.11">
                  <p:embed/>
                </p:oleObj>
              </mc:Choice>
              <mc:Fallback>
                <p:oleObj name="Acrobat Document" r:id="rId15" imgW="5760531" imgH="768096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665618" y="176429"/>
                        <a:ext cx="4806950" cy="6407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" name="Object 1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1593148"/>
              </p:ext>
            </p:extLst>
          </p:nvPr>
        </p:nvGraphicFramePr>
        <p:xfrm>
          <a:off x="5305506" y="186558"/>
          <a:ext cx="4806950" cy="640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6" name="Acrobat Document" r:id="rId17" imgW="5760531" imgH="7680960" progId="AcroExch.Document.11">
                  <p:embed/>
                </p:oleObj>
              </mc:Choice>
              <mc:Fallback>
                <p:oleObj name="Acrobat Document" r:id="rId17" imgW="5760531" imgH="768096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305506" y="186558"/>
                        <a:ext cx="4806950" cy="6407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" name="Object 1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915370"/>
              </p:ext>
            </p:extLst>
          </p:nvPr>
        </p:nvGraphicFramePr>
        <p:xfrm>
          <a:off x="7015088" y="229689"/>
          <a:ext cx="4799013" cy="6399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" name="Presentation" r:id="rId19" imgW="4799227" imgH="6399139" progId="PowerPoint.Show.12">
                  <p:embed/>
                </p:oleObj>
              </mc:Choice>
              <mc:Fallback>
                <p:oleObj name="Presentation" r:id="rId19" imgW="4799227" imgH="6399139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015088" y="229689"/>
                        <a:ext cx="4799013" cy="6399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304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 can attend ECTSN meetings?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Anyone </a:t>
            </a:r>
            <a:r>
              <a:rPr lang="en-GB" dirty="0"/>
              <a:t>that is involved in the running and delivery of clinical trials including Trial/Study Managers/Coordinators, Administrators, Data Managers and Quality Assurance and Governance Managers.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Next meetings – 5</a:t>
            </a:r>
            <a:r>
              <a:rPr lang="en-GB" baseline="30000" dirty="0" smtClean="0"/>
              <a:t>th</a:t>
            </a:r>
            <a:r>
              <a:rPr lang="en-GB" dirty="0" smtClean="0"/>
              <a:t> </a:t>
            </a:r>
            <a:r>
              <a:rPr lang="en-GB" smtClean="0"/>
              <a:t>March 2019 and 14</a:t>
            </a:r>
            <a:r>
              <a:rPr lang="en-GB" baseline="30000" smtClean="0"/>
              <a:t>th</a:t>
            </a:r>
            <a:r>
              <a:rPr lang="en-GB" smtClean="0"/>
              <a:t> May 2019</a:t>
            </a:r>
          </a:p>
          <a:p>
            <a:pPr marL="0" indent="0">
              <a:buNone/>
            </a:pPr>
            <a:r>
              <a:rPr lang="en-GB" dirty="0"/>
              <a:t/>
            </a:r>
            <a:br>
              <a:rPr lang="en-GB" dirty="0"/>
            </a:br>
            <a:r>
              <a:rPr lang="en-GB" dirty="0"/>
              <a:t>Read more at </a:t>
            </a:r>
            <a:r>
              <a:rPr lang="en-GB" dirty="0">
                <a:hlinkClick r:id="rId2"/>
              </a:rPr>
              <a:t>https://www.exeter.ac.uk/ctu/aboutus/ectsn/#</a:t>
            </a:r>
            <a:r>
              <a:rPr lang="en-GB" dirty="0" smtClean="0">
                <a:hlinkClick r:id="rId2"/>
              </a:rPr>
              <a:t>VOlgshzo63AGtHDc.99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285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66</TotalTime>
  <Words>345</Words>
  <Application>Microsoft Office PowerPoint</Application>
  <PresentationFormat>Widescreen</PresentationFormat>
  <Paragraphs>58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Candara</vt:lpstr>
      <vt:lpstr>Symbol</vt:lpstr>
      <vt:lpstr>Trebuchet MS</vt:lpstr>
      <vt:lpstr>Berlin</vt:lpstr>
      <vt:lpstr>Waveform</vt:lpstr>
      <vt:lpstr>Acrobat Document</vt:lpstr>
      <vt:lpstr>Presentation</vt:lpstr>
      <vt:lpstr>ExeCTU Trial ECTSN Event 16</vt:lpstr>
      <vt:lpstr>PowerPoint Presentation</vt:lpstr>
      <vt:lpstr>UK Trial Managers Network- Celebrates 20th year</vt:lpstr>
      <vt:lpstr>UKTMN – Editorial Board</vt:lpstr>
      <vt:lpstr>  UKTMN – membership now free  </vt:lpstr>
      <vt:lpstr>The Exeter Clinical Trials Support Network (ECTSN) - Celebrates 5th year</vt:lpstr>
      <vt:lpstr>PowerPoint Presentation</vt:lpstr>
      <vt:lpstr>Who can attend ECTSN meetings? </vt:lpstr>
    </vt:vector>
  </TitlesOfParts>
  <Company>University of Exeter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Rhodes, Shelley</dc:creator>
  <cp:lastModifiedBy>Rhodes, Shelley</cp:lastModifiedBy>
  <cp:revision>17</cp:revision>
  <dcterms:created xsi:type="dcterms:W3CDTF">2018-10-29T19:19:22Z</dcterms:created>
  <dcterms:modified xsi:type="dcterms:W3CDTF">2018-11-14T18:18:46Z</dcterms:modified>
</cp:coreProperties>
</file>