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58" r:id="rId4"/>
    <p:sldId id="271" r:id="rId5"/>
    <p:sldId id="270" r:id="rId6"/>
    <p:sldId id="266" r:id="rId7"/>
    <p:sldId id="263" r:id="rId8"/>
    <p:sldId id="261" r:id="rId9"/>
    <p:sldId id="267" r:id="rId10"/>
    <p:sldId id="259" r:id="rId11"/>
    <p:sldId id="265" r:id="rId12"/>
    <p:sldId id="268" r:id="rId13"/>
    <p:sldId id="269" r:id="rId14"/>
    <p:sldId id="272" r:id="rId15"/>
    <p:sldId id="262" r:id="rId16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3"/>
    <p:restoredTop sz="94678"/>
  </p:normalViewPr>
  <p:slideViewPr>
    <p:cSldViewPr snapToGrid="0" snapToObjects="1">
      <p:cViewPr varScale="1">
        <p:scale>
          <a:sx n="106" d="100"/>
          <a:sy n="106" d="100"/>
        </p:scale>
        <p:origin x="4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060E9A-5E48-41DA-B4BE-01C273135ED2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265AA9-099E-49F5-8AFD-2B0DB3B8A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37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734339-137A-4121-B551-5E7ECCBC0844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6FD461-EF0E-4AE8-92B9-674A01431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18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DAAA-4638-4947-939F-1AF6271E9EC0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8DAB-DE0A-4900-BF2A-84E6F17DB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94DF-61F8-44B8-88B8-A82D3614C66B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A061-EE8B-4502-A54E-82BB95077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6F48-850A-4D5C-BA70-0B9F5EADF635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301E4-912C-4FB7-BDAE-8D254F05D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F9374-8E48-4537-B546-04685A3054B2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6F3C8-A4C8-4B7F-9EAE-61D5C84B3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8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FFE8-E9EC-4DA0-A92D-2962F200664A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ECF36-6FBC-4434-9337-8BF50D102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3E18F-2C50-48BE-A7DD-76275CDFF064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B298-E124-4C91-BA4B-67E5260DB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1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CEBF9-6EE0-4352-AB54-28C31F87057A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8244-7EFC-4425-9A68-4E0306160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4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D013-9D5B-4137-ADF2-B50ED15532E7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96458-CE21-444C-AD45-7FC9D8A9F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157E-553D-4187-8B54-42C6AE85C0FB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EB73B-BB1D-4C9D-AEC7-C1F4AED9C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5C0F8-6A6A-4720-AE24-322AF2193931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6D90F-06D1-40DD-98CF-7A79838E8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6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963F5-3619-48F4-B72D-2B052A20BB44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8D7E-A351-4106-90DD-D28878CA0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9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ACEAF4-AF62-46B5-B4CD-998ABA333EB8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D7A829-BF21-4E98-9F12-7CA65C668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al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rk.ac.uk/healthsciences/research/trials/research/swats/prometheus/" TargetMode="External"/><Relationship Id="rId5" Type="http://schemas.openxmlformats.org/officeDocument/2006/relationships/hyperlink" Target="http://doi.org/10.1186/s13063-018-2535-5" TargetMode="External"/><Relationship Id="rId4" Type="http://schemas.openxmlformats.org/officeDocument/2006/relationships/hyperlink" Target="http://research.bmh.manchester.ac.uk/mrcstart/abou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" y="905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479425" y="2434274"/>
            <a:ext cx="58340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Study within a Trial (SWAT) </a:t>
            </a:r>
            <a:r>
              <a:rPr lang="en-US" alt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to increase the evidence for trial recruitment and retention in decision making  -Shaun </a:t>
            </a:r>
            <a:r>
              <a:rPr lang="en-US" alt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Treweek</a:t>
            </a:r>
            <a:endParaRPr lang="en-US" altLang="en-US" sz="3200" b="1" i="1" dirty="0" smtClean="0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68634" y="5361569"/>
            <a:ext cx="67737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rom the UK Trial Managers Network 04/10/18, </a:t>
            </a:r>
            <a:r>
              <a:rPr lang="en-US" alt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Dr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Claire Pentecost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431800" y="377530"/>
            <a:ext cx="92463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PROMETHEUS (PROMoting THE USE of SWATs) 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434202" y="2033239"/>
            <a:ext cx="1132359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Major national </a:t>
            </a:r>
            <a:r>
              <a:rPr lang="en-US" altLang="en-US" sz="2400" dirty="0" err="1">
                <a:latin typeface="Arial" panose="020B0604020202020204" pitchFamily="34" charset="0"/>
                <a:ea typeface="MS PGothic" panose="020B0600070205080204" pitchFamily="34" charset="-128"/>
              </a:rPr>
              <a:t>p</a:t>
            </a:r>
            <a:r>
              <a:rPr lang="en-US" altLang="en-US" sz="2400" dirty="0" err="1" smtClean="0">
                <a:latin typeface="Arial" panose="020B0604020202020204" pitchFamily="34" charset="0"/>
                <a:ea typeface="MS PGothic" panose="020B0600070205080204" pitchFamily="34" charset="-128"/>
              </a:rPr>
              <a:t>rogramme</a:t>
            </a: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of research funded by the MRC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Aim- to facilitate the routine embedding of a methodological research study within an planned or ongoing trial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money for at least 25 host trial teams up to £5000 to undertake SWATs of participant or retention strategies</a:t>
            </a: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NOTE: aims to fund existing trial teams only. Teams wishing to submit a SWAT as part of a brand new funding consider application to the NIHR apply to NIHR SWAT </a:t>
            </a:r>
            <a:r>
              <a:rPr lang="en-US" altLang="en-US" sz="2400" dirty="0" err="1">
                <a:latin typeface="Arial" panose="020B0604020202020204" pitchFamily="34" charset="0"/>
                <a:ea typeface="MS PGothic" panose="020B0600070205080204" pitchFamily="34" charset="-128"/>
              </a:rPr>
              <a:t>p</a:t>
            </a:r>
            <a:r>
              <a:rPr lang="en-US" altLang="en-US" sz="2400" dirty="0" err="1" smtClean="0">
                <a:latin typeface="Arial" panose="020B0604020202020204" pitchFamily="34" charset="0"/>
                <a:ea typeface="MS PGothic" panose="020B0600070205080204" pitchFamily="34" charset="-128"/>
              </a:rPr>
              <a:t>rogramme</a:t>
            </a: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 issues cont.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 it is work!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do alongside other tasks or when there is a lull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value is clear – may influence the host trial positively – making decisions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be modest and short term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97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ea typeface="MS PGothic" panose="020B0600070205080204" pitchFamily="34" charset="-128"/>
              </a:rPr>
              <a:t>Title to go here</a:t>
            </a:r>
          </a:p>
        </p:txBody>
      </p:sp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431800" y="1755775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MS PGothic" panose="020B0600070205080204" pitchFamily="34" charset="-128"/>
              </a:rPr>
              <a:t>Body copy to go here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84200" y="925513"/>
            <a:ext cx="583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Publication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84199" y="1908175"/>
            <a:ext cx="11076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Important to make the data publically available</a:t>
            </a:r>
          </a:p>
          <a:p>
            <a:pPr marL="10858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embed it into a host trial report</a:t>
            </a:r>
          </a:p>
          <a:p>
            <a:pPr marL="10858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stand alone dedicated publication</a:t>
            </a:r>
          </a:p>
          <a:p>
            <a:pPr marL="1085850" lvl="1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inclusion in a relevant systematic review  - AIM to contribute to meta analysis together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already have protocol so should be able to write quickly</a:t>
            </a: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600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PROMETHEUS prioritised recruitment strategies examples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What is the effect of adding </a:t>
            </a: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a pen with a logo with the Patient Information Leaflet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What is the impact of increasing </a:t>
            </a: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the number of trial coordinators visits to </a:t>
            </a:r>
            <a:r>
              <a:rPr lang="en-US" alt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sites on recruitment rates</a:t>
            </a: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What is the effect of brief </a:t>
            </a: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vs standard Patient information </a:t>
            </a:r>
            <a:r>
              <a:rPr lang="en-US" alt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Sheet on recruitment rates..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…</a:t>
            </a: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401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ea typeface="MS PGothic" panose="020B0600070205080204" pitchFamily="34" charset="-128"/>
              </a:rPr>
              <a:t>Title to go here</a:t>
            </a:r>
          </a:p>
        </p:txBody>
      </p:sp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431800" y="1755775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MS PGothic" panose="020B0600070205080204" pitchFamily="34" charset="-128"/>
              </a:rPr>
              <a:t>Body copy to go here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37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84200" y="925513"/>
            <a:ext cx="583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Conclusion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84200" y="1908175"/>
            <a:ext cx="756302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1. There’s not much trial process evidence but things are getting better.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There is funding for doing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SWATs.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A focused approach on priority SWAT interventions is likely to be more useful than a scattergun approach.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This needs coordination and collaboration.</a:t>
            </a: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9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ea typeface="MS PGothic" panose="020B0600070205080204" pitchFamily="34" charset="-128"/>
              </a:rPr>
              <a:t>Title to go here</a:t>
            </a:r>
          </a:p>
        </p:txBody>
      </p:sp>
      <p:sp>
        <p:nvSpPr>
          <p:cNvPr id="10242" name="TextBox 8"/>
          <p:cNvSpPr txBox="1">
            <a:spLocks noChangeArrowheads="1"/>
          </p:cNvSpPr>
          <p:nvPr/>
        </p:nvSpPr>
        <p:spPr bwMode="auto">
          <a:xfrm>
            <a:off x="431800" y="1755775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MS PGothic" panose="020B0600070205080204" pitchFamily="34" charset="-128"/>
              </a:rPr>
              <a:t>Body copy to go here</a:t>
            </a:r>
          </a:p>
        </p:txBody>
      </p:sp>
      <p:pic>
        <p:nvPicPr>
          <p:cNvPr id="1024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687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584200" y="654005"/>
            <a:ext cx="583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800" y="1846266"/>
            <a:ext cx="113290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Leads Trial Forge (</a:t>
            </a:r>
            <a:r>
              <a:rPr lang="en-GB" sz="2400" dirty="0" smtClean="0">
                <a:hlinkClick r:id="rId3"/>
              </a:rPr>
              <a:t>http://www.trial</a:t>
            </a:r>
            <a:r>
              <a:rPr lang="en-GB" sz="2400" dirty="0" smtClean="0"/>
              <a:t> forge.org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Medical Research Council Systematic techniques for Assisting Recruitment to Trials (MRC START) </a:t>
            </a:r>
            <a:r>
              <a:rPr lang="en-GB" sz="2400" dirty="0" smtClean="0">
                <a:hlinkClick r:id="rId4"/>
              </a:rPr>
              <a:t>http://research.bmh.manchester.ac.uk/mrcstart/about/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Treweek</a:t>
            </a:r>
            <a:r>
              <a:rPr lang="en-GB" sz="2400" dirty="0" smtClean="0"/>
              <a:t> et al. Trials (2018) Trial Forge Guidance 1: What is a Study Within A Trial (SWAT) 19: 139  </a:t>
            </a:r>
            <a:r>
              <a:rPr lang="en-GB" sz="2400" dirty="0" smtClean="0">
                <a:hlinkClick r:id="rId5"/>
              </a:rPr>
              <a:t>http://doi.org/10.1186/s13063-018-2535-5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PROMETHEUS how to apply for an award </a:t>
            </a:r>
            <a:r>
              <a:rPr lang="en-US" altLang="en-US" sz="2400" dirty="0">
                <a:latin typeface="+mn-lt"/>
                <a:ea typeface="MS PGothic" panose="020B0600070205080204" pitchFamily="34" charset="-128"/>
                <a:hlinkClick r:id="rId6"/>
              </a:rPr>
              <a:t>https://www.york.ac.uk/healthsciences/research/trials/research/swats/prometheus/</a:t>
            </a:r>
            <a:endParaRPr lang="en-US" altLang="en-US" sz="2400" dirty="0">
              <a:latin typeface="+mn-lt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Treweek</a:t>
            </a:r>
            <a:r>
              <a:rPr lang="en-GB" sz="2400" dirty="0" smtClean="0"/>
              <a:t>, S. </a:t>
            </a:r>
            <a:r>
              <a:rPr lang="en-GB" sz="2400" dirty="0" err="1" smtClean="0"/>
              <a:t>Pitkethy</a:t>
            </a:r>
            <a:r>
              <a:rPr lang="en-GB" sz="2400" dirty="0" smtClean="0"/>
              <a:t>, M. Cook, J. Fraser, C. Mitchell, E. Sullivan, F. Jackson, C. </a:t>
            </a:r>
            <a:r>
              <a:rPr lang="en-GB" sz="2400" dirty="0" err="1" smtClean="0"/>
              <a:t>Taskila</a:t>
            </a:r>
            <a:r>
              <a:rPr lang="en-GB" sz="2400" dirty="0" smtClean="0"/>
              <a:t>, T.K. Gardner, H. 2010 Strategies to improve retention to randomised controlled trials. Cochrane Database Systematic </a:t>
            </a:r>
            <a:r>
              <a:rPr lang="en-GB" sz="2400" dirty="0" smtClean="0"/>
              <a:t>Review</a:t>
            </a:r>
          </a:p>
          <a:p>
            <a:endParaRPr lang="en-GB" sz="2400" dirty="0" smtClean="0"/>
          </a:p>
          <a:p>
            <a:r>
              <a:rPr lang="en-GB" sz="2400" dirty="0" smtClean="0"/>
              <a:t>Slides- UKTMN website, Need to be a member to access. Then in site ‘UKTMN </a:t>
            </a:r>
            <a:r>
              <a:rPr lang="en-GB" sz="2400" dirty="0"/>
              <a:t>Annual Meeting </a:t>
            </a:r>
            <a:r>
              <a:rPr lang="en-GB" sz="2400" dirty="0" smtClean="0"/>
              <a:t>Slides’ 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ea typeface="MS PGothic" panose="020B0600070205080204" pitchFamily="34" charset="-128"/>
              </a:rPr>
              <a:t>Title to go here</a:t>
            </a:r>
          </a:p>
        </p:txBody>
      </p:sp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431800" y="1755775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MS PGothic" panose="020B0600070205080204" pitchFamily="34" charset="-128"/>
              </a:rPr>
              <a:t>Body copy to go here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84200" y="641257"/>
            <a:ext cx="583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What is a SWAT?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84200" y="1774506"/>
            <a:ext cx="100317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‘A self contained research study that has been embedded within a host trial with the aim of evaluating or exploring alternative ways of delivering or organizing a particular trial process’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2481" y="4140485"/>
            <a:ext cx="1134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Mike Clarke, Belfast</a:t>
            </a:r>
          </a:p>
          <a:p>
            <a:r>
              <a:rPr lang="en-GB" dirty="0" smtClean="0"/>
              <a:t>Trial </a:t>
            </a:r>
            <a:r>
              <a:rPr lang="en-GB" dirty="0"/>
              <a:t>Forge Guidance 1: What is a Study Within A Trial (SWAT)? Trials 2018, 19: 139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431800" y="2090172"/>
            <a:ext cx="1109856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Trials are important but often inefficient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Around 50% of trials fail to recruit 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Trials average lose 11-50% participants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84200" y="415656"/>
            <a:ext cx="5834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Why are SWATS important?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431800" y="2027056"/>
            <a:ext cx="1109856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Replication is needed across a 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r</a:t>
            </a: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ange of trials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Prioritization for evaluation of recruitment interventions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err="1" smtClean="0">
                <a:latin typeface="Arial" panose="020B0604020202020204" pitchFamily="34" charset="0"/>
                <a:ea typeface="MS PGothic" panose="020B0600070205080204" pitchFamily="34" charset="-128"/>
              </a:rPr>
              <a:t>SO..need</a:t>
            </a: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 to generate evidence to support decisions about running trials</a:t>
            </a: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One way to do this is to use the same types of evaluation to investigate and improve the process of how we do randomized trials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84200" y="415656"/>
            <a:ext cx="5834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More research is needed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99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434203" y="377530"/>
            <a:ext cx="86011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Evidence base for recruitment and retention: Cochrane Review  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434203" y="1577859"/>
            <a:ext cx="1119044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Recruitment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1) open 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trial 10% recruitment </a:t>
            </a: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increase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2) telephone 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interviews 6% </a:t>
            </a: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increase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3) user 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tested Patient Information Sheets little or no </a:t>
            </a: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increase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Retention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1) Money incentives increases questionnaire response rates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2) Electronic reminders increase questionnaire response rates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3 )Theory-based cover letters sent with questionnaire may increase questionnaire response rates</a:t>
            </a: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36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ea typeface="MS PGothic" panose="020B0600070205080204" pitchFamily="34" charset="-128"/>
              </a:rPr>
              <a:t>Title to go here</a:t>
            </a:r>
          </a:p>
        </p:txBody>
      </p:sp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431800" y="1755775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MS PGothic" panose="020B0600070205080204" pitchFamily="34" charset="-128"/>
              </a:rPr>
              <a:t>Body copy to go here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31800" y="642551"/>
            <a:ext cx="7704437" cy="126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Keys features of a typical SWAT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26308" y="2216150"/>
            <a:ext cx="10744200" cy="394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It seeks to resolve important uncertainties about the process used in trials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It is embedded within a host trial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It must not effect the scientific integrity of the host trial, its rationale or outcome measures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It should have a formal protocol, just like the host trial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It can be evaluated in a single trial but is well-suited for running across more than one host trial, either at the some time or sequentially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It will provide data to inform the design and conduct of future trials but might also provide data to inform decisions about the ongoing host trial</a:t>
            </a:r>
          </a:p>
        </p:txBody>
      </p:sp>
    </p:spTree>
    <p:extLst>
      <p:ext uri="{BB962C8B-B14F-4D97-AF65-F5344CB8AC3E}">
        <p14:creationId xmlns:p14="http://schemas.microsoft.com/office/powerpoint/2010/main" val="119854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ea typeface="MS PGothic" panose="020B0600070205080204" pitchFamily="34" charset="-128"/>
              </a:rPr>
              <a:t>Title to go here</a:t>
            </a:r>
          </a:p>
        </p:txBody>
      </p:sp>
      <p:sp>
        <p:nvSpPr>
          <p:cNvPr id="11266" name="TextBox 8"/>
          <p:cNvSpPr txBox="1">
            <a:spLocks noChangeArrowheads="1"/>
          </p:cNvSpPr>
          <p:nvPr/>
        </p:nvSpPr>
        <p:spPr bwMode="auto">
          <a:xfrm>
            <a:off x="431800" y="1755775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MS PGothic" panose="020B0600070205080204" pitchFamily="34" charset="-128"/>
              </a:rPr>
              <a:t>Body copy to go here</a:t>
            </a:r>
          </a:p>
        </p:txBody>
      </p:sp>
      <p:pic>
        <p:nvPicPr>
          <p:cNvPr id="1126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584200" y="925513"/>
            <a:ext cx="5834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Practical issues - ethics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1800" y="2451279"/>
            <a:ext cx="10515600" cy="409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Needs ethical application (but not all SWATS need ethical permission)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SWATS with non medical product trial and which only need trial staff do not need NHS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Telling participants during the trial is not necessary, but afterwards OK – patient information at the end of the trial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ea typeface="MS PGothic" panose="020B0600070205080204" pitchFamily="34" charset="-128"/>
              </a:rPr>
              <a:t>Title to go here</a:t>
            </a:r>
          </a:p>
        </p:txBody>
      </p:sp>
      <p:sp>
        <p:nvSpPr>
          <p:cNvPr id="8194" name="TextBox 8"/>
          <p:cNvSpPr txBox="1">
            <a:spLocks noChangeArrowheads="1"/>
          </p:cNvSpPr>
          <p:nvPr/>
        </p:nvSpPr>
        <p:spPr bwMode="auto">
          <a:xfrm>
            <a:off x="431800" y="1755775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MS PGothic" panose="020B0600070205080204" pitchFamily="34" charset="-128"/>
              </a:rPr>
              <a:t>Body copy to go here</a:t>
            </a:r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584200" y="925513"/>
            <a:ext cx="583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Practical issues - cost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584199" y="1908175"/>
            <a:ext cx="967190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Can be built into the grant at the start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Do not need to be expensive £5000-£10,000 or less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Funders encourage - HTA asks ‘do you want to fund a SWAT’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Check host trials eligibility – </a:t>
            </a:r>
            <a:r>
              <a:rPr lang="en-US" altLang="en-US" sz="2400" dirty="0" err="1">
                <a:latin typeface="Arial" panose="020B0604020202020204" pitchFamily="34" charset="0"/>
                <a:ea typeface="MS PGothic" panose="020B0600070205080204" pitchFamily="34" charset="-128"/>
              </a:rPr>
              <a:t>eg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 UKCRN portfolio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Lead applicant apply for SWAT funding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Trial Manager report the SWAT and publish</a:t>
            </a:r>
            <a:endParaRPr lang="en-US" altLang="en-US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Can do as part of PROMETHEUS – choose own questions to answer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431800" y="773113"/>
            <a:ext cx="5834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latin typeface="Arial" panose="020B0604020202020204" pitchFamily="34" charset="0"/>
                <a:ea typeface="MS PGothic" panose="020B0600070205080204" pitchFamily="34" charset="-128"/>
              </a:rPr>
              <a:t>Practical issues - Analysis</a:t>
            </a:r>
            <a:endParaRPr lang="en-US" altLang="en-US" sz="4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431799" y="2253715"/>
            <a:ext cx="94093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Often simple – comparison of two proportions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Does not need to be a statistician (</a:t>
            </a:r>
            <a:r>
              <a:rPr lang="en-US" altLang="en-US" sz="2400" dirty="0" err="1" smtClean="0">
                <a:latin typeface="Arial" panose="020B0604020202020204" pitchFamily="34" charset="0"/>
                <a:ea typeface="MS PGothic" panose="020B0600070205080204" pitchFamily="34" charset="-128"/>
              </a:rPr>
              <a:t>RevMan</a:t>
            </a: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) https://community.cochrane.org/help/tools-and-software/revman-5</a:t>
            </a:r>
          </a:p>
        </p:txBody>
      </p:sp>
    </p:spTree>
    <p:extLst>
      <p:ext uri="{BB962C8B-B14F-4D97-AF65-F5344CB8AC3E}">
        <p14:creationId xmlns:p14="http://schemas.microsoft.com/office/powerpoint/2010/main" val="218699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H PPT" id="{5A224ABA-7D9D-9848-8B21-89B74CA2C3CE}" vid="{2301FD31-006B-E545-B970-67A2C52DB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CMH PPT</Template>
  <TotalTime>484</TotalTime>
  <Words>975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MS PGothic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Practical issues cont.</vt:lpstr>
      <vt:lpstr>PowerPoint Presentation</vt:lpstr>
      <vt:lpstr>PROMETHEUS prioritised recruitment strategies examples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Pentecost, Claire</dc:creator>
  <cp:lastModifiedBy>Pentecost, Claire</cp:lastModifiedBy>
  <cp:revision>30</cp:revision>
  <cp:lastPrinted>2018-10-09T13:00:31Z</cp:lastPrinted>
  <dcterms:created xsi:type="dcterms:W3CDTF">2018-11-05T12:13:37Z</dcterms:created>
  <dcterms:modified xsi:type="dcterms:W3CDTF">2018-11-14T12:49:23Z</dcterms:modified>
</cp:coreProperties>
</file>