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601200" cy="12801600" type="A3"/>
  <p:notesSz cx="6805613" cy="9944100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hodes, Shelley" initials="RS" lastIdx="3" clrIdx="0">
    <p:extLst>
      <p:ext uri="{19B8F6BF-5375-455C-9EA6-DF929625EA0E}">
        <p15:presenceInfo xmlns:p15="http://schemas.microsoft.com/office/powerpoint/2012/main" userId="S-1-5-21-2929260712-720396524-3344548481-1477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2923" y="7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40030" y="426720"/>
            <a:ext cx="9130741" cy="11265408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22249" y="9994064"/>
            <a:ext cx="9159545" cy="2485616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987041"/>
            <a:ext cx="8161020" cy="3322868"/>
          </a:xfrm>
        </p:spPr>
        <p:txBody>
          <a:bodyPr anchor="b">
            <a:normAutofit/>
          </a:bodyPr>
          <a:lstStyle>
            <a:lvl1pPr>
              <a:defRPr sz="62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6637868"/>
            <a:ext cx="6720840" cy="2749974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C95E-489B-43A3-933C-6FB31E9B4B78}" type="datetimeFigureOut">
              <a:rPr lang="en-GB" smtClean="0"/>
              <a:pPr/>
              <a:t>11/03/2019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FE4E-90A8-4BEB-9F2C-87B5D36770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C95E-489B-43A3-933C-6FB31E9B4B78}" type="datetimeFigureOut">
              <a:rPr lang="en-GB" smtClean="0"/>
              <a:pPr/>
              <a:t>11/03/2019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FE4E-90A8-4BEB-9F2C-87B5D36770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40030" y="426720"/>
            <a:ext cx="9130741" cy="266273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C95E-489B-43A3-933C-6FB31E9B4B78}" type="datetimeFigureOut">
              <a:rPr lang="en-GB" smtClean="0"/>
              <a:pPr/>
              <a:t>11/03/2019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FE4E-90A8-4BEB-9F2C-87B5D36770F6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22249" y="1333157"/>
            <a:ext cx="9159545" cy="2485616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2702562"/>
            <a:ext cx="2160270" cy="8376355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2702560"/>
            <a:ext cx="6320790" cy="8376357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C95E-489B-43A3-933C-6FB31E9B4B78}" type="datetimeFigureOut">
              <a:rPr lang="en-GB" smtClean="0"/>
              <a:pPr/>
              <a:t>11/03/2019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FE4E-90A8-4BEB-9F2C-87B5D36770F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40030" y="426720"/>
            <a:ext cx="9130741" cy="8841638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349811" y="7846705"/>
            <a:ext cx="3020251" cy="1332849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750286" y="7607209"/>
            <a:ext cx="5821740" cy="1586924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970165" y="7630117"/>
            <a:ext cx="5741379" cy="1445308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889964" y="7605126"/>
            <a:ext cx="3473400" cy="1216225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22249" y="7575971"/>
            <a:ext cx="9159545" cy="2482431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534" y="4598646"/>
            <a:ext cx="8161020" cy="2844800"/>
          </a:xfrm>
        </p:spPr>
        <p:txBody>
          <a:bodyPr anchor="t">
            <a:normAutofit/>
          </a:bodyPr>
          <a:lstStyle>
            <a:lvl1pPr algn="ctr">
              <a:defRPr sz="6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5735" y="2683237"/>
            <a:ext cx="6738621" cy="1754295"/>
          </a:xfrm>
        </p:spPr>
        <p:txBody>
          <a:bodyPr anchor="b">
            <a:norm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C95E-489B-43A3-933C-6FB31E9B4B78}" type="datetimeFigureOut">
              <a:rPr lang="en-GB" smtClean="0"/>
              <a:pPr/>
              <a:t>11/03/2019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FE4E-90A8-4BEB-9F2C-87B5D36770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C95E-489B-43A3-933C-6FB31E9B4B78}" type="datetimeFigureOut">
              <a:rPr lang="en-GB" smtClean="0"/>
              <a:pPr/>
              <a:t>11/03/2019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FE4E-90A8-4BEB-9F2C-87B5D36770F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710487" y="5001158"/>
            <a:ext cx="4013302" cy="64349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77409" y="5001158"/>
            <a:ext cx="4013302" cy="64349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0489" y="4999147"/>
            <a:ext cx="4013302" cy="1194222"/>
          </a:xfrm>
        </p:spPr>
        <p:txBody>
          <a:bodyPr anchor="ctr"/>
          <a:lstStyle>
            <a:lvl1pPr marL="0" indent="0" algn="ctr">
              <a:buNone/>
              <a:defRPr sz="3400" b="0">
                <a:solidFill>
                  <a:schemeClr val="tx2"/>
                </a:solidFill>
                <a:latin typeface="+mj-lt"/>
              </a:defRPr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1201" y="6400802"/>
            <a:ext cx="4011057" cy="5034704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0610" y="4999144"/>
            <a:ext cx="4013302" cy="1194222"/>
          </a:xfrm>
        </p:spPr>
        <p:txBody>
          <a:bodyPr anchor="ctr"/>
          <a:lstStyle>
            <a:lvl1pPr marL="0" indent="0" algn="ctr">
              <a:buNone/>
              <a:defRPr sz="3400" b="0" i="0">
                <a:solidFill>
                  <a:schemeClr val="tx2"/>
                </a:solidFill>
                <a:latin typeface="+mj-lt"/>
              </a:defRPr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6" y="6400802"/>
            <a:ext cx="4013302" cy="5034704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C95E-489B-43A3-933C-6FB31E9B4B78}" type="datetimeFigureOut">
              <a:rPr lang="en-GB" smtClean="0"/>
              <a:pPr/>
              <a:t>11/03/2019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FE4E-90A8-4BEB-9F2C-87B5D36770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C95E-489B-43A3-933C-6FB31E9B4B78}" type="datetimeFigureOut">
              <a:rPr lang="en-GB" smtClean="0"/>
              <a:pPr/>
              <a:t>11/03/2019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FE4E-90A8-4BEB-9F2C-87B5D36770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40030" y="426720"/>
            <a:ext cx="9130741" cy="266273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22249" y="1333158"/>
            <a:ext cx="9159545" cy="2482431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C95E-489B-43A3-933C-6FB31E9B4B78}" type="datetimeFigureOut">
              <a:rPr lang="en-GB" smtClean="0"/>
              <a:pPr/>
              <a:t>11/03/2019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FE4E-90A8-4BEB-9F2C-87B5D36770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40030" y="426720"/>
            <a:ext cx="9130741" cy="266273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C95E-489B-43A3-933C-6FB31E9B4B78}" type="datetimeFigureOut">
              <a:rPr lang="en-GB" smtClean="0"/>
              <a:pPr/>
              <a:t>11/03/2019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FE4E-90A8-4BEB-9F2C-87B5D36770F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0120" y="6685282"/>
            <a:ext cx="3520440" cy="3556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840"/>
              </a:spcAft>
              <a:buNone/>
              <a:defRPr sz="2500">
                <a:solidFill>
                  <a:schemeClr val="tx2"/>
                </a:solidFill>
              </a:defRPr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22249" y="1333157"/>
            <a:ext cx="9159545" cy="2485616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60120" y="4267200"/>
            <a:ext cx="3520440" cy="2338426"/>
          </a:xfrm>
        </p:spPr>
        <p:txBody>
          <a:bodyPr anchor="b">
            <a:noAutofit/>
          </a:bodyPr>
          <a:lstStyle>
            <a:lvl1pPr algn="l">
              <a:defRPr sz="45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4561" y="3413760"/>
            <a:ext cx="4099280" cy="7112000"/>
          </a:xfrm>
        </p:spPr>
        <p:txBody>
          <a:bodyPr anchor="ctr"/>
          <a:lstStyle>
            <a:lvl1pPr>
              <a:buClr>
                <a:schemeClr val="bg1"/>
              </a:buClr>
              <a:defRPr sz="31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8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25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22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2200">
                <a:solidFill>
                  <a:schemeClr val="tx2"/>
                </a:solidFill>
              </a:defRPr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40030" y="426720"/>
            <a:ext cx="9130741" cy="11265408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22249" y="9994064"/>
            <a:ext cx="9159545" cy="2485616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7864" y="632178"/>
            <a:ext cx="4003278" cy="4535877"/>
          </a:xfrm>
        </p:spPr>
        <p:txBody>
          <a:bodyPr anchor="b">
            <a:normAutofit/>
          </a:bodyPr>
          <a:lstStyle>
            <a:lvl1pPr algn="l">
              <a:defRPr sz="39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11750" y="5199664"/>
            <a:ext cx="4009390" cy="4520072"/>
          </a:xfrm>
        </p:spPr>
        <p:txBody>
          <a:bodyPr>
            <a:normAutofit/>
          </a:bodyPr>
          <a:lstStyle>
            <a:lvl1pPr marL="0" indent="0">
              <a:buNone/>
              <a:defRPr sz="2500">
                <a:solidFill>
                  <a:srgbClr val="FFFFFF"/>
                </a:solidFill>
              </a:defRPr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C95E-489B-43A3-933C-6FB31E9B4B78}" type="datetimeFigureOut">
              <a:rPr lang="en-GB" smtClean="0"/>
              <a:pPr/>
              <a:t>11/03/2019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FE4E-90A8-4BEB-9F2C-87B5D36770F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80110" y="2560320"/>
            <a:ext cx="3744468" cy="5462016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4500">
                <a:solidFill>
                  <a:schemeClr val="bg1"/>
                </a:solidFill>
              </a:defRPr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dirty="0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40030" y="426720"/>
            <a:ext cx="9130741" cy="4608576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22249" y="3134935"/>
            <a:ext cx="9159545" cy="2482431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631545"/>
            <a:ext cx="8641080" cy="2338426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21856" y="11666975"/>
            <a:ext cx="3976025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618EC95E-489B-43A3-933C-6FB31E9B4B78}" type="datetimeFigureOut">
              <a:rPr lang="en-GB" smtClean="0"/>
              <a:pPr/>
              <a:t>11/03/2019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3321" y="11666975"/>
            <a:ext cx="3976025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0642" y="11666974"/>
            <a:ext cx="1219918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fld id="{EBA2FE4E-90A8-4BEB-9F2C-87B5D36770F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671" y="4994205"/>
            <a:ext cx="7778750" cy="6441299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84048" indent="-384048" algn="l" defTabSz="128016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3400" kern="1200">
          <a:solidFill>
            <a:schemeClr val="tx2"/>
          </a:solidFill>
          <a:latin typeface="+mn-lt"/>
          <a:ea typeface="+mn-ea"/>
          <a:cs typeface="+mn-cs"/>
        </a:defRPr>
      </a:lvl1pPr>
      <a:lvl2pPr marL="806768" indent="-384048" algn="l" defTabSz="128016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3100" kern="1200">
          <a:solidFill>
            <a:schemeClr val="tx2"/>
          </a:solidFill>
          <a:latin typeface="+mn-lt"/>
          <a:ea typeface="+mn-ea"/>
          <a:cs typeface="+mn-cs"/>
        </a:defRPr>
      </a:lvl2pPr>
      <a:lvl3pPr marL="1197928" indent="-320040" algn="l" defTabSz="128016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320040" algn="l" defTabSz="128016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500" kern="1200">
          <a:solidFill>
            <a:schemeClr val="tx2"/>
          </a:solidFill>
          <a:latin typeface="+mn-lt"/>
          <a:ea typeface="+mn-ea"/>
          <a:cs typeface="+mn-cs"/>
        </a:defRPr>
      </a:lvl4pPr>
      <a:lvl5pPr marL="2048256" indent="-320040" algn="l" defTabSz="128016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5pPr>
      <a:lvl6pPr marL="2496312" indent="-320040" algn="l" defTabSz="1280160" rtl="0" eaLnBrk="1" latinLnBrk="0" hangingPunct="1">
        <a:spcBef>
          <a:spcPts val="538"/>
        </a:spcBef>
        <a:buClr>
          <a:schemeClr val="accent1"/>
        </a:buClr>
        <a:buFont typeface="Symbol" pitchFamily="18" charset="2"/>
        <a:buChar char="*"/>
        <a:defRPr sz="2000" kern="1200">
          <a:solidFill>
            <a:schemeClr val="tx2"/>
          </a:solidFill>
          <a:latin typeface="+mn-lt"/>
          <a:ea typeface="+mn-ea"/>
          <a:cs typeface="+mn-cs"/>
        </a:defRPr>
      </a:lvl6pPr>
      <a:lvl7pPr marL="2944368" indent="-320040" algn="l" defTabSz="1280160" rtl="0" eaLnBrk="1" latinLnBrk="0" hangingPunct="1">
        <a:spcBef>
          <a:spcPts val="538"/>
        </a:spcBef>
        <a:buClr>
          <a:schemeClr val="accent1"/>
        </a:buClr>
        <a:buFont typeface="Symbol" pitchFamily="18" charset="2"/>
        <a:buChar char="*"/>
        <a:defRPr sz="2000" kern="1200">
          <a:solidFill>
            <a:schemeClr val="tx2"/>
          </a:solidFill>
          <a:latin typeface="+mn-lt"/>
          <a:ea typeface="+mn-ea"/>
          <a:cs typeface="+mn-cs"/>
        </a:defRPr>
      </a:lvl7pPr>
      <a:lvl8pPr marL="3392424" indent="-320040" algn="l" defTabSz="1280160" rtl="0" eaLnBrk="1" latinLnBrk="0" hangingPunct="1">
        <a:spcBef>
          <a:spcPts val="538"/>
        </a:spcBef>
        <a:buClr>
          <a:schemeClr val="accent1"/>
        </a:buClr>
        <a:buFont typeface="Symbol" pitchFamily="18" charset="2"/>
        <a:buChar char="*"/>
        <a:defRPr sz="2000" kern="1200">
          <a:solidFill>
            <a:schemeClr val="tx2"/>
          </a:solidFill>
          <a:latin typeface="+mn-lt"/>
          <a:ea typeface="+mn-ea"/>
          <a:cs typeface="+mn-cs"/>
        </a:defRPr>
      </a:lvl8pPr>
      <a:lvl9pPr marL="3840480" indent="-320040" algn="l" defTabSz="1280160" rtl="0" eaLnBrk="1" latinLnBrk="0" hangingPunct="1">
        <a:spcBef>
          <a:spcPts val="538"/>
        </a:spcBef>
        <a:buClr>
          <a:schemeClr val="accent1"/>
        </a:buClr>
        <a:buFont typeface="Symbol" pitchFamily="18" charset="2"/>
        <a:buChar char="*"/>
        <a:defRPr sz="20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ctsn@exeter.ac.uk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0058" y="329137"/>
            <a:ext cx="9173819" cy="4592026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en-GB" sz="32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Are you involved in Clinical Trials?</a:t>
            </a:r>
          </a:p>
          <a:p>
            <a:r>
              <a:rPr lang="en-GB" sz="18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If yes! the following network event has been organised for you:</a:t>
            </a:r>
          </a:p>
          <a:p>
            <a:pPr algn="ctr"/>
            <a:r>
              <a:rPr lang="en-GB" sz="4000" b="1" dirty="0" smtClean="0">
                <a:solidFill>
                  <a:schemeClr val="tx2"/>
                </a:solidFill>
                <a:ea typeface="+mj-ea"/>
                <a:cs typeface="+mj-cs"/>
              </a:rPr>
              <a:t>Exeter </a:t>
            </a:r>
            <a:r>
              <a:rPr lang="en-GB" sz="4000" b="1" dirty="0">
                <a:solidFill>
                  <a:schemeClr val="tx2"/>
                </a:solidFill>
                <a:ea typeface="+mj-ea"/>
                <a:cs typeface="+mj-cs"/>
              </a:rPr>
              <a:t>Clinical Trials Support Network </a:t>
            </a:r>
          </a:p>
          <a:p>
            <a:pPr algn="ctr"/>
            <a:r>
              <a:rPr lang="en-GB" sz="4000" b="1" dirty="0">
                <a:solidFill>
                  <a:schemeClr val="tx2"/>
                </a:solidFill>
                <a:ea typeface="+mj-ea"/>
                <a:cs typeface="+mj-cs"/>
              </a:rPr>
              <a:t>Event </a:t>
            </a:r>
            <a:r>
              <a:rPr lang="en-GB" sz="4000" b="1" dirty="0" smtClean="0">
                <a:solidFill>
                  <a:schemeClr val="tx2"/>
                </a:solidFill>
                <a:ea typeface="+mj-ea"/>
                <a:cs typeface="+mj-cs"/>
              </a:rPr>
              <a:t>18, Tuesday 18</a:t>
            </a:r>
            <a:r>
              <a:rPr lang="en-GB" sz="4000" b="1" baseline="30000" dirty="0" smtClean="0">
                <a:solidFill>
                  <a:schemeClr val="tx2"/>
                </a:solidFill>
                <a:ea typeface="+mj-ea"/>
                <a:cs typeface="+mj-cs"/>
              </a:rPr>
              <a:t>th</a:t>
            </a:r>
            <a:r>
              <a:rPr lang="en-GB" sz="4000" b="1" dirty="0" smtClean="0">
                <a:solidFill>
                  <a:schemeClr val="tx2"/>
                </a:solidFill>
                <a:ea typeface="+mj-ea"/>
                <a:cs typeface="+mj-cs"/>
              </a:rPr>
              <a:t> June </a:t>
            </a:r>
            <a:r>
              <a:rPr lang="en-GB" sz="4000" b="1" dirty="0" smtClean="0">
                <a:solidFill>
                  <a:schemeClr val="tx2"/>
                </a:solidFill>
              </a:rPr>
              <a:t>2019</a:t>
            </a:r>
          </a:p>
          <a:p>
            <a:pPr algn="ctr"/>
            <a:endParaRPr lang="en-GB" sz="2400" dirty="0" smtClean="0">
              <a:solidFill>
                <a:schemeClr val="tx2"/>
              </a:solidFill>
            </a:endParaRPr>
          </a:p>
          <a:p>
            <a:pPr algn="ctr"/>
            <a:r>
              <a:rPr lang="en-GB" sz="2400" dirty="0" smtClean="0">
                <a:solidFill>
                  <a:schemeClr val="tx2"/>
                </a:solidFill>
              </a:rPr>
              <a:t>JS07 </a:t>
            </a:r>
            <a:r>
              <a:rPr lang="en-GB" sz="2400" dirty="0" err="1" smtClean="0">
                <a:solidFill>
                  <a:schemeClr val="tx2"/>
                </a:solidFill>
              </a:rPr>
              <a:t>Smeall</a:t>
            </a:r>
            <a:r>
              <a:rPr lang="en-GB" sz="2400" dirty="0" smtClean="0">
                <a:solidFill>
                  <a:schemeClr val="tx2"/>
                </a:solidFill>
              </a:rPr>
              <a:t>, St Lukes Campus, EX1 2LU</a:t>
            </a:r>
          </a:p>
          <a:p>
            <a:pPr algn="ctr"/>
            <a:endParaRPr lang="en-GB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en-GB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en-GB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sz="2800" b="1" dirty="0" smtClean="0">
                <a:solidFill>
                  <a:schemeClr val="accent2">
                    <a:lumMod val="75000"/>
                  </a:schemeClr>
                </a:solidFill>
              </a:rPr>
              <a:t>Please note later start time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144765"/>
              </p:ext>
            </p:extLst>
          </p:nvPr>
        </p:nvGraphicFramePr>
        <p:xfrm>
          <a:off x="235293" y="4960640"/>
          <a:ext cx="9118584" cy="576424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809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93765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17525">
                <a:tc>
                  <a:txBody>
                    <a:bodyPr/>
                    <a:lstStyle/>
                    <a:p>
                      <a:pPr algn="ctr"/>
                      <a:r>
                        <a:rPr lang="en-GB" sz="2400" b="1" i="0" dirty="0" smtClean="0">
                          <a:solidFill>
                            <a:schemeClr val="tx2"/>
                          </a:solidFill>
                        </a:rPr>
                        <a:t>11:00</a:t>
                      </a:r>
                      <a:endParaRPr lang="en-GB" sz="2400" b="1" i="0" dirty="0">
                        <a:solidFill>
                          <a:schemeClr val="tx2"/>
                        </a:solidFill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+mn-lt"/>
                        </a:rPr>
                        <a:t>Refreshments: Coffee &amp; Cake </a:t>
                      </a:r>
                    </a:p>
                  </a:txBody>
                  <a:tcPr marL="128016" marR="128016" marT="64008" marB="64008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94643">
                <a:tc>
                  <a:txBody>
                    <a:bodyPr/>
                    <a:lstStyle/>
                    <a:p>
                      <a:pPr algn="ctr"/>
                      <a:r>
                        <a:rPr lang="en-GB" sz="2400" b="1" i="0" dirty="0" smtClean="0">
                          <a:solidFill>
                            <a:schemeClr val="tx2"/>
                          </a:solidFill>
                        </a:rPr>
                        <a:t>11:30</a:t>
                      </a:r>
                      <a:endParaRPr lang="en-GB" sz="2400" b="1" i="0" dirty="0">
                        <a:solidFill>
                          <a:schemeClr val="tx2"/>
                        </a:solidFill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kern="12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Introduction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i="1" kern="12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Shelley Rhodes </a:t>
                      </a:r>
                      <a:r>
                        <a:rPr lang="en-GB" sz="2400" b="1" i="1" kern="12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GB" sz="2400" b="0" i="1" baseline="0" dirty="0" err="1" smtClean="0">
                          <a:solidFill>
                            <a:schemeClr val="tx2"/>
                          </a:solidFill>
                        </a:rPr>
                        <a:t>ExeCTU</a:t>
                      </a:r>
                      <a:r>
                        <a:rPr lang="en-GB" sz="2400" b="0" i="1" baseline="0" dirty="0" smtClean="0">
                          <a:solidFill>
                            <a:schemeClr val="tx2"/>
                          </a:solidFill>
                        </a:rPr>
                        <a:t> Senior Trial Manager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b="0" i="1" baseline="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128016" marR="128016" marT="64008" marB="64008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725173">
                <a:tc>
                  <a:txBody>
                    <a:bodyPr/>
                    <a:lstStyle/>
                    <a:p>
                      <a:pPr algn="ctr"/>
                      <a:r>
                        <a:rPr lang="en-GB" sz="2400" b="1" i="0" dirty="0" smtClean="0">
                          <a:solidFill>
                            <a:schemeClr val="tx2"/>
                          </a:solidFill>
                        </a:rPr>
                        <a:t>11:35</a:t>
                      </a:r>
                      <a:endParaRPr lang="en-GB" sz="2400" b="1" i="0" dirty="0">
                        <a:solidFill>
                          <a:schemeClr val="tx2"/>
                        </a:solidFill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2400" b="0" i="1" baseline="0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4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Design and development of clinical trials protocols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2400" b="0" i="1" baseline="0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400" b="0" i="1" baseline="0" dirty="0" smtClean="0">
                          <a:solidFill>
                            <a:schemeClr val="tx2"/>
                          </a:solidFill>
                        </a:rPr>
                        <a:t>Gordon Taylor - 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400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Professor of Medical Statistics</a:t>
                      </a:r>
                      <a:r>
                        <a:rPr lang="en-GB" sz="2400" i="1" kern="12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GB" sz="2400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Director of the South West NIHR</a:t>
                      </a:r>
                      <a:r>
                        <a:rPr lang="en-GB" sz="2400" b="0" i="1" kern="12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400" i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 and Design </a:t>
                      </a:r>
                      <a:r>
                        <a:rPr lang="en-GB" sz="2400" i="1" kern="120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</a:t>
                      </a:r>
                      <a:r>
                        <a:rPr lang="en-GB" sz="2400" i="1" kern="1200" baseline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2400" b="1" i="0" baseline="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128016" marR="128016" marT="64008" marB="64008"/>
                </a:tc>
              </a:tr>
              <a:tr h="604931">
                <a:tc>
                  <a:txBody>
                    <a:bodyPr/>
                    <a:lstStyle/>
                    <a:p>
                      <a:pPr algn="ctr"/>
                      <a:r>
                        <a:rPr lang="en-GB" sz="2400" b="1" i="0" dirty="0" smtClean="0">
                          <a:solidFill>
                            <a:schemeClr val="tx2"/>
                          </a:solidFill>
                        </a:rPr>
                        <a:t>12:30</a:t>
                      </a:r>
                      <a:endParaRPr lang="en-GB" sz="2400" b="1" i="0" dirty="0">
                        <a:solidFill>
                          <a:schemeClr val="tx2"/>
                        </a:solidFill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i="0" baseline="0" dirty="0" smtClean="0">
                          <a:solidFill>
                            <a:schemeClr val="tx2"/>
                          </a:solidFill>
                        </a:rPr>
                        <a:t>Questions and networking</a:t>
                      </a:r>
                      <a:endParaRPr lang="en-GB" sz="2400" b="0" i="1" baseline="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128016" marR="128016" marT="64008" marB="64008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28161">
                <a:tc>
                  <a:txBody>
                    <a:bodyPr/>
                    <a:lstStyle/>
                    <a:p>
                      <a:pPr algn="ctr"/>
                      <a:r>
                        <a:rPr lang="en-GB" sz="2400" b="1" i="0" dirty="0" smtClean="0">
                          <a:solidFill>
                            <a:schemeClr val="tx2"/>
                          </a:solidFill>
                        </a:rPr>
                        <a:t>13:00</a:t>
                      </a:r>
                      <a:endParaRPr lang="en-GB" sz="2400" b="1" i="0" dirty="0">
                        <a:solidFill>
                          <a:schemeClr val="tx2"/>
                        </a:solidFill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i="0" baseline="0" dirty="0" smtClean="0">
                          <a:solidFill>
                            <a:schemeClr val="tx2"/>
                          </a:solidFill>
                        </a:rPr>
                        <a:t>End</a:t>
                      </a:r>
                    </a:p>
                  </a:txBody>
                  <a:tcPr marL="128016" marR="128016" marT="64008" marB="64008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35293" y="10944889"/>
            <a:ext cx="6293499" cy="1237262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en-GB" sz="1800" b="1" dirty="0" smtClean="0">
                <a:solidFill>
                  <a:schemeClr val="tx2"/>
                </a:solidFill>
              </a:rPr>
              <a:t>Please </a:t>
            </a:r>
            <a:r>
              <a:rPr lang="en-GB" sz="1800" b="1" dirty="0">
                <a:solidFill>
                  <a:schemeClr val="tx2"/>
                </a:solidFill>
              </a:rPr>
              <a:t>RSVP to the CTSN Mailbox: </a:t>
            </a:r>
            <a:r>
              <a:rPr lang="fr-FR" sz="1800" b="1" u="sng" dirty="0">
                <a:solidFill>
                  <a:schemeClr val="tx2"/>
                </a:solidFill>
                <a:hlinkClick r:id="rId2"/>
              </a:rPr>
              <a:t>ctsn@exeter.ac.uk</a:t>
            </a:r>
            <a:endParaRPr lang="fr-FR" sz="1800" b="1" u="sng" dirty="0">
              <a:solidFill>
                <a:schemeClr val="tx2"/>
              </a:solidFill>
            </a:endParaRPr>
          </a:p>
          <a:p>
            <a:endParaRPr lang="fr-FR" sz="1800" b="1" u="sng" dirty="0">
              <a:solidFill>
                <a:schemeClr val="tx2"/>
              </a:solidFill>
            </a:endParaRPr>
          </a:p>
          <a:p>
            <a:r>
              <a:rPr lang="en-GB" sz="1800" b="1" dirty="0">
                <a:solidFill>
                  <a:schemeClr val="tx2"/>
                </a:solidFill>
              </a:rPr>
              <a:t>For information on video-link to remote sites please also </a:t>
            </a:r>
            <a:endParaRPr lang="en-GB" sz="1800" b="1" dirty="0" smtClean="0">
              <a:solidFill>
                <a:schemeClr val="tx2"/>
              </a:solidFill>
            </a:endParaRPr>
          </a:p>
          <a:p>
            <a:r>
              <a:rPr lang="en-GB" sz="1800" b="1" dirty="0" smtClean="0">
                <a:solidFill>
                  <a:schemeClr val="tx2"/>
                </a:solidFill>
              </a:rPr>
              <a:t>e-mail </a:t>
            </a:r>
            <a:r>
              <a:rPr lang="fr-FR" sz="18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ctsn@exeter.ac.uk</a:t>
            </a:r>
            <a:endParaRPr lang="fr-FR" sz="1800" b="1" u="sng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808" y="10856276"/>
            <a:ext cx="2681069" cy="187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8124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2542</TotalTime>
  <Words>112</Words>
  <Application>Microsoft Office PowerPoint</Application>
  <PresentationFormat>A3 Paper (297x420 mm)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Candara</vt:lpstr>
      <vt:lpstr>Symbol</vt:lpstr>
      <vt:lpstr>Waveform</vt:lpstr>
      <vt:lpstr>PowerPoint Presentation</vt:lpstr>
    </vt:vector>
  </TitlesOfParts>
  <Company>University of Exeter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Exeter Clinical Trials Networking Event</dc:title>
  <dc:creator>admin</dc:creator>
  <cp:lastModifiedBy>Rhodes, Shelley</cp:lastModifiedBy>
  <cp:revision>214</cp:revision>
  <cp:lastPrinted>2015-07-15T07:08:58Z</cp:lastPrinted>
  <dcterms:created xsi:type="dcterms:W3CDTF">2013-01-21T18:15:18Z</dcterms:created>
  <dcterms:modified xsi:type="dcterms:W3CDTF">2019-03-11T12:41:49Z</dcterms:modified>
</cp:coreProperties>
</file>