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slideLayouts/slideLayout12.xml" ContentType="application/vnd.openxmlformats-officedocument.presentationml.slideLayout+xml"/>
  <Override PartName="/ppt/theme/theme15.xml" ContentType="application/vnd.openxmlformats-officedocument.theme+xml"/>
  <Override PartName="/ppt/slideLayouts/slideLayout13.xml" ContentType="application/vnd.openxmlformats-officedocument.presentationml.slideLayout+xml"/>
  <Override PartName="/ppt/theme/theme16.xml" ContentType="application/vnd.openxmlformats-officedocument.theme+xml"/>
  <Override PartName="/ppt/slideLayouts/slideLayout14.xml" ContentType="application/vnd.openxmlformats-officedocument.presentationml.slideLayout+xml"/>
  <Override PartName="/ppt/theme/theme17.xml" ContentType="application/vnd.openxmlformats-officedocument.theme+xml"/>
  <Override PartName="/ppt/slideLayouts/slideLayout15.xml" ContentType="application/vnd.openxmlformats-officedocument.presentationml.slideLayout+xml"/>
  <Override PartName="/ppt/theme/theme18.xml" ContentType="application/vnd.openxmlformats-officedocument.theme+xml"/>
  <Override PartName="/ppt/slideLayouts/slideLayout16.xml" ContentType="application/vnd.openxmlformats-officedocument.presentationml.slideLayout+xml"/>
  <Override PartName="/ppt/theme/theme19.xml" ContentType="application/vnd.openxmlformats-officedocument.theme+xml"/>
  <Override PartName="/ppt/slideLayouts/slideLayout17.xml" ContentType="application/vnd.openxmlformats-officedocument.presentationml.slideLayout+xml"/>
  <Override PartName="/ppt/theme/theme20.xml" ContentType="application/vnd.openxmlformats-officedocument.theme+xml"/>
  <Override PartName="/ppt/slideLayouts/slideLayout18.xml" ContentType="application/vnd.openxmlformats-officedocument.presentationml.slideLayout+xml"/>
  <Override PartName="/ppt/theme/theme21.xml" ContentType="application/vnd.openxmlformats-officedocument.theme+xml"/>
  <Override PartName="/ppt/slideLayouts/slideLayout19.xml" ContentType="application/vnd.openxmlformats-officedocument.presentationml.slideLayout+xml"/>
  <Override PartName="/ppt/theme/theme22.xml" ContentType="application/vnd.openxmlformats-officedocument.theme+xml"/>
  <Override PartName="/ppt/slideLayouts/slideLayout20.xml" ContentType="application/vnd.openxmlformats-officedocument.presentationml.slideLayout+xml"/>
  <Override PartName="/ppt/theme/theme23.xml" ContentType="application/vnd.openxmlformats-officedocument.theme+xml"/>
  <Override PartName="/ppt/slideLayouts/slideLayout21.xml" ContentType="application/vnd.openxmlformats-officedocument.presentationml.slideLayout+xml"/>
  <Override PartName="/ppt/theme/theme24.xml" ContentType="application/vnd.openxmlformats-officedocument.theme+xml"/>
  <Override PartName="/ppt/slideLayouts/slideLayout22.xml" ContentType="application/vnd.openxmlformats-officedocument.presentationml.slideLayout+xml"/>
  <Override PartName="/ppt/theme/theme25.xml" ContentType="application/vnd.openxmlformats-officedocument.theme+xml"/>
  <Override PartName="/ppt/slideLayouts/slideLayout23.xml" ContentType="application/vnd.openxmlformats-officedocument.presentationml.slideLayout+xml"/>
  <Override PartName="/ppt/theme/theme26.xml" ContentType="application/vnd.openxmlformats-officedocument.theme+xml"/>
  <Override PartName="/ppt/slideLayouts/slideLayout24.xml" ContentType="application/vnd.openxmlformats-officedocument.presentationml.slideLayout+xml"/>
  <Override PartName="/ppt/theme/theme27.xml" ContentType="application/vnd.openxmlformats-officedocument.theme+xml"/>
  <Override PartName="/ppt/slideLayouts/slideLayout25.xml" ContentType="application/vnd.openxmlformats-officedocument.presentationml.slideLayout+xml"/>
  <Override PartName="/ppt/theme/theme28.xml" ContentType="application/vnd.openxmlformats-officedocument.theme+xml"/>
  <Override PartName="/ppt/slideLayouts/slideLayout26.xml" ContentType="application/vnd.openxmlformats-officedocument.presentationml.slideLayout+xml"/>
  <Override PartName="/ppt/theme/theme29.xml" ContentType="application/vnd.openxmlformats-officedocument.theme+xml"/>
  <Override PartName="/ppt/slideLayouts/slideLayout27.xml" ContentType="application/vnd.openxmlformats-officedocument.presentationml.slideLayout+xml"/>
  <Override PartName="/ppt/theme/theme30.xml" ContentType="application/vnd.openxmlformats-officedocument.theme+xml"/>
  <Override PartName="/ppt/slideLayouts/slideLayout28.xml" ContentType="application/vnd.openxmlformats-officedocument.presentationml.slideLayout+xml"/>
  <Override PartName="/ppt/theme/theme31.xml" ContentType="application/vnd.openxmlformats-officedocument.theme+xml"/>
  <Override PartName="/ppt/slideLayouts/slideLayout29.xml" ContentType="application/vnd.openxmlformats-officedocument.presentationml.slideLayout+xml"/>
  <Override PartName="/ppt/theme/theme32.xml" ContentType="application/vnd.openxmlformats-officedocument.theme+xml"/>
  <Override PartName="/ppt/slideLayouts/slideLayout30.xml" ContentType="application/vnd.openxmlformats-officedocument.presentationml.slideLayout+xml"/>
  <Override PartName="/ppt/theme/theme33.xml" ContentType="application/vnd.openxmlformats-officedocument.theme+xml"/>
  <Override PartName="/ppt/slideLayouts/slideLayout31.xml" ContentType="application/vnd.openxmlformats-officedocument.presentationml.slideLayout+xml"/>
  <Override PartName="/ppt/theme/theme34.xml" ContentType="application/vnd.openxmlformats-officedocument.theme+xml"/>
  <Override PartName="/ppt/slideLayouts/slideLayout32.xml" ContentType="application/vnd.openxmlformats-officedocument.presentationml.slideLayout+xml"/>
  <Override PartName="/ppt/theme/theme35.xml" ContentType="application/vnd.openxmlformats-officedocument.theme+xml"/>
  <Override PartName="/ppt/slideLayouts/slideLayout33.xml" ContentType="application/vnd.openxmlformats-officedocument.presentationml.slideLayout+xml"/>
  <Override PartName="/ppt/theme/theme36.xml" ContentType="application/vnd.openxmlformats-officedocument.theme+xml"/>
  <Override PartName="/ppt/slideLayouts/slideLayout34.xml" ContentType="application/vnd.openxmlformats-officedocument.presentationml.slideLayout+xml"/>
  <Override PartName="/ppt/theme/theme3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8.xml" ContentType="application/vnd.openxmlformats-officedocument.theme+xml"/>
  <Override PartName="/ppt/slideLayouts/slideLayout37.xml" ContentType="application/vnd.openxmlformats-officedocument.presentationml.slideLayout+xml"/>
  <Override PartName="/ppt/theme/theme39.xml" ContentType="application/vnd.openxmlformats-officedocument.theme+xml"/>
  <Override PartName="/ppt/slideLayouts/slideLayout38.xml" ContentType="application/vnd.openxmlformats-officedocument.presentationml.slideLayout+xml"/>
  <Override PartName="/ppt/theme/theme40.xml" ContentType="application/vnd.openxmlformats-officedocument.theme+xml"/>
  <Override PartName="/ppt/slideLayouts/slideLayout39.xml" ContentType="application/vnd.openxmlformats-officedocument.presentationml.slideLayout+xml"/>
  <Override PartName="/ppt/theme/theme41.xml" ContentType="application/vnd.openxmlformats-officedocument.theme+xml"/>
  <Override PartName="/ppt/slideLayouts/slideLayout40.xml" ContentType="application/vnd.openxmlformats-officedocument.presentationml.slideLayout+xml"/>
  <Override PartName="/ppt/theme/theme42.xml" ContentType="application/vnd.openxmlformats-officedocument.theme+xml"/>
  <Override PartName="/ppt/slideLayouts/slideLayout41.xml" ContentType="application/vnd.openxmlformats-officedocument.presentationml.slideLayout+xml"/>
  <Override PartName="/ppt/theme/theme43.xml" ContentType="application/vnd.openxmlformats-officedocument.theme+xml"/>
  <Override PartName="/ppt/slideLayouts/slideLayout42.xml" ContentType="application/vnd.openxmlformats-officedocument.presentationml.slideLayout+xml"/>
  <Override PartName="/ppt/theme/theme44.xml" ContentType="application/vnd.openxmlformats-officedocument.theme+xml"/>
  <Override PartName="/ppt/slideLayouts/slideLayout43.xml" ContentType="application/vnd.openxmlformats-officedocument.presentationml.slideLayout+xml"/>
  <Override PartName="/ppt/theme/theme45.xml" ContentType="application/vnd.openxmlformats-officedocument.theme+xml"/>
  <Override PartName="/ppt/slideLayouts/slideLayout44.xml" ContentType="application/vnd.openxmlformats-officedocument.presentationml.slideLayout+xml"/>
  <Override PartName="/ppt/theme/theme46.xml" ContentType="application/vnd.openxmlformats-officedocument.theme+xml"/>
  <Override PartName="/ppt/slideLayouts/slideLayout45.xml" ContentType="application/vnd.openxmlformats-officedocument.presentationml.slideLayout+xml"/>
  <Override PartName="/ppt/theme/theme47.xml" ContentType="application/vnd.openxmlformats-officedocument.theme+xml"/>
  <Override PartName="/ppt/slideLayouts/slideLayout46.xml" ContentType="application/vnd.openxmlformats-officedocument.presentationml.slideLayout+xml"/>
  <Override PartName="/ppt/theme/theme48.xml" ContentType="application/vnd.openxmlformats-officedocument.theme+xml"/>
  <Override PartName="/ppt/slideLayouts/slideLayout47.xml" ContentType="application/vnd.openxmlformats-officedocument.presentationml.slideLayout+xml"/>
  <Override PartName="/ppt/theme/theme49.xml" ContentType="application/vnd.openxmlformats-officedocument.theme+xml"/>
  <Override PartName="/ppt/slideLayouts/slideLayout48.xml" ContentType="application/vnd.openxmlformats-officedocument.presentationml.slideLayout+xml"/>
  <Override PartName="/ppt/theme/theme50.xml" ContentType="application/vnd.openxmlformats-officedocument.theme+xml"/>
  <Override PartName="/ppt/slideLayouts/slideLayout49.xml" ContentType="application/vnd.openxmlformats-officedocument.presentationml.slideLayout+xml"/>
  <Override PartName="/ppt/theme/theme51.xml" ContentType="application/vnd.openxmlformats-officedocument.theme+xml"/>
  <Override PartName="/ppt/slideLayouts/slideLayout50.xml" ContentType="application/vnd.openxmlformats-officedocument.presentationml.slideLayout+xml"/>
  <Override PartName="/ppt/theme/theme52.xml" ContentType="application/vnd.openxmlformats-officedocument.theme+xml"/>
  <Override PartName="/ppt/slideLayouts/slideLayout51.xml" ContentType="application/vnd.openxmlformats-officedocument.presentationml.slideLayout+xml"/>
  <Override PartName="/ppt/theme/theme53.xml" ContentType="application/vnd.openxmlformats-officedocument.theme+xml"/>
  <Override PartName="/ppt/slideLayouts/slideLayout52.xml" ContentType="application/vnd.openxmlformats-officedocument.presentationml.slideLayout+xml"/>
  <Override PartName="/ppt/theme/theme54.xml" ContentType="application/vnd.openxmlformats-officedocument.theme+xml"/>
  <Override PartName="/ppt/slideLayouts/slideLayout53.xml" ContentType="application/vnd.openxmlformats-officedocument.presentationml.slideLayout+xml"/>
  <Override PartName="/ppt/theme/theme55.xml" ContentType="application/vnd.openxmlformats-officedocument.theme+xml"/>
  <Override PartName="/ppt/slideLayouts/slideLayout54.xml" ContentType="application/vnd.openxmlformats-officedocument.presentationml.slideLayout+xml"/>
  <Override PartName="/ppt/theme/theme56.xml" ContentType="application/vnd.openxmlformats-officedocument.theme+xml"/>
  <Override PartName="/ppt/slideLayouts/slideLayout55.xml" ContentType="application/vnd.openxmlformats-officedocument.presentationml.slideLayout+xml"/>
  <Override PartName="/ppt/theme/theme57.xml" ContentType="application/vnd.openxmlformats-officedocument.theme+xml"/>
  <Override PartName="/ppt/slideLayouts/slideLayout56.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82" r:id="rId7"/>
    <p:sldMasterId id="2147483686" r:id="rId8"/>
    <p:sldMasterId id="2147483688" r:id="rId9"/>
    <p:sldMasterId id="2147483714" r:id="rId10"/>
    <p:sldMasterId id="2147483718" r:id="rId11"/>
    <p:sldMasterId id="2147483720" r:id="rId12"/>
    <p:sldMasterId id="2147483722" r:id="rId13"/>
    <p:sldMasterId id="2147483768" r:id="rId14"/>
    <p:sldMasterId id="2147483773" r:id="rId15"/>
    <p:sldMasterId id="2147483775" r:id="rId16"/>
    <p:sldMasterId id="2147483777" r:id="rId17"/>
    <p:sldMasterId id="2147483779" r:id="rId18"/>
    <p:sldMasterId id="2147483781" r:id="rId19"/>
    <p:sldMasterId id="2147483783" r:id="rId20"/>
    <p:sldMasterId id="2147483785" r:id="rId21"/>
    <p:sldMasterId id="2147483787" r:id="rId22"/>
    <p:sldMasterId id="2147483789" r:id="rId23"/>
    <p:sldMasterId id="2147483791" r:id="rId24"/>
    <p:sldMasterId id="2147483793" r:id="rId25"/>
    <p:sldMasterId id="2147483795" r:id="rId26"/>
    <p:sldMasterId id="2147483797" r:id="rId27"/>
    <p:sldMasterId id="2147483799" r:id="rId28"/>
    <p:sldMasterId id="2147483801" r:id="rId29"/>
    <p:sldMasterId id="2147483803" r:id="rId30"/>
    <p:sldMasterId id="2147483805" r:id="rId31"/>
    <p:sldMasterId id="2147483807" r:id="rId32"/>
    <p:sldMasterId id="2147483809" r:id="rId33"/>
    <p:sldMasterId id="2147483811" r:id="rId34"/>
    <p:sldMasterId id="2147483813" r:id="rId35"/>
    <p:sldMasterId id="2147483815" r:id="rId36"/>
    <p:sldMasterId id="2147483817" r:id="rId37"/>
    <p:sldMasterId id="2147483819" r:id="rId38"/>
    <p:sldMasterId id="2147483822" r:id="rId39"/>
    <p:sldMasterId id="2147483824" r:id="rId40"/>
    <p:sldMasterId id="2147483826" r:id="rId41"/>
    <p:sldMasterId id="2147483828" r:id="rId42"/>
    <p:sldMasterId id="2147483830" r:id="rId43"/>
    <p:sldMasterId id="2147483832" r:id="rId44"/>
    <p:sldMasterId id="2147483834" r:id="rId45"/>
    <p:sldMasterId id="2147483836" r:id="rId46"/>
    <p:sldMasterId id="2147483838" r:id="rId47"/>
    <p:sldMasterId id="2147483840" r:id="rId48"/>
    <p:sldMasterId id="2147483842" r:id="rId49"/>
    <p:sldMasterId id="2147483844" r:id="rId50"/>
    <p:sldMasterId id="2147483846" r:id="rId51"/>
    <p:sldMasterId id="2147483848" r:id="rId52"/>
    <p:sldMasterId id="2147483850" r:id="rId53"/>
    <p:sldMasterId id="2147483852" r:id="rId54"/>
    <p:sldMasterId id="2147483854" r:id="rId55"/>
    <p:sldMasterId id="2147483856" r:id="rId56"/>
    <p:sldMasterId id="2147483858" r:id="rId57"/>
    <p:sldMasterId id="2147483860" r:id="rId58"/>
  </p:sldMasterIdLst>
  <p:notesMasterIdLst>
    <p:notesMasterId r:id="rId132"/>
  </p:notesMasterIdLst>
  <p:sldIdLst>
    <p:sldId id="261" r:id="rId59"/>
    <p:sldId id="266" r:id="rId60"/>
    <p:sldId id="297" r:id="rId61"/>
    <p:sldId id="298" r:id="rId62"/>
    <p:sldId id="453" r:id="rId63"/>
    <p:sldId id="454" r:id="rId64"/>
    <p:sldId id="455" r:id="rId65"/>
    <p:sldId id="456" r:id="rId66"/>
    <p:sldId id="457" r:id="rId67"/>
    <p:sldId id="458" r:id="rId68"/>
    <p:sldId id="459" r:id="rId69"/>
    <p:sldId id="460" r:id="rId70"/>
    <p:sldId id="461" r:id="rId71"/>
    <p:sldId id="462" r:id="rId72"/>
    <p:sldId id="463" r:id="rId73"/>
    <p:sldId id="464" r:id="rId74"/>
    <p:sldId id="465" r:id="rId75"/>
    <p:sldId id="466" r:id="rId76"/>
    <p:sldId id="467" r:id="rId77"/>
    <p:sldId id="468" r:id="rId78"/>
    <p:sldId id="469" r:id="rId79"/>
    <p:sldId id="470" r:id="rId80"/>
    <p:sldId id="471" r:id="rId81"/>
    <p:sldId id="472" r:id="rId82"/>
    <p:sldId id="473" r:id="rId83"/>
    <p:sldId id="474" r:id="rId84"/>
    <p:sldId id="475" r:id="rId85"/>
    <p:sldId id="300" r:id="rId86"/>
    <p:sldId id="476" r:id="rId87"/>
    <p:sldId id="477" r:id="rId88"/>
    <p:sldId id="478" r:id="rId89"/>
    <p:sldId id="479" r:id="rId90"/>
    <p:sldId id="480" r:id="rId91"/>
    <p:sldId id="481" r:id="rId92"/>
    <p:sldId id="482" r:id="rId93"/>
    <p:sldId id="483" r:id="rId94"/>
    <p:sldId id="484" r:id="rId95"/>
    <p:sldId id="485" r:id="rId96"/>
    <p:sldId id="486" r:id="rId97"/>
    <p:sldId id="487" r:id="rId98"/>
    <p:sldId id="299" r:id="rId99"/>
    <p:sldId id="497" r:id="rId100"/>
    <p:sldId id="498" r:id="rId101"/>
    <p:sldId id="499" r:id="rId102"/>
    <p:sldId id="500" r:id="rId103"/>
    <p:sldId id="501" r:id="rId104"/>
    <p:sldId id="502" r:id="rId105"/>
    <p:sldId id="503" r:id="rId106"/>
    <p:sldId id="504" r:id="rId107"/>
    <p:sldId id="505" r:id="rId108"/>
    <p:sldId id="506" r:id="rId109"/>
    <p:sldId id="507" r:id="rId110"/>
    <p:sldId id="301" r:id="rId111"/>
    <p:sldId id="488" r:id="rId112"/>
    <p:sldId id="489" r:id="rId113"/>
    <p:sldId id="490" r:id="rId114"/>
    <p:sldId id="491" r:id="rId115"/>
    <p:sldId id="492" r:id="rId116"/>
    <p:sldId id="493" r:id="rId117"/>
    <p:sldId id="494" r:id="rId118"/>
    <p:sldId id="495" r:id="rId119"/>
    <p:sldId id="496" r:id="rId120"/>
    <p:sldId id="312" r:id="rId121"/>
    <p:sldId id="263" r:id="rId122"/>
    <p:sldId id="258" r:id="rId123"/>
    <p:sldId id="302" r:id="rId124"/>
    <p:sldId id="303" r:id="rId125"/>
    <p:sldId id="304" r:id="rId126"/>
    <p:sldId id="305" r:id="rId127"/>
    <p:sldId id="306" r:id="rId128"/>
    <p:sldId id="307" r:id="rId129"/>
    <p:sldId id="308" r:id="rId130"/>
    <p:sldId id="313" r:id="rId1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AA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588" y="-792"/>
      </p:cViewPr>
      <p:guideLst>
        <p:guide orient="horz" pos="2160"/>
        <p:guide pos="2880"/>
      </p:guideLst>
    </p:cSldViewPr>
  </p:slideViewPr>
  <p:notesTextViewPr>
    <p:cViewPr>
      <p:scale>
        <a:sx n="1" d="1"/>
        <a:sy n="1" d="1"/>
      </p:scale>
      <p:origin x="0" y="0"/>
    </p:cViewPr>
  </p:notesTextViewPr>
  <p:sorterViewPr>
    <p:cViewPr>
      <p:scale>
        <a:sx n="100" d="100"/>
        <a:sy n="100" d="100"/>
      </p:scale>
      <p:origin x="0" y="232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5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5.xml"/><Relationship Id="rId68" Type="http://schemas.openxmlformats.org/officeDocument/2006/relationships/slide" Target="slides/slide10.xml"/><Relationship Id="rId84" Type="http://schemas.openxmlformats.org/officeDocument/2006/relationships/slide" Target="slides/slide26.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4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16.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28"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32.xml"/><Relationship Id="rId95" Type="http://schemas.openxmlformats.org/officeDocument/2006/relationships/slide" Target="slides/slide37.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 Target="slides/slide6.xml"/><Relationship Id="rId69" Type="http://schemas.openxmlformats.org/officeDocument/2006/relationships/slide" Target="slides/slide11.xml"/><Relationship Id="rId77" Type="http://schemas.openxmlformats.org/officeDocument/2006/relationships/slide" Target="slides/slide19.xml"/><Relationship Id="rId100" Type="http://schemas.openxmlformats.org/officeDocument/2006/relationships/slide" Target="slides/slide42.xml"/><Relationship Id="rId105" Type="http://schemas.openxmlformats.org/officeDocument/2006/relationships/slide" Target="slides/slide47.xml"/><Relationship Id="rId113" Type="http://schemas.openxmlformats.org/officeDocument/2006/relationships/slide" Target="slides/slide55.xml"/><Relationship Id="rId118" Type="http://schemas.openxmlformats.org/officeDocument/2006/relationships/slide" Target="slides/slide60.xml"/><Relationship Id="rId126" Type="http://schemas.openxmlformats.org/officeDocument/2006/relationships/slide" Target="slides/slide68.xml"/><Relationship Id="rId13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4.xml"/><Relationship Id="rId80" Type="http://schemas.openxmlformats.org/officeDocument/2006/relationships/slide" Target="slides/slide22.xml"/><Relationship Id="rId85" Type="http://schemas.openxmlformats.org/officeDocument/2006/relationships/slide" Target="slides/slide27.xml"/><Relationship Id="rId93" Type="http://schemas.openxmlformats.org/officeDocument/2006/relationships/slide" Target="slides/slide35.xml"/><Relationship Id="rId98" Type="http://schemas.openxmlformats.org/officeDocument/2006/relationships/slide" Target="slides/slide40.xml"/><Relationship Id="rId121"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1.xml"/><Relationship Id="rId67" Type="http://schemas.openxmlformats.org/officeDocument/2006/relationships/slide" Target="slides/slide9.xml"/><Relationship Id="rId103" Type="http://schemas.openxmlformats.org/officeDocument/2006/relationships/slide" Target="slides/slide45.xml"/><Relationship Id="rId108" Type="http://schemas.openxmlformats.org/officeDocument/2006/relationships/slide" Target="slides/slide50.xml"/><Relationship Id="rId116" Type="http://schemas.openxmlformats.org/officeDocument/2006/relationships/slide" Target="slides/slide58.xml"/><Relationship Id="rId124" Type="http://schemas.openxmlformats.org/officeDocument/2006/relationships/slide" Target="slides/slide66.xml"/><Relationship Id="rId129" Type="http://schemas.openxmlformats.org/officeDocument/2006/relationships/slide" Target="slides/slide7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4.xml"/><Relationship Id="rId70" Type="http://schemas.openxmlformats.org/officeDocument/2006/relationships/slide" Target="slides/slide12.xml"/><Relationship Id="rId75" Type="http://schemas.openxmlformats.org/officeDocument/2006/relationships/slide" Target="slides/slide17.xml"/><Relationship Id="rId83" Type="http://schemas.openxmlformats.org/officeDocument/2006/relationships/slide" Target="slides/slide25.xml"/><Relationship Id="rId88" Type="http://schemas.openxmlformats.org/officeDocument/2006/relationships/slide" Target="slides/slide30.xml"/><Relationship Id="rId91" Type="http://schemas.openxmlformats.org/officeDocument/2006/relationships/slide" Target="slides/slide33.xml"/><Relationship Id="rId96" Type="http://schemas.openxmlformats.org/officeDocument/2006/relationships/slide" Target="slides/slide38.xml"/><Relationship Id="rId111" Type="http://schemas.openxmlformats.org/officeDocument/2006/relationships/slide" Target="slides/slide53.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48.xml"/><Relationship Id="rId114" Type="http://schemas.openxmlformats.org/officeDocument/2006/relationships/slide" Target="slides/slide56.xml"/><Relationship Id="rId119" Type="http://schemas.openxmlformats.org/officeDocument/2006/relationships/slide" Target="slides/slide61.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2.xml"/><Relationship Id="rId65" Type="http://schemas.openxmlformats.org/officeDocument/2006/relationships/slide" Target="slides/slide7.xml"/><Relationship Id="rId73" Type="http://schemas.openxmlformats.org/officeDocument/2006/relationships/slide" Target="slides/slide15.xml"/><Relationship Id="rId78" Type="http://schemas.openxmlformats.org/officeDocument/2006/relationships/slide" Target="slides/slide20.xml"/><Relationship Id="rId81" Type="http://schemas.openxmlformats.org/officeDocument/2006/relationships/slide" Target="slides/slide23.xml"/><Relationship Id="rId86" Type="http://schemas.openxmlformats.org/officeDocument/2006/relationships/slide" Target="slides/slide28.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30" Type="http://schemas.openxmlformats.org/officeDocument/2006/relationships/slide" Target="slides/slide72.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04" Type="http://schemas.openxmlformats.org/officeDocument/2006/relationships/slide" Target="slides/slide46.xml"/><Relationship Id="rId120" Type="http://schemas.openxmlformats.org/officeDocument/2006/relationships/slide" Target="slides/slide62.xml"/><Relationship Id="rId125"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13.xml"/><Relationship Id="rId92" Type="http://schemas.openxmlformats.org/officeDocument/2006/relationships/slide" Target="slides/slide3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15" Type="http://schemas.openxmlformats.org/officeDocument/2006/relationships/slide" Target="slides/slide57.xml"/><Relationship Id="rId131" Type="http://schemas.openxmlformats.org/officeDocument/2006/relationships/slide" Target="slides/slide73.xml"/><Relationship Id="rId136" Type="http://schemas.openxmlformats.org/officeDocument/2006/relationships/tableStyles" Target="tableStyles.xml"/><Relationship Id="rId61" Type="http://schemas.openxmlformats.org/officeDocument/2006/relationships/slide" Target="slides/slide3.xml"/><Relationship Id="rId82" Type="http://schemas.openxmlformats.org/officeDocument/2006/relationships/slide" Target="slides/slide24.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A47FC4-6B04-4281-8980-01082A3D3F02}" type="datetimeFigureOut">
              <a:rPr lang="en-GB" smtClean="0"/>
              <a:t>23/05/2014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740F46-3CFE-49C1-AED8-48572552D648}" type="slidenum">
              <a:rPr lang="en-GB" smtClean="0"/>
              <a:t>‹#›</a:t>
            </a:fld>
            <a:endParaRPr lang="en-GB"/>
          </a:p>
        </p:txBody>
      </p:sp>
    </p:spTree>
    <p:extLst>
      <p:ext uri="{BB962C8B-B14F-4D97-AF65-F5344CB8AC3E}">
        <p14:creationId xmlns:p14="http://schemas.microsoft.com/office/powerpoint/2010/main" val="2478023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indent="-342900"/>
            <a:r>
              <a:rPr lang="de-DE" dirty="0" smtClean="0"/>
              <a:t>Welcome everybody</a:t>
            </a:r>
          </a:p>
          <a:p>
            <a:pPr marL="342900" indent="-342900"/>
            <a:r>
              <a:rPr lang="de-DE" dirty="0" smtClean="0"/>
              <a:t>The main</a:t>
            </a:r>
            <a:r>
              <a:rPr lang="de-DE" baseline="0" dirty="0" smtClean="0"/>
              <a:t> task of the IPCC Working Group III ‚Mitigation of Climate Change‘ can be described as making a map. Like cartographers, the authors explore the solution space, drawing the map of all possible pathways </a:t>
            </a:r>
            <a:r>
              <a:rPr lang="de-DE" dirty="0" smtClean="0"/>
              <a:t>IPCC:</a:t>
            </a:r>
            <a:r>
              <a:rPr lang="de-DE" baseline="0" dirty="0" smtClean="0"/>
              <a:t> scientists as mapmakers, governments as navigators.</a:t>
            </a:r>
            <a:endParaRPr lang="de-DE" dirty="0" smtClean="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686816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de-DE" dirty="0" smtClean="0"/>
              <a:t>‚Mitigation maps‘ for navigators.</a:t>
            </a:r>
          </a:p>
          <a:p>
            <a:pPr marL="228600" indent="-228600">
              <a:buFont typeface="+mj-lt"/>
              <a:buAutoNum type="arabicPeriod"/>
            </a:pPr>
            <a:r>
              <a:rPr lang="de-DE" dirty="0" smtClean="0"/>
              <a:t>Temperature</a:t>
            </a:r>
            <a:r>
              <a:rPr lang="de-DE" baseline="0" dirty="0" smtClean="0"/>
              <a:t> increase c</a:t>
            </a:r>
            <a:r>
              <a:rPr lang="de-DE" dirty="0" smtClean="0"/>
              <a:t>ompared to 1850-1870.</a:t>
            </a:r>
          </a:p>
          <a:p>
            <a:pPr marL="228600" indent="-228600">
              <a:buFont typeface="+mj-lt"/>
              <a:buAutoNum type="arabicPeriod"/>
            </a:pPr>
            <a:r>
              <a:rPr lang="en-US" dirty="0" smtClean="0"/>
              <a:t>Baseline scenarios exceed 450 ppm CO2eq by 2030 and reach CO2eq concentration levels between 750 to more than 1300 ppm CO2eq by 2100.</a:t>
            </a:r>
            <a:endParaRPr lang="de-DE" dirty="0" smtClean="0"/>
          </a:p>
          <a:p>
            <a:pPr marL="228600" indent="-228600">
              <a:buFont typeface="+mj-lt"/>
              <a:buAutoNum type="arabicPeriod"/>
            </a:pPr>
            <a:r>
              <a:rPr lang="de-DE" b="1" dirty="0" smtClean="0"/>
              <a:t>Even 3°C scenarios show substantial changes</a:t>
            </a:r>
            <a:r>
              <a:rPr lang="de-DE" dirty="0" smtClean="0"/>
              <a:t>. What</a:t>
            </a:r>
            <a:r>
              <a:rPr lang="de-DE" baseline="0" dirty="0" smtClean="0"/>
              <a:t> is done over the next 20 or so years does not change if one relaxes the temperature target from 2°C to say 3°C. </a:t>
            </a:r>
          </a:p>
          <a:p>
            <a:pPr marL="228600" indent="-228600">
              <a:buFont typeface="+mj-lt"/>
              <a:buAutoNum type="arabicPeriod"/>
            </a:pPr>
            <a:r>
              <a:rPr lang="en-US" dirty="0" smtClean="0"/>
              <a:t>No multi-model comparison study and only a limited number of individual studies have explored pathways to atmospheric concentrations of below 430 ppm CO2eq by 2100.</a:t>
            </a:r>
            <a:endParaRPr lang="en-GB"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011268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Scenarios that limit warming to less than 2°C with a probability of &gt;50% never exceed atmospheric GHG concentration levels of 530ppm CO2eq by 2100.</a:t>
            </a:r>
          </a:p>
          <a:p>
            <a:pPr marL="228600" indent="-228600">
              <a:buFont typeface="+mj-lt"/>
              <a:buAutoNum type="arabicPeriod"/>
            </a:pPr>
            <a:r>
              <a:rPr lang="en-US" dirty="0" smtClean="0"/>
              <a:t>These scenarios assume immediate introduction of climate policies as well as the rapid </a:t>
            </a:r>
            <a:r>
              <a:rPr lang="en-US" dirty="0" err="1" smtClean="0"/>
              <a:t>upscaling</a:t>
            </a:r>
            <a:r>
              <a:rPr lang="en-US" dirty="0" smtClean="0"/>
              <a:t> of the full portfolio of mitigation technologies in all sectors and strongly depend on the ability to remove large amounts of carbon dioxide from the atmosphere in order to bring concentration levels well below 430 ppm CO2eq in 2100</a:t>
            </a:r>
          </a:p>
          <a:p>
            <a:endParaRPr lang="de-DE"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643164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952313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952313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952313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de-DE" dirty="0" smtClean="0"/>
              <a:t>Estimates rely on three important institutional requirements:</a:t>
            </a:r>
          </a:p>
          <a:p>
            <a:pPr lvl="0">
              <a:buAutoNum type="arabicPeriod"/>
            </a:pPr>
            <a:r>
              <a:rPr lang="de-DE" dirty="0" smtClean="0"/>
              <a:t>all countries begin to mitigate immediately</a:t>
            </a:r>
          </a:p>
          <a:p>
            <a:pPr lvl="0">
              <a:buAutoNum type="arabicPeriod"/>
            </a:pPr>
            <a:r>
              <a:rPr lang="de-DE" dirty="0" smtClean="0"/>
              <a:t>they all introduce a globally uniform price on all GHG emissions</a:t>
            </a:r>
          </a:p>
          <a:p>
            <a:pPr lvl="0">
              <a:buAutoNum type="arabicPeriod"/>
            </a:pPr>
            <a:r>
              <a:rPr lang="de-DE" dirty="0" smtClean="0"/>
              <a:t>they all allow the use of all key technologies</a:t>
            </a:r>
            <a:endParaRPr lang="en-GB"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064276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200" dirty="0" smtClean="0">
                <a:solidFill>
                  <a:schemeClr val="tx1"/>
                </a:solidFill>
                <a:effectLst/>
                <a:latin typeface="+mn-lt"/>
                <a:ea typeface="+mn-ea"/>
                <a:cs typeface="+mn-cs"/>
              </a:rPr>
              <a:t>Relative increase of NPV mitigation costs (period 2015-2100, 5% discount rate) from technology portfolio variations compared to a scenario with default technology availability.</a:t>
            </a:r>
          </a:p>
          <a:p>
            <a:r>
              <a:rPr lang="en-GB" sz="1600" kern="1200" dirty="0" smtClean="0">
                <a:solidFill>
                  <a:schemeClr val="tx1"/>
                </a:solidFill>
                <a:effectLst/>
                <a:latin typeface="+mn-lt"/>
                <a:ea typeface="+mn-ea"/>
                <a:cs typeface="+mn-cs"/>
              </a:rPr>
              <a:t>Low Energy Intensity = higher energy intensity improvements leading to energy demand reductions of 20-30% by 2050 and 35-45% by 2100 relative to the default baseline</a:t>
            </a:r>
          </a:p>
          <a:p>
            <a:r>
              <a:rPr lang="en-GB" sz="1600" kern="1200" dirty="0" smtClean="0">
                <a:solidFill>
                  <a:schemeClr val="tx1"/>
                </a:solidFill>
                <a:effectLst/>
                <a:latin typeface="+mn-lt"/>
                <a:ea typeface="+mn-ea"/>
                <a:cs typeface="+mn-cs"/>
              </a:rPr>
              <a:t>Nuclear phase out = No addition of nuclear power plants beyond those under construction; existing plants operated until the end of their lifetime; </a:t>
            </a:r>
          </a:p>
          <a:p>
            <a:r>
              <a:rPr lang="en-GB" sz="1600" kern="1200" dirty="0" smtClean="0">
                <a:solidFill>
                  <a:schemeClr val="tx1"/>
                </a:solidFill>
                <a:effectLst/>
                <a:latin typeface="+mn-lt"/>
                <a:ea typeface="+mn-ea"/>
                <a:cs typeface="+mn-cs"/>
              </a:rPr>
              <a:t>Limited Solar/Wind = 20% limit on solar and wind electricity generation</a:t>
            </a:r>
          </a:p>
          <a:p>
            <a:r>
              <a:rPr lang="en-GB" sz="1600" kern="1200" dirty="0" smtClean="0">
                <a:solidFill>
                  <a:schemeClr val="tx1"/>
                </a:solidFill>
                <a:effectLst/>
                <a:latin typeface="+mn-lt"/>
                <a:ea typeface="+mn-ea"/>
                <a:cs typeface="+mn-cs"/>
              </a:rPr>
              <a:t>Limited Bioenergy = maximum of 100 EJ/</a:t>
            </a:r>
            <a:r>
              <a:rPr lang="en-GB" sz="1600" kern="1200" dirty="0" err="1" smtClean="0">
                <a:solidFill>
                  <a:schemeClr val="tx1"/>
                </a:solidFill>
                <a:effectLst/>
                <a:latin typeface="+mn-lt"/>
                <a:ea typeface="+mn-ea"/>
                <a:cs typeface="+mn-cs"/>
              </a:rPr>
              <a:t>yr</a:t>
            </a:r>
            <a:r>
              <a:rPr lang="en-GB" sz="1600" kern="1200" dirty="0" smtClean="0">
                <a:solidFill>
                  <a:schemeClr val="tx1"/>
                </a:solidFill>
                <a:effectLst/>
                <a:latin typeface="+mn-lt"/>
                <a:ea typeface="+mn-ea"/>
                <a:cs typeface="+mn-cs"/>
              </a:rPr>
              <a:t> bioenergy supply</a:t>
            </a:r>
          </a:p>
          <a:p>
            <a:r>
              <a:rPr lang="en-GB" sz="1600" b="1" kern="1200" dirty="0" smtClean="0">
                <a:solidFill>
                  <a:schemeClr val="tx1"/>
                </a:solidFill>
                <a:effectLst/>
                <a:latin typeface="+mn-lt"/>
                <a:ea typeface="+mn-ea"/>
                <a:cs typeface="+mn-cs"/>
              </a:rPr>
              <a:t>Conventional energy future </a:t>
            </a:r>
            <a:r>
              <a:rPr lang="en-GB" sz="1600" kern="1200" dirty="0" smtClean="0">
                <a:solidFill>
                  <a:schemeClr val="tx1"/>
                </a:solidFill>
                <a:effectLst/>
                <a:latin typeface="+mn-lt"/>
                <a:ea typeface="+mn-ea"/>
                <a:cs typeface="+mn-cs"/>
              </a:rPr>
              <a:t>= combining pessimistic assumptions for renewable energy (Limited Solar/Wind + Limited Bioenergy)</a:t>
            </a:r>
          </a:p>
          <a:p>
            <a:r>
              <a:rPr lang="en-GB" sz="1600" kern="1200" dirty="0" smtClean="0">
                <a:solidFill>
                  <a:schemeClr val="tx1"/>
                </a:solidFill>
                <a:effectLst/>
                <a:latin typeface="+mn-lt"/>
                <a:ea typeface="+mn-ea"/>
                <a:cs typeface="+mn-cs"/>
              </a:rPr>
              <a:t>Energy efficiency and renewable energy future = combining low energy intensity with non-availability of CCS and nuclear phase-out</a:t>
            </a:r>
          </a:p>
          <a:p>
            <a:r>
              <a:rPr lang="en-GB" sz="1600" b="1" kern="1200" dirty="0" smtClean="0">
                <a:solidFill>
                  <a:schemeClr val="tx1"/>
                </a:solidFill>
                <a:effectLst/>
                <a:latin typeface="+mn-lt"/>
                <a:ea typeface="+mn-ea"/>
                <a:cs typeface="+mn-cs"/>
              </a:rPr>
              <a:t>Limited Technology Future </a:t>
            </a:r>
            <a:r>
              <a:rPr lang="en-GB" sz="1600" kern="1200" dirty="0" smtClean="0">
                <a:solidFill>
                  <a:schemeClr val="tx1"/>
                </a:solidFill>
                <a:effectLst/>
                <a:latin typeface="+mn-lt"/>
                <a:ea typeface="+mn-ea"/>
                <a:cs typeface="+mn-cs"/>
              </a:rPr>
              <a:t>=  all supply side options constrained and energy intensity developing in line with historical records in the baseline. </a:t>
            </a:r>
            <a:endParaRPr lang="en-GB"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43445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smtClean="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898901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indent="-342900"/>
            <a:r>
              <a:rPr lang="en-US" sz="1600" b="0" dirty="0" smtClean="0"/>
              <a:t>Fast emission reductions in one sector, allow more flexibility for the required emission reductions in other sectors.</a:t>
            </a:r>
          </a:p>
          <a:p>
            <a:pPr marL="342900" indent="-342900"/>
            <a:r>
              <a:rPr lang="en-US" sz="1600" b="0" dirty="0" smtClean="0"/>
              <a:t>The availability and performance of BECCS and large scale afforestation has a strong influence on how mitigation efforts are distributed across sectors. </a:t>
            </a:r>
          </a:p>
          <a:p>
            <a:pPr marL="342900" indent="-342900"/>
            <a:r>
              <a:rPr lang="en-US" sz="1600" b="0" dirty="0" smtClean="0"/>
              <a:t>Because the “Agriculture,</a:t>
            </a:r>
            <a:r>
              <a:rPr lang="en-US" sz="1600" b="0" baseline="0" dirty="0" smtClean="0"/>
              <a:t> Forestry, and Other Land Use”</a:t>
            </a:r>
            <a:r>
              <a:rPr lang="en-US" sz="1600" b="0" dirty="0" smtClean="0"/>
              <a:t> sector provides options to remove carbon dioxide from the atmosphere, it has a unique and key role in low stabilization scenarios. </a:t>
            </a:r>
          </a:p>
          <a:p>
            <a:pPr marL="342900" indent="-342900"/>
            <a:r>
              <a:rPr lang="en-US" sz="1600" b="0" dirty="0" smtClean="0"/>
              <a:t>However, with the AFOLU sector also having a central role for food security and sustainable development, comprehensive policy frameworks are required to manage the possible competition for land. </a:t>
            </a:r>
            <a:endParaRPr lang="en-GB" sz="1600" b="0"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83900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de-DE" dirty="0" smtClean="0"/>
              <a:t>Estimates for mitigation</a:t>
            </a:r>
            <a:r>
              <a:rPr lang="de-DE" baseline="0" dirty="0" smtClean="0"/>
              <a:t> scenarios that bring concentrations to </a:t>
            </a:r>
            <a:r>
              <a:rPr lang="de-DE" b="1" baseline="0" dirty="0" smtClean="0"/>
              <a:t>430-530 ppm </a:t>
            </a:r>
            <a:r>
              <a:rPr lang="de-DE" baseline="0" dirty="0" smtClean="0"/>
              <a:t>by 2100.</a:t>
            </a:r>
          </a:p>
          <a:p>
            <a:r>
              <a:rPr lang="de-DE" b="1" baseline="0" dirty="0" smtClean="0"/>
              <a:t>Comparison to baseline investments </a:t>
            </a:r>
            <a:r>
              <a:rPr lang="de-DE" baseline="0" dirty="0" smtClean="0"/>
              <a:t>in the period 2010-2029.</a:t>
            </a:r>
          </a:p>
          <a:p>
            <a:r>
              <a:rPr lang="de-DE" baseline="0" dirty="0" smtClean="0"/>
              <a:t>Annual investments in </a:t>
            </a:r>
            <a:r>
              <a:rPr lang="de-DE" b="1" baseline="0" dirty="0" smtClean="0"/>
              <a:t>fossil fuel technologies would decline by 20%.</a:t>
            </a:r>
          </a:p>
          <a:p>
            <a:r>
              <a:rPr lang="de-DE" baseline="0" dirty="0" smtClean="0"/>
              <a:t>Annual investments in </a:t>
            </a:r>
            <a:r>
              <a:rPr lang="de-DE" b="1" baseline="0" dirty="0" smtClean="0"/>
              <a:t>low-carbon technologies would rise by 100%.</a:t>
            </a:r>
          </a:p>
          <a:p>
            <a:r>
              <a:rPr lang="de-DE" baseline="0" dirty="0" smtClean="0"/>
              <a:t>Most investments would occur in </a:t>
            </a:r>
            <a:r>
              <a:rPr lang="de-DE" b="1" baseline="0" dirty="0" smtClean="0"/>
              <a:t>non-OECD countries</a:t>
            </a:r>
            <a:r>
              <a:rPr lang="de-DE" baseline="0" dirty="0" smtClean="0"/>
              <a:t>.</a:t>
            </a:r>
          </a:p>
          <a:p>
            <a:endParaRPr lang="en-GB"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09170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Working Group III, we often use the image of a mapmaker and a navigator to illustrate the division of </a:t>
            </a:r>
            <a:r>
              <a:rPr lang="en-US" dirty="0" err="1" smtClean="0"/>
              <a:t>labour</a:t>
            </a:r>
            <a:r>
              <a:rPr lang="en-US" dirty="0" smtClean="0"/>
              <a:t> between the authors, scientists and practitioners, experts in their fields, and the primary audience: policymakers. The authors explore different paths to certain goals and they characterize these paths in the assessment. This is what we refer to as the ‘exploration of the solution space’. But IPCC reports are written to be policy-relevant,</a:t>
            </a:r>
            <a:r>
              <a:rPr lang="en-US" baseline="0" dirty="0" smtClean="0"/>
              <a:t> not policy prescriptive. </a:t>
            </a:r>
            <a:r>
              <a:rPr lang="en-US" dirty="0" smtClean="0"/>
              <a:t>To serve policymakers as a map and for them to act as the navigator. They decide which path to follow.</a:t>
            </a:r>
          </a:p>
          <a:p>
            <a:endParaRPr lang="en-US" dirty="0" smtClean="0"/>
          </a:p>
          <a:p>
            <a:r>
              <a:rPr lang="en-US" dirty="0" smtClean="0"/>
              <a:t>The first part of the WGIII contribution to the AR5 helps to clarify this division of </a:t>
            </a:r>
            <a:r>
              <a:rPr lang="en-US" dirty="0" err="1" smtClean="0"/>
              <a:t>labour</a:t>
            </a:r>
            <a:r>
              <a:rPr lang="en-US" dirty="0" smtClean="0"/>
              <a:t>. In the chapters 1 to 4, our authors assess the many different perspectives used in the literature to </a:t>
            </a:r>
            <a:r>
              <a:rPr lang="en-US" dirty="0" err="1" smtClean="0"/>
              <a:t>analyse</a:t>
            </a:r>
            <a:r>
              <a:rPr lang="en-US" dirty="0" smtClean="0"/>
              <a:t> mitigation. By showing these different perspectives and how and why they differ, these opening chapters increase transparency over the many theories, concepts, and methods that are used to measure the landscape of climate change mitigation. This is very important for navigators to know because different methods of measurement lead to different maps.</a:t>
            </a:r>
          </a:p>
          <a:p>
            <a:endParaRPr lang="en-US" dirty="0" smtClean="0"/>
          </a:p>
          <a:p>
            <a:r>
              <a:rPr lang="en-US" dirty="0" smtClean="0"/>
              <a:t>As a first application of our measurement tools, the following chapters look into the past to draw and understand the paths the world has evolved along and why it did so. Here again, many alternative perspectives are used to display humankind’s traces in the atmosphere, including cumulative emissions and emissions per geographic and economic regions and per economic sectors and gases.</a:t>
            </a:r>
          </a:p>
          <a:p>
            <a:endParaRPr lang="en-US" dirty="0" smtClean="0"/>
          </a:p>
          <a:p>
            <a:r>
              <a:rPr lang="en-US" dirty="0" smtClean="0"/>
              <a:t>We then explore and characterize pathways far into the future, focusing on the cost, co-benefits, and risks, of mitigation pathways that</a:t>
            </a:r>
            <a:r>
              <a:rPr lang="en-US" baseline="0" dirty="0" smtClean="0"/>
              <a:t> </a:t>
            </a:r>
            <a:r>
              <a:rPr lang="en-US" dirty="0" smtClean="0"/>
              <a:t>lead to stabilization of the atmospheric concentration of greenhouse gases at various levels. We show that low stabilization levels require mitigation throughout the economy. Our report greatly increases the sectoral resolution of mitigation maps. They show in detail the landscape along these pathways and highlight the very diverse aspects of mitigation in energy systems, transport, buildings, industry, land-use, and human settlements.</a:t>
            </a:r>
          </a:p>
          <a:p>
            <a:endParaRPr lang="en-US" dirty="0" smtClean="0"/>
          </a:p>
          <a:p>
            <a:r>
              <a:rPr lang="en-US" dirty="0" smtClean="0"/>
              <a:t>The report concludes with insights into policies and institutions that navigators could use to steer economies along pathways at all levels of governance.</a:t>
            </a:r>
            <a:endParaRPr lang="en-US"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23717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4091237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574513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994042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mj-lt"/>
              <a:buNone/>
            </a:pPr>
            <a:endParaRPr lang="de-DE" dirty="0" smtClean="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686816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B1C5DD-3992-D745-8EEF-6E267CFCD803}"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913566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2629-D48B-48AE-BC79-0CDF684D7948}" type="slidenum">
              <a:rPr lang="en-GB">
                <a:solidFill>
                  <a:prstClr val="black"/>
                </a:solidFill>
              </a:rPr>
              <a:pPr/>
              <a:t>42</a:t>
            </a:fld>
            <a:endParaRPr lang="en-GB">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GB" sz="1200" b="1" kern="1200" baseline="0" dirty="0" smtClean="0">
                <a:solidFill>
                  <a:schemeClr val="tx1"/>
                </a:solidFill>
                <a:latin typeface="+mn-lt"/>
                <a:ea typeface="+mn-ea"/>
                <a:cs typeface="+mn-cs"/>
              </a:rPr>
              <a:t>Demand reductions in the energy end-use sectors are a key mitigation strategy and determine the</a:t>
            </a:r>
          </a:p>
          <a:p>
            <a:r>
              <a:rPr lang="en-GB" sz="1200" kern="1200" baseline="0" dirty="0" smtClean="0">
                <a:solidFill>
                  <a:schemeClr val="tx1"/>
                </a:solidFill>
                <a:latin typeface="+mn-lt"/>
                <a:ea typeface="+mn-ea"/>
                <a:cs typeface="+mn-cs"/>
              </a:rPr>
              <a:t>41 </a:t>
            </a:r>
            <a:r>
              <a:rPr lang="en-GB" sz="1200" b="1" kern="1200" baseline="0" dirty="0" smtClean="0">
                <a:solidFill>
                  <a:schemeClr val="tx1"/>
                </a:solidFill>
                <a:latin typeface="+mn-lt"/>
                <a:ea typeface="+mn-ea"/>
                <a:cs typeface="+mn-cs"/>
              </a:rPr>
              <a:t>scale of the mitigation challenge for the energy supply side (</a:t>
            </a:r>
            <a:r>
              <a:rPr lang="en-GB" sz="1200" b="1" i="1" kern="1200" baseline="0" dirty="0" smtClean="0">
                <a:solidFill>
                  <a:schemeClr val="tx1"/>
                </a:solidFill>
                <a:latin typeface="+mn-lt"/>
                <a:ea typeface="+mn-ea"/>
                <a:cs typeface="+mn-cs"/>
              </a:rPr>
              <a:t>high confidence). Limiting energy</a:t>
            </a:r>
          </a:p>
          <a:p>
            <a:r>
              <a:rPr lang="en-GB" sz="1200" kern="1200" baseline="0" dirty="0" smtClean="0">
                <a:solidFill>
                  <a:schemeClr val="tx1"/>
                </a:solidFill>
                <a:latin typeface="+mn-lt"/>
                <a:ea typeface="+mn-ea"/>
                <a:cs typeface="+mn-cs"/>
              </a:rPr>
              <a:t>42 demand 1) increases policy choices by maintaining flexibility in the technology portfolio, 2) reduces</a:t>
            </a:r>
          </a:p>
          <a:p>
            <a:r>
              <a:rPr lang="en-GB" sz="1200" kern="1200" baseline="0" dirty="0" smtClean="0">
                <a:solidFill>
                  <a:schemeClr val="tx1"/>
                </a:solidFill>
                <a:latin typeface="+mn-lt"/>
                <a:ea typeface="+mn-ea"/>
                <a:cs typeface="+mn-cs"/>
              </a:rPr>
              <a:t>43 the required pace for up-scaling low-carbon energy supply and hedges against related supply side</a:t>
            </a:r>
          </a:p>
          <a:p>
            <a:r>
              <a:rPr lang="en-GB" sz="1200" kern="1200" baseline="0" dirty="0" smtClean="0">
                <a:solidFill>
                  <a:schemeClr val="tx1"/>
                </a:solidFill>
                <a:latin typeface="+mn-lt"/>
                <a:ea typeface="+mn-ea"/>
                <a:cs typeface="+mn-cs"/>
              </a:rPr>
              <a:t>44 risks, 3) avoids lock-in to new, or a potentially premature retirement of, carbon-intensive</a:t>
            </a:r>
          </a:p>
          <a:p>
            <a:r>
              <a:rPr lang="en-GB" sz="1200" kern="1200" baseline="0" dirty="0" smtClean="0">
                <a:solidFill>
                  <a:schemeClr val="tx1"/>
                </a:solidFill>
                <a:latin typeface="+mn-lt"/>
                <a:ea typeface="+mn-ea"/>
                <a:cs typeface="+mn-cs"/>
              </a:rPr>
              <a:t>45 infrastructures, 4) maximizes co-benefits for other policy objectives and 5) increases the cost</a:t>
            </a:r>
          </a:p>
          <a:p>
            <a:r>
              <a:rPr lang="en-GB" sz="1200" kern="1200" baseline="0" dirty="0" smtClean="0">
                <a:solidFill>
                  <a:schemeClr val="tx1"/>
                </a:solidFill>
                <a:latin typeface="+mn-lt"/>
                <a:ea typeface="+mn-ea"/>
                <a:cs typeface="+mn-cs"/>
              </a:rPr>
              <a:t>46 effectiveness of the transformation</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2629-D48B-48AE-BC79-0CDF684D7948}" type="slidenum">
              <a:rPr lang="en-GB">
                <a:solidFill>
                  <a:prstClr val="black"/>
                </a:solidFill>
              </a:rPr>
              <a:pPr/>
              <a:t>43</a:t>
            </a:fld>
            <a:endParaRPr lang="en-GB">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GB" sz="1200" b="1" kern="1200" baseline="0" dirty="0" smtClean="0">
                <a:solidFill>
                  <a:schemeClr val="tx1"/>
                </a:solidFill>
                <a:latin typeface="+mn-lt"/>
                <a:ea typeface="+mn-ea"/>
                <a:cs typeface="+mn-cs"/>
              </a:rPr>
              <a:t>Over the last four decades total cumulative CO2 emissions have increased by 1 a factor of 2 from</a:t>
            </a:r>
          </a:p>
          <a:p>
            <a:r>
              <a:rPr lang="en-GB" sz="1200" kern="1200" baseline="0" dirty="0" smtClean="0">
                <a:solidFill>
                  <a:schemeClr val="tx1"/>
                </a:solidFill>
                <a:latin typeface="+mn-lt"/>
                <a:ea typeface="+mn-ea"/>
                <a:cs typeface="+mn-cs"/>
              </a:rPr>
              <a:t>2 </a:t>
            </a:r>
            <a:r>
              <a:rPr lang="en-GB" sz="1200" b="1" kern="1200" baseline="0" dirty="0" smtClean="0">
                <a:solidFill>
                  <a:schemeClr val="tx1"/>
                </a:solidFill>
                <a:latin typeface="+mn-lt"/>
                <a:ea typeface="+mn-ea"/>
                <a:cs typeface="+mn-cs"/>
              </a:rPr>
              <a:t>about 900 GtCO2 for the period 1750 - 1970 to 2000 GtCO2 for 1750 – 2010</a:t>
            </a:r>
          </a:p>
          <a:p>
            <a:endParaRPr lang="en-GB" sz="1200" b="1" kern="1200" baseline="0" dirty="0" smtClean="0">
              <a:solidFill>
                <a:schemeClr val="tx1"/>
              </a:solidFill>
              <a:latin typeface="+mn-lt"/>
              <a:ea typeface="+mn-ea"/>
              <a:cs typeface="+mn-cs"/>
            </a:endParaRPr>
          </a:p>
          <a:p>
            <a:r>
              <a:rPr lang="en-GB" sz="1200" kern="1200" baseline="0" dirty="0" smtClean="0">
                <a:solidFill>
                  <a:schemeClr val="tx1"/>
                </a:solidFill>
                <a:latin typeface="+mn-lt"/>
                <a:ea typeface="+mn-ea"/>
                <a:cs typeface="+mn-cs"/>
              </a:rPr>
              <a:t>More than 75% of the 10 Gt increase in annual GHG emissions between 2000 and 2010</a:t>
            </a:r>
          </a:p>
          <a:p>
            <a:r>
              <a:rPr lang="en-GB" sz="1200" kern="1200" baseline="0" dirty="0" smtClean="0">
                <a:solidFill>
                  <a:schemeClr val="tx1"/>
                </a:solidFill>
                <a:latin typeface="+mn-lt"/>
                <a:ea typeface="+mn-ea"/>
                <a:cs typeface="+mn-cs"/>
              </a:rPr>
              <a:t>3 was emitted in the energy supply (47%) and industry (30%) sectors.</a:t>
            </a:r>
          </a:p>
          <a:p>
            <a:endParaRPr lang="en-GB" sz="1200" kern="1200" baseline="0" dirty="0" smtClean="0">
              <a:solidFill>
                <a:schemeClr val="tx1"/>
              </a:solidFill>
              <a:latin typeface="+mn-lt"/>
              <a:ea typeface="+mn-ea"/>
              <a:cs typeface="+mn-cs"/>
            </a:endParaRPr>
          </a:p>
          <a:p>
            <a:r>
              <a:rPr lang="en-GB" sz="1200" b="1" kern="1200" baseline="0" dirty="0" smtClean="0">
                <a:solidFill>
                  <a:schemeClr val="tx1"/>
                </a:solidFill>
                <a:latin typeface="+mn-lt"/>
                <a:ea typeface="+mn-ea"/>
                <a:cs typeface="+mn-cs"/>
              </a:rPr>
              <a:t>Without explicit efforts to reduce GHG emissions, the fundamental drivers of emissions growth</a:t>
            </a:r>
          </a:p>
          <a:p>
            <a:r>
              <a:rPr lang="en-GB" sz="1200" kern="1200" baseline="0" dirty="0" smtClean="0">
                <a:solidFill>
                  <a:schemeClr val="tx1"/>
                </a:solidFill>
                <a:latin typeface="+mn-lt"/>
                <a:ea typeface="+mn-ea"/>
                <a:cs typeface="+mn-cs"/>
              </a:rPr>
              <a:t>18 </a:t>
            </a:r>
            <a:r>
              <a:rPr lang="en-GB" sz="1200" b="1" kern="1200" baseline="0" dirty="0" smtClean="0">
                <a:solidFill>
                  <a:schemeClr val="tx1"/>
                </a:solidFill>
                <a:latin typeface="+mn-lt"/>
                <a:ea typeface="+mn-ea"/>
                <a:cs typeface="+mn-cs"/>
              </a:rPr>
              <a:t>are expected to persist despite major improvements in energy supply and end-use technologies</a:t>
            </a:r>
          </a:p>
          <a:p>
            <a:endParaRPr lang="en-GB" sz="1200" b="1" kern="1200" baseline="0" dirty="0" smtClean="0">
              <a:solidFill>
                <a:schemeClr val="tx1"/>
              </a:solidFill>
              <a:latin typeface="+mn-lt"/>
              <a:ea typeface="+mn-ea"/>
              <a:cs typeface="+mn-cs"/>
            </a:endParaRPr>
          </a:p>
          <a:p>
            <a:r>
              <a:rPr lang="en-GB" sz="1200" b="1" kern="1200" baseline="0" dirty="0" smtClean="0">
                <a:solidFill>
                  <a:schemeClr val="tx1"/>
                </a:solidFill>
                <a:latin typeface="+mn-lt"/>
                <a:ea typeface="+mn-ea"/>
                <a:cs typeface="+mn-cs"/>
              </a:rPr>
              <a:t>We still have a broadly technological focus with demand seen as a issue of household energy use and not the economy-wide. Problems of rebounds and also an over </a:t>
            </a:r>
            <a:r>
              <a:rPr lang="en-GB" sz="1200" b="1" kern="1200" baseline="0" dirty="0" err="1" smtClean="0">
                <a:solidFill>
                  <a:schemeClr val="tx1"/>
                </a:solidFill>
                <a:latin typeface="+mn-lt"/>
                <a:ea typeface="+mn-ea"/>
                <a:cs typeface="+mn-cs"/>
              </a:rPr>
              <a:t>extraration</a:t>
            </a:r>
            <a:r>
              <a:rPr lang="en-GB" sz="1200" b="1" kern="1200" baseline="0" dirty="0" smtClean="0">
                <a:solidFill>
                  <a:schemeClr val="tx1"/>
                </a:solidFill>
                <a:latin typeface="+mn-lt"/>
                <a:ea typeface="+mn-ea"/>
                <a:cs typeface="+mn-cs"/>
              </a:rPr>
              <a:t> of decoupling </a:t>
            </a:r>
          </a:p>
          <a:p>
            <a:endParaRPr lang="en-GB" sz="1200" b="1" kern="1200" baseline="0" dirty="0" smtClean="0">
              <a:solidFill>
                <a:schemeClr val="tx1"/>
              </a:solidFill>
              <a:latin typeface="+mn-lt"/>
              <a:ea typeface="+mn-ea"/>
              <a:cs typeface="+mn-cs"/>
            </a:endParaRPr>
          </a:p>
          <a:p>
            <a:r>
              <a:rPr lang="en-GB" sz="1200" b="1" kern="1200" baseline="0" dirty="0" smtClean="0">
                <a:solidFill>
                  <a:schemeClr val="tx1"/>
                </a:solidFill>
                <a:latin typeface="+mn-lt"/>
                <a:ea typeface="+mn-ea"/>
                <a:cs typeface="+mn-cs"/>
              </a:rPr>
              <a:t>Current pledges made in Cancun are simply not enough</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2629-D48B-48AE-BC79-0CDF684D7948}" type="slidenum">
              <a:rPr lang="en-GB">
                <a:solidFill>
                  <a:prstClr val="black"/>
                </a:solidFill>
              </a:rPr>
              <a:pPr/>
              <a:t>44</a:t>
            </a:fld>
            <a:endParaRPr lang="en-GB">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2629-D48B-48AE-BC79-0CDF684D7948}" type="slidenum">
              <a:rPr lang="en-GB">
                <a:solidFill>
                  <a:prstClr val="black"/>
                </a:solidFill>
              </a:rPr>
              <a:pPr/>
              <a:t>45</a:t>
            </a:fld>
            <a:endParaRPr lang="en-GB">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2629-D48B-48AE-BC79-0CDF684D7948}" type="slidenum">
              <a:rPr lang="en-GB">
                <a:solidFill>
                  <a:prstClr val="black"/>
                </a:solidFill>
              </a:rPr>
              <a:pPr/>
              <a:t>46</a:t>
            </a:fld>
            <a:endParaRPr lang="en-GB">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GB" sz="1200" b="1" kern="1200" baseline="0" dirty="0" smtClean="0">
                <a:solidFill>
                  <a:schemeClr val="tx1"/>
                </a:solidFill>
                <a:latin typeface="+mn-lt"/>
                <a:ea typeface="+mn-ea"/>
                <a:cs typeface="+mn-cs"/>
              </a:rPr>
              <a:t>Demand reductions in the energy end-use sectors are a key mitigation strategy and determine the</a:t>
            </a:r>
          </a:p>
          <a:p>
            <a:r>
              <a:rPr lang="en-GB" sz="1200" kern="1200" baseline="0" dirty="0" smtClean="0">
                <a:solidFill>
                  <a:schemeClr val="tx1"/>
                </a:solidFill>
                <a:latin typeface="+mn-lt"/>
                <a:ea typeface="+mn-ea"/>
                <a:cs typeface="+mn-cs"/>
              </a:rPr>
              <a:t>41 </a:t>
            </a:r>
            <a:r>
              <a:rPr lang="en-GB" sz="1200" b="1" kern="1200" baseline="0" dirty="0" smtClean="0">
                <a:solidFill>
                  <a:schemeClr val="tx1"/>
                </a:solidFill>
                <a:latin typeface="+mn-lt"/>
                <a:ea typeface="+mn-ea"/>
                <a:cs typeface="+mn-cs"/>
              </a:rPr>
              <a:t>scale of the mitigation challenge for the energy supply side (</a:t>
            </a:r>
            <a:r>
              <a:rPr lang="en-GB" sz="1200" b="1" i="1" kern="1200" baseline="0" dirty="0" smtClean="0">
                <a:solidFill>
                  <a:schemeClr val="tx1"/>
                </a:solidFill>
                <a:latin typeface="+mn-lt"/>
                <a:ea typeface="+mn-ea"/>
                <a:cs typeface="+mn-cs"/>
              </a:rPr>
              <a:t>high confidence). Limiting energy</a:t>
            </a:r>
          </a:p>
          <a:p>
            <a:r>
              <a:rPr lang="en-GB" sz="1200" kern="1200" baseline="0" dirty="0" smtClean="0">
                <a:solidFill>
                  <a:schemeClr val="tx1"/>
                </a:solidFill>
                <a:latin typeface="+mn-lt"/>
                <a:ea typeface="+mn-ea"/>
                <a:cs typeface="+mn-cs"/>
              </a:rPr>
              <a:t>42 demand 1) increases policy choices by maintaining flexibility in the technology portfolio, 2) reduces</a:t>
            </a:r>
          </a:p>
          <a:p>
            <a:r>
              <a:rPr lang="en-GB" sz="1200" kern="1200" baseline="0" dirty="0" smtClean="0">
                <a:solidFill>
                  <a:schemeClr val="tx1"/>
                </a:solidFill>
                <a:latin typeface="+mn-lt"/>
                <a:ea typeface="+mn-ea"/>
                <a:cs typeface="+mn-cs"/>
              </a:rPr>
              <a:t>43 the required pace for up-scaling low-carbon energy supply and hedges against related supply side</a:t>
            </a:r>
          </a:p>
          <a:p>
            <a:r>
              <a:rPr lang="en-GB" sz="1200" kern="1200" baseline="0" dirty="0" smtClean="0">
                <a:solidFill>
                  <a:schemeClr val="tx1"/>
                </a:solidFill>
                <a:latin typeface="+mn-lt"/>
                <a:ea typeface="+mn-ea"/>
                <a:cs typeface="+mn-cs"/>
              </a:rPr>
              <a:t>44 risks, 3) avoids lock-in to new, or a potentially premature retirement of, carbon-intensive</a:t>
            </a:r>
          </a:p>
          <a:p>
            <a:r>
              <a:rPr lang="en-GB" sz="1200" kern="1200" baseline="0" dirty="0" smtClean="0">
                <a:solidFill>
                  <a:schemeClr val="tx1"/>
                </a:solidFill>
                <a:latin typeface="+mn-lt"/>
                <a:ea typeface="+mn-ea"/>
                <a:cs typeface="+mn-cs"/>
              </a:rPr>
              <a:t>45 infrastructures, 4) maximizes co-benefits for other policy objectives and 5) increases the cost</a:t>
            </a:r>
          </a:p>
          <a:p>
            <a:r>
              <a:rPr lang="en-GB" sz="1200" kern="1200" baseline="0" dirty="0" smtClean="0">
                <a:solidFill>
                  <a:schemeClr val="tx1"/>
                </a:solidFill>
                <a:latin typeface="+mn-lt"/>
                <a:ea typeface="+mn-ea"/>
                <a:cs typeface="+mn-cs"/>
              </a:rPr>
              <a:t>46 effectiveness of the transformation</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de-DE" baseline="0" dirty="0" smtClean="0"/>
              <a:t>Work of many distinguished scholars over 4 years</a:t>
            </a:r>
          </a:p>
          <a:p>
            <a:pPr marL="228600" indent="-228600">
              <a:buFont typeface="+mj-lt"/>
              <a:buAutoNum type="arabicPeriod"/>
            </a:pPr>
            <a:r>
              <a:rPr lang="de-DE" baseline="0" dirty="0" smtClean="0"/>
              <a:t>Climate change mtigation is an area of intense research, assessment refers to 10.000 scientific articles</a:t>
            </a:r>
          </a:p>
          <a:p>
            <a:pPr marL="228600" indent="-228600">
              <a:buFont typeface="+mj-lt"/>
              <a:buAutoNum type="arabicPeriod"/>
            </a:pPr>
            <a:r>
              <a:rPr lang="de-DE" baseline="0" dirty="0" smtClean="0"/>
              <a:t>Extensive Review to which some of the present people will have contributed as reviewers</a:t>
            </a:r>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669661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2629-D48B-48AE-BC79-0CDF684D7948}" type="slidenum">
              <a:rPr lang="en-GB">
                <a:solidFill>
                  <a:prstClr val="black"/>
                </a:solidFill>
              </a:rPr>
              <a:pPr/>
              <a:t>47</a:t>
            </a:fld>
            <a:endParaRPr lang="en-GB" dirty="0">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2629-D48B-48AE-BC79-0CDF684D7948}" type="slidenum">
              <a:rPr lang="en-GB">
                <a:solidFill>
                  <a:prstClr val="black"/>
                </a:solidFill>
              </a:rPr>
              <a:pPr/>
              <a:t>48</a:t>
            </a:fld>
            <a:endParaRPr lang="en-GB" dirty="0">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2629-D48B-48AE-BC79-0CDF684D7948}" type="slidenum">
              <a:rPr lang="en-GB">
                <a:solidFill>
                  <a:prstClr val="black"/>
                </a:solidFill>
              </a:rPr>
              <a:pPr/>
              <a:t>49</a:t>
            </a:fld>
            <a:endParaRPr lang="en-GB">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GB" sz="1200" b="1" kern="1200" baseline="0" dirty="0" smtClean="0">
                <a:solidFill>
                  <a:schemeClr val="tx1"/>
                </a:solidFill>
                <a:latin typeface="+mn-lt"/>
                <a:ea typeface="+mn-ea"/>
                <a:cs typeface="+mn-cs"/>
              </a:rPr>
              <a:t>Demand reductions in the energy end-use sectors are a key mitigation strategy and determine the</a:t>
            </a:r>
          </a:p>
          <a:p>
            <a:r>
              <a:rPr lang="en-GB" sz="1200" kern="1200" baseline="0" dirty="0" smtClean="0">
                <a:solidFill>
                  <a:schemeClr val="tx1"/>
                </a:solidFill>
                <a:latin typeface="+mn-lt"/>
                <a:ea typeface="+mn-ea"/>
                <a:cs typeface="+mn-cs"/>
              </a:rPr>
              <a:t>41 </a:t>
            </a:r>
            <a:r>
              <a:rPr lang="en-GB" sz="1200" b="1" kern="1200" baseline="0" dirty="0" smtClean="0">
                <a:solidFill>
                  <a:schemeClr val="tx1"/>
                </a:solidFill>
                <a:latin typeface="+mn-lt"/>
                <a:ea typeface="+mn-ea"/>
                <a:cs typeface="+mn-cs"/>
              </a:rPr>
              <a:t>scale of the mitigation challenge for the energy supply side (</a:t>
            </a:r>
            <a:r>
              <a:rPr lang="en-GB" sz="1200" b="1" i="1" kern="1200" baseline="0" dirty="0" smtClean="0">
                <a:solidFill>
                  <a:schemeClr val="tx1"/>
                </a:solidFill>
                <a:latin typeface="+mn-lt"/>
                <a:ea typeface="+mn-ea"/>
                <a:cs typeface="+mn-cs"/>
              </a:rPr>
              <a:t>high confidence). Limiting energy</a:t>
            </a:r>
          </a:p>
          <a:p>
            <a:r>
              <a:rPr lang="en-GB" sz="1200" kern="1200" baseline="0" dirty="0" smtClean="0">
                <a:solidFill>
                  <a:schemeClr val="tx1"/>
                </a:solidFill>
                <a:latin typeface="+mn-lt"/>
                <a:ea typeface="+mn-ea"/>
                <a:cs typeface="+mn-cs"/>
              </a:rPr>
              <a:t>42 demand 1) increases policy choices by maintaining flexibility in the technology portfolio, 2) reduces</a:t>
            </a:r>
          </a:p>
          <a:p>
            <a:r>
              <a:rPr lang="en-GB" sz="1200" kern="1200" baseline="0" dirty="0" smtClean="0">
                <a:solidFill>
                  <a:schemeClr val="tx1"/>
                </a:solidFill>
                <a:latin typeface="+mn-lt"/>
                <a:ea typeface="+mn-ea"/>
                <a:cs typeface="+mn-cs"/>
              </a:rPr>
              <a:t>43 the required pace for up-scaling low-carbon energy supply and hedges against related supply side</a:t>
            </a:r>
          </a:p>
          <a:p>
            <a:r>
              <a:rPr lang="en-GB" sz="1200" kern="1200" baseline="0" dirty="0" smtClean="0">
                <a:solidFill>
                  <a:schemeClr val="tx1"/>
                </a:solidFill>
                <a:latin typeface="+mn-lt"/>
                <a:ea typeface="+mn-ea"/>
                <a:cs typeface="+mn-cs"/>
              </a:rPr>
              <a:t>44 risks, 3) avoids lock-in to new, or a potentially premature retirement of, carbon-intensive</a:t>
            </a:r>
          </a:p>
          <a:p>
            <a:r>
              <a:rPr lang="en-GB" sz="1200" kern="1200" baseline="0" dirty="0" smtClean="0">
                <a:solidFill>
                  <a:schemeClr val="tx1"/>
                </a:solidFill>
                <a:latin typeface="+mn-lt"/>
                <a:ea typeface="+mn-ea"/>
                <a:cs typeface="+mn-cs"/>
              </a:rPr>
              <a:t>45 infrastructures, 4) maximizes co-benefits for other policy objectives and 5) increases the cost</a:t>
            </a:r>
          </a:p>
          <a:p>
            <a:r>
              <a:rPr lang="en-GB" sz="1200" kern="1200" baseline="0" dirty="0" smtClean="0">
                <a:solidFill>
                  <a:schemeClr val="tx1"/>
                </a:solidFill>
                <a:latin typeface="+mn-lt"/>
                <a:ea typeface="+mn-ea"/>
                <a:cs typeface="+mn-cs"/>
              </a:rPr>
              <a:t>46 effectiveness of the transformation</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2629-D48B-48AE-BC79-0CDF684D7948}" type="slidenum">
              <a:rPr lang="en-GB">
                <a:solidFill>
                  <a:prstClr val="black"/>
                </a:solidFill>
              </a:rPr>
              <a:pPr/>
              <a:t>50</a:t>
            </a:fld>
            <a:endParaRPr lang="en-GB">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GB" sz="1200" b="1" kern="1200" baseline="0" dirty="0" smtClean="0">
                <a:solidFill>
                  <a:schemeClr val="tx1"/>
                </a:solidFill>
                <a:latin typeface="+mn-lt"/>
                <a:ea typeface="+mn-ea"/>
                <a:cs typeface="+mn-cs"/>
              </a:rPr>
              <a:t>Demand reductions in the energy end-use sectors are a key mitigation strategy and determine the</a:t>
            </a:r>
          </a:p>
          <a:p>
            <a:r>
              <a:rPr lang="en-GB" sz="1200" kern="1200" baseline="0" dirty="0" smtClean="0">
                <a:solidFill>
                  <a:schemeClr val="tx1"/>
                </a:solidFill>
                <a:latin typeface="+mn-lt"/>
                <a:ea typeface="+mn-ea"/>
                <a:cs typeface="+mn-cs"/>
              </a:rPr>
              <a:t>41 </a:t>
            </a:r>
            <a:r>
              <a:rPr lang="en-GB" sz="1200" b="1" kern="1200" baseline="0" dirty="0" smtClean="0">
                <a:solidFill>
                  <a:schemeClr val="tx1"/>
                </a:solidFill>
                <a:latin typeface="+mn-lt"/>
                <a:ea typeface="+mn-ea"/>
                <a:cs typeface="+mn-cs"/>
              </a:rPr>
              <a:t>scale of the mitigation challenge for the energy supply side (</a:t>
            </a:r>
            <a:r>
              <a:rPr lang="en-GB" sz="1200" b="1" i="1" kern="1200" baseline="0" dirty="0" smtClean="0">
                <a:solidFill>
                  <a:schemeClr val="tx1"/>
                </a:solidFill>
                <a:latin typeface="+mn-lt"/>
                <a:ea typeface="+mn-ea"/>
                <a:cs typeface="+mn-cs"/>
              </a:rPr>
              <a:t>high confidence). Limiting energy</a:t>
            </a:r>
          </a:p>
          <a:p>
            <a:r>
              <a:rPr lang="en-GB" sz="1200" kern="1200" baseline="0" dirty="0" smtClean="0">
                <a:solidFill>
                  <a:schemeClr val="tx1"/>
                </a:solidFill>
                <a:latin typeface="+mn-lt"/>
                <a:ea typeface="+mn-ea"/>
                <a:cs typeface="+mn-cs"/>
              </a:rPr>
              <a:t>42 demand 1) increases policy choices by maintaining flexibility in the technology portfolio, 2) reduces</a:t>
            </a:r>
          </a:p>
          <a:p>
            <a:r>
              <a:rPr lang="en-GB" sz="1200" kern="1200" baseline="0" dirty="0" smtClean="0">
                <a:solidFill>
                  <a:schemeClr val="tx1"/>
                </a:solidFill>
                <a:latin typeface="+mn-lt"/>
                <a:ea typeface="+mn-ea"/>
                <a:cs typeface="+mn-cs"/>
              </a:rPr>
              <a:t>43 the required pace for up-scaling low-carbon energy supply and hedges against related supply side</a:t>
            </a:r>
          </a:p>
          <a:p>
            <a:r>
              <a:rPr lang="en-GB" sz="1200" kern="1200" baseline="0" dirty="0" smtClean="0">
                <a:solidFill>
                  <a:schemeClr val="tx1"/>
                </a:solidFill>
                <a:latin typeface="+mn-lt"/>
                <a:ea typeface="+mn-ea"/>
                <a:cs typeface="+mn-cs"/>
              </a:rPr>
              <a:t>44 risks, 3) avoids lock-in to new, or a potentially premature retirement of, carbon-intensive</a:t>
            </a:r>
          </a:p>
          <a:p>
            <a:r>
              <a:rPr lang="en-GB" sz="1200" kern="1200" baseline="0" dirty="0" smtClean="0">
                <a:solidFill>
                  <a:schemeClr val="tx1"/>
                </a:solidFill>
                <a:latin typeface="+mn-lt"/>
                <a:ea typeface="+mn-ea"/>
                <a:cs typeface="+mn-cs"/>
              </a:rPr>
              <a:t>45 infrastructures, 4) maximizes co-benefits for other policy objectives and 5) increases the cost</a:t>
            </a:r>
          </a:p>
          <a:p>
            <a:r>
              <a:rPr lang="en-GB" sz="1200" kern="1200" baseline="0" dirty="0" smtClean="0">
                <a:solidFill>
                  <a:schemeClr val="tx1"/>
                </a:solidFill>
                <a:latin typeface="+mn-lt"/>
                <a:ea typeface="+mn-ea"/>
                <a:cs typeface="+mn-cs"/>
              </a:rPr>
              <a:t>46 effectiveness of the transformation</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2629-D48B-48AE-BC79-0CDF684D7948}" type="slidenum">
              <a:rPr lang="en-GB">
                <a:solidFill>
                  <a:prstClr val="black"/>
                </a:solidFill>
              </a:rPr>
              <a:pPr/>
              <a:t>51</a:t>
            </a:fld>
            <a:endParaRPr lang="en-GB">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2629-D48B-48AE-BC79-0CDF684D7948}" type="slidenum">
              <a:rPr lang="en-GB">
                <a:solidFill>
                  <a:prstClr val="black"/>
                </a:solidFill>
              </a:rPr>
              <a:pPr/>
              <a:t>52</a:t>
            </a:fld>
            <a:endParaRPr lang="en-GB">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GB" sz="1200" b="1" kern="1200" baseline="0" dirty="0" smtClean="0">
                <a:solidFill>
                  <a:schemeClr val="tx1"/>
                </a:solidFill>
                <a:latin typeface="+mn-lt"/>
                <a:ea typeface="+mn-ea"/>
                <a:cs typeface="+mn-cs"/>
              </a:rPr>
              <a:t>Demand reductions in the energy end-use sectors are a key mitigation strategy and determine the</a:t>
            </a:r>
          </a:p>
          <a:p>
            <a:r>
              <a:rPr lang="en-GB" sz="1200" kern="1200" baseline="0" dirty="0" smtClean="0">
                <a:solidFill>
                  <a:schemeClr val="tx1"/>
                </a:solidFill>
                <a:latin typeface="+mn-lt"/>
                <a:ea typeface="+mn-ea"/>
                <a:cs typeface="+mn-cs"/>
              </a:rPr>
              <a:t>41 </a:t>
            </a:r>
            <a:r>
              <a:rPr lang="en-GB" sz="1200" b="1" kern="1200" baseline="0" dirty="0" smtClean="0">
                <a:solidFill>
                  <a:schemeClr val="tx1"/>
                </a:solidFill>
                <a:latin typeface="+mn-lt"/>
                <a:ea typeface="+mn-ea"/>
                <a:cs typeface="+mn-cs"/>
              </a:rPr>
              <a:t>scale of the mitigation challenge for the energy supply side (</a:t>
            </a:r>
            <a:r>
              <a:rPr lang="en-GB" sz="1200" b="1" i="1" kern="1200" baseline="0" dirty="0" smtClean="0">
                <a:solidFill>
                  <a:schemeClr val="tx1"/>
                </a:solidFill>
                <a:latin typeface="+mn-lt"/>
                <a:ea typeface="+mn-ea"/>
                <a:cs typeface="+mn-cs"/>
              </a:rPr>
              <a:t>high confidence). Limiting energy</a:t>
            </a:r>
          </a:p>
          <a:p>
            <a:r>
              <a:rPr lang="en-GB" sz="1200" kern="1200" baseline="0" dirty="0" smtClean="0">
                <a:solidFill>
                  <a:schemeClr val="tx1"/>
                </a:solidFill>
                <a:latin typeface="+mn-lt"/>
                <a:ea typeface="+mn-ea"/>
                <a:cs typeface="+mn-cs"/>
              </a:rPr>
              <a:t>42 demand 1) increases policy choices by maintaining flexibility in the technology portfolio, 2) reduces</a:t>
            </a:r>
          </a:p>
          <a:p>
            <a:r>
              <a:rPr lang="en-GB" sz="1200" kern="1200" baseline="0" dirty="0" smtClean="0">
                <a:solidFill>
                  <a:schemeClr val="tx1"/>
                </a:solidFill>
                <a:latin typeface="+mn-lt"/>
                <a:ea typeface="+mn-ea"/>
                <a:cs typeface="+mn-cs"/>
              </a:rPr>
              <a:t>43 the required pace for up-scaling low-carbon energy supply and hedges against related supply side</a:t>
            </a:r>
          </a:p>
          <a:p>
            <a:r>
              <a:rPr lang="en-GB" sz="1200" kern="1200" baseline="0" dirty="0" smtClean="0">
                <a:solidFill>
                  <a:schemeClr val="tx1"/>
                </a:solidFill>
                <a:latin typeface="+mn-lt"/>
                <a:ea typeface="+mn-ea"/>
                <a:cs typeface="+mn-cs"/>
              </a:rPr>
              <a:t>44 risks, 3) avoids lock-in to new, or a potentially premature retirement of, carbon-intensive</a:t>
            </a:r>
          </a:p>
          <a:p>
            <a:r>
              <a:rPr lang="en-GB" sz="1200" kern="1200" baseline="0" dirty="0" smtClean="0">
                <a:solidFill>
                  <a:schemeClr val="tx1"/>
                </a:solidFill>
                <a:latin typeface="+mn-lt"/>
                <a:ea typeface="+mn-ea"/>
                <a:cs typeface="+mn-cs"/>
              </a:rPr>
              <a:t>45 infrastructures, 4) maximizes co-benefits for other policy objectives and 5) increases the cost</a:t>
            </a:r>
          </a:p>
          <a:p>
            <a:r>
              <a:rPr lang="en-GB" sz="1200" kern="1200" baseline="0" dirty="0" smtClean="0">
                <a:solidFill>
                  <a:schemeClr val="tx1"/>
                </a:solidFill>
                <a:latin typeface="+mn-lt"/>
                <a:ea typeface="+mn-ea"/>
                <a:cs typeface="+mn-cs"/>
              </a:rPr>
              <a:t>46 effectiveness of the transformation</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0DB79C-5624-4025-9115-1B4E4E3E851D}"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2212504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am in Chapter 15 and I specialise</a:t>
            </a:r>
            <a:r>
              <a:rPr lang="en-GB" baseline="0" dirty="0" smtClean="0"/>
              <a:t> in energy</a:t>
            </a:r>
          </a:p>
          <a:p>
            <a:r>
              <a:rPr lang="en-GB" baseline="0" dirty="0" smtClean="0"/>
              <a:t>I strongly recommend you read these chapters </a:t>
            </a:r>
          </a:p>
          <a:p>
            <a:endParaRPr lang="en-GB" dirty="0"/>
          </a:p>
        </p:txBody>
      </p:sp>
      <p:sp>
        <p:nvSpPr>
          <p:cNvPr id="4" name="Slide Number Placeholder 3"/>
          <p:cNvSpPr>
            <a:spLocks noGrp="1"/>
          </p:cNvSpPr>
          <p:nvPr>
            <p:ph type="sldNum" sz="quarter" idx="10"/>
          </p:nvPr>
        </p:nvSpPr>
        <p:spPr/>
        <p:txBody>
          <a:bodyPr/>
          <a:lstStyle/>
          <a:p>
            <a:fld id="{C40DB79C-5624-4025-9115-1B4E4E3E851D}"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3311430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Taken from Chapter</a:t>
            </a:r>
            <a:r>
              <a:rPr lang="en-GB" sz="1200" baseline="0" dirty="0" smtClean="0"/>
              <a:t> 13</a:t>
            </a:r>
            <a:endParaRPr lang="en-GB" sz="1200" dirty="0" smtClean="0"/>
          </a:p>
          <a:p>
            <a:r>
              <a:rPr lang="en-GB" sz="1200" dirty="0" smtClean="0"/>
              <a:t>There are lots of agreements</a:t>
            </a:r>
            <a:r>
              <a:rPr lang="en-GB" sz="1200" baseline="0" dirty="0" smtClean="0"/>
              <a:t> on climate change which are either situated in the international space; or span international, regional, national and subs-national</a:t>
            </a:r>
          </a:p>
          <a:p>
            <a:r>
              <a:rPr lang="en-GB" sz="1200" dirty="0" smtClean="0"/>
              <a:t>There is international cooperation that has produced political agreement regarding a long term goal to limit temperature change to 2⁰C above pre-industrial levels</a:t>
            </a:r>
          </a:p>
          <a:p>
            <a:r>
              <a:rPr lang="en-GB" sz="1200" dirty="0" smtClean="0"/>
              <a:t>There is a great deal of interesting smaller scale</a:t>
            </a:r>
            <a:r>
              <a:rPr lang="en-GB" sz="1200" baseline="0" dirty="0" smtClean="0"/>
              <a:t> initiatives going on as well as interesting developments from various business sectors which are working outside of Governments.</a:t>
            </a:r>
            <a:endParaRPr lang="en-GB" sz="1200" dirty="0" smtClean="0"/>
          </a:p>
          <a:p>
            <a:r>
              <a:rPr lang="en-GB" sz="1200" dirty="0" smtClean="0"/>
              <a:t>However overall level of mitigation is inadequate</a:t>
            </a:r>
            <a:r>
              <a:rPr lang="en-GB" sz="1200" baseline="0" dirty="0" smtClean="0"/>
              <a:t> for stopping rise in GHG emissions</a:t>
            </a:r>
            <a:endParaRPr lang="en-GB" sz="1200" dirty="0" smtClean="0"/>
          </a:p>
        </p:txBody>
      </p:sp>
      <p:sp>
        <p:nvSpPr>
          <p:cNvPr id="4" name="Slide Number Placeholder 3"/>
          <p:cNvSpPr>
            <a:spLocks noGrp="1"/>
          </p:cNvSpPr>
          <p:nvPr>
            <p:ph type="sldNum" sz="quarter" idx="10"/>
          </p:nvPr>
        </p:nvSpPr>
        <p:spPr/>
        <p:txBody>
          <a:bodyPr/>
          <a:lstStyle/>
          <a:p>
            <a:fld id="{C40DB79C-5624-4025-9115-1B4E4E3E851D}"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464338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Please look at the chapters – I do</a:t>
            </a:r>
            <a:r>
              <a:rPr lang="en-GB" baseline="0" dirty="0" smtClean="0"/>
              <a:t> not want this presentation to be a long list of policies </a:t>
            </a:r>
            <a:endParaRPr lang="en-GB" dirty="0"/>
          </a:p>
        </p:txBody>
      </p:sp>
      <p:sp>
        <p:nvSpPr>
          <p:cNvPr id="4" name="Slide Number Placeholder 3"/>
          <p:cNvSpPr>
            <a:spLocks noGrp="1"/>
          </p:cNvSpPr>
          <p:nvPr>
            <p:ph type="sldNum" sz="quarter" idx="10"/>
          </p:nvPr>
        </p:nvSpPr>
        <p:spPr/>
        <p:txBody>
          <a:bodyPr/>
          <a:lstStyle/>
          <a:p>
            <a:fld id="{C40DB79C-5624-4025-9115-1B4E4E3E851D}"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112189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b="1" dirty="0" smtClean="0"/>
              <a:t>Energy supply and industry </a:t>
            </a:r>
            <a:r>
              <a:rPr lang="en-US" b="0" dirty="0" smtClean="0"/>
              <a:t>are responsible for three quarters of the increase of emissions.</a:t>
            </a:r>
          </a:p>
          <a:p>
            <a:pPr marL="228600" indent="-228600">
              <a:buFont typeface="+mj-lt"/>
              <a:buAutoNum type="arabicPeriod"/>
            </a:pPr>
            <a:r>
              <a:rPr lang="de-DE" b="0" dirty="0" smtClean="0"/>
              <a:t>With an </a:t>
            </a:r>
            <a:r>
              <a:rPr lang="de-DE" b="1" dirty="0" smtClean="0"/>
              <a:t>increasing role </a:t>
            </a:r>
            <a:r>
              <a:rPr lang="de-DE" b="0" dirty="0" smtClean="0"/>
              <a:t>in the last decade.</a:t>
            </a:r>
          </a:p>
          <a:p>
            <a:pPr marL="228600" indent="-228600">
              <a:buFont typeface="+mj-lt"/>
              <a:buAutoNum type="arabicPeriod"/>
            </a:pPr>
            <a:r>
              <a:rPr lang="de-DE" dirty="0" smtClean="0"/>
              <a:t>Steep rise</a:t>
            </a:r>
            <a:r>
              <a:rPr lang="de-DE" baseline="0" dirty="0" smtClean="0"/>
              <a:t> of </a:t>
            </a:r>
            <a:r>
              <a:rPr lang="de-DE" dirty="0" smtClean="0"/>
              <a:t>CO2 from fossil, cement, flaring.</a:t>
            </a:r>
          </a:p>
          <a:p>
            <a:pPr marL="228600" indent="-228600">
              <a:buFont typeface="+mj-lt"/>
              <a:buAutoNum type="arabicPeriod"/>
            </a:pPr>
            <a:r>
              <a:rPr lang="en-US" dirty="0" smtClean="0"/>
              <a:t>Global CO2 emissions from fossil fuel combustion are known within ±8% uncertainty.</a:t>
            </a:r>
          </a:p>
          <a:p>
            <a:pPr marL="228600" indent="-228600">
              <a:buFont typeface="+mj-lt"/>
              <a:buAutoNum type="arabicPeriod"/>
            </a:pPr>
            <a:r>
              <a:rPr lang="en-US" dirty="0" smtClean="0"/>
              <a:t>CO2 emissions from FOLU have large uncertainties attached in the order of ±50%.</a:t>
            </a:r>
            <a:endParaRPr lang="en-GB" dirty="0" smtClean="0"/>
          </a:p>
          <a:p>
            <a:pPr marL="228600" indent="-228600">
              <a:buFont typeface="+mj-lt"/>
              <a:buAutoNum type="arabicPeriod"/>
            </a:pPr>
            <a:endParaRPr lang="de-DE" baseline="0" dirty="0" smtClean="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669661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Delayed mitigation significantly increases the challenge to reach low concentration targets</a:t>
            </a:r>
            <a:endParaRPr lang="en-GB" dirty="0" smtClean="0"/>
          </a:p>
          <a:p>
            <a:r>
              <a:rPr lang="en-GB" dirty="0" smtClean="0"/>
              <a:t>2. A lot of inertia in the system and successful policies require an enabling environment</a:t>
            </a:r>
          </a:p>
          <a:p>
            <a:pPr lvl="1"/>
            <a:r>
              <a:rPr lang="en-GB" dirty="0" smtClean="0"/>
              <a:t>No policy mechanism exists in a vacuum </a:t>
            </a:r>
          </a:p>
          <a:p>
            <a:pPr lvl="1"/>
            <a:r>
              <a:rPr lang="en-GB" dirty="0" smtClean="0"/>
              <a:t>The policy mechanism has to ‘fit’ with its surrounding environment and that surrounding environment also has to fits with the needs of the policy objective, for example</a:t>
            </a:r>
          </a:p>
          <a:p>
            <a:pPr lvl="2"/>
            <a:r>
              <a:rPr lang="en-GB" dirty="0" smtClean="0"/>
              <a:t>Institutions (including regulations, markets and laws)</a:t>
            </a:r>
          </a:p>
          <a:p>
            <a:pPr lvl="2"/>
            <a:r>
              <a:rPr lang="en-GB" dirty="0" smtClean="0"/>
              <a:t>Information, knowledge, skills and capacity have to exist</a:t>
            </a:r>
          </a:p>
          <a:p>
            <a:r>
              <a:rPr lang="en-GB" dirty="0" smtClean="0"/>
              <a:t>3. Infrastructure developments, spatial planning and long lived products can lock societies into pathways which are difficult to change</a:t>
            </a:r>
          </a:p>
          <a:p>
            <a:pPr lvl="1"/>
            <a:r>
              <a:rPr lang="en-GB" dirty="0" smtClean="0"/>
              <a:t>On the other hand, if undertaken as part of early action they can act as a facilitator for mitigation</a:t>
            </a:r>
          </a:p>
          <a:p>
            <a:r>
              <a:rPr lang="en-GB" dirty="0" smtClean="0"/>
              <a:t>4. The regions with the greatest potential and flexibility to leapfrog to low carbon development trajectories are the poorer development regions where there are few lock-in effects but they also have the lowest financial, technological and human capacities</a:t>
            </a:r>
          </a:p>
          <a:p>
            <a:endParaRPr lang="en-GB" dirty="0"/>
          </a:p>
        </p:txBody>
      </p:sp>
      <p:sp>
        <p:nvSpPr>
          <p:cNvPr id="4" name="Slide Number Placeholder 3"/>
          <p:cNvSpPr>
            <a:spLocks noGrp="1"/>
          </p:cNvSpPr>
          <p:nvPr>
            <p:ph type="sldNum" sz="quarter" idx="10"/>
          </p:nvPr>
        </p:nvSpPr>
        <p:spPr/>
        <p:txBody>
          <a:bodyPr/>
          <a:lstStyle/>
          <a:p>
            <a:fld id="{C40DB79C-5624-4025-9115-1B4E4E3E851D}"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2151615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endParaRPr lang="en-GB" sz="2800" dirty="0" smtClean="0"/>
          </a:p>
          <a:p>
            <a:pPr>
              <a:buFont typeface="Arial" pitchFamily="34" charset="0"/>
              <a:buChar char="•"/>
            </a:pPr>
            <a:r>
              <a:rPr lang="en-GB" sz="2800" dirty="0" smtClean="0"/>
              <a:t>SPM 8  -</a:t>
            </a:r>
          </a:p>
          <a:p>
            <a:pPr>
              <a:buFont typeface="Arial" pitchFamily="34" charset="0"/>
              <a:buChar char="•"/>
            </a:pPr>
            <a:r>
              <a:rPr lang="en-GB" sz="3200" dirty="0" smtClean="0"/>
              <a:t>If policies seriously reduce emissions then there will be impacts</a:t>
            </a:r>
            <a:r>
              <a:rPr lang="en-GB" sz="3200" baseline="0" dirty="0" smtClean="0"/>
              <a:t>  - positive and negative; we do not know what they will be. </a:t>
            </a:r>
          </a:p>
          <a:p>
            <a:pPr>
              <a:buFont typeface="Arial" pitchFamily="34" charset="0"/>
              <a:buChar char="•"/>
            </a:pPr>
            <a:r>
              <a:rPr lang="en-GB" sz="3200" baseline="0" dirty="0" smtClean="0"/>
              <a:t>My point is that we have to expect this and be ready for it. </a:t>
            </a:r>
          </a:p>
          <a:p>
            <a:pPr>
              <a:buFont typeface="Arial" pitchFamily="34" charset="0"/>
              <a:buChar char="•"/>
            </a:pPr>
            <a:r>
              <a:rPr lang="en-GB" sz="3200" baseline="0" dirty="0" smtClean="0"/>
              <a:t>This figure is showing the required amount of energy demand reduction and low carbon provision in the end-use sectors of transport, buildings and industry, for 2030 and 2050 to meet the 2 degree temperature change in 2100. </a:t>
            </a:r>
          </a:p>
          <a:p>
            <a:pPr>
              <a:buFont typeface="Arial" pitchFamily="34" charset="0"/>
              <a:buChar char="•"/>
            </a:pPr>
            <a:r>
              <a:rPr lang="en-GB" sz="3200" dirty="0" smtClean="0"/>
              <a:t>To achieve these levels of demand reduction and low carbon provision will require institutional and</a:t>
            </a:r>
            <a:r>
              <a:rPr lang="en-GB" sz="3200" baseline="0" dirty="0" smtClean="0"/>
              <a:t> </a:t>
            </a:r>
            <a:r>
              <a:rPr lang="en-GB" sz="3200" dirty="0" smtClean="0"/>
              <a:t>technological change as well as attitudinal and behavioural changes  </a:t>
            </a:r>
          </a:p>
          <a:p>
            <a:pPr lvl="0">
              <a:buFont typeface="Arial" pitchFamily="34" charset="0"/>
              <a:buChar char="•"/>
            </a:pPr>
            <a:r>
              <a:rPr lang="en-GB" sz="3200" dirty="0" smtClean="0"/>
              <a:t>Managing the social and business</a:t>
            </a:r>
            <a:r>
              <a:rPr lang="en-GB" sz="3200" baseline="0" dirty="0" smtClean="0"/>
              <a:t> opportunities and </a:t>
            </a:r>
            <a:r>
              <a:rPr lang="en-GB" sz="3200" dirty="0" smtClean="0"/>
              <a:t>challenges of this may require innovations in policy and institutional design – certainly openness to</a:t>
            </a:r>
            <a:r>
              <a:rPr lang="en-GB" sz="3200" baseline="0" dirty="0" smtClean="0"/>
              <a:t> new </a:t>
            </a:r>
            <a:r>
              <a:rPr lang="en-GB" sz="3200" baseline="0" dirty="0" err="1" smtClean="0"/>
              <a:t>entreprises</a:t>
            </a:r>
            <a:r>
              <a:rPr lang="en-GB" sz="3200" baseline="0" dirty="0" smtClean="0"/>
              <a:t> and ways of doings things </a:t>
            </a:r>
            <a:endParaRPr lang="en-GB" sz="3200" dirty="0" smtClean="0"/>
          </a:p>
          <a:p>
            <a:pPr>
              <a:buFont typeface="Arial" pitchFamily="34" charset="0"/>
              <a:buChar char="•"/>
            </a:pPr>
            <a:r>
              <a:rPr lang="en-GB" sz="3200" dirty="0" smtClean="0"/>
              <a:t>Behaviour, lifestyle and culture have considerable influence on emissions, and can be substantially altered through changes in consumption patterns</a:t>
            </a:r>
          </a:p>
          <a:p>
            <a:endParaRPr lang="en-GB" dirty="0"/>
          </a:p>
        </p:txBody>
      </p:sp>
      <p:sp>
        <p:nvSpPr>
          <p:cNvPr id="4" name="Slide Number Placeholder 3"/>
          <p:cNvSpPr>
            <a:spLocks noGrp="1"/>
          </p:cNvSpPr>
          <p:nvPr>
            <p:ph type="sldNum" sz="quarter" idx="10"/>
          </p:nvPr>
        </p:nvSpPr>
        <p:spPr/>
        <p:txBody>
          <a:bodyPr/>
          <a:lstStyle/>
          <a:p>
            <a:fld id="{C40DB79C-5624-4025-9115-1B4E4E3E851D}"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2162156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de-DE" dirty="0" smtClean="0"/>
              <a:t>Again</a:t>
            </a:r>
            <a:r>
              <a:rPr lang="de-DE" baseline="0" dirty="0" smtClean="0"/>
              <a:t> there are going to be major impacts – we can expect stranded assets of fossil fuels, job losses and gains. This is not going to happen unless Governments and society hold firm in the face of the changes. </a:t>
            </a:r>
          </a:p>
          <a:p>
            <a:endParaRPr lang="de-DE" dirty="0" smtClean="0"/>
          </a:p>
          <a:p>
            <a:r>
              <a:rPr lang="de-DE" dirty="0" smtClean="0"/>
              <a:t>Estimates for mitigation</a:t>
            </a:r>
            <a:r>
              <a:rPr lang="de-DE" baseline="0" dirty="0" smtClean="0"/>
              <a:t> scenarios that bring concentrations to </a:t>
            </a:r>
            <a:r>
              <a:rPr lang="de-DE" b="1" baseline="0" dirty="0" smtClean="0"/>
              <a:t>430-530 ppm </a:t>
            </a:r>
            <a:r>
              <a:rPr lang="de-DE" baseline="0" dirty="0" smtClean="0"/>
              <a:t>by 2100.</a:t>
            </a:r>
          </a:p>
          <a:p>
            <a:r>
              <a:rPr lang="de-DE" b="1" baseline="0" dirty="0" smtClean="0"/>
              <a:t>Comparison to baseline investments </a:t>
            </a:r>
            <a:r>
              <a:rPr lang="de-DE" baseline="0" dirty="0" smtClean="0"/>
              <a:t>in the period 2010-2029.</a:t>
            </a:r>
          </a:p>
          <a:p>
            <a:r>
              <a:rPr lang="de-DE" baseline="0" dirty="0" smtClean="0"/>
              <a:t>Annual investments in </a:t>
            </a:r>
            <a:r>
              <a:rPr lang="de-DE" b="1" baseline="0" dirty="0" smtClean="0"/>
              <a:t>fossil fuel technologies would decline by 20%.</a:t>
            </a:r>
          </a:p>
          <a:p>
            <a:r>
              <a:rPr lang="de-DE" baseline="0" dirty="0" smtClean="0"/>
              <a:t>Annual investments in </a:t>
            </a:r>
            <a:r>
              <a:rPr lang="de-DE" b="1" baseline="0" dirty="0" smtClean="0"/>
              <a:t>low-carbon technologies would rise by 100%.</a:t>
            </a:r>
          </a:p>
          <a:p>
            <a:r>
              <a:rPr lang="de-DE" baseline="0" dirty="0" smtClean="0"/>
              <a:t>Most investments would occur in </a:t>
            </a:r>
            <a:r>
              <a:rPr lang="de-DE" b="1" baseline="0" dirty="0" smtClean="0"/>
              <a:t>non-OECD countries</a:t>
            </a:r>
            <a:r>
              <a:rPr lang="de-DE" baseline="0" dirty="0" smtClean="0"/>
              <a:t>.</a:t>
            </a:r>
          </a:p>
          <a:p>
            <a:endParaRPr lang="en-GB"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3091707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Will be impacts, will be lobbies against change and governments and society have to be ready for it</a:t>
            </a:r>
            <a:endParaRPr lang="en-GB" dirty="0"/>
          </a:p>
        </p:txBody>
      </p:sp>
      <p:sp>
        <p:nvSpPr>
          <p:cNvPr id="4" name="Slide Number Placeholder 3"/>
          <p:cNvSpPr>
            <a:spLocks noGrp="1"/>
          </p:cNvSpPr>
          <p:nvPr>
            <p:ph type="sldNum" sz="quarter" idx="10"/>
          </p:nvPr>
        </p:nvSpPr>
        <p:spPr/>
        <p:txBody>
          <a:bodyPr/>
          <a:lstStyle/>
          <a:p>
            <a:fld id="{C40DB79C-5624-4025-9115-1B4E4E3E851D}"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3274479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endParaRPr lang="de-DE" baseline="0" dirty="0" smtClean="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669661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Since 2000, GHG emissions have been growing in all sectors, except AFOLU.</a:t>
            </a:r>
          </a:p>
          <a:p>
            <a:pPr marL="228600" indent="-228600">
              <a:buFont typeface="+mj-lt"/>
              <a:buAutoNum type="arabicPeriod"/>
            </a:pPr>
            <a:r>
              <a:rPr lang="en-US" dirty="0" smtClean="0"/>
              <a:t>For most low-income countries, the largest source of emissions is from AFOLU.</a:t>
            </a:r>
          </a:p>
          <a:p>
            <a:pPr marL="228600" indent="-228600">
              <a:buFont typeface="+mj-lt"/>
              <a:buAutoNum type="arabicPeriod"/>
            </a:pPr>
            <a:r>
              <a:rPr lang="en-US" dirty="0" smtClean="0"/>
              <a:t>The shares of the energy and industry sectors increase for lower middle income countries, and these are the largest sectors for upper middle income countries.</a:t>
            </a:r>
          </a:p>
          <a:p>
            <a:pPr marL="228600" indent="-228600">
              <a:buFont typeface="+mj-lt"/>
              <a:buAutoNum type="arabicPeriod"/>
            </a:pPr>
            <a:r>
              <a:rPr lang="en-US" dirty="0" smtClean="0"/>
              <a:t>Transport becomes a large sector for high income countries.</a:t>
            </a:r>
          </a:p>
          <a:p>
            <a:pPr marL="228600" indent="-228600">
              <a:buFont typeface="+mj-lt"/>
              <a:buAutoNum type="arabicPeriod"/>
            </a:pPr>
            <a:r>
              <a:rPr lang="en-US" dirty="0" smtClean="0"/>
              <a:t>Most of the emission growth before 1970 has taken place when currently industrialized countries underwent rapid economic development.</a:t>
            </a:r>
          </a:p>
          <a:p>
            <a:pPr marL="228600" indent="-228600">
              <a:buFont typeface="+mj-lt"/>
              <a:buAutoNum type="arabicPeriod"/>
            </a:pPr>
            <a:r>
              <a:rPr lang="en-US" dirty="0" smtClean="0"/>
              <a:t>Most of the recent emission growth has concentrated in the centers of economic growth in developing countries.</a:t>
            </a:r>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82242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2010, median per capita GHG emissions for the high income country group were around 9 times higher than for the low income country group.</a:t>
            </a:r>
          </a:p>
          <a:p>
            <a:r>
              <a:rPr lang="en-US" dirty="0" smtClean="0"/>
              <a:t>Within these income groups, there are substantial variations in per capita GHG emissions and GHG emissions per economic output, with</a:t>
            </a:r>
          </a:p>
          <a:p>
            <a:r>
              <a:rPr lang="en-US" dirty="0" smtClean="0"/>
              <a:t>both varying by a factor of around two and more.</a:t>
            </a:r>
          </a:p>
          <a:p>
            <a:r>
              <a:rPr lang="en-US" dirty="0" smtClean="0"/>
              <a:t>High income countries have often lower levels of GHG emissions per unit economic output than low and middle income countries.</a:t>
            </a:r>
            <a:endParaRPr lang="en-GB" dirty="0"/>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732918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161847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Economic and population growth continue to be the two main drivers for increases in global fossil fuel CO2.</a:t>
            </a:r>
          </a:p>
          <a:p>
            <a:pPr marL="228600" indent="-228600">
              <a:buFont typeface="+mj-lt"/>
              <a:buAutoNum type="arabicPeriod"/>
            </a:pPr>
            <a:r>
              <a:rPr lang="en-US" dirty="0" smtClean="0"/>
              <a:t>Outpacing emission reductions from improvements in energy intensity.</a:t>
            </a:r>
          </a:p>
          <a:p>
            <a:pPr marL="228600" indent="-228600">
              <a:buFont typeface="+mj-lt"/>
              <a:buAutoNum type="arabicPeriod"/>
            </a:pPr>
            <a:r>
              <a:rPr lang="en-US" dirty="0" smtClean="0"/>
              <a:t>Population</a:t>
            </a:r>
            <a:r>
              <a:rPr lang="en-US" baseline="0" dirty="0" smtClean="0"/>
              <a:t> control? </a:t>
            </a:r>
            <a:r>
              <a:rPr lang="en-US" baseline="0" dirty="0" smtClean="0">
                <a:sym typeface="Wingdings" panose="05000000000000000000" pitchFamily="2" charset="2"/>
              </a:rPr>
              <a:t> </a:t>
            </a:r>
            <a:r>
              <a:rPr lang="en-US" dirty="0" smtClean="0"/>
              <a:t>Appropriate intervention points for climate policy cannot be identified by historical analysis.</a:t>
            </a:r>
          </a:p>
        </p:txBody>
      </p:sp>
      <p:sp>
        <p:nvSpPr>
          <p:cNvPr id="4" name="Slide Number Placeholder 3"/>
          <p:cNvSpPr>
            <a:spLocks noGrp="1"/>
          </p:cNvSpPr>
          <p:nvPr>
            <p:ph type="sldNum" sz="quarter" idx="10"/>
          </p:nvPr>
        </p:nvSpPr>
        <p:spPr/>
        <p:txBody>
          <a:bodyPr/>
          <a:lstStyle/>
          <a:p>
            <a:fld id="{0F735F8D-0420-4D7D-8668-5EB35A491898}"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5444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7B0561C-442D-4106-9029-3167CAF86F97}" type="datetimeFigureOut">
              <a:rPr lang="en-GB" smtClean="0"/>
              <a:t>23/05/2014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6D7715-6738-462E-BF94-DCA8FDEC45D7}" type="slidenum">
              <a:rPr lang="en-GB" smtClean="0"/>
              <a:t>‹#›</a:t>
            </a:fld>
            <a:endParaRPr lang="en-GB"/>
          </a:p>
        </p:txBody>
      </p:sp>
    </p:spTree>
    <p:extLst>
      <p:ext uri="{BB962C8B-B14F-4D97-AF65-F5344CB8AC3E}">
        <p14:creationId xmlns:p14="http://schemas.microsoft.com/office/powerpoint/2010/main" val="200761256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B0561C-442D-4106-9029-3167CAF86F97}" type="datetimeFigureOut">
              <a:rPr lang="en-GB" smtClean="0"/>
              <a:t>23/05/2014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6D7715-6738-462E-BF94-DCA8FDEC45D7}" type="slidenum">
              <a:rPr lang="en-GB" smtClean="0"/>
              <a:t>‹#›</a:t>
            </a:fld>
            <a:endParaRPr lang="en-GB"/>
          </a:p>
        </p:txBody>
      </p:sp>
    </p:spTree>
    <p:extLst>
      <p:ext uri="{BB962C8B-B14F-4D97-AF65-F5344CB8AC3E}">
        <p14:creationId xmlns:p14="http://schemas.microsoft.com/office/powerpoint/2010/main" val="282293585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B0561C-442D-4106-9029-3167CAF86F97}" type="datetimeFigureOut">
              <a:rPr lang="en-GB" smtClean="0"/>
              <a:t>23/05/2014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6D7715-6738-462E-BF94-DCA8FDEC45D7}" type="slidenum">
              <a:rPr lang="en-GB" smtClean="0"/>
              <a:t>‹#›</a:t>
            </a:fld>
            <a:endParaRPr lang="en-GB"/>
          </a:p>
        </p:txBody>
      </p:sp>
    </p:spTree>
    <p:extLst>
      <p:ext uri="{BB962C8B-B14F-4D97-AF65-F5344CB8AC3E}">
        <p14:creationId xmlns:p14="http://schemas.microsoft.com/office/powerpoint/2010/main" val="259293966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lt Cover Slide with Title">
    <p:spTree>
      <p:nvGrpSpPr>
        <p:cNvPr id="1" name=""/>
        <p:cNvGrpSpPr/>
        <p:nvPr/>
      </p:nvGrpSpPr>
      <p:grpSpPr>
        <a:xfrm>
          <a:off x="0" y="0"/>
          <a:ext cx="0" cy="0"/>
          <a:chOff x="0" y="0"/>
          <a:chExt cx="0" cy="0"/>
        </a:xfrm>
      </p:grpSpPr>
      <p:sp>
        <p:nvSpPr>
          <p:cNvPr id="18" name="Text Placeholder 17"/>
          <p:cNvSpPr>
            <a:spLocks noGrp="1"/>
          </p:cNvSpPr>
          <p:nvPr>
            <p:ph type="body" sz="quarter" idx="10"/>
          </p:nvPr>
        </p:nvSpPr>
        <p:spPr>
          <a:xfrm>
            <a:off x="2045080" y="4522978"/>
            <a:ext cx="5040000" cy="1080000"/>
          </a:xfrm>
          <a:prstGeom prst="rect">
            <a:avLst/>
          </a:prstGeom>
        </p:spPr>
        <p:txBody>
          <a:bodyPr lIns="18000" tIns="18000" rIns="18000" bIns="18000"/>
          <a:lstStyle>
            <a:lvl1pPr marL="0" indent="0" algn="r">
              <a:buNone/>
              <a:defRPr b="1">
                <a:solidFill>
                  <a:schemeClr val="bg1"/>
                </a:solidFill>
              </a:defRPr>
            </a:lvl1pPr>
            <a:lvl5pPr>
              <a:defRPr/>
            </a:lvl5pPr>
          </a:lstStyle>
          <a:p>
            <a:pPr lvl="0"/>
            <a:r>
              <a:rPr lang="en-US" smtClean="0"/>
              <a:t>Click to edit Master text styles</a:t>
            </a:r>
          </a:p>
        </p:txBody>
      </p:sp>
      <p:sp>
        <p:nvSpPr>
          <p:cNvPr id="20" name="Text Placeholder 19"/>
          <p:cNvSpPr>
            <a:spLocks noGrp="1"/>
          </p:cNvSpPr>
          <p:nvPr>
            <p:ph type="body" sz="quarter" idx="11"/>
          </p:nvPr>
        </p:nvSpPr>
        <p:spPr>
          <a:xfrm>
            <a:off x="2045080" y="5769296"/>
            <a:ext cx="5040000" cy="432000"/>
          </a:xfrm>
          <a:prstGeom prst="rect">
            <a:avLst/>
          </a:prstGeom>
        </p:spPr>
        <p:txBody>
          <a:bodyPr lIns="18000" tIns="18000" rIns="18000" bIns="18000"/>
          <a:lstStyle>
            <a:lvl1pPr marL="0" indent="0" algn="r">
              <a:buFontTx/>
              <a:buNone/>
              <a:defRPr sz="2400">
                <a:solidFill>
                  <a:schemeClr val="bg1"/>
                </a:solidFill>
              </a:defRPr>
            </a:lvl1pPr>
          </a:lstStyle>
          <a:p>
            <a:pPr lvl="0"/>
            <a:r>
              <a:rPr lang="en-US" smtClean="0"/>
              <a:t>Click to edit Master text styles</a:t>
            </a:r>
          </a:p>
        </p:txBody>
      </p:sp>
      <p:sp>
        <p:nvSpPr>
          <p:cNvPr id="22" name="Text Placeholder 21"/>
          <p:cNvSpPr>
            <a:spLocks noGrp="1"/>
          </p:cNvSpPr>
          <p:nvPr>
            <p:ph type="body" sz="quarter" idx="12"/>
          </p:nvPr>
        </p:nvSpPr>
        <p:spPr>
          <a:xfrm>
            <a:off x="2045080" y="6201344"/>
            <a:ext cx="5040000" cy="324000"/>
          </a:xfrm>
          <a:prstGeom prst="rect">
            <a:avLst/>
          </a:prstGeom>
        </p:spPr>
        <p:txBody>
          <a:bodyPr lIns="18000" tIns="18000" rIns="18000" bIns="18000"/>
          <a:lstStyle>
            <a:lvl1pPr marL="0" indent="0" algn="r">
              <a:buFontTx/>
              <a:buNone/>
              <a:defRPr sz="16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1562150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B0561C-442D-4106-9029-3167CAF86F97}" type="datetimeFigureOut">
              <a:rPr lang="en-GB" smtClean="0"/>
              <a:t>23/05/2014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6D7715-6738-462E-BF94-DCA8FDEC45D7}" type="slidenum">
              <a:rPr lang="en-GB" smtClean="0"/>
              <a:t>‹#›</a:t>
            </a:fld>
            <a:endParaRPr lang="en-GB"/>
          </a:p>
        </p:txBody>
      </p:sp>
    </p:spTree>
    <p:extLst>
      <p:ext uri="{BB962C8B-B14F-4D97-AF65-F5344CB8AC3E}">
        <p14:creationId xmlns:p14="http://schemas.microsoft.com/office/powerpoint/2010/main" val="113616550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318459164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dirty="0" smtClean="0"/>
              <a:t>Click to edit Master title style</a:t>
            </a:r>
            <a:endParaRPr lang="en-GB" dirty="0"/>
          </a:p>
        </p:txBody>
      </p:sp>
      <p:sp>
        <p:nvSpPr>
          <p:cNvPr id="5" name="Text Placeholder 4"/>
          <p:cNvSpPr>
            <a:spLocks noGrp="1"/>
          </p:cNvSpPr>
          <p:nvPr>
            <p:ph type="body" sz="quarter" idx="10"/>
          </p:nvPr>
        </p:nvSpPr>
        <p:spPr>
          <a:xfrm>
            <a:off x="250826" y="1341439"/>
            <a:ext cx="8642351" cy="4535486"/>
          </a:xfrm>
          <a:prstGeom prst="rect">
            <a:avLst/>
          </a:prstGeom>
        </p:spPr>
        <p:txBody>
          <a:bodyPr lIns="18000" tIns="36000" rIns="18000" bIns="36000"/>
          <a:lstStyle>
            <a:lvl1pPr marL="270000" indent="-270000">
              <a:lnSpc>
                <a:spcPct val="100000"/>
              </a:lnSpc>
              <a:spcBef>
                <a:spcPts val="300"/>
              </a:spcBef>
              <a:spcAft>
                <a:spcPts val="1200"/>
              </a:spcAft>
              <a:buClr>
                <a:srgbClr val="5492CD"/>
              </a:buClr>
              <a:buSzPct val="125000"/>
              <a:buFont typeface="Arial" panose="020B0604020202020204" pitchFamily="34" charset="0"/>
              <a:buChar char="•"/>
              <a:defRPr sz="2400" b="0" baseline="0">
                <a:solidFill>
                  <a:schemeClr val="tx1"/>
                </a:solidFill>
              </a:defRPr>
            </a:lvl1pPr>
            <a:lvl2pPr marL="540000" indent="-270000">
              <a:spcBef>
                <a:spcPts val="0"/>
              </a:spcBef>
              <a:spcAft>
                <a:spcPts val="900"/>
              </a:spcAft>
              <a:buClr>
                <a:srgbClr val="5492CD"/>
              </a:buClr>
              <a:buSzPct val="100000"/>
              <a:buFont typeface="Arial" panose="020B0604020202020204" pitchFamily="34" charset="0"/>
              <a:buChar char="•"/>
              <a:defRPr sz="2000">
                <a:solidFill>
                  <a:schemeClr val="tx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58527135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318459164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B0561C-442D-4106-9029-3167CAF86F97}" type="datetimeFigureOut">
              <a:rPr lang="en-GB" smtClean="0"/>
              <a:t>23/05/2014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6D7715-6738-462E-BF94-DCA8FDEC45D7}" type="slidenum">
              <a:rPr lang="en-GB" smtClean="0"/>
              <a:t>‹#›</a:t>
            </a:fld>
            <a:endParaRPr lang="en-GB"/>
          </a:p>
        </p:txBody>
      </p:sp>
    </p:spTree>
    <p:extLst>
      <p:ext uri="{BB962C8B-B14F-4D97-AF65-F5344CB8AC3E}">
        <p14:creationId xmlns:p14="http://schemas.microsoft.com/office/powerpoint/2010/main" val="137580119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405834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dirty="0" smtClean="0"/>
              <a:t>Click to edit Master title style</a:t>
            </a:r>
            <a:endParaRPr lang="en-GB" dirty="0"/>
          </a:p>
        </p:txBody>
      </p:sp>
      <p:sp>
        <p:nvSpPr>
          <p:cNvPr id="5" name="Text Placeholder 4"/>
          <p:cNvSpPr>
            <a:spLocks noGrp="1"/>
          </p:cNvSpPr>
          <p:nvPr>
            <p:ph type="body" sz="quarter" idx="10"/>
          </p:nvPr>
        </p:nvSpPr>
        <p:spPr>
          <a:xfrm>
            <a:off x="250826" y="1341439"/>
            <a:ext cx="8642351" cy="4535486"/>
          </a:xfrm>
          <a:prstGeom prst="rect">
            <a:avLst/>
          </a:prstGeom>
        </p:spPr>
        <p:txBody>
          <a:bodyPr lIns="18000" tIns="36000" rIns="18000" bIns="36000"/>
          <a:lstStyle>
            <a:lvl1pPr marL="270000" indent="-270000">
              <a:lnSpc>
                <a:spcPct val="100000"/>
              </a:lnSpc>
              <a:spcBef>
                <a:spcPts val="300"/>
              </a:spcBef>
              <a:spcAft>
                <a:spcPts val="1200"/>
              </a:spcAft>
              <a:buClr>
                <a:srgbClr val="5492CD"/>
              </a:buClr>
              <a:buSzPct val="125000"/>
              <a:buFont typeface="Arial" panose="020B0604020202020204" pitchFamily="34" charset="0"/>
              <a:buChar char="•"/>
              <a:defRPr sz="2400" b="0" baseline="0">
                <a:solidFill>
                  <a:schemeClr val="tx1"/>
                </a:solidFill>
              </a:defRPr>
            </a:lvl1pPr>
            <a:lvl2pPr marL="540000" indent="-270000">
              <a:spcBef>
                <a:spcPts val="0"/>
              </a:spcBef>
              <a:spcAft>
                <a:spcPts val="900"/>
              </a:spcAft>
              <a:buClr>
                <a:srgbClr val="5492CD"/>
              </a:buClr>
              <a:buSzPct val="100000"/>
              <a:buFont typeface="Arial" panose="020B0604020202020204" pitchFamily="34" charset="0"/>
              <a:buChar char="•"/>
              <a:defRPr sz="2000">
                <a:solidFill>
                  <a:schemeClr val="tx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58527135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dirty="0" smtClean="0"/>
              <a:t>Click to edit Master title style</a:t>
            </a:r>
            <a:endParaRPr lang="en-GB" dirty="0"/>
          </a:p>
        </p:txBody>
      </p:sp>
      <p:sp>
        <p:nvSpPr>
          <p:cNvPr id="5" name="Text Placeholder 4"/>
          <p:cNvSpPr>
            <a:spLocks noGrp="1"/>
          </p:cNvSpPr>
          <p:nvPr>
            <p:ph type="body" sz="quarter" idx="10"/>
          </p:nvPr>
        </p:nvSpPr>
        <p:spPr>
          <a:xfrm>
            <a:off x="250826" y="1341439"/>
            <a:ext cx="8642351" cy="4535486"/>
          </a:xfrm>
          <a:prstGeom prst="rect">
            <a:avLst/>
          </a:prstGeom>
        </p:spPr>
        <p:txBody>
          <a:bodyPr lIns="18000" tIns="36000" rIns="18000" bIns="36000"/>
          <a:lstStyle>
            <a:lvl1pPr marL="270000" indent="-270000">
              <a:lnSpc>
                <a:spcPct val="100000"/>
              </a:lnSpc>
              <a:spcBef>
                <a:spcPts val="300"/>
              </a:spcBef>
              <a:spcAft>
                <a:spcPts val="1200"/>
              </a:spcAft>
              <a:buClr>
                <a:srgbClr val="5492CD"/>
              </a:buClr>
              <a:buSzPct val="125000"/>
              <a:buFont typeface="Arial" panose="020B0604020202020204" pitchFamily="34" charset="0"/>
              <a:buChar char="•"/>
              <a:defRPr sz="2400" b="0" baseline="0">
                <a:solidFill>
                  <a:schemeClr val="tx1"/>
                </a:solidFill>
              </a:defRPr>
            </a:lvl1pPr>
            <a:lvl2pPr marL="540000" indent="-270000">
              <a:spcBef>
                <a:spcPts val="0"/>
              </a:spcBef>
              <a:spcAft>
                <a:spcPts val="900"/>
              </a:spcAft>
              <a:buClr>
                <a:srgbClr val="5492CD"/>
              </a:buClr>
              <a:buSzPct val="100000"/>
              <a:buFont typeface="Arial" panose="020B0604020202020204" pitchFamily="34" charset="0"/>
              <a:buChar char="•"/>
              <a:defRPr sz="2000">
                <a:solidFill>
                  <a:schemeClr val="tx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58527135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dirty="0" smtClean="0"/>
              <a:t>Click to edit Master title style</a:t>
            </a:r>
            <a:endParaRPr lang="en-GB" dirty="0"/>
          </a:p>
        </p:txBody>
      </p:sp>
      <p:sp>
        <p:nvSpPr>
          <p:cNvPr id="5" name="Text Placeholder 4"/>
          <p:cNvSpPr>
            <a:spLocks noGrp="1"/>
          </p:cNvSpPr>
          <p:nvPr>
            <p:ph type="body" sz="quarter" idx="10"/>
          </p:nvPr>
        </p:nvSpPr>
        <p:spPr>
          <a:xfrm>
            <a:off x="250826" y="1341439"/>
            <a:ext cx="8642351" cy="4535486"/>
          </a:xfrm>
          <a:prstGeom prst="rect">
            <a:avLst/>
          </a:prstGeom>
        </p:spPr>
        <p:txBody>
          <a:bodyPr lIns="18000" tIns="36000" rIns="18000" bIns="36000"/>
          <a:lstStyle>
            <a:lvl1pPr marL="270000" indent="-270000">
              <a:lnSpc>
                <a:spcPct val="100000"/>
              </a:lnSpc>
              <a:spcBef>
                <a:spcPts val="300"/>
              </a:spcBef>
              <a:spcAft>
                <a:spcPts val="1200"/>
              </a:spcAft>
              <a:buClr>
                <a:srgbClr val="5492CD"/>
              </a:buClr>
              <a:buSzPct val="125000"/>
              <a:buFont typeface="Arial" panose="020B0604020202020204" pitchFamily="34" charset="0"/>
              <a:buChar char="•"/>
              <a:defRPr sz="2400" b="0" baseline="0">
                <a:solidFill>
                  <a:schemeClr val="tx1"/>
                </a:solidFill>
              </a:defRPr>
            </a:lvl1pPr>
            <a:lvl2pPr marL="540000" indent="-270000">
              <a:spcBef>
                <a:spcPts val="0"/>
              </a:spcBef>
              <a:spcAft>
                <a:spcPts val="900"/>
              </a:spcAft>
              <a:buClr>
                <a:srgbClr val="5492CD"/>
              </a:buClr>
              <a:buSzPct val="100000"/>
              <a:buFont typeface="Arial" panose="020B0604020202020204" pitchFamily="34" charset="0"/>
              <a:buChar char="•"/>
              <a:defRPr sz="2000">
                <a:solidFill>
                  <a:schemeClr val="tx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58527135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Alt Cover Slide with Title">
    <p:spTree>
      <p:nvGrpSpPr>
        <p:cNvPr id="1" name=""/>
        <p:cNvGrpSpPr/>
        <p:nvPr/>
      </p:nvGrpSpPr>
      <p:grpSpPr>
        <a:xfrm>
          <a:off x="0" y="0"/>
          <a:ext cx="0" cy="0"/>
          <a:chOff x="0" y="0"/>
          <a:chExt cx="0" cy="0"/>
        </a:xfrm>
      </p:grpSpPr>
      <p:sp>
        <p:nvSpPr>
          <p:cNvPr id="18" name="Text Placeholder 17"/>
          <p:cNvSpPr>
            <a:spLocks noGrp="1"/>
          </p:cNvSpPr>
          <p:nvPr>
            <p:ph type="body" sz="quarter" idx="10"/>
          </p:nvPr>
        </p:nvSpPr>
        <p:spPr>
          <a:xfrm>
            <a:off x="2045080" y="4522978"/>
            <a:ext cx="5040000" cy="1080000"/>
          </a:xfrm>
          <a:prstGeom prst="rect">
            <a:avLst/>
          </a:prstGeom>
        </p:spPr>
        <p:txBody>
          <a:bodyPr lIns="18000" tIns="18000" rIns="18000" bIns="18000"/>
          <a:lstStyle>
            <a:lvl1pPr marL="0" indent="0" algn="r">
              <a:buNone/>
              <a:defRPr b="1">
                <a:solidFill>
                  <a:schemeClr val="bg1"/>
                </a:solidFill>
              </a:defRPr>
            </a:lvl1pPr>
            <a:lvl5pPr>
              <a:defRPr/>
            </a:lvl5pPr>
          </a:lstStyle>
          <a:p>
            <a:pPr lvl="0"/>
            <a:r>
              <a:rPr lang="en-US" smtClean="0"/>
              <a:t>Click to edit Master text styles</a:t>
            </a:r>
          </a:p>
        </p:txBody>
      </p:sp>
      <p:sp>
        <p:nvSpPr>
          <p:cNvPr id="20" name="Text Placeholder 19"/>
          <p:cNvSpPr>
            <a:spLocks noGrp="1"/>
          </p:cNvSpPr>
          <p:nvPr>
            <p:ph type="body" sz="quarter" idx="11"/>
          </p:nvPr>
        </p:nvSpPr>
        <p:spPr>
          <a:xfrm>
            <a:off x="2045080" y="5769296"/>
            <a:ext cx="5040000" cy="432000"/>
          </a:xfrm>
          <a:prstGeom prst="rect">
            <a:avLst/>
          </a:prstGeom>
        </p:spPr>
        <p:txBody>
          <a:bodyPr lIns="18000" tIns="18000" rIns="18000" bIns="18000"/>
          <a:lstStyle>
            <a:lvl1pPr marL="0" indent="0" algn="r">
              <a:buFontTx/>
              <a:buNone/>
              <a:defRPr sz="2400">
                <a:solidFill>
                  <a:schemeClr val="bg1"/>
                </a:solidFill>
              </a:defRPr>
            </a:lvl1pPr>
          </a:lstStyle>
          <a:p>
            <a:pPr lvl="0"/>
            <a:r>
              <a:rPr lang="en-US" smtClean="0"/>
              <a:t>Click to edit Master text styles</a:t>
            </a:r>
          </a:p>
        </p:txBody>
      </p:sp>
      <p:sp>
        <p:nvSpPr>
          <p:cNvPr id="22" name="Text Placeholder 21"/>
          <p:cNvSpPr>
            <a:spLocks noGrp="1"/>
          </p:cNvSpPr>
          <p:nvPr>
            <p:ph type="body" sz="quarter" idx="12"/>
          </p:nvPr>
        </p:nvSpPr>
        <p:spPr>
          <a:xfrm>
            <a:off x="2045080" y="6201344"/>
            <a:ext cx="5040000" cy="324000"/>
          </a:xfrm>
          <a:prstGeom prst="rect">
            <a:avLst/>
          </a:prstGeom>
        </p:spPr>
        <p:txBody>
          <a:bodyPr lIns="18000" tIns="18000" rIns="18000" bIns="18000"/>
          <a:lstStyle>
            <a:lvl1pPr marL="0" indent="0" algn="r">
              <a:buFontTx/>
              <a:buNone/>
              <a:defRPr sz="16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15621507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6B1C51B5-9868-E14A-A907-14CE02F34626}" type="datetimeFigureOut">
              <a:rPr lang="en-US"/>
              <a:pPr>
                <a:defRPr/>
              </a:pPr>
              <a:t>5/23/2014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6A65AB-538E-AA4C-AA50-2BF42E5DDA34}" type="slidenum">
              <a:rPr lang="en-GB"/>
              <a:pPr>
                <a:defRPr/>
              </a:pPr>
              <a:t>‹#›</a:t>
            </a:fld>
            <a:endParaRPr lang="en-GB"/>
          </a:p>
        </p:txBody>
      </p:sp>
    </p:spTree>
    <p:extLst>
      <p:ext uri="{BB962C8B-B14F-4D97-AF65-F5344CB8AC3E}">
        <p14:creationId xmlns:p14="http://schemas.microsoft.com/office/powerpoint/2010/main" val="44271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276E754-46B0-084E-BB91-AA2429F00C7E}" type="datetimeFigureOut">
              <a:rPr lang="en-US"/>
              <a:pPr>
                <a:defRPr/>
              </a:pPr>
              <a:t>5/23/2014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0668F1-3B71-9441-AE63-CD1EBB86AA25}" type="slidenum">
              <a:rPr lang="en-GB"/>
              <a:pPr>
                <a:defRPr/>
              </a:pPr>
              <a:t>‹#›</a:t>
            </a:fld>
            <a:endParaRPr lang="en-GB"/>
          </a:p>
        </p:txBody>
      </p:sp>
    </p:spTree>
    <p:extLst>
      <p:ext uri="{BB962C8B-B14F-4D97-AF65-F5344CB8AC3E}">
        <p14:creationId xmlns:p14="http://schemas.microsoft.com/office/powerpoint/2010/main" val="3856750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E00AAD8-4A18-3144-BFBE-15B4D1AEAB4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148147-1169-E646-B55F-D083C9426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782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E00AAD8-4A18-3144-BFBE-15B4D1AEAB4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148147-1169-E646-B55F-D083C9426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825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E00AAD8-4A18-3144-BFBE-15B4D1AEAB4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148147-1169-E646-B55F-D083C9426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82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7B0561C-442D-4106-9029-3167CAF86F97}" type="datetimeFigureOut">
              <a:rPr lang="en-GB" smtClean="0"/>
              <a:t>23/05/2014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6D7715-6738-462E-BF94-DCA8FDEC45D7}" type="slidenum">
              <a:rPr lang="en-GB" smtClean="0"/>
              <a:t>‹#›</a:t>
            </a:fld>
            <a:endParaRPr lang="en-GB"/>
          </a:p>
        </p:txBody>
      </p:sp>
    </p:spTree>
    <p:extLst>
      <p:ext uri="{BB962C8B-B14F-4D97-AF65-F5344CB8AC3E}">
        <p14:creationId xmlns:p14="http://schemas.microsoft.com/office/powerpoint/2010/main" val="310360108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E00AAD8-4A18-3144-BFBE-15B4D1AEAB4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148147-1169-E646-B55F-D083C9426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825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E00AAD8-4A18-3144-BFBE-15B4D1AEAB4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148147-1169-E646-B55F-D083C9426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825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E00AAD8-4A18-3144-BFBE-15B4D1AEAB4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148147-1169-E646-B55F-D083C9426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825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E00AAD8-4A18-3144-BFBE-15B4D1AEAB45}"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148147-1169-E646-B55F-D083C94262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699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78865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250826" y="260238"/>
            <a:ext cx="8642351" cy="792000"/>
          </a:xfrm>
          <a:prstGeom prst="rect">
            <a:avLst/>
          </a:prstGeom>
        </p:spPr>
        <p:txBody>
          <a:bodyPr lIns="0" tIns="36000" rIns="0" bIns="36000"/>
          <a:lstStyle>
            <a:lvl1pPr algn="l">
              <a:defRPr sz="2400" b="1" baseline="0">
                <a:solidFill>
                  <a:schemeClr val="tx1"/>
                </a:solidFill>
              </a:defRPr>
            </a:lvl1pPr>
          </a:lstStyle>
          <a:p>
            <a:r>
              <a:rPr lang="en-US" smtClean="0"/>
              <a:t>Click to edit Master title style</a:t>
            </a:r>
            <a:endParaRPr lang="en-GB"/>
          </a:p>
        </p:txBody>
      </p:sp>
      <p:sp>
        <p:nvSpPr>
          <p:cNvPr id="5" name="Content Placeholder 4"/>
          <p:cNvSpPr>
            <a:spLocks noGrp="1"/>
          </p:cNvSpPr>
          <p:nvPr>
            <p:ph sz="quarter" idx="10"/>
          </p:nvPr>
        </p:nvSpPr>
        <p:spPr>
          <a:xfrm>
            <a:off x="250826" y="1341439"/>
            <a:ext cx="8642351"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178865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7B0561C-442D-4106-9029-3167CAF86F97}" type="datetimeFigureOut">
              <a:rPr lang="en-GB" smtClean="0"/>
              <a:t>23/05/2014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F6D7715-6738-462E-BF94-DCA8FDEC45D7}" type="slidenum">
              <a:rPr lang="en-GB" smtClean="0"/>
              <a:t>‹#›</a:t>
            </a:fld>
            <a:endParaRPr lang="en-GB"/>
          </a:p>
        </p:txBody>
      </p:sp>
    </p:spTree>
    <p:extLst>
      <p:ext uri="{BB962C8B-B14F-4D97-AF65-F5344CB8AC3E}">
        <p14:creationId xmlns:p14="http://schemas.microsoft.com/office/powerpoint/2010/main" val="203946395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7B0561C-442D-4106-9029-3167CAF86F97}" type="datetimeFigureOut">
              <a:rPr lang="en-GB" smtClean="0"/>
              <a:t>23/05/2014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F6D7715-6738-462E-BF94-DCA8FDEC45D7}" type="slidenum">
              <a:rPr lang="en-GB" smtClean="0"/>
              <a:t>‹#›</a:t>
            </a:fld>
            <a:endParaRPr lang="en-GB"/>
          </a:p>
        </p:txBody>
      </p:sp>
    </p:spTree>
    <p:extLst>
      <p:ext uri="{BB962C8B-B14F-4D97-AF65-F5344CB8AC3E}">
        <p14:creationId xmlns:p14="http://schemas.microsoft.com/office/powerpoint/2010/main" val="418983534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0561C-442D-4106-9029-3167CAF86F97}" type="datetimeFigureOut">
              <a:rPr lang="en-GB" smtClean="0"/>
              <a:t>23/05/2014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F6D7715-6738-462E-BF94-DCA8FDEC45D7}" type="slidenum">
              <a:rPr lang="en-GB" smtClean="0"/>
              <a:t>‹#›</a:t>
            </a:fld>
            <a:endParaRPr lang="en-GB"/>
          </a:p>
        </p:txBody>
      </p:sp>
    </p:spTree>
    <p:extLst>
      <p:ext uri="{BB962C8B-B14F-4D97-AF65-F5344CB8AC3E}">
        <p14:creationId xmlns:p14="http://schemas.microsoft.com/office/powerpoint/2010/main" val="398102695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B0561C-442D-4106-9029-3167CAF86F97}" type="datetimeFigureOut">
              <a:rPr lang="en-GB" smtClean="0"/>
              <a:t>23/05/2014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6D7715-6738-462E-BF94-DCA8FDEC45D7}" type="slidenum">
              <a:rPr lang="en-GB" smtClean="0"/>
              <a:t>‹#›</a:t>
            </a:fld>
            <a:endParaRPr lang="en-GB"/>
          </a:p>
        </p:txBody>
      </p:sp>
    </p:spTree>
    <p:extLst>
      <p:ext uri="{BB962C8B-B14F-4D97-AF65-F5344CB8AC3E}">
        <p14:creationId xmlns:p14="http://schemas.microsoft.com/office/powerpoint/2010/main" val="341528174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B0561C-442D-4106-9029-3167CAF86F97}" type="datetimeFigureOut">
              <a:rPr lang="en-GB" smtClean="0"/>
              <a:t>23/05/2014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6D7715-6738-462E-BF94-DCA8FDEC45D7}" type="slidenum">
              <a:rPr lang="en-GB" smtClean="0"/>
              <a:t>‹#›</a:t>
            </a:fld>
            <a:endParaRPr lang="en-GB"/>
          </a:p>
        </p:txBody>
      </p:sp>
    </p:spTree>
    <p:extLst>
      <p:ext uri="{BB962C8B-B14F-4D97-AF65-F5344CB8AC3E}">
        <p14:creationId xmlns:p14="http://schemas.microsoft.com/office/powerpoint/2010/main" val="148247808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0.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jpe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6.xml"/><Relationship Id="rId1" Type="http://schemas.openxmlformats.org/officeDocument/2006/relationships/slideLayout" Target="../slideLayouts/slideLayout13.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7.xml"/><Relationship Id="rId1" Type="http://schemas.openxmlformats.org/officeDocument/2006/relationships/slideLayout" Target="../slideLayouts/slideLayout14.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8.xml"/><Relationship Id="rId1" Type="http://schemas.openxmlformats.org/officeDocument/2006/relationships/slideLayout" Target="../slideLayouts/slideLayout15.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9.xml"/><Relationship Id="rId1"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0.xml"/><Relationship Id="rId1" Type="http://schemas.openxmlformats.org/officeDocument/2006/relationships/slideLayout" Target="../slideLayouts/slideLayout17.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1.xml"/><Relationship Id="rId1" Type="http://schemas.openxmlformats.org/officeDocument/2006/relationships/slideLayout" Target="../slideLayouts/slideLayout18.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2.xml"/><Relationship Id="rId1" Type="http://schemas.openxmlformats.org/officeDocument/2006/relationships/slideLayout" Target="../slideLayouts/slideLayout19.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3.xml"/><Relationship Id="rId1" Type="http://schemas.openxmlformats.org/officeDocument/2006/relationships/slideLayout" Target="../slideLayouts/slideLayout20.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4.xml"/><Relationship Id="rId1" Type="http://schemas.openxmlformats.org/officeDocument/2006/relationships/slideLayout" Target="../slideLayouts/slideLayout21.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5.xml"/><Relationship Id="rId1" Type="http://schemas.openxmlformats.org/officeDocument/2006/relationships/slideLayout" Target="../slideLayouts/slideLayout22.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6.xml"/><Relationship Id="rId1" Type="http://schemas.openxmlformats.org/officeDocument/2006/relationships/slideLayout" Target="../slideLayouts/slideLayout23.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7.xml"/><Relationship Id="rId1" Type="http://schemas.openxmlformats.org/officeDocument/2006/relationships/slideLayout" Target="../slideLayouts/slideLayout24.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8.xml"/><Relationship Id="rId1" Type="http://schemas.openxmlformats.org/officeDocument/2006/relationships/slideLayout" Target="../slideLayouts/slideLayout25.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9.xml"/><Relationship Id="rId1"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0.xml"/><Relationship Id="rId1" Type="http://schemas.openxmlformats.org/officeDocument/2006/relationships/slideLayout" Target="../slideLayouts/slideLayout27.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1.xml"/><Relationship Id="rId1" Type="http://schemas.openxmlformats.org/officeDocument/2006/relationships/slideLayout" Target="../slideLayouts/slideLayout28.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2.xml"/><Relationship Id="rId1" Type="http://schemas.openxmlformats.org/officeDocument/2006/relationships/slideLayout" Target="../slideLayouts/slideLayout29.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3.xml"/><Relationship Id="rId1" Type="http://schemas.openxmlformats.org/officeDocument/2006/relationships/slideLayout" Target="../slideLayouts/slideLayout30.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4.xml"/><Relationship Id="rId1" Type="http://schemas.openxmlformats.org/officeDocument/2006/relationships/slideLayout" Target="../slideLayouts/slideLayout31.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5.xml"/><Relationship Id="rId1" Type="http://schemas.openxmlformats.org/officeDocument/2006/relationships/slideLayout" Target="../slideLayouts/slideLayout32.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6.xml"/><Relationship Id="rId1" Type="http://schemas.openxmlformats.org/officeDocument/2006/relationships/slideLayout" Target="../slideLayouts/slideLayout33.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7.xml"/><Relationship Id="rId1" Type="http://schemas.openxmlformats.org/officeDocument/2006/relationships/slideLayout" Target="../slideLayouts/slideLayout34.xml"/><Relationship Id="rId5" Type="http://schemas.openxmlformats.org/officeDocument/2006/relationships/image" Target="../media/image10.png"/><Relationship Id="rId4" Type="http://schemas.openxmlformats.org/officeDocument/2006/relationships/image" Target="../media/image9.jpeg"/></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8.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9.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0.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1.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2.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3.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4.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5.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6.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8.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49.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0.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1.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2.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3.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4.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5.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xml"/><Relationship Id="rId5" Type="http://schemas.openxmlformats.org/officeDocument/2006/relationships/image" Target="../media/image5.png"/><Relationship Id="rId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0561C-442D-4106-9029-3167CAF86F97}" type="datetimeFigureOut">
              <a:rPr lang="en-GB" smtClean="0"/>
              <a:t>23/05/2014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6D7715-6738-462E-BF94-DCA8FDEC45D7}" type="slidenum">
              <a:rPr lang="en-GB" smtClean="0"/>
              <a:t>‹#›</a:t>
            </a:fld>
            <a:endParaRPr lang="en-GB"/>
          </a:p>
        </p:txBody>
      </p:sp>
    </p:spTree>
    <p:extLst>
      <p:ext uri="{BB962C8B-B14F-4D97-AF65-F5344CB8AC3E}">
        <p14:creationId xmlns:p14="http://schemas.microsoft.com/office/powerpoint/2010/main" val="1953884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pic>
        <p:nvPicPr>
          <p:cNvPr id="10" name="Picture 11" descr="EXPO_TVDC_004"/>
          <p:cNvPicPr>
            <a:picLocks noChangeAspect="1" noChangeArrowheads="1"/>
          </p:cNvPicPr>
          <p:nvPr/>
        </p:nvPicPr>
        <p:blipFill>
          <a:blip r:embed="rId4">
            <a:extLst>
              <a:ext uri="{28A0092B-C50C-407E-A947-70E740481C1C}">
                <a14:useLocalDpi xmlns:a14="http://schemas.microsoft.com/office/drawing/2010/main" val="0"/>
              </a:ext>
            </a:extLst>
          </a:blip>
          <a:srcRect b="7738"/>
          <a:stretch>
            <a:fillRect/>
          </a:stretch>
        </p:blipFill>
        <p:spPr bwMode="auto">
          <a:xfrm>
            <a:off x="-7684" y="0"/>
            <a:ext cx="9162000" cy="56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p:cNvSpPr txBox="1">
            <a:spLocks noChangeArrowheads="1"/>
          </p:cNvSpPr>
          <p:nvPr/>
        </p:nvSpPr>
        <p:spPr bwMode="auto">
          <a:xfrm>
            <a:off x="0" y="5361995"/>
            <a:ext cx="1763688"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72000" rIns="72000" bIns="72000" anchor="t" anchorCtr="0">
            <a:no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eaLnBrk="1" fontAlgn="base" hangingPunct="1">
              <a:spcBef>
                <a:spcPct val="50000"/>
              </a:spcBef>
              <a:spcAft>
                <a:spcPct val="0"/>
              </a:spcAft>
              <a:defRPr/>
            </a:pPr>
            <a:r>
              <a:rPr lang="en-GB" sz="800" kern="0" smtClean="0">
                <a:solidFill>
                  <a:prstClr val="white"/>
                </a:solidFill>
                <a:latin typeface="Arial"/>
              </a:rPr>
              <a:t>© Yann Arthus-Bertrand / Altitude</a:t>
            </a:r>
            <a:r>
              <a:rPr lang="en-US" sz="800" kern="0" smtClean="0">
                <a:solidFill>
                  <a:prstClr val="black"/>
                </a:solidFill>
                <a:latin typeface="Arial"/>
              </a:rPr>
              <a:t> </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0341" y="188640"/>
            <a:ext cx="6690374" cy="556261"/>
          </a:xfrm>
          <a:prstGeom prst="rect">
            <a:avLst/>
          </a:prstGeom>
        </p:spPr>
      </p:pic>
    </p:spTree>
    <p:extLst>
      <p:ext uri="{BB962C8B-B14F-4D97-AF65-F5344CB8AC3E}">
        <p14:creationId xmlns:p14="http://schemas.microsoft.com/office/powerpoint/2010/main" val="680063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200" y="-1"/>
            <a:ext cx="9144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spTree>
    <p:extLst>
      <p:ext uri="{BB962C8B-B14F-4D97-AF65-F5344CB8AC3E}">
        <p14:creationId xmlns:p14="http://schemas.microsoft.com/office/powerpoint/2010/main" val="971632752"/>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200" y="-1"/>
            <a:ext cx="9144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spTree>
    <p:extLst>
      <p:ext uri="{BB962C8B-B14F-4D97-AF65-F5344CB8AC3E}">
        <p14:creationId xmlns:p14="http://schemas.microsoft.com/office/powerpoint/2010/main" val="2986151720"/>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098"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0688" y="6143625"/>
            <a:ext cx="33766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340475"/>
            <a:ext cx="25161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375179"/>
      </p:ext>
    </p:extLst>
  </p:cSld>
  <p:clrMap bg1="dk1" tx1="lt1" bg2="dk2" tx2="lt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705870"/>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Bild 4" descr="42-25508204_cover-image_lar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5496"/>
            <a:ext cx="9155136" cy="6696744"/>
          </a:xfrm>
          <a:prstGeom prst="rect">
            <a:avLst/>
          </a:prstGeom>
        </p:spPr>
      </p:pic>
      <p:sp>
        <p:nvSpPr>
          <p:cNvPr id="1030" name="Text Box 12"/>
          <p:cNvSpPr txBox="1">
            <a:spLocks noChangeArrowheads="1"/>
          </p:cNvSpPr>
          <p:nvPr/>
        </p:nvSpPr>
        <p:spPr bwMode="auto">
          <a:xfrm rot="-5400000">
            <a:off x="-311780" y="5125729"/>
            <a:ext cx="792086" cy="13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8000" rIns="18000" bIns="1800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GB" altLang="en-US" sz="600" dirty="0" smtClean="0">
                <a:solidFill>
                  <a:srgbClr val="FFFFFF"/>
                </a:solidFill>
                <a:ea typeface="MS PGothic" pitchFamily="34" charset="-128"/>
                <a:cs typeface="Arial" charset="0"/>
              </a:rPr>
              <a:t>© Ocean/Corbis</a:t>
            </a:r>
            <a:r>
              <a:rPr lang="en-GB" altLang="en-US" sz="600" dirty="0" smtClean="0">
                <a:solidFill>
                  <a:srgbClr val="000000"/>
                </a:solidFill>
                <a:ea typeface="MS PGothic" pitchFamily="34" charset="-128"/>
                <a:cs typeface="Arial" charset="0"/>
              </a:rPr>
              <a:t> </a:t>
            </a:r>
            <a:endParaRPr lang="en-GB" altLang="en-US" sz="600" dirty="0">
              <a:solidFill>
                <a:srgbClr val="000000"/>
              </a:solidFill>
              <a:ea typeface="MS PGothic" pitchFamily="34" charset="-128"/>
              <a:cs typeface="Arial" charset="0"/>
            </a:endParaRPr>
          </a:p>
        </p:txBody>
      </p:sp>
      <p:sp>
        <p:nvSpPr>
          <p:cNvPr id="18" name="TextBox 17"/>
          <p:cNvSpPr txBox="1"/>
          <p:nvPr/>
        </p:nvSpPr>
        <p:spPr>
          <a:xfrm>
            <a:off x="1612897" y="3068961"/>
            <a:ext cx="5924566" cy="651905"/>
          </a:xfrm>
          <a:prstGeom prst="rect">
            <a:avLst/>
          </a:prstGeom>
          <a:noFill/>
          <a:effectLst>
            <a:outerShdw blurRad="50800" dist="38100" dir="9000000" algn="tr" rotWithShape="0">
              <a:prstClr val="black">
                <a:alpha val="75000"/>
              </a:prstClr>
            </a:outerShdw>
          </a:effectLst>
        </p:spPr>
        <p:txBody>
          <a:bodyPr wrap="none" lIns="18000" tIns="18000" rIns="18000" bIns="18000" anchor="ctr">
            <a:spAutoFit/>
          </a:bodyPr>
          <a:lstStyle/>
          <a:p>
            <a:pPr algn="ctr">
              <a:defRPr/>
            </a:pPr>
            <a:r>
              <a:rPr lang="de-CH" sz="4000" b="1" dirty="0" smtClean="0">
                <a:solidFill>
                  <a:srgbClr val="FFFFFF"/>
                </a:solidFill>
                <a:latin typeface="Frutiger LT Pro 67 Bold Cn" pitchFamily="34" charset="0"/>
                <a:cs typeface="Arial" pitchFamily="34" charset="0"/>
              </a:rPr>
              <a:t>CLIMATE </a:t>
            </a:r>
            <a:r>
              <a:rPr lang="de-CH" sz="4000" b="1" dirty="0">
                <a:solidFill>
                  <a:srgbClr val="FFFFFF"/>
                </a:solidFill>
                <a:latin typeface="Frutiger LT Pro 67 Bold Cn" pitchFamily="34" charset="0"/>
                <a:cs typeface="Arial" pitchFamily="34" charset="0"/>
              </a:rPr>
              <a:t>CHANGE </a:t>
            </a:r>
            <a:r>
              <a:rPr lang="de-CH" sz="4000" b="1" dirty="0" smtClean="0">
                <a:solidFill>
                  <a:srgbClr val="FFFFFF"/>
                </a:solidFill>
                <a:latin typeface="Frutiger LT Pro 67 Bold Cn" pitchFamily="34" charset="0"/>
                <a:cs typeface="Arial" pitchFamily="34" charset="0"/>
              </a:rPr>
              <a:t>2014</a:t>
            </a:r>
            <a:endParaRPr lang="en-GB" sz="4000" b="1" dirty="0">
              <a:solidFill>
                <a:srgbClr val="FFFFFF"/>
              </a:solidFill>
              <a:latin typeface="Frutiger LT Pro 67 Bold Cn" pitchFamily="34" charset="0"/>
              <a:cs typeface="Arial" pitchFamily="34" charset="0"/>
            </a:endParaRPr>
          </a:p>
        </p:txBody>
      </p:sp>
      <p:sp>
        <p:nvSpPr>
          <p:cNvPr id="19" name="TextBox 18"/>
          <p:cNvSpPr txBox="1"/>
          <p:nvPr/>
        </p:nvSpPr>
        <p:spPr>
          <a:xfrm>
            <a:off x="2073277" y="3717097"/>
            <a:ext cx="4632161" cy="436461"/>
          </a:xfrm>
          <a:prstGeom prst="rect">
            <a:avLst/>
          </a:prstGeom>
          <a:noFill/>
          <a:effectLst>
            <a:outerShdw blurRad="50800" dist="38100" dir="9000000" algn="tr" rotWithShape="0">
              <a:prstClr val="black">
                <a:alpha val="75000"/>
              </a:prstClr>
            </a:outerShdw>
          </a:effectLst>
        </p:spPr>
        <p:txBody>
          <a:bodyPr wrap="none" lIns="18000" tIns="18000" rIns="18000" bIns="18000" anchor="ctr">
            <a:spAutoFit/>
          </a:bodyPr>
          <a:lstStyle/>
          <a:p>
            <a:pPr>
              <a:defRPr/>
            </a:pPr>
            <a:r>
              <a:rPr lang="de-CH" sz="2600" b="1" i="1" dirty="0" smtClean="0">
                <a:solidFill>
                  <a:srgbClr val="FFFFFF"/>
                </a:solidFill>
                <a:latin typeface="Frutiger LT Pro 67 Bold Cn" pitchFamily="34" charset="0"/>
                <a:cs typeface="Arial" pitchFamily="34" charset="0"/>
              </a:rPr>
              <a:t>Mitigation of Climate Change</a:t>
            </a:r>
            <a:endParaRPr lang="en-GB" sz="2600" b="1" i="1" dirty="0">
              <a:solidFill>
                <a:srgbClr val="FFFFFF"/>
              </a:solidFill>
              <a:latin typeface="Frutiger LT Pro 67 Bold Cn" pitchFamily="34" charset="0"/>
              <a:cs typeface="Arial" pitchFamily="34" charset="0"/>
            </a:endParaRPr>
          </a:p>
        </p:txBody>
      </p:sp>
      <p:pic>
        <p:nvPicPr>
          <p:cNvPr id="103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64514" y="6208714"/>
            <a:ext cx="7207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pic>
        <p:nvPicPr>
          <p:cNvPr id="11" name="Bild 10" descr="IPCC_blu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1" y="116633"/>
            <a:ext cx="3384377" cy="795033"/>
          </a:xfrm>
          <a:prstGeom prst="rect">
            <a:avLst/>
          </a:prstGeom>
        </p:spPr>
      </p:pic>
    </p:spTree>
  </p:cSld>
  <p:clrMap bg1="lt1" tx1="dk1" bg2="lt2" tx2="dk2" accent1="accent1" accent2="accent2" accent3="accent3" accent4="accent4" accent5="accent5" accent6="accent6" hlink="hlink" folHlink="folHlink"/>
  <p:sldLayoutIdLst>
    <p:sldLayoutId id="2147483774" r:id="rId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76"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78"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80"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82"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pic>
        <p:nvPicPr>
          <p:cNvPr id="10" name="Picture 11" descr="EXPO_TVDC_004"/>
          <p:cNvPicPr>
            <a:picLocks noChangeAspect="1" noChangeArrowheads="1"/>
          </p:cNvPicPr>
          <p:nvPr userDrawn="1"/>
        </p:nvPicPr>
        <p:blipFill>
          <a:blip r:embed="rId4">
            <a:extLst>
              <a:ext uri="{28A0092B-C50C-407E-A947-70E740481C1C}">
                <a14:useLocalDpi xmlns:a14="http://schemas.microsoft.com/office/drawing/2010/main" val="0"/>
              </a:ext>
            </a:extLst>
          </a:blip>
          <a:srcRect b="7738"/>
          <a:stretch>
            <a:fillRect/>
          </a:stretch>
        </p:blipFill>
        <p:spPr bwMode="auto">
          <a:xfrm>
            <a:off x="-7684" y="0"/>
            <a:ext cx="9162000" cy="56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p:cNvSpPr txBox="1">
            <a:spLocks noChangeArrowheads="1"/>
          </p:cNvSpPr>
          <p:nvPr userDrawn="1"/>
        </p:nvSpPr>
        <p:spPr bwMode="auto">
          <a:xfrm>
            <a:off x="0" y="5361995"/>
            <a:ext cx="1763688"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72000" rIns="72000" bIns="72000" anchor="t" anchorCtr="0">
            <a:no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eaLnBrk="1" fontAlgn="base" hangingPunct="1">
              <a:spcBef>
                <a:spcPct val="50000"/>
              </a:spcBef>
              <a:spcAft>
                <a:spcPct val="0"/>
              </a:spcAft>
              <a:defRPr/>
            </a:pPr>
            <a:r>
              <a:rPr lang="en-GB" sz="800" kern="0" smtClean="0">
                <a:solidFill>
                  <a:prstClr val="white"/>
                </a:solidFill>
                <a:latin typeface="Arial"/>
              </a:rPr>
              <a:t>© Yann Arthus-Bertrand / Altitude</a:t>
            </a:r>
            <a:r>
              <a:rPr lang="en-US" sz="800" kern="0" smtClean="0">
                <a:solidFill>
                  <a:prstClr val="black"/>
                </a:solidFill>
                <a:latin typeface="Arial"/>
              </a:rPr>
              <a:t> </a:t>
            </a:r>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20341" y="188640"/>
            <a:ext cx="6690374" cy="556261"/>
          </a:xfrm>
          <a:prstGeom prst="rect">
            <a:avLst/>
          </a:prstGeom>
        </p:spPr>
      </p:pic>
    </p:spTree>
    <p:extLst>
      <p:ext uri="{BB962C8B-B14F-4D97-AF65-F5344CB8AC3E}">
        <p14:creationId xmlns:p14="http://schemas.microsoft.com/office/powerpoint/2010/main" val="3121686688"/>
      </p:ext>
    </p:extLst>
  </p:cSld>
  <p:clrMap bg1="lt1" tx1="dk1" bg2="lt2" tx2="dk2" accent1="accent1" accent2="accent2" accent3="accent3" accent4="accent4" accent5="accent5" accent6="accent6" hlink="hlink" folHlink="folHlink"/>
  <p:transition spd="slow"/>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84"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86"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88"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90"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92"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94"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96"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98"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00"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02"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938" y="0"/>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userDrawn="1"/>
        </p:nvPicPr>
        <p:blipFill>
          <a:blip r:embed="rId2"/>
          <a:srcRect/>
          <a:stretch>
            <a:fillRect/>
          </a:stretch>
        </p:blipFill>
        <p:spPr bwMode="auto">
          <a:xfrm>
            <a:off x="5508625" y="6145213"/>
            <a:ext cx="3375025" cy="517525"/>
          </a:xfrm>
          <a:prstGeom prst="rect">
            <a:avLst/>
          </a:prstGeom>
          <a:noFill/>
          <a:ln w="9525">
            <a:noFill/>
            <a:miter lim="800000"/>
            <a:headEnd/>
            <a:tailEnd/>
          </a:ln>
        </p:spPr>
      </p:pic>
      <p:pic>
        <p:nvPicPr>
          <p:cNvPr id="3076" name="Picture 4"/>
          <p:cNvPicPr>
            <a:picLocks noChangeAspect="1"/>
          </p:cNvPicPr>
          <p:nvPr userDrawn="1"/>
        </p:nvPicPr>
        <p:blipFill>
          <a:blip r:embed="rId3"/>
          <a:srcRect/>
          <a:stretch>
            <a:fillRect/>
          </a:stretch>
        </p:blipFill>
        <p:spPr bwMode="auto">
          <a:xfrm>
            <a:off x="250825" y="6340475"/>
            <a:ext cx="2516188" cy="3222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spd="slow"/>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04"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06"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08"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10"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12"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14"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7937" y="1"/>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307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6" y="6145214"/>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Bild 4" descr="42-25508204_cover-image_lar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5496"/>
            <a:ext cx="9155136" cy="6696744"/>
          </a:xfrm>
          <a:prstGeom prst="rect">
            <a:avLst/>
          </a:prstGeom>
        </p:spPr>
      </p:pic>
      <p:sp>
        <p:nvSpPr>
          <p:cNvPr id="1030" name="Text Box 12"/>
          <p:cNvSpPr txBox="1">
            <a:spLocks noChangeArrowheads="1"/>
          </p:cNvSpPr>
          <p:nvPr/>
        </p:nvSpPr>
        <p:spPr bwMode="auto">
          <a:xfrm rot="-5400000">
            <a:off x="-311780" y="5125729"/>
            <a:ext cx="792086" cy="13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8000" rIns="18000" bIns="1800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GB" altLang="en-US" sz="600" dirty="0" smtClean="0">
                <a:solidFill>
                  <a:srgbClr val="FFFFFF"/>
                </a:solidFill>
                <a:ea typeface="MS PGothic" pitchFamily="34" charset="-128"/>
                <a:cs typeface="Arial" charset="0"/>
              </a:rPr>
              <a:t>© Ocean/Corbis</a:t>
            </a:r>
            <a:r>
              <a:rPr lang="en-GB" altLang="en-US" sz="600" dirty="0" smtClean="0">
                <a:solidFill>
                  <a:srgbClr val="000000"/>
                </a:solidFill>
                <a:ea typeface="MS PGothic" pitchFamily="34" charset="-128"/>
                <a:cs typeface="Arial" charset="0"/>
              </a:rPr>
              <a:t> </a:t>
            </a:r>
            <a:endParaRPr lang="en-GB" altLang="en-US" sz="600" dirty="0">
              <a:solidFill>
                <a:srgbClr val="000000"/>
              </a:solidFill>
              <a:ea typeface="MS PGothic" pitchFamily="34" charset="-128"/>
              <a:cs typeface="Arial" charset="0"/>
            </a:endParaRPr>
          </a:p>
        </p:txBody>
      </p:sp>
      <p:sp>
        <p:nvSpPr>
          <p:cNvPr id="18" name="TextBox 17"/>
          <p:cNvSpPr txBox="1"/>
          <p:nvPr/>
        </p:nvSpPr>
        <p:spPr>
          <a:xfrm>
            <a:off x="1612897" y="3068961"/>
            <a:ext cx="5924566" cy="651905"/>
          </a:xfrm>
          <a:prstGeom prst="rect">
            <a:avLst/>
          </a:prstGeom>
          <a:noFill/>
          <a:effectLst>
            <a:outerShdw blurRad="50800" dist="38100" dir="9000000" algn="tr" rotWithShape="0">
              <a:prstClr val="black">
                <a:alpha val="75000"/>
              </a:prstClr>
            </a:outerShdw>
          </a:effectLst>
        </p:spPr>
        <p:txBody>
          <a:bodyPr wrap="none" lIns="18000" tIns="18000" rIns="18000" bIns="18000" anchor="ctr">
            <a:spAutoFit/>
          </a:bodyPr>
          <a:lstStyle/>
          <a:p>
            <a:pPr algn="ctr">
              <a:defRPr/>
            </a:pPr>
            <a:r>
              <a:rPr lang="de-CH" sz="4000" b="1" dirty="0" smtClean="0">
                <a:solidFill>
                  <a:srgbClr val="FFFFFF"/>
                </a:solidFill>
                <a:latin typeface="Frutiger LT Pro 67 Bold Cn" pitchFamily="34" charset="0"/>
                <a:cs typeface="Arial" pitchFamily="34" charset="0"/>
              </a:rPr>
              <a:t>CLIMATE </a:t>
            </a:r>
            <a:r>
              <a:rPr lang="de-CH" sz="4000" b="1" dirty="0">
                <a:solidFill>
                  <a:srgbClr val="FFFFFF"/>
                </a:solidFill>
                <a:latin typeface="Frutiger LT Pro 67 Bold Cn" pitchFamily="34" charset="0"/>
                <a:cs typeface="Arial" pitchFamily="34" charset="0"/>
              </a:rPr>
              <a:t>CHANGE </a:t>
            </a:r>
            <a:r>
              <a:rPr lang="de-CH" sz="4000" b="1" dirty="0" smtClean="0">
                <a:solidFill>
                  <a:srgbClr val="FFFFFF"/>
                </a:solidFill>
                <a:latin typeface="Frutiger LT Pro 67 Bold Cn" pitchFamily="34" charset="0"/>
                <a:cs typeface="Arial" pitchFamily="34" charset="0"/>
              </a:rPr>
              <a:t>2014</a:t>
            </a:r>
            <a:endParaRPr lang="en-GB" sz="4000" b="1" dirty="0">
              <a:solidFill>
                <a:srgbClr val="FFFFFF"/>
              </a:solidFill>
              <a:latin typeface="Frutiger LT Pro 67 Bold Cn" pitchFamily="34" charset="0"/>
              <a:cs typeface="Arial" pitchFamily="34" charset="0"/>
            </a:endParaRPr>
          </a:p>
        </p:txBody>
      </p:sp>
      <p:sp>
        <p:nvSpPr>
          <p:cNvPr id="19" name="TextBox 18"/>
          <p:cNvSpPr txBox="1"/>
          <p:nvPr/>
        </p:nvSpPr>
        <p:spPr>
          <a:xfrm>
            <a:off x="2073277" y="3717097"/>
            <a:ext cx="4632161" cy="436461"/>
          </a:xfrm>
          <a:prstGeom prst="rect">
            <a:avLst/>
          </a:prstGeom>
          <a:noFill/>
          <a:effectLst>
            <a:outerShdw blurRad="50800" dist="38100" dir="9000000" algn="tr" rotWithShape="0">
              <a:prstClr val="black">
                <a:alpha val="75000"/>
              </a:prstClr>
            </a:outerShdw>
          </a:effectLst>
        </p:spPr>
        <p:txBody>
          <a:bodyPr wrap="none" lIns="18000" tIns="18000" rIns="18000" bIns="18000" anchor="ctr">
            <a:spAutoFit/>
          </a:bodyPr>
          <a:lstStyle/>
          <a:p>
            <a:pPr>
              <a:defRPr/>
            </a:pPr>
            <a:r>
              <a:rPr lang="de-CH" sz="2600" b="1" i="1" dirty="0" smtClean="0">
                <a:solidFill>
                  <a:srgbClr val="FFFFFF"/>
                </a:solidFill>
                <a:latin typeface="Frutiger LT Pro 67 Bold Cn" pitchFamily="34" charset="0"/>
                <a:cs typeface="Arial" pitchFamily="34" charset="0"/>
              </a:rPr>
              <a:t>Mitigation of Climate Change</a:t>
            </a:r>
            <a:endParaRPr lang="en-GB" sz="2600" b="1" i="1" dirty="0">
              <a:solidFill>
                <a:srgbClr val="FFFFFF"/>
              </a:solidFill>
              <a:latin typeface="Frutiger LT Pro 67 Bold Cn" pitchFamily="34" charset="0"/>
              <a:cs typeface="Arial" pitchFamily="34" charset="0"/>
            </a:endParaRPr>
          </a:p>
        </p:txBody>
      </p:sp>
      <p:pic>
        <p:nvPicPr>
          <p:cNvPr id="103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64514" y="6208714"/>
            <a:ext cx="7207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520" y="6237313"/>
            <a:ext cx="2304256" cy="430887"/>
          </a:xfrm>
          <a:prstGeom prst="rect">
            <a:avLst/>
          </a:prstGeom>
          <a:noFill/>
        </p:spPr>
        <p:txBody>
          <a:bodyPr wrap="square" rtlCol="0">
            <a:spAutoFit/>
          </a:bodyPr>
          <a:lstStyle/>
          <a:p>
            <a:pPr fontAlgn="base">
              <a:spcBef>
                <a:spcPct val="0"/>
              </a:spcBef>
              <a:spcAft>
                <a:spcPct val="0"/>
              </a:spcAft>
            </a:pPr>
            <a:r>
              <a:rPr lang="de-DE" sz="1100" dirty="0" smtClean="0">
                <a:solidFill>
                  <a:srgbClr val="5492CD"/>
                </a:solidFill>
                <a:latin typeface="Calibri" panose="020F0502020204030204" pitchFamily="34" charset="0"/>
                <a:cs typeface="Calibri" panose="020F0502020204030204" pitchFamily="34" charset="0"/>
              </a:rPr>
              <a:t>Working Group III contribution to the IPCC Fifth Assessment Report</a:t>
            </a:r>
            <a:endParaRPr lang="en-GB" sz="1100" dirty="0">
              <a:solidFill>
                <a:srgbClr val="5492CD"/>
              </a:solidFill>
              <a:latin typeface="Calibri" panose="020F0502020204030204" pitchFamily="34" charset="0"/>
              <a:cs typeface="Calibri" panose="020F0502020204030204" pitchFamily="34" charset="0"/>
            </a:endParaRPr>
          </a:p>
        </p:txBody>
      </p:sp>
      <p:pic>
        <p:nvPicPr>
          <p:cNvPr id="11" name="Bild 10" descr="IPCC_blu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1" y="116633"/>
            <a:ext cx="3384377" cy="795033"/>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cs typeface="+mn-cs"/>
              </a:defRPr>
            </a:lvl1pPr>
          </a:lstStyle>
          <a:p>
            <a:pPr fontAlgn="base">
              <a:spcBef>
                <a:spcPct val="0"/>
              </a:spcBef>
              <a:spcAft>
                <a:spcPct val="0"/>
              </a:spcAft>
              <a:defRPr/>
            </a:pPr>
            <a:fld id="{92749B96-1242-094D-AFB5-FB736081B02E}" type="datetimeFigureOut">
              <a:rPr lang="en-US">
                <a:ea typeface="ＭＳ Ｐゴシック" charset="0"/>
              </a:rPr>
              <a:pPr fontAlgn="base">
                <a:spcBef>
                  <a:spcPct val="0"/>
                </a:spcBef>
                <a:spcAft>
                  <a:spcPct val="0"/>
                </a:spcAft>
                <a:defRPr/>
              </a:pPr>
              <a:t>5/23/2014</a:t>
            </a:fld>
            <a:endParaRPr lang="en-GB">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cs typeface="+mn-cs"/>
              </a:defRPr>
            </a:lvl1pPr>
          </a:lstStyle>
          <a:p>
            <a:pPr fontAlgn="base">
              <a:spcBef>
                <a:spcPct val="0"/>
              </a:spcBef>
              <a:spcAft>
                <a:spcPct val="0"/>
              </a:spcAft>
              <a:defRPr/>
            </a:pPr>
            <a:fld id="{CC9E5F6D-64E5-9142-924F-C623A16D868C}" type="slidenum">
              <a:rPr lang="en-GB">
                <a:ea typeface="ＭＳ Ｐゴシック" charset="0"/>
              </a:rPr>
              <a:pPr fontAlgn="base">
                <a:spcBef>
                  <a:spcPct val="0"/>
                </a:spcBef>
                <a:spcAft>
                  <a:spcPct val="0"/>
                </a:spcAft>
                <a:defRPr/>
              </a:pPr>
              <a:t>‹#›</a:t>
            </a:fld>
            <a:endParaRPr lang="en-GB">
              <a:ea typeface="ＭＳ Ｐゴシック" charset="0"/>
            </a:endParaRPr>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00AAD8-4A18-3144-BFBE-15B4D1AEAB45}" type="datetimeFigureOut">
              <a:rPr lang="en-US" smtClean="0">
                <a:solidFill>
                  <a:prstClr val="black">
                    <a:tint val="75000"/>
                  </a:prstClr>
                </a:solidFill>
              </a:rPr>
              <a:pPr defTabSz="4572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5148147-1169-E646-B55F-D083C94262D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60773558"/>
      </p:ext>
    </p:extLst>
  </p:cSld>
  <p:clrMap bg1="lt1" tx1="dk1" bg2="lt2" tx2="dk2" accent1="accent1" accent2="accent2" accent3="accent3" accent4="accent4" accent5="accent5" accent6="accent6" hlink="hlink" folHlink="folHlink"/>
  <p:sldLayoutIdLst>
    <p:sldLayoutId id="214748382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200" y="-1"/>
            <a:ext cx="9144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spTree>
    <p:extLst>
      <p:ext uri="{BB962C8B-B14F-4D97-AF65-F5344CB8AC3E}">
        <p14:creationId xmlns:p14="http://schemas.microsoft.com/office/powerpoint/2010/main" val="971632752"/>
      </p:ext>
    </p:extLst>
  </p:cSld>
  <p:clrMap bg1="lt1" tx1="dk1" bg2="lt2" tx2="dk2" accent1="accent1" accent2="accent2" accent3="accent3" accent4="accent4" accent5="accent5" accent6="accent6" hlink="hlink" folHlink="folHlink"/>
  <p:transition spd="slow"/>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00AAD8-4A18-3144-BFBE-15B4D1AEAB45}" type="datetimeFigureOut">
              <a:rPr lang="en-US" smtClean="0">
                <a:solidFill>
                  <a:prstClr val="black">
                    <a:tint val="75000"/>
                  </a:prstClr>
                </a:solidFill>
              </a:rPr>
              <a:pPr defTabSz="4572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5148147-1169-E646-B55F-D083C94262D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60773558"/>
      </p:ext>
    </p:extLst>
  </p:cSld>
  <p:clrMap bg1="lt1" tx1="dk1" bg2="lt2" tx2="dk2" accent1="accent1" accent2="accent2" accent3="accent3" accent4="accent4" accent5="accent5" accent6="accent6" hlink="hlink" folHlink="folHlink"/>
  <p:sldLayoutIdLst>
    <p:sldLayoutId id="214748382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00AAD8-4A18-3144-BFBE-15B4D1AEAB45}" type="datetimeFigureOut">
              <a:rPr lang="en-US" smtClean="0">
                <a:solidFill>
                  <a:prstClr val="black">
                    <a:tint val="75000"/>
                  </a:prstClr>
                </a:solidFill>
              </a:rPr>
              <a:pPr defTabSz="4572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5148147-1169-E646-B55F-D083C94262D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60773558"/>
      </p:ext>
    </p:extLst>
  </p:cSld>
  <p:clrMap bg1="lt1" tx1="dk1" bg2="lt2" tx2="dk2" accent1="accent1" accent2="accent2" accent3="accent3" accent4="accent4" accent5="accent5" accent6="accent6" hlink="hlink" folHlink="folHlink"/>
  <p:sldLayoutIdLst>
    <p:sldLayoutId id="214748382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00AAD8-4A18-3144-BFBE-15B4D1AEAB45}" type="datetimeFigureOut">
              <a:rPr lang="en-US" smtClean="0">
                <a:solidFill>
                  <a:prstClr val="black">
                    <a:tint val="75000"/>
                  </a:prstClr>
                </a:solidFill>
              </a:rPr>
              <a:pPr defTabSz="4572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5148147-1169-E646-B55F-D083C94262D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60773558"/>
      </p:ext>
    </p:extLst>
  </p:cSld>
  <p:clrMap bg1="lt1" tx1="dk1" bg2="lt2" tx2="dk2" accent1="accent1" accent2="accent2" accent3="accent3" accent4="accent4" accent5="accent5" accent6="accent6" hlink="hlink" folHlink="folHlink"/>
  <p:sldLayoutIdLst>
    <p:sldLayoutId id="214748382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00AAD8-4A18-3144-BFBE-15B4D1AEAB45}" type="datetimeFigureOut">
              <a:rPr lang="en-US" smtClean="0">
                <a:solidFill>
                  <a:prstClr val="black">
                    <a:tint val="75000"/>
                  </a:prstClr>
                </a:solidFill>
              </a:rPr>
              <a:pPr defTabSz="4572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5148147-1169-E646-B55F-D083C94262D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60773558"/>
      </p:ext>
    </p:extLst>
  </p:cSld>
  <p:clrMap bg1="lt1" tx1="dk1" bg2="lt2" tx2="dk2" accent1="accent1" accent2="accent2" accent3="accent3" accent4="accent4" accent5="accent5" accent6="accent6" hlink="hlink" folHlink="folHlink"/>
  <p:sldLayoutIdLst>
    <p:sldLayoutId id="214748383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00AAD8-4A18-3144-BFBE-15B4D1AEAB45}" type="datetimeFigureOut">
              <a:rPr lang="en-US" smtClean="0">
                <a:solidFill>
                  <a:prstClr val="black">
                    <a:tint val="75000"/>
                  </a:prstClr>
                </a:solidFill>
              </a:rPr>
              <a:pPr defTabSz="4572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5148147-1169-E646-B55F-D083C94262D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60773558"/>
      </p:ext>
    </p:extLst>
  </p:cSld>
  <p:clrMap bg1="lt1" tx1="dk1" bg2="lt2" tx2="dk2" accent1="accent1" accent2="accent2" accent3="accent3" accent4="accent4" accent5="accent5" accent6="accent6" hlink="hlink" folHlink="folHlink"/>
  <p:sldLayoutIdLst>
    <p:sldLayoutId id="214748383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00AAD8-4A18-3144-BFBE-15B4D1AEAB45}" type="datetimeFigureOut">
              <a:rPr lang="en-US" smtClean="0">
                <a:solidFill>
                  <a:prstClr val="black">
                    <a:tint val="75000"/>
                  </a:prstClr>
                </a:solidFill>
              </a:rPr>
              <a:pPr defTabSz="4572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5148147-1169-E646-B55F-D083C94262D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60773558"/>
      </p:ext>
    </p:extLst>
  </p:cSld>
  <p:clrMap bg1="lt1" tx1="dk1" bg2="lt2" tx2="dk2" accent1="accent1" accent2="accent2" accent3="accent3" accent4="accent4" accent5="accent5" accent6="accent6" hlink="hlink" folHlink="folHlink"/>
  <p:sldLayoutIdLst>
    <p:sldLayoutId id="214748383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00AAD8-4A18-3144-BFBE-15B4D1AEAB45}" type="datetimeFigureOut">
              <a:rPr lang="en-US" smtClean="0">
                <a:solidFill>
                  <a:prstClr val="black">
                    <a:tint val="75000"/>
                  </a:prstClr>
                </a:solidFill>
              </a:rPr>
              <a:pPr defTabSz="4572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5148147-1169-E646-B55F-D083C94262D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60773558"/>
      </p:ext>
    </p:extLst>
  </p:cSld>
  <p:clrMap bg1="lt1" tx1="dk1" bg2="lt2" tx2="dk2" accent1="accent1" accent2="accent2" accent3="accent3" accent4="accent4" accent5="accent5" accent6="accent6" hlink="hlink" folHlink="folHlink"/>
  <p:sldLayoutIdLst>
    <p:sldLayoutId id="214748383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00AAD8-4A18-3144-BFBE-15B4D1AEAB45}" type="datetimeFigureOut">
              <a:rPr lang="en-US" smtClean="0">
                <a:solidFill>
                  <a:prstClr val="black">
                    <a:tint val="75000"/>
                  </a:prstClr>
                </a:solidFill>
              </a:rPr>
              <a:pPr defTabSz="4572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5148147-1169-E646-B55F-D083C94262D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60773558"/>
      </p:ext>
    </p:extLst>
  </p:cSld>
  <p:clrMap bg1="lt1" tx1="dk1" bg2="lt2" tx2="dk2" accent1="accent1" accent2="accent2" accent3="accent3" accent4="accent4" accent5="accent5" accent6="accent6" hlink="hlink" folHlink="folHlink"/>
  <p:sldLayoutIdLst>
    <p:sldLayoutId id="214748383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200" y="-1"/>
            <a:ext cx="9144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cs typeface="MS PGothic" pitchFamily="34" charset="-128"/>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spTree>
    <p:extLst>
      <p:ext uri="{BB962C8B-B14F-4D97-AF65-F5344CB8AC3E}">
        <p14:creationId xmlns:p14="http://schemas.microsoft.com/office/powerpoint/2010/main" val="971632752"/>
      </p:ext>
    </p:extLst>
  </p:cSld>
  <p:clrMap bg1="lt1" tx1="dk1" bg2="lt2" tx2="dk2" accent1="accent1" accent2="accent2" accent3="accent3" accent4="accent4" accent5="accent5" accent6="accent6" hlink="hlink" folHlink="folHlink"/>
  <p:transition spd="slow"/>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1CC81-5ADF-4A68-8007-55F5FFB22468}" type="datetimeFigureOut">
              <a:rPr lang="en-GB" smtClean="0">
                <a:solidFill>
                  <a:prstClr val="black">
                    <a:tint val="75000"/>
                  </a:prstClr>
                </a:solidFill>
              </a:rPr>
              <a:pPr/>
              <a:t>23/05/2014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A274B-9977-4CE6-B8B1-1F8DDE3E6864}"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104" y="6144900"/>
            <a:ext cx="3376006" cy="51726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6340595"/>
            <a:ext cx="2516129" cy="321565"/>
          </a:xfrm>
          <a:prstGeom prst="rect">
            <a:avLst/>
          </a:prstGeom>
        </p:spPr>
      </p:pic>
      <p:pic>
        <p:nvPicPr>
          <p:cNvPr id="10" name="Picture 11" descr="EXPO_TVDC_004"/>
          <p:cNvPicPr>
            <a:picLocks noChangeAspect="1" noChangeArrowheads="1"/>
          </p:cNvPicPr>
          <p:nvPr userDrawn="1"/>
        </p:nvPicPr>
        <p:blipFill>
          <a:blip r:embed="rId4">
            <a:extLst>
              <a:ext uri="{28A0092B-C50C-407E-A947-70E740481C1C}">
                <a14:useLocalDpi xmlns:a14="http://schemas.microsoft.com/office/drawing/2010/main" val="0"/>
              </a:ext>
            </a:extLst>
          </a:blip>
          <a:srcRect b="7738"/>
          <a:stretch>
            <a:fillRect/>
          </a:stretch>
        </p:blipFill>
        <p:spPr bwMode="auto">
          <a:xfrm>
            <a:off x="-7684" y="0"/>
            <a:ext cx="9162000" cy="56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p:cNvSpPr txBox="1">
            <a:spLocks noChangeArrowheads="1"/>
          </p:cNvSpPr>
          <p:nvPr userDrawn="1"/>
        </p:nvSpPr>
        <p:spPr bwMode="auto">
          <a:xfrm>
            <a:off x="0" y="5361995"/>
            <a:ext cx="1763688"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72000" rIns="72000" bIns="72000" anchor="t" anchorCtr="0">
            <a:no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eaLnBrk="1" fontAlgn="base" hangingPunct="1">
              <a:spcBef>
                <a:spcPct val="50000"/>
              </a:spcBef>
              <a:spcAft>
                <a:spcPct val="0"/>
              </a:spcAft>
              <a:defRPr/>
            </a:pPr>
            <a:r>
              <a:rPr lang="en-GB" sz="800" kern="0" smtClean="0">
                <a:solidFill>
                  <a:prstClr val="white"/>
                </a:solidFill>
                <a:latin typeface="Arial"/>
              </a:rPr>
              <a:t>© Yann Arthus-Bertrand / Altitude</a:t>
            </a:r>
            <a:r>
              <a:rPr lang="en-US" sz="800" kern="0" smtClean="0">
                <a:solidFill>
                  <a:prstClr val="black"/>
                </a:solidFill>
                <a:latin typeface="Arial"/>
              </a:rPr>
              <a:t> </a:t>
            </a:r>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20341" y="188640"/>
            <a:ext cx="6690374" cy="556261"/>
          </a:xfrm>
          <a:prstGeom prst="rect">
            <a:avLst/>
          </a:prstGeom>
        </p:spPr>
      </p:pic>
    </p:spTree>
    <p:extLst>
      <p:ext uri="{BB962C8B-B14F-4D97-AF65-F5344CB8AC3E}">
        <p14:creationId xmlns:p14="http://schemas.microsoft.com/office/powerpoint/2010/main" val="3121686688"/>
      </p:ext>
    </p:extLst>
  </p:cSld>
  <p:clrMap bg1="lt1" tx1="dk1" bg2="lt2" tx2="dk2" accent1="accent1" accent2="accent2" accent3="accent3" accent4="accent4" accent5="accent5" accent6="accent6" hlink="hlink" folHlink="folHlink"/>
  <p:transition spd="slow"/>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5602"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6145213"/>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6340475"/>
            <a:ext cx="251618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1" descr="EXPO_TVDC_004"/>
          <p:cNvPicPr>
            <a:picLocks noChangeAspect="1" noChangeArrowheads="1"/>
          </p:cNvPicPr>
          <p:nvPr userDrawn="1"/>
        </p:nvPicPr>
        <p:blipFill>
          <a:blip r:embed="rId4">
            <a:extLst>
              <a:ext uri="{28A0092B-C50C-407E-A947-70E740481C1C}">
                <a14:useLocalDpi xmlns:a14="http://schemas.microsoft.com/office/drawing/2010/main" val="0"/>
              </a:ext>
            </a:extLst>
          </a:blip>
          <a:srcRect b="7738"/>
          <a:stretch>
            <a:fillRect/>
          </a:stretch>
        </p:blipFill>
        <p:spPr bwMode="auto">
          <a:xfrm>
            <a:off x="-7938" y="0"/>
            <a:ext cx="9161463"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p:cNvSpPr txBox="1">
            <a:spLocks noChangeArrowheads="1"/>
          </p:cNvSpPr>
          <p:nvPr userDrawn="1"/>
        </p:nvSpPr>
        <p:spPr bwMode="auto">
          <a:xfrm>
            <a:off x="0" y="5362575"/>
            <a:ext cx="1763713" cy="268288"/>
          </a:xfrm>
          <a:prstGeom prst="rect">
            <a:avLst/>
          </a:prstGeom>
          <a:noFill/>
          <a:ln>
            <a:noFill/>
          </a:ln>
          <a:effectLst/>
          <a:extLst/>
        </p:spPr>
        <p:txBody>
          <a:bodyPr lIns="72000" tIns="72000" rIns="72000" bIns="72000"/>
          <a:lstStyle>
            <a:lvl1pPr eaLnBrk="0" hangingPunct="0">
              <a:defRPr sz="4600">
                <a:solidFill>
                  <a:schemeClr val="tx2"/>
                </a:solidFill>
                <a:latin typeface="Arial" charset="0"/>
                <a:ea typeface="ＭＳ Ｐゴシック" pitchFamily="-110" charset="-128"/>
              </a:defRPr>
            </a:lvl1pPr>
            <a:lvl2pPr marL="37931725" indent="-37474525" eaLnBrk="0" hangingPunct="0">
              <a:defRPr sz="4600">
                <a:solidFill>
                  <a:schemeClr val="tx2"/>
                </a:solidFill>
                <a:latin typeface="Arial" charset="0"/>
                <a:ea typeface="ＭＳ Ｐゴシック" pitchFamily="-110" charset="-128"/>
              </a:defRPr>
            </a:lvl2pPr>
            <a:lvl3pPr eaLnBrk="0" hangingPunct="0">
              <a:defRPr sz="4600">
                <a:solidFill>
                  <a:schemeClr val="tx2"/>
                </a:solidFill>
                <a:latin typeface="Arial" charset="0"/>
                <a:ea typeface="ＭＳ Ｐゴシック" pitchFamily="-110" charset="-128"/>
              </a:defRPr>
            </a:lvl3pPr>
            <a:lvl4pPr eaLnBrk="0" hangingPunct="0">
              <a:defRPr sz="4600">
                <a:solidFill>
                  <a:schemeClr val="tx2"/>
                </a:solidFill>
                <a:latin typeface="Arial" charset="0"/>
                <a:ea typeface="ＭＳ Ｐゴシック" pitchFamily="-110" charset="-128"/>
              </a:defRPr>
            </a:lvl4pPr>
            <a:lvl5pPr eaLnBrk="0" hangingPunct="0">
              <a:defRPr sz="4600">
                <a:solidFill>
                  <a:schemeClr val="tx2"/>
                </a:solidFill>
                <a:latin typeface="Arial" charset="0"/>
                <a:ea typeface="ＭＳ Ｐゴシック" pitchFamily="-110" charset="-128"/>
              </a:defRPr>
            </a:lvl5pPr>
            <a:lvl6pPr marL="4572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6pPr>
            <a:lvl7pPr marL="9144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7pPr>
            <a:lvl8pPr marL="13716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8pPr>
            <a:lvl9pPr marL="18288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9pPr>
          </a:lstStyle>
          <a:p>
            <a:pPr eaLnBrk="1" fontAlgn="base" hangingPunct="1">
              <a:lnSpc>
                <a:spcPct val="85000"/>
              </a:lnSpc>
              <a:spcBef>
                <a:spcPct val="50000"/>
              </a:spcBef>
              <a:spcAft>
                <a:spcPct val="0"/>
              </a:spcAft>
            </a:pPr>
            <a:r>
              <a:rPr lang="en-GB" altLang="en-US" sz="800" smtClean="0">
                <a:solidFill>
                  <a:srgbClr val="FFFFFF"/>
                </a:solidFill>
              </a:rPr>
              <a:t>© Yann Arthus-Bertrand / Altitude</a:t>
            </a:r>
            <a:r>
              <a:rPr lang="en-US" altLang="en-US" sz="800" smtClean="0">
                <a:solidFill>
                  <a:srgbClr val="000000"/>
                </a:solidFill>
              </a:rPr>
              <a:t> </a:t>
            </a:r>
          </a:p>
        </p:txBody>
      </p:sp>
      <p:pic>
        <p:nvPicPr>
          <p:cNvPr id="25606" name="Picture 14"/>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20788" y="188913"/>
            <a:ext cx="66897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938" y="0"/>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lvl1pPr eaLnBrk="0" hangingPunct="0">
              <a:defRPr sz="4600">
                <a:solidFill>
                  <a:schemeClr val="tx2"/>
                </a:solidFill>
                <a:latin typeface="Arial" charset="0"/>
                <a:ea typeface="ＭＳ Ｐゴシック" pitchFamily="-110" charset="-128"/>
              </a:defRPr>
            </a:lvl1pPr>
            <a:lvl2pPr marL="37931725" indent="-37474525" eaLnBrk="0" hangingPunct="0">
              <a:defRPr sz="4600">
                <a:solidFill>
                  <a:schemeClr val="tx2"/>
                </a:solidFill>
                <a:latin typeface="Arial" charset="0"/>
                <a:ea typeface="ＭＳ Ｐゴシック" pitchFamily="-110" charset="-128"/>
              </a:defRPr>
            </a:lvl2pPr>
            <a:lvl3pPr eaLnBrk="0" hangingPunct="0">
              <a:defRPr sz="4600">
                <a:solidFill>
                  <a:schemeClr val="tx2"/>
                </a:solidFill>
                <a:latin typeface="Arial" charset="0"/>
                <a:ea typeface="ＭＳ Ｐゴシック" pitchFamily="-110" charset="-128"/>
              </a:defRPr>
            </a:lvl3pPr>
            <a:lvl4pPr eaLnBrk="0" hangingPunct="0">
              <a:defRPr sz="4600">
                <a:solidFill>
                  <a:schemeClr val="tx2"/>
                </a:solidFill>
                <a:latin typeface="Arial" charset="0"/>
                <a:ea typeface="ＭＳ Ｐゴシック" pitchFamily="-110" charset="-128"/>
              </a:defRPr>
            </a:lvl4pPr>
            <a:lvl5pPr eaLnBrk="0" hangingPunct="0">
              <a:defRPr sz="4600">
                <a:solidFill>
                  <a:schemeClr val="tx2"/>
                </a:solidFill>
                <a:latin typeface="Arial" charset="0"/>
                <a:ea typeface="ＭＳ Ｐゴシック" pitchFamily="-110" charset="-128"/>
              </a:defRPr>
            </a:lvl5pPr>
            <a:lvl6pPr marL="4572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6pPr>
            <a:lvl7pPr marL="9144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7pPr>
            <a:lvl8pPr marL="13716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8pPr>
            <a:lvl9pPr marL="18288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9pPr>
          </a:lstStyle>
          <a:p>
            <a:pPr algn="ctr" eaLnBrk="1" fontAlgn="base" hangingPunct="1">
              <a:lnSpc>
                <a:spcPct val="85000"/>
              </a:lnSpc>
              <a:spcBef>
                <a:spcPct val="0"/>
              </a:spcBef>
              <a:spcAft>
                <a:spcPct val="0"/>
              </a:spcAft>
            </a:pPr>
            <a:endParaRPr lang="en-US" altLang="en-US" sz="1800" smtClean="0">
              <a:solidFill>
                <a:srgbClr val="FFFFFF"/>
              </a:solidFill>
            </a:endParaRPr>
          </a:p>
        </p:txBody>
      </p:sp>
      <p:pic>
        <p:nvPicPr>
          <p:cNvPr id="2969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6145213"/>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6340475"/>
            <a:ext cx="251618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938" y="0"/>
            <a:ext cx="9144001" cy="90488"/>
          </a:xfrm>
          <a:prstGeom prst="rect">
            <a:avLst/>
          </a:prstGeom>
          <a:solidFill>
            <a:srgbClr val="5492CD"/>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eaLnBrk="0" hangingPunct="0">
              <a:defRPr sz="4600">
                <a:solidFill>
                  <a:schemeClr val="tx2"/>
                </a:solidFill>
                <a:latin typeface="Arial" charset="0"/>
                <a:ea typeface="ＭＳ Ｐゴシック" pitchFamily="-110" charset="-128"/>
              </a:defRPr>
            </a:lvl1pPr>
            <a:lvl2pPr marL="37931725" indent="-37474525" eaLnBrk="0" hangingPunct="0">
              <a:defRPr sz="4600">
                <a:solidFill>
                  <a:schemeClr val="tx2"/>
                </a:solidFill>
                <a:latin typeface="Arial" charset="0"/>
                <a:ea typeface="ＭＳ Ｐゴシック" pitchFamily="-110" charset="-128"/>
              </a:defRPr>
            </a:lvl2pPr>
            <a:lvl3pPr eaLnBrk="0" hangingPunct="0">
              <a:defRPr sz="4600">
                <a:solidFill>
                  <a:schemeClr val="tx2"/>
                </a:solidFill>
                <a:latin typeface="Arial" charset="0"/>
                <a:ea typeface="ＭＳ Ｐゴシック" pitchFamily="-110" charset="-128"/>
              </a:defRPr>
            </a:lvl3pPr>
            <a:lvl4pPr eaLnBrk="0" hangingPunct="0">
              <a:defRPr sz="4600">
                <a:solidFill>
                  <a:schemeClr val="tx2"/>
                </a:solidFill>
                <a:latin typeface="Arial" charset="0"/>
                <a:ea typeface="ＭＳ Ｐゴシック" pitchFamily="-110" charset="-128"/>
              </a:defRPr>
            </a:lvl4pPr>
            <a:lvl5pPr eaLnBrk="0" hangingPunct="0">
              <a:defRPr sz="4600">
                <a:solidFill>
                  <a:schemeClr val="tx2"/>
                </a:solidFill>
                <a:latin typeface="Arial" charset="0"/>
                <a:ea typeface="ＭＳ Ｐゴシック" pitchFamily="-110" charset="-128"/>
              </a:defRPr>
            </a:lvl5pPr>
            <a:lvl6pPr marL="4572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6pPr>
            <a:lvl7pPr marL="9144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7pPr>
            <a:lvl8pPr marL="13716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8pPr>
            <a:lvl9pPr marL="1828800" eaLnBrk="0" fontAlgn="base" hangingPunct="0">
              <a:lnSpc>
                <a:spcPct val="85000"/>
              </a:lnSpc>
              <a:spcBef>
                <a:spcPct val="0"/>
              </a:spcBef>
              <a:spcAft>
                <a:spcPct val="0"/>
              </a:spcAft>
              <a:defRPr sz="4600">
                <a:solidFill>
                  <a:schemeClr val="tx2"/>
                </a:solidFill>
                <a:latin typeface="Arial" charset="0"/>
                <a:ea typeface="ＭＳ Ｐゴシック" pitchFamily="-110" charset="-128"/>
              </a:defRPr>
            </a:lvl9pPr>
          </a:lstStyle>
          <a:p>
            <a:pPr algn="ctr" eaLnBrk="1" fontAlgn="base" hangingPunct="1">
              <a:spcBef>
                <a:spcPct val="0"/>
              </a:spcBef>
              <a:spcAft>
                <a:spcPct val="0"/>
              </a:spcAft>
            </a:pPr>
            <a:endParaRPr lang="en-US" altLang="en-US" sz="1800" smtClean="0">
              <a:solidFill>
                <a:srgbClr val="FFFFFF"/>
              </a:solidFill>
            </a:endParaRPr>
          </a:p>
        </p:txBody>
      </p:sp>
      <p:pic>
        <p:nvPicPr>
          <p:cNvPr id="1331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6145213"/>
            <a:ext cx="3375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6340475"/>
            <a:ext cx="251618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timing>
    <p:tnLst>
      <p:par>
        <p:cTn id="1" dur="indefinite" restart="never" nodeType="tmRoot"/>
      </p:par>
    </p:tnLst>
  </p:timing>
  <p:txStyles>
    <p:titleStyle>
      <a:lvl1pPr algn="ctr" rtl="0" eaLnBrk="0" fontAlgn="base" hangingPunct="0">
        <a:spcBef>
          <a:spcPct val="0"/>
        </a:spcBef>
        <a:spcAft>
          <a:spcPct val="0"/>
        </a:spcAft>
        <a:defRPr sz="44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1"/>
          </a:solidFill>
          <a:latin typeface="Arial" charset="0"/>
        </a:defRPr>
      </a:lvl6pPr>
      <a:lvl7pPr marL="914400" algn="ctr" rtl="0" eaLnBrk="0" fontAlgn="base" hangingPunct="0">
        <a:spcBef>
          <a:spcPct val="0"/>
        </a:spcBef>
        <a:spcAft>
          <a:spcPct val="0"/>
        </a:spcAft>
        <a:defRPr sz="4400">
          <a:solidFill>
            <a:schemeClr val="tx1"/>
          </a:solidFill>
          <a:latin typeface="Arial" charset="0"/>
        </a:defRPr>
      </a:lvl7pPr>
      <a:lvl8pPr marL="1371600" algn="ctr" rtl="0" eaLnBrk="0" fontAlgn="base" hangingPunct="0">
        <a:spcBef>
          <a:spcPct val="0"/>
        </a:spcBef>
        <a:spcAft>
          <a:spcPct val="0"/>
        </a:spcAft>
        <a:defRPr sz="4400">
          <a:solidFill>
            <a:schemeClr val="tx1"/>
          </a:solidFill>
          <a:latin typeface="Arial" charset="0"/>
        </a:defRPr>
      </a:lvl8pPr>
      <a:lvl9pPr marL="1828800" algn="ctr" rtl="0" eaLnBrk="0" fontAlgn="base" hangingPunct="0">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7.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1.xml"/><Relationship Id="rId5" Type="http://schemas.openxmlformats.org/officeDocument/2006/relationships/image" Target="../media/image36.emf"/><Relationship Id="rId4" Type="http://schemas.openxmlformats.org/officeDocument/2006/relationships/image" Target="../media/image35.emf"/></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2.xml"/><Relationship Id="rId5" Type="http://schemas.openxmlformats.org/officeDocument/2006/relationships/image" Target="../media/image38.emf"/><Relationship Id="rId4" Type="http://schemas.openxmlformats.org/officeDocument/2006/relationships/image" Target="../media/image37.emf"/></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54.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55.xml"/><Relationship Id="rId4" Type="http://schemas.openxmlformats.org/officeDocument/2006/relationships/image" Target="../media/image40.emf"/></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37.xml"/><Relationship Id="rId4" Type="http://schemas.openxmlformats.org/officeDocument/2006/relationships/hyperlink" Target="mailto:Catherine.mitchell@exeter.ac.uk"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
          <a:stretch/>
        </p:blipFill>
        <p:spPr bwMode="auto">
          <a:xfrm>
            <a:off x="-108522" y="0"/>
            <a:ext cx="9252522"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rot="10800000">
            <a:off x="-252536" y="4725143"/>
            <a:ext cx="9396536" cy="2468165"/>
          </a:xfrm>
          <a:prstGeom prst="rect">
            <a:avLst/>
          </a:prstGeom>
          <a:gradFill>
            <a:gsLst>
              <a:gs pos="0">
                <a:schemeClr val="tx2"/>
              </a:gs>
              <a:gs pos="50000">
                <a:schemeClr val="tx2">
                  <a:alpha val="50000"/>
                </a:schemeClr>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36512" y="-854968"/>
            <a:ext cx="4967536" cy="4967536"/>
          </a:xfrm>
          <a:prstGeom prst="ellipse">
            <a:avLst/>
          </a:prstGeom>
          <a:solidFill>
            <a:schemeClr val="accent1">
              <a:alpha val="25000"/>
            </a:schemeClr>
          </a:solid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23326" y="-860198"/>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98984" y="1042242"/>
            <a:ext cx="4176464" cy="1938992"/>
          </a:xfrm>
          <a:prstGeom prst="rect">
            <a:avLst/>
          </a:prstGeom>
          <a:noFill/>
        </p:spPr>
        <p:txBody>
          <a:bodyPr wrap="square" rtlCol="0">
            <a:spAutoFit/>
          </a:bodyPr>
          <a:lstStyle/>
          <a:p>
            <a:pPr algn="ctr"/>
            <a:r>
              <a:rPr lang="en-GB" sz="6000" dirty="0" smtClean="0">
                <a:solidFill>
                  <a:schemeClr val="bg1"/>
                </a:solidFill>
                <a:latin typeface="Gill Sans MT" panose="020B0502020104020203" pitchFamily="34" charset="0"/>
              </a:rPr>
              <a:t>Working Group III</a:t>
            </a:r>
            <a:endParaRPr lang="en-GB" sz="6000" dirty="0">
              <a:solidFill>
                <a:schemeClr val="bg1"/>
              </a:solidFill>
              <a:latin typeface="Gill Sans MT" panose="020B0502020104020203" pitchFamily="34" charset="0"/>
            </a:endParaRPr>
          </a:p>
        </p:txBody>
      </p:sp>
      <p:sp>
        <p:nvSpPr>
          <p:cNvPr id="8" name="Rectangle 7"/>
          <p:cNvSpPr/>
          <p:nvPr/>
        </p:nvSpPr>
        <p:spPr>
          <a:xfrm>
            <a:off x="357237" y="5564594"/>
            <a:ext cx="8429525" cy="707886"/>
          </a:xfrm>
          <a:prstGeom prst="rect">
            <a:avLst/>
          </a:prstGeom>
        </p:spPr>
        <p:txBody>
          <a:bodyPr wrap="square">
            <a:spAutoFit/>
          </a:bodyPr>
          <a:lstStyle/>
          <a:p>
            <a:pPr algn="r"/>
            <a:r>
              <a:rPr lang="en-GB" sz="4000" dirty="0" smtClean="0">
                <a:solidFill>
                  <a:schemeClr val="bg1"/>
                </a:solidFill>
                <a:latin typeface="Gill Sans MT" panose="020B0502020104020203" pitchFamily="34" charset="0"/>
              </a:rPr>
              <a:t>The challenge of mitigation</a:t>
            </a:r>
            <a:endParaRPr lang="en-GB" sz="4000" dirty="0">
              <a:solidFill>
                <a:schemeClr val="bg1"/>
              </a:solidFill>
              <a:latin typeface="Gill Sans MT" panose="020B0502020104020203" pitchFamily="34" charset="0"/>
            </a:endParaRPr>
          </a:p>
        </p:txBody>
      </p:sp>
      <p:sp>
        <p:nvSpPr>
          <p:cNvPr id="10" name="TextBox 9"/>
          <p:cNvSpPr txBox="1"/>
          <p:nvPr/>
        </p:nvSpPr>
        <p:spPr>
          <a:xfrm>
            <a:off x="-177974" y="6352827"/>
            <a:ext cx="8964488" cy="400110"/>
          </a:xfrm>
          <a:prstGeom prst="rect">
            <a:avLst/>
          </a:prstGeom>
          <a:noFill/>
        </p:spPr>
        <p:txBody>
          <a:bodyPr wrap="square" rtlCol="0">
            <a:spAutoFit/>
          </a:bodyPr>
          <a:lstStyle/>
          <a:p>
            <a:pPr algn="r"/>
            <a:r>
              <a:rPr lang="en-GB" sz="2000" dirty="0" smtClean="0">
                <a:solidFill>
                  <a:schemeClr val="bg1"/>
                </a:solidFill>
                <a:latin typeface="Gill Sans MT" panose="020B0502020104020203" pitchFamily="34" charset="0"/>
              </a:rPr>
              <a:t>#climate2014</a:t>
            </a:r>
            <a:endParaRPr lang="en-GB" sz="2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93783844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patterns of GHG emissions are shifting along with changes in the world </a:t>
            </a:r>
            <a:r>
              <a:rPr lang="en-US" dirty="0" smtClean="0"/>
              <a:t>economy.</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182" y="1124744"/>
            <a:ext cx="6459154" cy="4658836"/>
          </a:xfrm>
          <a:prstGeom prst="rect">
            <a:avLst/>
          </a:prstGeom>
        </p:spPr>
      </p:pic>
      <p:sp>
        <p:nvSpPr>
          <p:cNvPr id="3" name="TextBox 2"/>
          <p:cNvSpPr txBox="1"/>
          <p:nvPr/>
        </p:nvSpPr>
        <p:spPr>
          <a:xfrm>
            <a:off x="323528" y="5985517"/>
            <a:ext cx="967632"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TS.3</a:t>
            </a:r>
          </a:p>
        </p:txBody>
      </p:sp>
    </p:spTree>
    <p:extLst>
      <p:ext uri="{BB962C8B-B14F-4D97-AF65-F5344CB8AC3E}">
        <p14:creationId xmlns:p14="http://schemas.microsoft.com/office/powerpoint/2010/main" val="300836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per‐capita GHG emissions are highly variable within and between income </a:t>
            </a:r>
            <a:r>
              <a:rPr lang="en-US" dirty="0" smtClean="0"/>
              <a:t>groups.</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508001"/>
            <a:ext cx="8712667" cy="3937223"/>
          </a:xfrm>
          <a:prstGeom prst="rect">
            <a:avLst/>
          </a:prstGeom>
        </p:spPr>
      </p:pic>
      <p:sp>
        <p:nvSpPr>
          <p:cNvPr id="3" name="TextBox 2"/>
          <p:cNvSpPr txBox="1"/>
          <p:nvPr/>
        </p:nvSpPr>
        <p:spPr>
          <a:xfrm>
            <a:off x="323528" y="5985517"/>
            <a:ext cx="967632"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TS.4</a:t>
            </a:r>
          </a:p>
        </p:txBody>
      </p:sp>
    </p:spTree>
    <p:extLst>
      <p:ext uri="{BB962C8B-B14F-4D97-AF65-F5344CB8AC3E}">
        <p14:creationId xmlns:p14="http://schemas.microsoft.com/office/powerpoint/2010/main" val="102542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0" y="404254"/>
            <a:ext cx="3601097" cy="5184986"/>
          </a:xfrm>
        </p:spPr>
        <p:txBody>
          <a:bodyPr/>
          <a:lstStyle/>
          <a:p>
            <a:r>
              <a:rPr lang="en-US" dirty="0"/>
              <a:t>A growing share of CO</a:t>
            </a:r>
            <a:r>
              <a:rPr lang="en-US" baseline="-25000" dirty="0"/>
              <a:t>2 </a:t>
            </a:r>
            <a:r>
              <a:rPr lang="en-US" dirty="0"/>
              <a:t>emissions from fossil fuel combustion and</a:t>
            </a:r>
            <a:br>
              <a:rPr lang="en-US" dirty="0"/>
            </a:br>
            <a:r>
              <a:rPr lang="en-US" dirty="0"/>
              <a:t>industrial processes in low and middle income countries has been released in the production of</a:t>
            </a:r>
            <a:br>
              <a:rPr lang="en-US" dirty="0"/>
            </a:br>
            <a:r>
              <a:rPr lang="en-US" dirty="0"/>
              <a:t>goods and services exported, notably from upper‐middle income countries to high income </a:t>
            </a:r>
            <a:r>
              <a:rPr lang="en-US" dirty="0" smtClean="0"/>
              <a:t>countries.</a:t>
            </a:r>
            <a:r>
              <a:rPr lang="de-DE" dirty="0"/>
              <a:t/>
            </a:r>
            <a:br>
              <a:rPr lang="de-DE" dirty="0"/>
            </a:b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404664"/>
            <a:ext cx="4100717" cy="4968552"/>
          </a:xfrm>
          <a:prstGeom prst="rect">
            <a:avLst/>
          </a:prstGeom>
        </p:spPr>
      </p:pic>
      <p:sp>
        <p:nvSpPr>
          <p:cNvPr id="3" name="TextBox 2"/>
          <p:cNvSpPr txBox="1"/>
          <p:nvPr/>
        </p:nvSpPr>
        <p:spPr>
          <a:xfrm>
            <a:off x="323857" y="5985517"/>
            <a:ext cx="967632"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TS.5</a:t>
            </a:r>
          </a:p>
        </p:txBody>
      </p:sp>
    </p:spTree>
    <p:extLst>
      <p:ext uri="{BB962C8B-B14F-4D97-AF65-F5344CB8AC3E}">
        <p14:creationId xmlns:p14="http://schemas.microsoft.com/office/powerpoint/2010/main" val="65529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GHG emissions rise with growth in GDP and population; long-standing trend of decarbonisation of energy reversed.</a:t>
            </a:r>
            <a:endParaRPr lang="en-GB" dirty="0"/>
          </a:p>
        </p:txBody>
      </p:sp>
      <p:pic>
        <p:nvPicPr>
          <p:cNvPr id="5" name="Picture 4" descr="D:\SVN\06_PlenaryDocuments\03_Graphic_Design\02_Contact-group\AR5_figure_SPM_6_2014041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9737" y="1196752"/>
            <a:ext cx="5394553" cy="4475140"/>
          </a:xfrm>
          <a:prstGeom prst="rect">
            <a:avLst/>
          </a:prstGeom>
          <a:noFill/>
          <a:ln>
            <a:noFill/>
          </a:ln>
        </p:spPr>
      </p:pic>
      <p:sp>
        <p:nvSpPr>
          <p:cNvPr id="3" name="Oval 2"/>
          <p:cNvSpPr/>
          <p:nvPr/>
        </p:nvSpPr>
        <p:spPr>
          <a:xfrm>
            <a:off x="6012160" y="1988840"/>
            <a:ext cx="1080120" cy="43204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endParaRPr lang="en-GB">
              <a:solidFill>
                <a:srgbClr val="000000"/>
              </a:solidFill>
            </a:endParaRPr>
          </a:p>
        </p:txBody>
      </p:sp>
      <p:cxnSp>
        <p:nvCxnSpPr>
          <p:cNvPr id="6" name="Straight Arrow Connector 5"/>
          <p:cNvCxnSpPr/>
          <p:nvPr/>
        </p:nvCxnSpPr>
        <p:spPr>
          <a:xfrm flipV="1">
            <a:off x="5508104" y="2420888"/>
            <a:ext cx="720080" cy="24482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3528" y="5985517"/>
            <a:ext cx="1131203"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SPM.3</a:t>
            </a:r>
          </a:p>
        </p:txBody>
      </p:sp>
    </p:spTree>
    <p:extLst>
      <p:ext uri="{BB962C8B-B14F-4D97-AF65-F5344CB8AC3E}">
        <p14:creationId xmlns:p14="http://schemas.microsoft.com/office/powerpoint/2010/main" val="220989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Without </a:t>
            </a:r>
            <a:r>
              <a:rPr lang="en-US" dirty="0" smtClean="0"/>
              <a:t>more mitigation, global mean surface temperature might increase by 3.7° to 4.8°C</a:t>
            </a:r>
            <a:r>
              <a:rPr lang="de-DE" dirty="0" smtClean="0"/>
              <a:t> </a:t>
            </a:r>
            <a:r>
              <a:rPr lang="en-US" dirty="0" smtClean="0"/>
              <a:t>over the 21</a:t>
            </a:r>
            <a:r>
              <a:rPr lang="en-US" baseline="30000" dirty="0" smtClean="0"/>
              <a:t>st</a:t>
            </a:r>
            <a:r>
              <a:rPr lang="en-US" dirty="0" smtClean="0"/>
              <a:t> century.</a:t>
            </a:r>
            <a:endParaRPr lang="en-GB" dirty="0"/>
          </a:p>
        </p:txBody>
      </p:sp>
      <p:sp>
        <p:nvSpPr>
          <p:cNvPr id="3" name="TextBox 2"/>
          <p:cNvSpPr txBox="1"/>
          <p:nvPr/>
        </p:nvSpPr>
        <p:spPr>
          <a:xfrm>
            <a:off x="323528" y="5985517"/>
            <a:ext cx="1131203"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SPM.4</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626" y="1628800"/>
            <a:ext cx="8510747" cy="3600400"/>
          </a:xfrm>
          <a:prstGeom prst="rect">
            <a:avLst/>
          </a:prstGeom>
        </p:spPr>
      </p:pic>
    </p:spTree>
    <p:extLst>
      <p:ext uri="{BB962C8B-B14F-4D97-AF65-F5344CB8AC3E}">
        <p14:creationId xmlns:p14="http://schemas.microsoft.com/office/powerpoint/2010/main" val="48493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03226" y="260736"/>
            <a:ext cx="8642351" cy="792000"/>
          </a:xfrm>
          <a:prstGeom prst="rect">
            <a:avLst/>
          </a:prstGeom>
        </p:spPr>
        <p:txBody>
          <a:bodyPr lIns="0" tIns="36000" rIns="0" bIns="36000"/>
          <a:lstStyle>
            <a:lvl1pPr algn="l" rtl="0" fontAlgn="base">
              <a:spcBef>
                <a:spcPct val="0"/>
              </a:spcBef>
              <a:spcAft>
                <a:spcPct val="0"/>
              </a:spcAft>
              <a:defRPr sz="2400" b="1" kern="1200" baseline="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r>
              <a:rPr lang="en-US" dirty="0" smtClean="0">
                <a:solidFill>
                  <a:srgbClr val="000000"/>
                </a:solidFill>
              </a:rPr>
              <a:t>Mitigation requires major technological and institutional changes including the </a:t>
            </a:r>
            <a:r>
              <a:rPr lang="en-US" dirty="0" err="1" smtClean="0">
                <a:solidFill>
                  <a:srgbClr val="000000"/>
                </a:solidFill>
              </a:rPr>
              <a:t>upscaling</a:t>
            </a:r>
            <a:r>
              <a:rPr lang="en-US" dirty="0" smtClean="0">
                <a:solidFill>
                  <a:srgbClr val="000000"/>
                </a:solidFill>
              </a:rPr>
              <a:t> of low- and zero carbon energy.</a:t>
            </a:r>
            <a:endParaRPr lang="en-GB" dirty="0">
              <a:solidFill>
                <a:srgbClr val="000000"/>
              </a:solidFill>
            </a:endParaRPr>
          </a:p>
        </p:txBody>
      </p:sp>
      <p:sp>
        <p:nvSpPr>
          <p:cNvPr id="2" name="TextBox 1"/>
          <p:cNvSpPr txBox="1"/>
          <p:nvPr/>
        </p:nvSpPr>
        <p:spPr>
          <a:xfrm>
            <a:off x="323528" y="5985517"/>
            <a:ext cx="1131203"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SPM.4</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43" y="1700808"/>
            <a:ext cx="8488480" cy="3528392"/>
          </a:xfrm>
          <a:prstGeom prst="rect">
            <a:avLst/>
          </a:prstGeom>
        </p:spPr>
      </p:pic>
    </p:spTree>
    <p:extLst>
      <p:ext uri="{BB962C8B-B14F-4D97-AF65-F5344CB8AC3E}">
        <p14:creationId xmlns:p14="http://schemas.microsoft.com/office/powerpoint/2010/main" val="244066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cost-effective </a:t>
            </a:r>
            <a:r>
              <a:rPr lang="en-US" dirty="0"/>
              <a:t>2°C </a:t>
            </a:r>
            <a:r>
              <a:rPr lang="en-US" dirty="0" smtClean="0"/>
              <a:t>mitigation strategies, emissions have peaked and emission levels </a:t>
            </a:r>
            <a:r>
              <a:rPr lang="en-US" dirty="0"/>
              <a:t>in 2030 tend </a:t>
            </a:r>
            <a:r>
              <a:rPr lang="en-US" dirty="0" smtClean="0"/>
              <a:t>to be lower than today</a:t>
            </a:r>
            <a:endParaRPr lang="en-GB" dirty="0"/>
          </a:p>
        </p:txBody>
      </p:sp>
      <p:pic>
        <p:nvPicPr>
          <p:cNvPr id="6" name="Picture 5" descr="D:\SVN\06_PlenaryDocuments\03_Graphic_Design\02_Contact-group\AR5_figure_SPM_8_20140412_landscape_OU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268760"/>
            <a:ext cx="7488832" cy="4824536"/>
          </a:xfrm>
          <a:prstGeom prst="rect">
            <a:avLst/>
          </a:prstGeom>
          <a:noFill/>
          <a:ln>
            <a:noFill/>
          </a:ln>
        </p:spPr>
      </p:pic>
      <p:sp>
        <p:nvSpPr>
          <p:cNvPr id="3" name="Rectangle 2"/>
          <p:cNvSpPr/>
          <p:nvPr/>
        </p:nvSpPr>
        <p:spPr>
          <a:xfrm>
            <a:off x="3825205" y="1268760"/>
            <a:ext cx="5211291" cy="4824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cxnSp>
        <p:nvCxnSpPr>
          <p:cNvPr id="8" name="Straight Connector 7"/>
          <p:cNvCxnSpPr/>
          <p:nvPr/>
        </p:nvCxnSpPr>
        <p:spPr>
          <a:xfrm>
            <a:off x="3995936" y="3725416"/>
            <a:ext cx="4680520" cy="0"/>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9" name="Down Arrow 8"/>
          <p:cNvSpPr/>
          <p:nvPr/>
        </p:nvSpPr>
        <p:spPr>
          <a:xfrm>
            <a:off x="4427984" y="3933056"/>
            <a:ext cx="504056" cy="13681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0" name="TextBox 9"/>
          <p:cNvSpPr txBox="1"/>
          <p:nvPr/>
        </p:nvSpPr>
        <p:spPr>
          <a:xfrm>
            <a:off x="5159754" y="4363368"/>
            <a:ext cx="3024349" cy="344128"/>
          </a:xfrm>
          <a:prstGeom prst="rect">
            <a:avLst/>
          </a:prstGeom>
          <a:noFill/>
        </p:spPr>
        <p:txBody>
          <a:bodyPr wrap="none" lIns="18000" tIns="18000" rIns="18000" bIns="18000" rtlCol="0">
            <a:spAutoFit/>
          </a:bodyPr>
          <a:lstStyle/>
          <a:p>
            <a:pPr fontAlgn="base">
              <a:spcBef>
                <a:spcPct val="0"/>
              </a:spcBef>
              <a:spcAft>
                <a:spcPct val="0"/>
              </a:spcAft>
            </a:pPr>
            <a:r>
              <a:rPr lang="en-US" sz="2000" b="1" dirty="0" smtClean="0">
                <a:solidFill>
                  <a:srgbClr val="000000"/>
                </a:solidFill>
                <a:cs typeface="Arial" charset="0"/>
              </a:rPr>
              <a:t>Cost-effective mitigation</a:t>
            </a:r>
          </a:p>
        </p:txBody>
      </p:sp>
      <p:sp>
        <p:nvSpPr>
          <p:cNvPr id="11" name="TextBox 10"/>
          <p:cNvSpPr txBox="1"/>
          <p:nvPr/>
        </p:nvSpPr>
        <p:spPr>
          <a:xfrm>
            <a:off x="6038275" y="3611408"/>
            <a:ext cx="909989" cy="251795"/>
          </a:xfrm>
          <a:prstGeom prst="rect">
            <a:avLst/>
          </a:prstGeom>
          <a:solidFill>
            <a:schemeClr val="bg1"/>
          </a:solidFill>
        </p:spPr>
        <p:txBody>
          <a:bodyPr wrap="none" lIns="18000" tIns="18000" rIns="18000" bIns="18000" rtlCol="0">
            <a:spAutoFit/>
          </a:bodyPr>
          <a:lstStyle/>
          <a:p>
            <a:pPr fontAlgn="base">
              <a:spcBef>
                <a:spcPct val="0"/>
              </a:spcBef>
              <a:spcAft>
                <a:spcPct val="0"/>
              </a:spcAft>
            </a:pPr>
            <a:r>
              <a:rPr lang="en-US" sz="1400" i="1" dirty="0" smtClean="0">
                <a:solidFill>
                  <a:srgbClr val="000000"/>
                </a:solidFill>
                <a:cs typeface="Arial" charset="0"/>
              </a:rPr>
              <a:t>50 GtCO</a:t>
            </a:r>
            <a:r>
              <a:rPr lang="en-US" sz="1400" i="1" baseline="-25000" dirty="0" smtClean="0">
                <a:solidFill>
                  <a:srgbClr val="000000"/>
                </a:solidFill>
                <a:cs typeface="Arial" charset="0"/>
              </a:rPr>
              <a:t>2</a:t>
            </a:r>
            <a:r>
              <a:rPr lang="en-US" sz="1400" i="1" dirty="0" smtClean="0">
                <a:solidFill>
                  <a:srgbClr val="000000"/>
                </a:solidFill>
                <a:cs typeface="Arial" charset="0"/>
              </a:rPr>
              <a:t>e</a:t>
            </a:r>
          </a:p>
        </p:txBody>
      </p:sp>
      <p:sp>
        <p:nvSpPr>
          <p:cNvPr id="12" name="Down Arrow 11"/>
          <p:cNvSpPr/>
          <p:nvPr/>
        </p:nvSpPr>
        <p:spPr>
          <a:xfrm rot="10800000">
            <a:off x="4427985" y="2420888"/>
            <a:ext cx="504056"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3" name="TextBox 12"/>
          <p:cNvSpPr txBox="1"/>
          <p:nvPr/>
        </p:nvSpPr>
        <p:spPr>
          <a:xfrm>
            <a:off x="5508013" y="2796840"/>
            <a:ext cx="2314219" cy="344128"/>
          </a:xfrm>
          <a:prstGeom prst="rect">
            <a:avLst/>
          </a:prstGeom>
          <a:noFill/>
        </p:spPr>
        <p:txBody>
          <a:bodyPr wrap="none" lIns="18000" tIns="18000" rIns="18000" bIns="18000" rtlCol="0">
            <a:spAutoFit/>
          </a:bodyPr>
          <a:lstStyle/>
          <a:p>
            <a:pPr fontAlgn="base">
              <a:spcBef>
                <a:spcPct val="0"/>
              </a:spcBef>
              <a:spcAft>
                <a:spcPct val="0"/>
              </a:spcAft>
            </a:pPr>
            <a:r>
              <a:rPr lang="en-US" sz="2000" b="1" dirty="0" smtClean="0">
                <a:solidFill>
                  <a:srgbClr val="000000"/>
                </a:solidFill>
                <a:cs typeface="Arial" charset="0"/>
              </a:rPr>
              <a:t>Delayed mitigation</a:t>
            </a:r>
          </a:p>
        </p:txBody>
      </p:sp>
      <p:sp>
        <p:nvSpPr>
          <p:cNvPr id="15" name="TextBox 14"/>
          <p:cNvSpPr txBox="1"/>
          <p:nvPr/>
        </p:nvSpPr>
        <p:spPr>
          <a:xfrm>
            <a:off x="323528" y="5985517"/>
            <a:ext cx="1131203"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SPM.5</a:t>
            </a:r>
          </a:p>
        </p:txBody>
      </p:sp>
    </p:spTree>
    <p:extLst>
      <p:ext uri="{BB962C8B-B14F-4D97-AF65-F5344CB8AC3E}">
        <p14:creationId xmlns:p14="http://schemas.microsoft.com/office/powerpoint/2010/main" val="230891790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Delayed mitigation significantly increases the challenge to reach low concentration targets</a:t>
            </a:r>
            <a:endParaRPr lang="en-GB" dirty="0"/>
          </a:p>
        </p:txBody>
      </p:sp>
      <p:pic>
        <p:nvPicPr>
          <p:cNvPr id="6" name="Picture 5" descr="D:\SVN\06_PlenaryDocuments\03_Graphic_Design\02_Contact-group\AR5_figure_SPM_8_20140412_landscape_OU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352" y="1052736"/>
            <a:ext cx="7545080" cy="4860773"/>
          </a:xfrm>
          <a:prstGeom prst="rect">
            <a:avLst/>
          </a:prstGeom>
          <a:noFill/>
          <a:ln>
            <a:noFill/>
          </a:ln>
        </p:spPr>
      </p:pic>
      <p:sp>
        <p:nvSpPr>
          <p:cNvPr id="3" name="Rectangle 2"/>
          <p:cNvSpPr/>
          <p:nvPr/>
        </p:nvSpPr>
        <p:spPr>
          <a:xfrm>
            <a:off x="6012160" y="1016733"/>
            <a:ext cx="2736303" cy="5004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smtClean="0">
                <a:solidFill>
                  <a:srgbClr val="FFFFFF"/>
                </a:solidFill>
              </a:rPr>
              <a:t>Sweden and</a:t>
            </a:r>
            <a:endParaRPr lang="en-US" dirty="0">
              <a:solidFill>
                <a:srgbClr val="FFFFFF"/>
              </a:solidFill>
            </a:endParaRPr>
          </a:p>
        </p:txBody>
      </p:sp>
      <p:sp>
        <p:nvSpPr>
          <p:cNvPr id="15" name="Rectangle 14"/>
          <p:cNvSpPr/>
          <p:nvPr/>
        </p:nvSpPr>
        <p:spPr>
          <a:xfrm>
            <a:off x="3779913" y="1016733"/>
            <a:ext cx="2469727" cy="1044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pic>
        <p:nvPicPr>
          <p:cNvPr id="14" name="Picture 13" descr="D:\SVN\06_PlenaryDocuments\03_Graphic_Design\02_Contact-group\AR5_figure_SPM_8_20140412_landscape_OUT.png"/>
          <p:cNvPicPr>
            <a:picLocks noChangeAspect="1"/>
          </p:cNvPicPr>
          <p:nvPr/>
        </p:nvPicPr>
        <p:blipFill rotWithShape="1">
          <a:blip r:embed="rId3" cstate="print">
            <a:extLst>
              <a:ext uri="{28A0092B-C50C-407E-A947-70E740481C1C}">
                <a14:useLocalDpi xmlns:a14="http://schemas.microsoft.com/office/drawing/2010/main" val="0"/>
              </a:ext>
            </a:extLst>
          </a:blip>
          <a:srcRect l="35189" r="32406" b="92777"/>
          <a:stretch/>
        </p:blipFill>
        <p:spPr bwMode="auto">
          <a:xfrm>
            <a:off x="3585344" y="1495247"/>
            <a:ext cx="2426816" cy="348456"/>
          </a:xfrm>
          <a:prstGeom prst="rect">
            <a:avLst/>
          </a:prstGeom>
          <a:noFill/>
          <a:ln>
            <a:noFill/>
          </a:ln>
        </p:spPr>
      </p:pic>
      <p:sp>
        <p:nvSpPr>
          <p:cNvPr id="8" name="TextBox 7"/>
          <p:cNvSpPr txBox="1"/>
          <p:nvPr/>
        </p:nvSpPr>
        <p:spPr>
          <a:xfrm>
            <a:off x="323528" y="5985517"/>
            <a:ext cx="1131203"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SPM.5</a:t>
            </a:r>
          </a:p>
        </p:txBody>
      </p:sp>
    </p:spTree>
    <p:extLst>
      <p:ext uri="{BB962C8B-B14F-4D97-AF65-F5344CB8AC3E}">
        <p14:creationId xmlns:p14="http://schemas.microsoft.com/office/powerpoint/2010/main" val="296766454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VN\06_PlenaryDocuments\03_Graphic_Design\02_Contact-group\AR5_figure_SPM_8_20140412_landscape_OU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199" y="1124744"/>
            <a:ext cx="7178209" cy="4624423"/>
          </a:xfrm>
          <a:prstGeom prst="rect">
            <a:avLst/>
          </a:prstGeom>
          <a:noFill/>
          <a:ln>
            <a:noFill/>
          </a:ln>
        </p:spPr>
      </p:pic>
      <p:sp>
        <p:nvSpPr>
          <p:cNvPr id="15" name="Rectangle 14"/>
          <p:cNvSpPr/>
          <p:nvPr/>
        </p:nvSpPr>
        <p:spPr>
          <a:xfrm>
            <a:off x="3779913" y="1016733"/>
            <a:ext cx="4680519" cy="1044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pic>
        <p:nvPicPr>
          <p:cNvPr id="14" name="Picture 13" descr="D:\SVN\06_PlenaryDocuments\03_Graphic_Design\02_Contact-group\AR5_figure_SPM_8_20140412_landscape_OUT.png"/>
          <p:cNvPicPr>
            <a:picLocks noChangeAspect="1"/>
          </p:cNvPicPr>
          <p:nvPr/>
        </p:nvPicPr>
        <p:blipFill rotWithShape="1">
          <a:blip r:embed="rId3" cstate="print">
            <a:extLst>
              <a:ext uri="{28A0092B-C50C-407E-A947-70E740481C1C}">
                <a14:useLocalDpi xmlns:a14="http://schemas.microsoft.com/office/drawing/2010/main" val="0"/>
              </a:ext>
            </a:extLst>
          </a:blip>
          <a:srcRect l="35189" r="32406" b="92777"/>
          <a:stretch/>
        </p:blipFill>
        <p:spPr bwMode="auto">
          <a:xfrm>
            <a:off x="3585344" y="1495247"/>
            <a:ext cx="2426816" cy="348456"/>
          </a:xfrm>
          <a:prstGeom prst="rect">
            <a:avLst/>
          </a:prstGeom>
          <a:noFill/>
          <a:ln>
            <a:noFill/>
          </a:ln>
        </p:spPr>
      </p:pic>
      <p:pic>
        <p:nvPicPr>
          <p:cNvPr id="11" name="Picture 10" descr="D:\SVN\06_PlenaryDocuments\03_Graphic_Design\02_Contact-group\AR5_figure_SPM_8_20140412_landscape_OUT.png"/>
          <p:cNvPicPr>
            <a:picLocks noChangeAspect="1"/>
          </p:cNvPicPr>
          <p:nvPr/>
        </p:nvPicPr>
        <p:blipFill rotWithShape="1">
          <a:blip r:embed="rId3" cstate="print">
            <a:extLst>
              <a:ext uri="{28A0092B-C50C-407E-A947-70E740481C1C}">
                <a14:useLocalDpi xmlns:a14="http://schemas.microsoft.com/office/drawing/2010/main" val="0"/>
              </a:ext>
            </a:extLst>
          </a:blip>
          <a:srcRect l="71431" b="91868"/>
          <a:stretch/>
        </p:blipFill>
        <p:spPr bwMode="auto">
          <a:xfrm>
            <a:off x="6320971" y="1473309"/>
            <a:ext cx="2139461" cy="392331"/>
          </a:xfrm>
          <a:prstGeom prst="rect">
            <a:avLst/>
          </a:prstGeom>
          <a:noFill/>
          <a:ln>
            <a:noFill/>
          </a:ln>
        </p:spPr>
      </p:pic>
      <p:sp>
        <p:nvSpPr>
          <p:cNvPr id="2" name="Title 1"/>
          <p:cNvSpPr>
            <a:spLocks noGrp="1"/>
          </p:cNvSpPr>
          <p:nvPr>
            <p:ph type="title"/>
          </p:nvPr>
        </p:nvSpPr>
        <p:spPr>
          <a:xfrm>
            <a:off x="2909010" y="3212976"/>
            <a:ext cx="4536503" cy="1188044"/>
          </a:xfrm>
          <a:solidFill>
            <a:schemeClr val="bg1"/>
          </a:solidFill>
        </p:spPr>
        <p:txBody>
          <a:bodyPr/>
          <a:lstStyle/>
          <a:p>
            <a:r>
              <a:rPr lang="en-US" dirty="0" smtClean="0"/>
              <a:t>Current Cancun Pledges imply increased mitigation challenges for reaching 2°C</a:t>
            </a:r>
            <a:endParaRPr lang="en-GB" dirty="0"/>
          </a:p>
        </p:txBody>
      </p:sp>
      <p:sp>
        <p:nvSpPr>
          <p:cNvPr id="7" name="Title 1"/>
          <p:cNvSpPr txBox="1">
            <a:spLocks/>
          </p:cNvSpPr>
          <p:nvPr/>
        </p:nvSpPr>
        <p:spPr>
          <a:xfrm>
            <a:off x="250826" y="260238"/>
            <a:ext cx="8642351" cy="792000"/>
          </a:xfrm>
          <a:prstGeom prst="rect">
            <a:avLst/>
          </a:prstGeom>
        </p:spPr>
        <p:txBody>
          <a:bodyPr lIns="0" tIns="36000" rIns="0" bIns="36000"/>
          <a:lstStyle>
            <a:lvl1pPr algn="l" rtl="0" fontAlgn="base">
              <a:spcBef>
                <a:spcPct val="0"/>
              </a:spcBef>
              <a:spcAft>
                <a:spcPct val="0"/>
              </a:spcAft>
              <a:defRPr sz="2400" b="1" kern="1200" baseline="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r>
              <a:rPr lang="en-US" smtClean="0">
                <a:solidFill>
                  <a:srgbClr val="000000"/>
                </a:solidFill>
              </a:rPr>
              <a:t>Delayed mitigation significantly increases the challenge to reach low concentration targets</a:t>
            </a:r>
            <a:endParaRPr lang="en-GB" dirty="0">
              <a:solidFill>
                <a:srgbClr val="000000"/>
              </a:solidFill>
            </a:endParaRPr>
          </a:p>
        </p:txBody>
      </p:sp>
      <p:sp>
        <p:nvSpPr>
          <p:cNvPr id="9" name="TextBox 8"/>
          <p:cNvSpPr txBox="1"/>
          <p:nvPr/>
        </p:nvSpPr>
        <p:spPr>
          <a:xfrm>
            <a:off x="323528" y="5985517"/>
            <a:ext cx="1131203"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SPM.5</a:t>
            </a:r>
          </a:p>
        </p:txBody>
      </p:sp>
    </p:spTree>
    <p:extLst>
      <p:ext uri="{BB962C8B-B14F-4D97-AF65-F5344CB8AC3E}">
        <p14:creationId xmlns:p14="http://schemas.microsoft.com/office/powerpoint/2010/main" val="215431009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Estimates for mitigation costs vary widely.</a:t>
            </a:r>
            <a:endParaRPr lang="en-GB" dirty="0"/>
          </a:p>
        </p:txBody>
      </p:sp>
      <p:sp>
        <p:nvSpPr>
          <p:cNvPr id="4" name="Text Placeholder 3"/>
          <p:cNvSpPr>
            <a:spLocks noGrp="1"/>
          </p:cNvSpPr>
          <p:nvPr>
            <p:ph type="body" sz="quarter" idx="10"/>
          </p:nvPr>
        </p:nvSpPr>
        <p:spPr>
          <a:xfrm>
            <a:off x="250826" y="836712"/>
            <a:ext cx="8642351" cy="4824189"/>
          </a:xfrm>
        </p:spPr>
        <p:txBody>
          <a:bodyPr/>
          <a:lstStyle/>
          <a:p>
            <a:r>
              <a:rPr lang="de-DE" dirty="0" smtClean="0"/>
              <a:t>Reaching 450ppm CO</a:t>
            </a:r>
            <a:r>
              <a:rPr lang="de-DE" baseline="-25000" dirty="0" smtClean="0"/>
              <a:t>2</a:t>
            </a:r>
            <a:r>
              <a:rPr lang="de-DE" dirty="0" smtClean="0"/>
              <a:t>eq entails consumption losses of 1.7% (1%-4%) by 2030, 3.4% (2% to 6%) by 2050 and 4.8% (3%-11%) by 2100 relative to baseline (which grows between 300% to 900% over the course of the century).</a:t>
            </a:r>
          </a:p>
          <a:p>
            <a:r>
              <a:rPr lang="de-DE" dirty="0" smtClean="0"/>
              <a:t>This is equivalent to a reduction in consumption growth over the 21</a:t>
            </a:r>
            <a:r>
              <a:rPr lang="de-DE" baseline="30000" dirty="0" smtClean="0"/>
              <a:t>st </a:t>
            </a:r>
            <a:r>
              <a:rPr lang="de-DE" dirty="0" smtClean="0"/>
              <a:t>century by about </a:t>
            </a:r>
            <a:r>
              <a:rPr lang="de-DE" dirty="0"/>
              <a:t>0.06 </a:t>
            </a:r>
            <a:r>
              <a:rPr lang="de-DE" dirty="0" smtClean="0"/>
              <a:t>(0.04-0.14) </a:t>
            </a:r>
            <a:r>
              <a:rPr lang="de-DE" dirty="0"/>
              <a:t>percentage </a:t>
            </a:r>
            <a:r>
              <a:rPr lang="de-DE" dirty="0" smtClean="0"/>
              <a:t>points a year (relative to annualized consumption growth that is between 1.6% and 3% per year).</a:t>
            </a:r>
          </a:p>
          <a:p>
            <a:r>
              <a:rPr lang="de-DE" dirty="0" smtClean="0"/>
              <a:t>Cost estimates exlude benefits of mitigation (reduced impacts from climate change). They also exclude other benefits (e.g. improvements for local air quality).</a:t>
            </a:r>
          </a:p>
          <a:p>
            <a:r>
              <a:rPr lang="de-DE" dirty="0" smtClean="0"/>
              <a:t>Cost estimates are based on a series of assumptions.</a:t>
            </a:r>
          </a:p>
          <a:p>
            <a:endParaRPr lang="en-GB" dirty="0"/>
          </a:p>
        </p:txBody>
      </p:sp>
    </p:spTree>
    <p:extLst>
      <p:ext uri="{BB962C8B-B14F-4D97-AF65-F5344CB8AC3E}">
        <p14:creationId xmlns:p14="http://schemas.microsoft.com/office/powerpoint/2010/main" val="408290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6660232" y="-1971600"/>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smtClean="0">
                <a:solidFill>
                  <a:schemeClr val="bg1"/>
                </a:solidFill>
                <a:latin typeface="Gill Sans MT" panose="020B0502020104020203" pitchFamily="34" charset="0"/>
              </a:rPr>
              <a:t>Working Group III: the challenge of mitigation</a:t>
            </a:r>
            <a:endParaRPr lang="en-GB" sz="2400" dirty="0">
              <a:solidFill>
                <a:schemeClr val="bg1"/>
              </a:solidFill>
              <a:latin typeface="Gill Sans MT" panose="020B0502020104020203" pitchFamily="34" charset="0"/>
            </a:endParaRPr>
          </a:p>
        </p:txBody>
      </p:sp>
      <p:sp>
        <p:nvSpPr>
          <p:cNvPr id="10" name="TextBox 9"/>
          <p:cNvSpPr txBox="1"/>
          <p:nvPr/>
        </p:nvSpPr>
        <p:spPr>
          <a:xfrm>
            <a:off x="1179442" y="1628800"/>
            <a:ext cx="7056784" cy="5016758"/>
          </a:xfrm>
          <a:prstGeom prst="rect">
            <a:avLst/>
          </a:prstGeom>
          <a:noFill/>
        </p:spPr>
        <p:txBody>
          <a:bodyPr wrap="square" rtlCol="0">
            <a:spAutoFit/>
          </a:bodyPr>
          <a:lstStyle/>
          <a:p>
            <a:r>
              <a:rPr lang="en-GB" sz="1600" dirty="0" smtClean="0">
                <a:latin typeface="Gill Sans MT" panose="020B0502020104020203" pitchFamily="34" charset="0"/>
              </a:rPr>
              <a:t>Chair:		</a:t>
            </a:r>
            <a:r>
              <a:rPr lang="en-GB" sz="1600" b="1" dirty="0">
                <a:latin typeface="Gill Sans MT" panose="020B0502020104020203" pitchFamily="34" charset="0"/>
              </a:rPr>
              <a:t>Professor Jim </a:t>
            </a:r>
            <a:r>
              <a:rPr lang="en-GB" sz="1600" b="1" dirty="0" err="1" smtClean="0">
                <a:latin typeface="Gill Sans MT" panose="020B0502020104020203" pitchFamily="34" charset="0"/>
              </a:rPr>
              <a:t>Skea</a:t>
            </a:r>
            <a:endParaRPr lang="en-GB" sz="1600" b="1" dirty="0" smtClean="0">
              <a:latin typeface="Gill Sans MT" panose="020B0502020104020203" pitchFamily="34" charset="0"/>
            </a:endParaRPr>
          </a:p>
          <a:p>
            <a:r>
              <a:rPr lang="en-GB" sz="1600" dirty="0" smtClean="0">
                <a:latin typeface="Gill Sans MT" panose="020B0502020104020203" pitchFamily="34" charset="0"/>
              </a:rPr>
              <a:t>		Research Councils UK Energy Strategy Fellow, </a:t>
            </a:r>
            <a:br>
              <a:rPr lang="en-GB" sz="1600" dirty="0" smtClean="0">
                <a:latin typeface="Gill Sans MT" panose="020B0502020104020203" pitchFamily="34" charset="0"/>
              </a:rPr>
            </a:br>
            <a:r>
              <a:rPr lang="en-GB" sz="1600" dirty="0" smtClean="0">
                <a:latin typeface="Gill Sans MT" panose="020B0502020104020203" pitchFamily="34" charset="0"/>
              </a:rPr>
              <a:t>		Imperial College London</a:t>
            </a:r>
          </a:p>
          <a:p>
            <a:endParaRPr lang="en-GB" sz="1600" dirty="0">
              <a:latin typeface="Gill Sans MT" panose="020B0502020104020203" pitchFamily="34" charset="0"/>
            </a:endParaRPr>
          </a:p>
          <a:p>
            <a:r>
              <a:rPr lang="en-GB" sz="1600" dirty="0" smtClean="0">
                <a:latin typeface="Gill Sans MT" panose="020B0502020104020203" pitchFamily="34" charset="0"/>
              </a:rPr>
              <a:t>Keynote:		</a:t>
            </a:r>
            <a:r>
              <a:rPr lang="en-GB" sz="1600" b="1" dirty="0">
                <a:latin typeface="Gill Sans MT" panose="020B0502020104020203" pitchFamily="34" charset="0"/>
              </a:rPr>
              <a:t>Professor </a:t>
            </a:r>
            <a:r>
              <a:rPr lang="en-GB" sz="1600" b="1" dirty="0" err="1">
                <a:latin typeface="Gill Sans MT" panose="020B0502020104020203" pitchFamily="34" charset="0"/>
              </a:rPr>
              <a:t>Ottmar</a:t>
            </a:r>
            <a:r>
              <a:rPr lang="en-GB" sz="1600" b="1" dirty="0">
                <a:latin typeface="Gill Sans MT" panose="020B0502020104020203" pitchFamily="34" charset="0"/>
              </a:rPr>
              <a:t> </a:t>
            </a:r>
            <a:r>
              <a:rPr lang="en-GB" sz="1600" b="1" dirty="0" err="1">
                <a:latin typeface="Gill Sans MT" panose="020B0502020104020203" pitchFamily="34" charset="0"/>
              </a:rPr>
              <a:t>Edenhofer</a:t>
            </a:r>
            <a:endParaRPr lang="en-GB" sz="1600" b="1" dirty="0">
              <a:latin typeface="Gill Sans MT" panose="020B0502020104020203" pitchFamily="34" charset="0"/>
            </a:endParaRPr>
          </a:p>
          <a:p>
            <a:r>
              <a:rPr lang="en-GB" sz="1600" dirty="0">
                <a:latin typeface="Gill Sans MT" panose="020B0502020104020203" pitchFamily="34" charset="0"/>
              </a:rPr>
              <a:t>		Co-chair of Working Group </a:t>
            </a:r>
            <a:r>
              <a:rPr lang="en-GB" sz="1600" dirty="0" smtClean="0">
                <a:latin typeface="Gill Sans MT" panose="020B0502020104020203" pitchFamily="34" charset="0"/>
              </a:rPr>
              <a:t>III</a:t>
            </a:r>
            <a:endParaRPr lang="en-GB" sz="1600" dirty="0">
              <a:latin typeface="Gill Sans MT" panose="020B0502020104020203" pitchFamily="34" charset="0"/>
            </a:endParaRPr>
          </a:p>
          <a:p>
            <a:endParaRPr lang="en-GB" sz="1600" dirty="0" smtClean="0">
              <a:latin typeface="Gill Sans MT" panose="020B0502020104020203" pitchFamily="34" charset="0"/>
            </a:endParaRPr>
          </a:p>
          <a:p>
            <a:r>
              <a:rPr lang="en-GB" sz="1600" dirty="0" smtClean="0">
                <a:latin typeface="Gill Sans MT" panose="020B0502020104020203" pitchFamily="34" charset="0"/>
              </a:rPr>
              <a:t>Commentators:	</a:t>
            </a:r>
            <a:r>
              <a:rPr lang="en-GB" sz="1600" b="1" dirty="0">
                <a:latin typeface="Gill Sans MT" panose="020B0502020104020203" pitchFamily="34" charset="0"/>
              </a:rPr>
              <a:t>Professor Simon Caney</a:t>
            </a:r>
          </a:p>
          <a:p>
            <a:r>
              <a:rPr lang="en-GB" sz="1600" dirty="0">
                <a:latin typeface="Gill Sans MT" panose="020B0502020104020203" pitchFamily="34" charset="0"/>
              </a:rPr>
              <a:t>		Professor in Political Theory and Director of the </a:t>
            </a:r>
            <a:br>
              <a:rPr lang="en-GB" sz="1600" dirty="0">
                <a:latin typeface="Gill Sans MT" panose="020B0502020104020203" pitchFamily="34" charset="0"/>
              </a:rPr>
            </a:br>
            <a:r>
              <a:rPr lang="en-GB" sz="1600" dirty="0">
                <a:latin typeface="Gill Sans MT" panose="020B0502020104020203" pitchFamily="34" charset="0"/>
              </a:rPr>
              <a:t>		Centre for the Study of Social Justice, </a:t>
            </a:r>
            <a:br>
              <a:rPr lang="en-GB" sz="1600" dirty="0">
                <a:latin typeface="Gill Sans MT" panose="020B0502020104020203" pitchFamily="34" charset="0"/>
              </a:rPr>
            </a:br>
            <a:r>
              <a:rPr lang="en-GB" sz="1600" dirty="0">
                <a:latin typeface="Gill Sans MT" panose="020B0502020104020203" pitchFamily="34" charset="0"/>
              </a:rPr>
              <a:t>		University of Oxford</a:t>
            </a:r>
          </a:p>
          <a:p>
            <a:r>
              <a:rPr lang="en-GB" sz="1600" b="1" dirty="0" smtClean="0">
                <a:latin typeface="Gill Sans MT" panose="020B0502020104020203" pitchFamily="34" charset="0"/>
              </a:rPr>
              <a:t>		</a:t>
            </a:r>
          </a:p>
          <a:p>
            <a:r>
              <a:rPr lang="en-GB" sz="1600" b="1" dirty="0">
                <a:latin typeface="Gill Sans MT" panose="020B0502020104020203" pitchFamily="34" charset="0"/>
              </a:rPr>
              <a:t>	</a:t>
            </a:r>
            <a:r>
              <a:rPr lang="en-GB" sz="1600" b="1" dirty="0" smtClean="0">
                <a:latin typeface="Gill Sans MT" panose="020B0502020104020203" pitchFamily="34" charset="0"/>
              </a:rPr>
              <a:t>	Professor </a:t>
            </a:r>
            <a:r>
              <a:rPr lang="en-GB" sz="1600" b="1" dirty="0">
                <a:latin typeface="Gill Sans MT" panose="020B0502020104020203" pitchFamily="34" charset="0"/>
              </a:rPr>
              <a:t>John Barrett</a:t>
            </a:r>
          </a:p>
          <a:p>
            <a:r>
              <a:rPr lang="en-GB" sz="1600" dirty="0" smtClean="0">
                <a:latin typeface="Gill Sans MT" panose="020B0502020104020203" pitchFamily="34" charset="0"/>
              </a:rPr>
              <a:t>		Professor </a:t>
            </a:r>
            <a:r>
              <a:rPr lang="en-GB" sz="1600" dirty="0">
                <a:latin typeface="Gill Sans MT" panose="020B0502020104020203" pitchFamily="34" charset="0"/>
              </a:rPr>
              <a:t>of Sustainability Research; </a:t>
            </a:r>
            <a:r>
              <a:rPr lang="en-GB" sz="1600" dirty="0" smtClean="0">
                <a:latin typeface="Gill Sans MT" panose="020B0502020104020203" pitchFamily="34" charset="0"/>
              </a:rPr>
              <a:t/>
            </a:r>
            <a:br>
              <a:rPr lang="en-GB" sz="1600" dirty="0" smtClean="0">
                <a:latin typeface="Gill Sans MT" panose="020B0502020104020203" pitchFamily="34" charset="0"/>
              </a:rPr>
            </a:br>
            <a:r>
              <a:rPr lang="en-GB" sz="1600" dirty="0" smtClean="0">
                <a:latin typeface="Gill Sans MT" panose="020B0502020104020203" pitchFamily="34" charset="0"/>
              </a:rPr>
              <a:t>		Deputy Director </a:t>
            </a:r>
            <a:r>
              <a:rPr lang="en-GB" sz="1600" dirty="0">
                <a:latin typeface="Gill Sans MT" panose="020B0502020104020203" pitchFamily="34" charset="0"/>
              </a:rPr>
              <a:t>of Research (Excellence), </a:t>
            </a:r>
            <a:r>
              <a:rPr lang="en-GB" sz="1600" dirty="0" smtClean="0">
                <a:latin typeface="Gill Sans MT" panose="020B0502020104020203" pitchFamily="34" charset="0"/>
              </a:rPr>
              <a:t/>
            </a:r>
            <a:br>
              <a:rPr lang="en-GB" sz="1600" dirty="0" smtClean="0">
                <a:latin typeface="Gill Sans MT" panose="020B0502020104020203" pitchFamily="34" charset="0"/>
              </a:rPr>
            </a:br>
            <a:r>
              <a:rPr lang="en-GB" sz="1600" dirty="0" smtClean="0">
                <a:latin typeface="Gill Sans MT" panose="020B0502020104020203" pitchFamily="34" charset="0"/>
              </a:rPr>
              <a:t>		University </a:t>
            </a:r>
            <a:r>
              <a:rPr lang="en-GB" sz="1600" dirty="0">
                <a:latin typeface="Gill Sans MT" panose="020B0502020104020203" pitchFamily="34" charset="0"/>
              </a:rPr>
              <a:t>of </a:t>
            </a:r>
            <a:r>
              <a:rPr lang="en-GB" sz="1600" dirty="0" smtClean="0">
                <a:latin typeface="Gill Sans MT" panose="020B0502020104020203" pitchFamily="34" charset="0"/>
              </a:rPr>
              <a:t>Leeds</a:t>
            </a:r>
            <a:r>
              <a:rPr lang="en-GB" sz="1600" b="1" dirty="0">
                <a:latin typeface="Gill Sans MT" panose="020B0502020104020203" pitchFamily="34" charset="0"/>
              </a:rPr>
              <a:t/>
            </a:r>
            <a:br>
              <a:rPr lang="en-GB" sz="1600" b="1" dirty="0">
                <a:latin typeface="Gill Sans MT" panose="020B0502020104020203" pitchFamily="34" charset="0"/>
              </a:rPr>
            </a:br>
            <a:r>
              <a:rPr lang="en-GB" sz="1600" b="1" dirty="0">
                <a:latin typeface="Gill Sans MT" panose="020B0502020104020203" pitchFamily="34" charset="0"/>
              </a:rPr>
              <a:t>				</a:t>
            </a:r>
          </a:p>
          <a:p>
            <a:r>
              <a:rPr lang="en-GB" sz="1600" b="1" dirty="0">
                <a:latin typeface="Gill Sans MT" panose="020B0502020104020203" pitchFamily="34" charset="0"/>
              </a:rPr>
              <a:t>		Professor Catherine Mitchell</a:t>
            </a:r>
          </a:p>
          <a:p>
            <a:r>
              <a:rPr lang="en-GB" sz="1600" dirty="0" smtClean="0">
                <a:latin typeface="Gill Sans MT" panose="020B0502020104020203" pitchFamily="34" charset="0"/>
              </a:rPr>
              <a:t>		Professor </a:t>
            </a:r>
            <a:r>
              <a:rPr lang="en-GB" sz="1600" dirty="0">
                <a:latin typeface="Gill Sans MT" panose="020B0502020104020203" pitchFamily="34" charset="0"/>
              </a:rPr>
              <a:t>of Energy Policy, </a:t>
            </a:r>
            <a:r>
              <a:rPr lang="en-GB" sz="1600" dirty="0" smtClean="0">
                <a:latin typeface="Gill Sans MT" panose="020B0502020104020203" pitchFamily="34" charset="0"/>
              </a:rPr>
              <a:t/>
            </a:r>
            <a:br>
              <a:rPr lang="en-GB" sz="1600" dirty="0" smtClean="0">
                <a:latin typeface="Gill Sans MT" panose="020B0502020104020203" pitchFamily="34" charset="0"/>
              </a:rPr>
            </a:br>
            <a:r>
              <a:rPr lang="en-GB" sz="1600" dirty="0" smtClean="0">
                <a:latin typeface="Gill Sans MT" panose="020B0502020104020203" pitchFamily="34" charset="0"/>
              </a:rPr>
              <a:t>		University </a:t>
            </a:r>
            <a:r>
              <a:rPr lang="en-GB" sz="1600" dirty="0">
                <a:latin typeface="Gill Sans MT" panose="020B0502020104020203" pitchFamily="34" charset="0"/>
              </a:rPr>
              <a:t>of Exeter</a:t>
            </a:r>
          </a:p>
        </p:txBody>
      </p:sp>
    </p:spTree>
    <p:extLst>
      <p:ext uri="{BB962C8B-B14F-4D97-AF65-F5344CB8AC3E}">
        <p14:creationId xmlns:p14="http://schemas.microsoft.com/office/powerpoint/2010/main" val="63272708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Limited availability of technologies increases costs.</a:t>
            </a:r>
            <a:endParaRPr lang="de-DE"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1732" b="7716"/>
          <a:stretch/>
        </p:blipFill>
        <p:spPr>
          <a:xfrm>
            <a:off x="2231400" y="836712"/>
            <a:ext cx="4212808" cy="5022441"/>
          </a:xfrm>
          <a:prstGeom prst="rect">
            <a:avLst/>
          </a:prstGeom>
        </p:spPr>
      </p:pic>
      <p:sp>
        <p:nvSpPr>
          <p:cNvPr id="4" name="TextBox 3"/>
          <p:cNvSpPr txBox="1"/>
          <p:nvPr/>
        </p:nvSpPr>
        <p:spPr>
          <a:xfrm>
            <a:off x="323528" y="5985517"/>
            <a:ext cx="1067018"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TS.13</a:t>
            </a:r>
          </a:p>
        </p:txBody>
      </p:sp>
    </p:spTree>
    <p:extLst>
      <p:ext uri="{BB962C8B-B14F-4D97-AF65-F5344CB8AC3E}">
        <p14:creationId xmlns:p14="http://schemas.microsoft.com/office/powerpoint/2010/main" val="263617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6256" y="260648"/>
            <a:ext cx="2160240" cy="3672408"/>
          </a:xfrm>
        </p:spPr>
        <p:txBody>
          <a:bodyPr/>
          <a:lstStyle/>
          <a:p>
            <a:r>
              <a:rPr lang="de-DE" dirty="0" smtClean="0"/>
              <a:t>Mitigation can result in large co-benefits for human health and other societal goals.</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568" y="332656"/>
            <a:ext cx="6014664" cy="5256584"/>
          </a:xfrm>
          <a:prstGeom prst="rect">
            <a:avLst/>
          </a:prstGeom>
        </p:spPr>
      </p:pic>
      <p:sp>
        <p:nvSpPr>
          <p:cNvPr id="4" name="TextBox 3"/>
          <p:cNvSpPr txBox="1"/>
          <p:nvPr/>
        </p:nvSpPr>
        <p:spPr>
          <a:xfrm>
            <a:off x="336630" y="5805264"/>
            <a:ext cx="1067018" cy="467239"/>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TS.14</a:t>
            </a:r>
          </a:p>
          <a:p>
            <a:pPr fontAlgn="base">
              <a:spcBef>
                <a:spcPct val="0"/>
              </a:spcBef>
              <a:spcAft>
                <a:spcPct val="0"/>
              </a:spcAft>
            </a:pPr>
            <a:r>
              <a:rPr lang="de-DE" sz="1400" dirty="0" smtClean="0">
                <a:solidFill>
                  <a:srgbClr val="000000"/>
                </a:solidFill>
                <a:cs typeface="Arial" charset="0"/>
              </a:rPr>
              <a:t>Figure 12.23</a:t>
            </a:r>
          </a:p>
        </p:txBody>
      </p:sp>
    </p:spTree>
    <p:extLst>
      <p:ext uri="{BB962C8B-B14F-4D97-AF65-F5344CB8AC3E}">
        <p14:creationId xmlns:p14="http://schemas.microsoft.com/office/powerpoint/2010/main" val="161883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Mitigation requires changes throughout the economy. Efforts in one sector determine mitigation efforts in others.</a:t>
            </a:r>
            <a:endParaRPr lang="en-GB" dirty="0"/>
          </a:p>
        </p:txBody>
      </p:sp>
      <p:pic>
        <p:nvPicPr>
          <p:cNvPr id="5" name="Picture 4" descr="D:\SVN\06_PlenaryDocuments\03_Graphic_Design\02_Contact-group\AR5_figure_SPM_10_20140412-fina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9" y="1298086"/>
            <a:ext cx="8545551" cy="4160493"/>
          </a:xfrm>
          <a:prstGeom prst="rect">
            <a:avLst/>
          </a:prstGeom>
          <a:noFill/>
          <a:ln>
            <a:noFill/>
          </a:ln>
        </p:spPr>
      </p:pic>
      <p:sp>
        <p:nvSpPr>
          <p:cNvPr id="3" name="TextBox 2"/>
          <p:cNvSpPr txBox="1"/>
          <p:nvPr/>
        </p:nvSpPr>
        <p:spPr>
          <a:xfrm>
            <a:off x="323529" y="5985517"/>
            <a:ext cx="1131203"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SPM.7</a:t>
            </a:r>
          </a:p>
        </p:txBody>
      </p:sp>
      <p:sp>
        <p:nvSpPr>
          <p:cNvPr id="4" name="Rectangle 3"/>
          <p:cNvSpPr/>
          <p:nvPr/>
        </p:nvSpPr>
        <p:spPr>
          <a:xfrm>
            <a:off x="539552" y="980730"/>
            <a:ext cx="6120680" cy="15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4182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Substantial reductions in emissions would require large changes in investment patterns.</a:t>
            </a:r>
            <a:endParaRPr lang="en-GB" dirty="0"/>
          </a:p>
        </p:txBody>
      </p:sp>
      <p:pic>
        <p:nvPicPr>
          <p:cNvPr id="5" name="Picture 4" descr="D:\SVN\06_PlenaryDocuments\03_Graphic_Design\02_Contact-group\AR5_figure_SPM_12_2014041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124745"/>
            <a:ext cx="6280372" cy="4458250"/>
          </a:xfrm>
          <a:prstGeom prst="rect">
            <a:avLst/>
          </a:prstGeom>
          <a:noFill/>
          <a:ln>
            <a:noFill/>
          </a:ln>
        </p:spPr>
      </p:pic>
      <p:sp>
        <p:nvSpPr>
          <p:cNvPr id="4" name="TextBox 3"/>
          <p:cNvSpPr txBox="1"/>
          <p:nvPr/>
        </p:nvSpPr>
        <p:spPr>
          <a:xfrm>
            <a:off x="323529" y="5985517"/>
            <a:ext cx="1131203"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SPM.9</a:t>
            </a:r>
          </a:p>
        </p:txBody>
      </p:sp>
    </p:spTree>
    <p:extLst>
      <p:ext uri="{BB962C8B-B14F-4D97-AF65-F5344CB8AC3E}">
        <p14:creationId xmlns:p14="http://schemas.microsoft.com/office/powerpoint/2010/main" val="82494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Since AR4, there has been an increased focus on policies designed to integrate multiple objectives, increase co-benefits and reduce adverse side-effects.</a:t>
            </a:r>
          </a:p>
        </p:txBody>
      </p:sp>
      <p:sp>
        <p:nvSpPr>
          <p:cNvPr id="6" name="Text Placeholder 5"/>
          <p:cNvSpPr>
            <a:spLocks noGrp="1"/>
          </p:cNvSpPr>
          <p:nvPr>
            <p:ph type="body" sz="quarter" idx="10"/>
          </p:nvPr>
        </p:nvSpPr>
        <p:spPr>
          <a:xfrm>
            <a:off x="250826" y="1629818"/>
            <a:ext cx="8642351" cy="4535486"/>
          </a:xfrm>
        </p:spPr>
        <p:txBody>
          <a:bodyPr/>
          <a:lstStyle/>
          <a:p>
            <a:r>
              <a:rPr lang="en-US" sz="2000" dirty="0" smtClean="0"/>
              <a:t>Sector-specific </a:t>
            </a:r>
            <a:r>
              <a:rPr lang="en-US" sz="2000" dirty="0"/>
              <a:t>policies have been more widely used than economy-wide </a:t>
            </a:r>
            <a:r>
              <a:rPr lang="en-US" sz="2000" dirty="0" smtClean="0"/>
              <a:t>policies.</a:t>
            </a:r>
          </a:p>
          <a:p>
            <a:r>
              <a:rPr lang="en-US" sz="2000" dirty="0"/>
              <a:t>Regulatory approaches and information measures are widely used, and are often environmentally </a:t>
            </a:r>
            <a:r>
              <a:rPr lang="en-US" sz="2000" dirty="0" smtClean="0"/>
              <a:t>effective.</a:t>
            </a:r>
          </a:p>
          <a:p>
            <a:r>
              <a:rPr lang="en-US" sz="2000" dirty="0"/>
              <a:t>Since AR4, cap and trade systems for GHGs have been established in a number of countries and regions. </a:t>
            </a:r>
            <a:endParaRPr lang="en-US" sz="2000" dirty="0" smtClean="0"/>
          </a:p>
          <a:p>
            <a:r>
              <a:rPr lang="en-US" sz="2000" dirty="0"/>
              <a:t>In some countries, tax-based policies specifically aimed at reducing GHG emissions–alongside technology and other policies–have helped to weaken the link between GHG emissions and </a:t>
            </a:r>
            <a:r>
              <a:rPr lang="en-US" sz="2000" dirty="0" smtClean="0"/>
              <a:t>GDP. </a:t>
            </a:r>
          </a:p>
          <a:p>
            <a:r>
              <a:rPr lang="en-US" sz="2000" dirty="0" smtClean="0"/>
              <a:t>The </a:t>
            </a:r>
            <a:r>
              <a:rPr lang="en-US" sz="2000" dirty="0"/>
              <a:t>reduction of subsidies for GHG-related activities in various sectors can achieve emission </a:t>
            </a:r>
            <a:r>
              <a:rPr lang="en-US" sz="2000" dirty="0" smtClean="0"/>
              <a:t>reductions, depending on the social and economic context.</a:t>
            </a:r>
          </a:p>
        </p:txBody>
      </p:sp>
    </p:spTree>
    <p:extLst>
      <p:ext uri="{BB962C8B-B14F-4D97-AF65-F5344CB8AC3E}">
        <p14:creationId xmlns:p14="http://schemas.microsoft.com/office/powerpoint/2010/main" val="128409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is a global commons problem that implies the need for international </a:t>
            </a:r>
            <a:r>
              <a:rPr lang="en-US" dirty="0" smtClean="0"/>
              <a:t>cooperation.</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6194" y="993857"/>
            <a:ext cx="6804198" cy="509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3528" y="5985517"/>
            <a:ext cx="1570426"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SRREN, Figure 1.7</a:t>
            </a:r>
          </a:p>
        </p:txBody>
      </p:sp>
    </p:spTree>
    <p:extLst>
      <p:ext uri="{BB962C8B-B14F-4D97-AF65-F5344CB8AC3E}">
        <p14:creationId xmlns:p14="http://schemas.microsoft.com/office/powerpoint/2010/main" val="189553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Effective mitigation will not be achieved if individual agents advance their own interests independently</a:t>
            </a:r>
            <a:r>
              <a:rPr lang="en-US" dirty="0" smtClean="0"/>
              <a:t>.</a:t>
            </a:r>
            <a:r>
              <a:rPr lang="en-US" dirty="0"/>
              <a:t/>
            </a:r>
            <a:br>
              <a:rPr lang="en-US" dirty="0"/>
            </a:br>
            <a:endParaRPr lang="en-GB" dirty="0"/>
          </a:p>
        </p:txBody>
      </p:sp>
      <p:sp>
        <p:nvSpPr>
          <p:cNvPr id="5" name="Text Placeholder 4"/>
          <p:cNvSpPr>
            <a:spLocks noGrp="1"/>
          </p:cNvSpPr>
          <p:nvPr>
            <p:ph type="body" sz="quarter" idx="10"/>
          </p:nvPr>
        </p:nvSpPr>
        <p:spPr>
          <a:xfrm>
            <a:off x="250826" y="1557810"/>
            <a:ext cx="8642351" cy="4535486"/>
          </a:xfrm>
        </p:spPr>
        <p:txBody>
          <a:bodyPr/>
          <a:lstStyle/>
          <a:p>
            <a:r>
              <a:rPr lang="en-US" sz="2200" dirty="0" smtClean="0"/>
              <a:t>Existing </a:t>
            </a:r>
            <a:r>
              <a:rPr lang="en-US" sz="2200" dirty="0"/>
              <a:t>and proposed international climate change cooperation arrangements vary in their focus and degree of centralization and coordination</a:t>
            </a:r>
            <a:r>
              <a:rPr lang="en-US" sz="2200" dirty="0" smtClean="0"/>
              <a:t>.</a:t>
            </a:r>
          </a:p>
          <a:p>
            <a:r>
              <a:rPr lang="en-US" sz="2200" dirty="0" smtClean="0"/>
              <a:t>Issues </a:t>
            </a:r>
            <a:r>
              <a:rPr lang="en-US" sz="2200" dirty="0"/>
              <a:t>of equity, justice, and fairness arise with respect to mitigation and adaptation</a:t>
            </a:r>
            <a:r>
              <a:rPr lang="en-US" sz="2200" dirty="0" smtClean="0"/>
              <a:t>.</a:t>
            </a:r>
            <a:endParaRPr lang="en-US" sz="2200" dirty="0"/>
          </a:p>
          <a:p>
            <a:r>
              <a:rPr lang="en-US" sz="2200" dirty="0"/>
              <a:t>Climate policy may be informed by a consideration of a diverse array of risks and uncertainties, some of which are difficult to measure, notably events that are of low probability but which would have a significant impact if they occur.</a:t>
            </a:r>
            <a:endParaRPr lang="en-GB" sz="2200" b="0" dirty="0"/>
          </a:p>
        </p:txBody>
      </p:sp>
    </p:spTree>
    <p:extLst>
      <p:ext uri="{BB962C8B-B14F-4D97-AF65-F5344CB8AC3E}">
        <p14:creationId xmlns:p14="http://schemas.microsoft.com/office/powerpoint/2010/main" val="196422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82576" y="1340768"/>
            <a:ext cx="4005648" cy="523220"/>
          </a:xfrm>
          <a:prstGeom prst="rect">
            <a:avLst/>
          </a:prstGeom>
          <a:noFill/>
        </p:spPr>
        <p:txBody>
          <a:bodyPr wrap="none" lIns="91440" tIns="45720" rIns="91440" bIns="45720">
            <a:spAutoFit/>
          </a:bodyPr>
          <a:lstStyle/>
          <a:p>
            <a:pPr algn="ctr" fontAlgn="base">
              <a:spcBef>
                <a:spcPct val="0"/>
              </a:spcBef>
              <a:spcAft>
                <a:spcPct val="0"/>
              </a:spcAft>
            </a:pPr>
            <a:r>
              <a:rPr lang="de-DE" sz="2800" dirty="0" smtClean="0">
                <a:ln w="18415" cmpd="sng">
                  <a:noFill/>
                  <a:prstDash val="solid"/>
                </a:ln>
                <a:solidFill>
                  <a:srgbClr val="5492CD"/>
                </a:solidFill>
                <a:cs typeface="Arial" charset="0"/>
              </a:rPr>
              <a:t>www.mitigation2014.org</a:t>
            </a:r>
            <a:endParaRPr lang="de-DE" sz="2800" dirty="0">
              <a:ln w="18415" cmpd="sng">
                <a:noFill/>
                <a:prstDash val="solid"/>
              </a:ln>
              <a:solidFill>
                <a:srgbClr val="5492CD"/>
              </a:solidFill>
              <a:cs typeface="Arial" charset="0"/>
            </a:endParaRPr>
          </a:p>
        </p:txBody>
      </p:sp>
      <p:sp>
        <p:nvSpPr>
          <p:cNvPr id="6" name="Rechteck 5"/>
          <p:cNvSpPr/>
          <p:nvPr/>
        </p:nvSpPr>
        <p:spPr>
          <a:xfrm>
            <a:off x="6920750" y="5178678"/>
            <a:ext cx="184731" cy="338554"/>
          </a:xfrm>
          <a:prstGeom prst="rect">
            <a:avLst/>
          </a:prstGeom>
          <a:noFill/>
        </p:spPr>
        <p:txBody>
          <a:bodyPr wrap="none" lIns="91440" tIns="45720" rIns="91440" bIns="45720">
            <a:spAutoFit/>
          </a:bodyPr>
          <a:lstStyle/>
          <a:p>
            <a:pPr algn="ctr" fontAlgn="base">
              <a:spcBef>
                <a:spcPct val="0"/>
              </a:spcBef>
              <a:spcAft>
                <a:spcPct val="0"/>
              </a:spcAft>
            </a:pPr>
            <a:endParaRPr lang="de-DE" sz="1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charset="0"/>
            </a:endParaRPr>
          </a:p>
        </p:txBody>
      </p:sp>
    </p:spTree>
    <p:extLst>
      <p:ext uri="{BB962C8B-B14F-4D97-AF65-F5344CB8AC3E}">
        <p14:creationId xmlns:p14="http://schemas.microsoft.com/office/powerpoint/2010/main" val="127058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smtClean="0">
                <a:solidFill>
                  <a:schemeClr val="bg1"/>
                </a:solidFill>
                <a:latin typeface="Gill Sans MT" panose="020B0502020104020203" pitchFamily="34" charset="0"/>
              </a:rPr>
              <a:t>The </a:t>
            </a:r>
            <a:r>
              <a:rPr lang="en-GB" sz="2400" dirty="0">
                <a:solidFill>
                  <a:schemeClr val="bg1"/>
                </a:solidFill>
                <a:latin typeface="Gill Sans MT" panose="020B0502020104020203" pitchFamily="34" charset="0"/>
              </a:rPr>
              <a:t>challenge of mitigation</a:t>
            </a:r>
          </a:p>
        </p:txBody>
      </p:sp>
      <p:sp>
        <p:nvSpPr>
          <p:cNvPr id="10" name="TextBox 9"/>
          <p:cNvSpPr txBox="1"/>
          <p:nvPr/>
        </p:nvSpPr>
        <p:spPr>
          <a:xfrm>
            <a:off x="1137726" y="2492896"/>
            <a:ext cx="7056784" cy="2308324"/>
          </a:xfrm>
          <a:prstGeom prst="rect">
            <a:avLst/>
          </a:prstGeom>
          <a:noFill/>
        </p:spPr>
        <p:txBody>
          <a:bodyPr wrap="square" rtlCol="0">
            <a:spAutoFit/>
          </a:bodyPr>
          <a:lstStyle/>
          <a:p>
            <a:r>
              <a:rPr lang="en-GB" sz="4800" dirty="0" smtClean="0">
                <a:latin typeface="Gill Sans MT" panose="020B0502020104020203" pitchFamily="34" charset="0"/>
              </a:rPr>
              <a:t>Professor Simon Caney</a:t>
            </a:r>
          </a:p>
          <a:p>
            <a:r>
              <a:rPr lang="en-GB" sz="3200" dirty="0">
                <a:latin typeface="Gill Sans MT" panose="020B0502020104020203" pitchFamily="34" charset="0"/>
              </a:rPr>
              <a:t/>
            </a:r>
            <a:br>
              <a:rPr lang="en-GB" sz="3200" dirty="0">
                <a:latin typeface="Gill Sans MT" panose="020B0502020104020203" pitchFamily="34" charset="0"/>
              </a:rPr>
            </a:br>
            <a:r>
              <a:rPr lang="en-GB" sz="3200" dirty="0">
                <a:latin typeface="Gill Sans MT" panose="020B0502020104020203" pitchFamily="34" charset="0"/>
              </a:rPr>
              <a:t>Professor in Political </a:t>
            </a:r>
            <a:r>
              <a:rPr lang="en-GB" sz="3200" dirty="0" smtClean="0">
                <a:latin typeface="Gill Sans MT" panose="020B0502020104020203" pitchFamily="34" charset="0"/>
              </a:rPr>
              <a:t>Theory, </a:t>
            </a:r>
            <a:br>
              <a:rPr lang="en-GB" sz="3200" dirty="0" smtClean="0">
                <a:latin typeface="Gill Sans MT" panose="020B0502020104020203" pitchFamily="34" charset="0"/>
              </a:rPr>
            </a:br>
            <a:r>
              <a:rPr lang="en-GB" sz="3200" dirty="0" smtClean="0">
                <a:latin typeface="Gill Sans MT" panose="020B0502020104020203" pitchFamily="34" charset="0"/>
              </a:rPr>
              <a:t>University of Oxford</a:t>
            </a:r>
            <a:endParaRPr lang="en-GB" sz="3200" dirty="0">
              <a:latin typeface="Gill Sans MT" panose="020B0502020104020203" pitchFamily="34" charset="0"/>
            </a:endParaRPr>
          </a:p>
        </p:txBody>
      </p:sp>
    </p:spTree>
    <p:extLst>
      <p:ext uri="{BB962C8B-B14F-4D97-AF65-F5344CB8AC3E}">
        <p14:creationId xmlns:p14="http://schemas.microsoft.com/office/powerpoint/2010/main" val="222652929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684213" y="188913"/>
            <a:ext cx="7772400" cy="3816350"/>
          </a:xfrm>
        </p:spPr>
        <p:txBody>
          <a:bodyPr/>
          <a:lstStyle/>
          <a:p>
            <a:pPr eaLnBrk="1" hangingPunct="1"/>
            <a:r>
              <a:rPr lang="en-GB" sz="4000" b="1" dirty="0" smtClean="0">
                <a:latin typeface="Calibri" charset="0"/>
              </a:rPr>
              <a:t>Ethics, The Challenge of Mitigation, and the Future of Climate Research</a:t>
            </a:r>
            <a:r>
              <a:rPr lang="en-US" sz="4000" dirty="0">
                <a:latin typeface="Calibri" charset="0"/>
              </a:rPr>
              <a:t/>
            </a:r>
            <a:br>
              <a:rPr lang="en-US" sz="4000" dirty="0">
                <a:latin typeface="Calibri" charset="0"/>
              </a:rPr>
            </a:br>
            <a:r>
              <a:rPr lang="en-US" sz="4000" dirty="0">
                <a:latin typeface="Calibri" charset="0"/>
              </a:rPr>
              <a:t/>
            </a:r>
            <a:br>
              <a:rPr lang="en-US" sz="4000" dirty="0">
                <a:latin typeface="Calibri" charset="0"/>
              </a:rPr>
            </a:br>
            <a:r>
              <a:rPr lang="en-US" sz="4000" dirty="0" smtClean="0">
                <a:latin typeface="Calibri" charset="0"/>
              </a:rPr>
              <a:t>16</a:t>
            </a:r>
            <a:r>
              <a:rPr lang="en-US" sz="4000" baseline="30000" dirty="0" smtClean="0">
                <a:latin typeface="Calibri" charset="0"/>
              </a:rPr>
              <a:t>th</a:t>
            </a:r>
            <a:r>
              <a:rPr lang="en-US" sz="4000" dirty="0" smtClean="0">
                <a:latin typeface="Calibri" charset="0"/>
              </a:rPr>
              <a:t> May </a:t>
            </a:r>
            <a:r>
              <a:rPr lang="en-GB" sz="3600" dirty="0" smtClean="0">
                <a:latin typeface="Calibri" charset="0"/>
              </a:rPr>
              <a:t>2014</a:t>
            </a:r>
            <a:r>
              <a:rPr lang="en-GB" sz="3600" dirty="0">
                <a:latin typeface="Calibri" charset="0"/>
              </a:rPr>
              <a:t/>
            </a:r>
            <a:br>
              <a:rPr lang="en-GB" sz="3600" dirty="0">
                <a:latin typeface="Calibri" charset="0"/>
              </a:rPr>
            </a:br>
            <a:endParaRPr lang="en-GB" sz="3600" dirty="0">
              <a:latin typeface="Calibri" charset="0"/>
            </a:endParaRPr>
          </a:p>
        </p:txBody>
      </p:sp>
      <p:sp>
        <p:nvSpPr>
          <p:cNvPr id="3" name="Subtitle 2"/>
          <p:cNvSpPr>
            <a:spLocks noGrp="1"/>
          </p:cNvSpPr>
          <p:nvPr>
            <p:ph type="subTitle" idx="1"/>
          </p:nvPr>
        </p:nvSpPr>
        <p:spPr>
          <a:xfrm>
            <a:off x="1371600" y="4221163"/>
            <a:ext cx="6400800" cy="1779587"/>
          </a:xfrm>
        </p:spPr>
        <p:txBody>
          <a:bodyPr rtlCol="0">
            <a:normAutofit fontScale="25000" lnSpcReduction="20000"/>
          </a:bodyPr>
          <a:lstStyle/>
          <a:p>
            <a:pPr eaLnBrk="1" fontAlgn="auto" hangingPunct="1">
              <a:spcAft>
                <a:spcPts val="0"/>
              </a:spcAft>
              <a:buFont typeface="Arial" pitchFamily="34" charset="0"/>
              <a:buNone/>
              <a:defRPr/>
            </a:pPr>
            <a:r>
              <a:rPr lang="en-GB" sz="11100" dirty="0" smtClean="0">
                <a:ea typeface="+mn-ea"/>
                <a:cs typeface="+mn-cs"/>
              </a:rPr>
              <a:t>Professor Simon Caney</a:t>
            </a:r>
          </a:p>
          <a:p>
            <a:pPr eaLnBrk="1" fontAlgn="auto" hangingPunct="1">
              <a:spcAft>
                <a:spcPts val="0"/>
              </a:spcAft>
              <a:buFont typeface="Arial" pitchFamily="34" charset="0"/>
              <a:buNone/>
              <a:defRPr/>
            </a:pPr>
            <a:r>
              <a:rPr lang="en-GB" sz="11100" dirty="0" smtClean="0">
                <a:ea typeface="+mn-ea"/>
                <a:cs typeface="+mn-cs"/>
              </a:rPr>
              <a:t>Department of Politics and International Relations</a:t>
            </a:r>
          </a:p>
          <a:p>
            <a:pPr eaLnBrk="1" fontAlgn="auto" hangingPunct="1">
              <a:spcAft>
                <a:spcPts val="0"/>
              </a:spcAft>
              <a:buFont typeface="Arial" pitchFamily="34" charset="0"/>
              <a:buNone/>
              <a:defRPr/>
            </a:pPr>
            <a:r>
              <a:rPr lang="en-GB" sz="11100" dirty="0" smtClean="0">
                <a:ea typeface="+mn-ea"/>
                <a:cs typeface="+mn-cs"/>
              </a:rPr>
              <a:t>University of Oxford</a:t>
            </a:r>
          </a:p>
          <a:p>
            <a:pPr eaLnBrk="1" fontAlgn="auto" hangingPunct="1">
              <a:spcAft>
                <a:spcPts val="0"/>
              </a:spcAft>
              <a:buFont typeface="Arial" pitchFamily="34" charset="0"/>
              <a:buNone/>
              <a:defRPr/>
            </a:pPr>
            <a:endParaRPr lang="en-GB" dirty="0" smtClean="0">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smtClean="0">
                <a:solidFill>
                  <a:schemeClr val="bg1"/>
                </a:solidFill>
                <a:latin typeface="Gill Sans MT" panose="020B0502020104020203" pitchFamily="34" charset="0"/>
              </a:rPr>
              <a:t>The </a:t>
            </a:r>
            <a:r>
              <a:rPr lang="en-GB" sz="2400" dirty="0">
                <a:solidFill>
                  <a:schemeClr val="bg1"/>
                </a:solidFill>
                <a:latin typeface="Gill Sans MT" panose="020B0502020104020203" pitchFamily="34" charset="0"/>
              </a:rPr>
              <a:t>challenge of mitigation</a:t>
            </a:r>
          </a:p>
        </p:txBody>
      </p:sp>
      <p:sp>
        <p:nvSpPr>
          <p:cNvPr id="10" name="TextBox 9"/>
          <p:cNvSpPr txBox="1"/>
          <p:nvPr/>
        </p:nvSpPr>
        <p:spPr>
          <a:xfrm>
            <a:off x="1137726" y="2492896"/>
            <a:ext cx="7056784" cy="2554545"/>
          </a:xfrm>
          <a:prstGeom prst="rect">
            <a:avLst/>
          </a:prstGeom>
          <a:noFill/>
        </p:spPr>
        <p:txBody>
          <a:bodyPr wrap="square" rtlCol="0">
            <a:spAutoFit/>
          </a:bodyPr>
          <a:lstStyle/>
          <a:p>
            <a:r>
              <a:rPr lang="en-GB" sz="4800" dirty="0" smtClean="0">
                <a:latin typeface="Gill Sans MT" panose="020B0502020104020203" pitchFamily="34" charset="0"/>
              </a:rPr>
              <a:t>Professor Jim </a:t>
            </a:r>
            <a:r>
              <a:rPr lang="en-GB" sz="4800" dirty="0" err="1" smtClean="0">
                <a:latin typeface="Gill Sans MT" panose="020B0502020104020203" pitchFamily="34" charset="0"/>
              </a:rPr>
              <a:t>Skea</a:t>
            </a:r>
            <a:endParaRPr lang="en-GB" sz="4800" dirty="0" smtClean="0">
              <a:latin typeface="Gill Sans MT" panose="020B0502020104020203" pitchFamily="34" charset="0"/>
            </a:endParaRPr>
          </a:p>
          <a:p>
            <a:r>
              <a:rPr lang="en-GB" sz="2800" dirty="0">
                <a:latin typeface="Gill Sans MT" panose="020B0502020104020203" pitchFamily="34" charset="0"/>
              </a:rPr>
              <a:t/>
            </a:r>
            <a:br>
              <a:rPr lang="en-GB" sz="2800" dirty="0">
                <a:latin typeface="Gill Sans MT" panose="020B0502020104020203" pitchFamily="34" charset="0"/>
              </a:rPr>
            </a:br>
            <a:endParaRPr lang="en-GB" sz="2800" dirty="0" smtClean="0">
              <a:latin typeface="Gill Sans MT" panose="020B0502020104020203" pitchFamily="34" charset="0"/>
            </a:endParaRPr>
          </a:p>
          <a:p>
            <a:r>
              <a:rPr lang="en-GB" sz="2800" dirty="0" smtClean="0">
                <a:latin typeface="Gill Sans MT" panose="020B0502020104020203" pitchFamily="34" charset="0"/>
              </a:rPr>
              <a:t>Research </a:t>
            </a:r>
            <a:r>
              <a:rPr lang="en-GB" sz="2800" dirty="0">
                <a:latin typeface="Gill Sans MT" panose="020B0502020104020203" pitchFamily="34" charset="0"/>
              </a:rPr>
              <a:t>Councils UK Energy Strategy Fellow, </a:t>
            </a:r>
            <a:r>
              <a:rPr lang="en-GB" sz="2800" dirty="0" smtClean="0">
                <a:latin typeface="Gill Sans MT" panose="020B0502020104020203" pitchFamily="34" charset="0"/>
              </a:rPr>
              <a:t>Imperial College London</a:t>
            </a:r>
            <a:endParaRPr lang="en-GB" sz="2800" dirty="0">
              <a:latin typeface="Gill Sans MT" panose="020B0502020104020203" pitchFamily="34" charset="0"/>
            </a:endParaRPr>
          </a:p>
        </p:txBody>
      </p:sp>
    </p:spTree>
    <p:extLst>
      <p:ext uri="{BB962C8B-B14F-4D97-AF65-F5344CB8AC3E}">
        <p14:creationId xmlns:p14="http://schemas.microsoft.com/office/powerpoint/2010/main" val="170688975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68313" y="188913"/>
            <a:ext cx="8229600" cy="1143000"/>
          </a:xfrm>
        </p:spPr>
        <p:txBody>
          <a:bodyPr/>
          <a:lstStyle/>
          <a:p>
            <a:pPr eaLnBrk="1" hangingPunct="1"/>
            <a:r>
              <a:rPr lang="en-GB" b="1">
                <a:latin typeface="Calibri" charset="0"/>
              </a:rPr>
              <a:t>The Structure</a:t>
            </a:r>
          </a:p>
        </p:txBody>
      </p:sp>
      <p:sp>
        <p:nvSpPr>
          <p:cNvPr id="14338" name="Content Placeholder 2"/>
          <p:cNvSpPr>
            <a:spLocks noGrp="1"/>
          </p:cNvSpPr>
          <p:nvPr>
            <p:ph idx="1"/>
          </p:nvPr>
        </p:nvSpPr>
        <p:spPr>
          <a:xfrm>
            <a:off x="468313" y="1268413"/>
            <a:ext cx="8229600" cy="4713287"/>
          </a:xfrm>
        </p:spPr>
        <p:txBody>
          <a:bodyPr/>
          <a:lstStyle/>
          <a:p>
            <a:pPr marL="0" indent="0" eaLnBrk="1" hangingPunct="1">
              <a:buFont typeface="Arial" charset="0"/>
              <a:buNone/>
            </a:pPr>
            <a:endParaRPr lang="en-GB" sz="2800" dirty="0">
              <a:latin typeface="Calibri" charset="0"/>
            </a:endParaRPr>
          </a:p>
          <a:p>
            <a:pPr marL="0" indent="0" eaLnBrk="1" hangingPunct="1">
              <a:buFont typeface="Arial" charset="0"/>
              <a:buNone/>
            </a:pPr>
            <a:r>
              <a:rPr lang="en-GB" sz="2800" dirty="0" smtClean="0">
                <a:latin typeface="Calibri" charset="0"/>
              </a:rPr>
              <a:t>I: Ethics and Climate Change</a:t>
            </a:r>
            <a:endParaRPr lang="en-GB" sz="2800" dirty="0">
              <a:latin typeface="Calibri" charset="0"/>
            </a:endParaRPr>
          </a:p>
          <a:p>
            <a:pPr marL="0" indent="0" algn="just" eaLnBrk="1" hangingPunct="1">
              <a:buFont typeface="Arial" charset="0"/>
              <a:buNone/>
            </a:pPr>
            <a:endParaRPr lang="en-GB" sz="2800" dirty="0" smtClean="0">
              <a:latin typeface="Calibri" charset="0"/>
            </a:endParaRPr>
          </a:p>
          <a:p>
            <a:pPr marL="0" indent="0" algn="just" eaLnBrk="1" hangingPunct="1">
              <a:buFont typeface="Arial" charset="0"/>
              <a:buNone/>
            </a:pPr>
            <a:r>
              <a:rPr lang="en-GB" sz="2800" dirty="0" smtClean="0">
                <a:latin typeface="Calibri" charset="0"/>
              </a:rPr>
              <a:t>II: Ethics in AR5</a:t>
            </a:r>
            <a:endParaRPr lang="en-GB" sz="2800" dirty="0">
              <a:latin typeface="Calibri" charset="0"/>
            </a:endParaRPr>
          </a:p>
          <a:p>
            <a:pPr marL="0" indent="0" algn="just" eaLnBrk="1" hangingPunct="1">
              <a:buFont typeface="Arial" charset="0"/>
              <a:buNone/>
            </a:pPr>
            <a:endParaRPr lang="en-GB" sz="2800" dirty="0" smtClean="0">
              <a:latin typeface="Calibri" charset="0"/>
            </a:endParaRPr>
          </a:p>
          <a:p>
            <a:pPr marL="0" indent="0" algn="just" eaLnBrk="1" hangingPunct="1">
              <a:buFont typeface="Arial" charset="0"/>
              <a:buNone/>
            </a:pPr>
            <a:r>
              <a:rPr lang="en-GB" sz="2800" dirty="0" smtClean="0">
                <a:latin typeface="Calibri" charset="0"/>
              </a:rPr>
              <a:t>III: Future Directions</a:t>
            </a:r>
            <a:endParaRPr lang="en-GB" sz="2800" dirty="0">
              <a:latin typeface="Calibri" charset="0"/>
            </a:endParaRPr>
          </a:p>
          <a:p>
            <a:pPr marL="0" indent="0" eaLnBrk="1" hangingPunct="1">
              <a:buFont typeface="Arial" charset="0"/>
              <a:buNone/>
            </a:pPr>
            <a:endParaRPr lang="en-GB" sz="2800" dirty="0">
              <a:latin typeface="Calibri"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74638"/>
            <a:ext cx="8229600" cy="850106"/>
          </a:xfrm>
        </p:spPr>
        <p:txBody>
          <a:bodyPr/>
          <a:lstStyle/>
          <a:p>
            <a:r>
              <a:rPr lang="en-GB" sz="3600" b="1" dirty="0" smtClean="0">
                <a:solidFill>
                  <a:srgbClr val="3366FF"/>
                </a:solidFill>
                <a:latin typeface="Calibri" charset="0"/>
              </a:rPr>
              <a:t>I: Ethics and Climate Change</a:t>
            </a:r>
            <a:endParaRPr lang="en-GB" sz="3600" b="1" dirty="0">
              <a:solidFill>
                <a:srgbClr val="3366FF"/>
              </a:solidFill>
              <a:latin typeface="Calibri" charset="0"/>
            </a:endParaRPr>
          </a:p>
        </p:txBody>
      </p:sp>
      <p:sp>
        <p:nvSpPr>
          <p:cNvPr id="21506" name="Content Placeholder 2"/>
          <p:cNvSpPr>
            <a:spLocks noGrp="1"/>
          </p:cNvSpPr>
          <p:nvPr>
            <p:ph idx="1"/>
          </p:nvPr>
        </p:nvSpPr>
        <p:spPr>
          <a:xfrm>
            <a:off x="457200" y="1196752"/>
            <a:ext cx="8229600" cy="5184576"/>
          </a:xfrm>
        </p:spPr>
        <p:txBody>
          <a:bodyPr/>
          <a:lstStyle/>
          <a:p>
            <a:pPr marL="0" indent="0" algn="just">
              <a:buNone/>
            </a:pPr>
            <a:r>
              <a:rPr lang="en-GB" sz="2600" dirty="0" smtClean="0">
                <a:latin typeface="Calibri" charset="0"/>
              </a:rPr>
              <a:t>The role of ethics … to guide</a:t>
            </a:r>
          </a:p>
          <a:p>
            <a:pPr marL="0" indent="0" algn="just">
              <a:buNone/>
            </a:pPr>
            <a:endParaRPr lang="en-GB" sz="2600" dirty="0" smtClean="0">
              <a:latin typeface="Calibri" charset="0"/>
            </a:endParaRPr>
          </a:p>
          <a:p>
            <a:pPr marL="0" indent="0" algn="just">
              <a:buNone/>
            </a:pPr>
            <a:r>
              <a:rPr lang="en-GB" sz="2600" dirty="0" smtClean="0">
                <a:latin typeface="Calibri" charset="0"/>
              </a:rPr>
              <a:t>(1) What is “</a:t>
            </a:r>
            <a:r>
              <a:rPr lang="en-GB" sz="2600" b="1" u="sng" dirty="0" smtClean="0">
                <a:latin typeface="Calibri" charset="0"/>
              </a:rPr>
              <a:t>dangerous</a:t>
            </a:r>
            <a:r>
              <a:rPr lang="en-GB" sz="2600" dirty="0" smtClean="0">
                <a:latin typeface="Calibri" charset="0"/>
              </a:rPr>
              <a:t> anthropogenic interference with the climate system” (UNFCCC, Article </a:t>
            </a:r>
            <a:r>
              <a:rPr lang="en-GB" sz="2600" dirty="0">
                <a:latin typeface="Calibri" charset="0"/>
              </a:rPr>
              <a:t>2</a:t>
            </a:r>
            <a:r>
              <a:rPr lang="en-GB" sz="2600" dirty="0" smtClean="0">
                <a:latin typeface="Calibri" charset="0"/>
              </a:rPr>
              <a:t>)</a:t>
            </a:r>
          </a:p>
          <a:p>
            <a:pPr marL="457200" indent="-457200" algn="just">
              <a:buFont typeface="Arial" charset="0"/>
              <a:buAutoNum type="arabicParenBoth"/>
            </a:pPr>
            <a:endParaRPr lang="en-GB" sz="2600" dirty="0" smtClean="0">
              <a:latin typeface="Calibri" charset="0"/>
            </a:endParaRPr>
          </a:p>
          <a:p>
            <a:pPr marL="0" indent="0" algn="just">
              <a:buNone/>
            </a:pPr>
            <a:r>
              <a:rPr lang="en-GB" sz="2600" dirty="0" smtClean="0">
                <a:latin typeface="Calibri" charset="0"/>
              </a:rPr>
              <a:t>(2) What is a </a:t>
            </a:r>
            <a:r>
              <a:rPr lang="en-GB" sz="2600" u="sng" dirty="0" smtClean="0">
                <a:latin typeface="Calibri" charset="0"/>
              </a:rPr>
              <a:t>just</a:t>
            </a:r>
            <a:r>
              <a:rPr lang="en-GB" sz="2600" dirty="0" smtClean="0">
                <a:latin typeface="Calibri" charset="0"/>
              </a:rPr>
              <a:t> response to risk and uncertainty? </a:t>
            </a:r>
            <a:r>
              <a:rPr lang="en-GB" sz="2600" dirty="0" smtClean="0">
                <a:solidFill>
                  <a:srgbClr val="FF0000"/>
                </a:solidFill>
                <a:latin typeface="Calibri" charset="0"/>
              </a:rPr>
              <a:t>[“</a:t>
            </a:r>
            <a:r>
              <a:rPr lang="en-GB" altLang="ja-JP" sz="2600" dirty="0" smtClean="0">
                <a:solidFill>
                  <a:srgbClr val="FF0000"/>
                </a:solidFill>
                <a:latin typeface="Calibri" charset="0"/>
              </a:rPr>
              <a:t>Where there are threats of serious or irreversible damage, lack of full scientific certainty should not be used as a reason for postponing such measures … .</a:t>
            </a:r>
            <a:r>
              <a:rPr lang="en-GB" sz="2600" dirty="0" smtClean="0">
                <a:solidFill>
                  <a:srgbClr val="FF0000"/>
                </a:solidFill>
                <a:latin typeface="Calibri" charset="0"/>
              </a:rPr>
              <a:t>”</a:t>
            </a:r>
            <a:r>
              <a:rPr lang="en-GB" altLang="ja-JP" sz="2600" dirty="0" smtClean="0">
                <a:solidFill>
                  <a:srgbClr val="FF0000"/>
                </a:solidFill>
                <a:latin typeface="Calibri" charset="0"/>
              </a:rPr>
              <a:t> (UNFCCC, Article 3.3)]</a:t>
            </a:r>
          </a:p>
          <a:p>
            <a:pPr marL="0" indent="0" algn="just">
              <a:buNone/>
            </a:pPr>
            <a:endParaRPr lang="en-GB" sz="2600" dirty="0" smtClean="0">
              <a:latin typeface="Calibri" charset="0"/>
            </a:endParaRPr>
          </a:p>
          <a:p>
            <a:pPr marL="457200" indent="-457200" algn="just">
              <a:buFont typeface="Arial" charset="0"/>
              <a:buAutoNum type="arabicParenBoth"/>
            </a:pPr>
            <a:endParaRPr lang="en-GB" sz="2200" dirty="0" smtClean="0">
              <a:latin typeface="Calibri" charset="0"/>
            </a:endParaRPr>
          </a:p>
          <a:p>
            <a:pPr marL="457200" indent="-457200" algn="just">
              <a:buFont typeface="Arial" charset="0"/>
              <a:buAutoNum type="arabicParenBoth"/>
            </a:pPr>
            <a:endParaRPr lang="en-GB" sz="2200" dirty="0">
              <a:latin typeface="Calibri" charset="0"/>
            </a:endParaRPr>
          </a:p>
          <a:p>
            <a:pPr marL="0" indent="0" algn="just">
              <a:buFont typeface="Arial" charset="0"/>
              <a:buNone/>
            </a:pPr>
            <a:endParaRPr lang="en-GB" sz="2200" dirty="0">
              <a:latin typeface="Calibri" charset="0"/>
            </a:endParaRPr>
          </a:p>
          <a:p>
            <a:pPr marL="0" indent="0" algn="just">
              <a:buFont typeface="Arial" charset="0"/>
              <a:buNone/>
            </a:pPr>
            <a:endParaRPr lang="en-GB" sz="2200" dirty="0">
              <a:latin typeface="Calibri"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n-US" dirty="0" smtClean="0"/>
              <a:t>  </a:t>
            </a:r>
            <a:endParaRPr lang="en-US" dirty="0"/>
          </a:p>
        </p:txBody>
      </p:sp>
      <p:sp>
        <p:nvSpPr>
          <p:cNvPr id="3" name="Content Placeholder 2"/>
          <p:cNvSpPr>
            <a:spLocks noGrp="1"/>
          </p:cNvSpPr>
          <p:nvPr>
            <p:ph idx="1"/>
          </p:nvPr>
        </p:nvSpPr>
        <p:spPr>
          <a:xfrm>
            <a:off x="457200" y="692696"/>
            <a:ext cx="8229600" cy="5544616"/>
          </a:xfrm>
        </p:spPr>
        <p:txBody>
          <a:bodyPr/>
          <a:lstStyle/>
          <a:p>
            <a:pPr marL="0" indent="0" algn="just">
              <a:buNone/>
            </a:pPr>
            <a:r>
              <a:rPr lang="en-GB" sz="2800" dirty="0" smtClean="0">
                <a:latin typeface="Calibri" charset="0"/>
              </a:rPr>
              <a:t>(</a:t>
            </a:r>
            <a:r>
              <a:rPr lang="en-GB" sz="2600" dirty="0" smtClean="0">
                <a:latin typeface="Calibri" charset="0"/>
              </a:rPr>
              <a:t>3) What </a:t>
            </a:r>
            <a:r>
              <a:rPr lang="en-GB" sz="2600" dirty="0">
                <a:latin typeface="Calibri" charset="0"/>
              </a:rPr>
              <a:t>is a </a:t>
            </a:r>
            <a:r>
              <a:rPr lang="en-GB" sz="2600" u="sng" dirty="0" smtClean="0">
                <a:latin typeface="Calibri" charset="0"/>
              </a:rPr>
              <a:t>just</a:t>
            </a:r>
            <a:r>
              <a:rPr lang="en-GB" sz="2600" dirty="0" smtClean="0">
                <a:latin typeface="Calibri" charset="0"/>
              </a:rPr>
              <a:t> </a:t>
            </a:r>
            <a:r>
              <a:rPr lang="en-GB" sz="2600" dirty="0">
                <a:latin typeface="Calibri" charset="0"/>
              </a:rPr>
              <a:t>distribution of the burdens of mitigation and adaptation</a:t>
            </a:r>
            <a:r>
              <a:rPr lang="en-GB" sz="2600" dirty="0" smtClean="0">
                <a:latin typeface="Calibri" charset="0"/>
              </a:rPr>
              <a:t>?  </a:t>
            </a:r>
            <a:r>
              <a:rPr lang="en-GB" sz="2600" dirty="0" smtClean="0">
                <a:solidFill>
                  <a:srgbClr val="FF0000"/>
                </a:solidFill>
                <a:latin typeface="Calibri" charset="0"/>
              </a:rPr>
              <a:t>“</a:t>
            </a:r>
            <a:r>
              <a:rPr lang="en-GB" sz="2600" dirty="0">
                <a:solidFill>
                  <a:srgbClr val="FF0000"/>
                </a:solidFill>
                <a:latin typeface="Calibri" charset="0"/>
              </a:rPr>
              <a:t>The Parties should protect the climate system </a:t>
            </a:r>
            <a:r>
              <a:rPr lang="en-GB" sz="2600" dirty="0" smtClean="0">
                <a:solidFill>
                  <a:srgbClr val="FF0000"/>
                </a:solidFill>
                <a:latin typeface="Calibri" charset="0"/>
              </a:rPr>
              <a:t>… on </a:t>
            </a:r>
            <a:r>
              <a:rPr lang="en-GB" sz="2600" dirty="0">
                <a:solidFill>
                  <a:srgbClr val="FF0000"/>
                </a:solidFill>
                <a:latin typeface="Calibri" charset="0"/>
              </a:rPr>
              <a:t>the basis of </a:t>
            </a:r>
            <a:r>
              <a:rPr lang="en-GB" sz="2600" b="1" u="sng" dirty="0">
                <a:solidFill>
                  <a:srgbClr val="FF0000"/>
                </a:solidFill>
                <a:latin typeface="Calibri" charset="0"/>
              </a:rPr>
              <a:t>equity</a:t>
            </a:r>
            <a:r>
              <a:rPr lang="en-GB" sz="2600" dirty="0">
                <a:solidFill>
                  <a:srgbClr val="FF0000"/>
                </a:solidFill>
                <a:latin typeface="Calibri" charset="0"/>
              </a:rPr>
              <a:t> and in accordance with their </a:t>
            </a:r>
            <a:r>
              <a:rPr lang="en-GB" sz="2600" b="1" u="sng" dirty="0">
                <a:solidFill>
                  <a:srgbClr val="FF0000"/>
                </a:solidFill>
                <a:latin typeface="Calibri" charset="0"/>
              </a:rPr>
              <a:t>common but differentiated responsibilities</a:t>
            </a:r>
            <a:r>
              <a:rPr lang="en-GB" sz="2600" dirty="0">
                <a:solidFill>
                  <a:srgbClr val="FF0000"/>
                </a:solidFill>
                <a:latin typeface="Calibri" charset="0"/>
              </a:rPr>
              <a:t> and respective </a:t>
            </a:r>
            <a:r>
              <a:rPr lang="en-GB" sz="2600" dirty="0" smtClean="0">
                <a:solidFill>
                  <a:srgbClr val="FF0000"/>
                </a:solidFill>
                <a:latin typeface="Calibri" charset="0"/>
              </a:rPr>
              <a:t>capabilities.” (UNFCCC, Article </a:t>
            </a:r>
            <a:r>
              <a:rPr lang="en-GB" sz="2600" dirty="0">
                <a:solidFill>
                  <a:srgbClr val="FF0000"/>
                </a:solidFill>
                <a:latin typeface="Calibri" charset="0"/>
              </a:rPr>
              <a:t>3.1</a:t>
            </a:r>
            <a:r>
              <a:rPr lang="en-GB" sz="2600" dirty="0" smtClean="0">
                <a:solidFill>
                  <a:srgbClr val="FF0000"/>
                </a:solidFill>
                <a:latin typeface="Calibri" charset="0"/>
              </a:rPr>
              <a:t>)</a:t>
            </a:r>
          </a:p>
          <a:p>
            <a:pPr marL="0" indent="0" algn="just">
              <a:buNone/>
            </a:pPr>
            <a:endParaRPr lang="en-GB" sz="2600" dirty="0">
              <a:latin typeface="Calibri" charset="0"/>
            </a:endParaRPr>
          </a:p>
          <a:p>
            <a:pPr marL="0" indent="0" algn="just">
              <a:buNone/>
            </a:pPr>
            <a:r>
              <a:rPr lang="en-GB" sz="2600" dirty="0" smtClean="0">
                <a:latin typeface="Calibri" charset="0"/>
              </a:rPr>
              <a:t>(4) What is a </a:t>
            </a:r>
            <a:r>
              <a:rPr lang="en-GB" sz="2600" u="sng" dirty="0">
                <a:latin typeface="Calibri" charset="0"/>
              </a:rPr>
              <a:t>j</a:t>
            </a:r>
            <a:r>
              <a:rPr lang="en-GB" sz="2600" u="sng" dirty="0" smtClean="0">
                <a:latin typeface="Calibri" charset="0"/>
              </a:rPr>
              <a:t>ust</a:t>
            </a:r>
            <a:r>
              <a:rPr lang="en-GB" sz="2600" dirty="0" smtClean="0">
                <a:latin typeface="Calibri" charset="0"/>
              </a:rPr>
              <a:t> </a:t>
            </a:r>
            <a:r>
              <a:rPr lang="en-GB" sz="2600" dirty="0">
                <a:latin typeface="Calibri" charset="0"/>
              </a:rPr>
              <a:t>distribution of rights to emit greenhouse gases</a:t>
            </a:r>
            <a:r>
              <a:rPr lang="en-GB" sz="2600" dirty="0" smtClean="0">
                <a:latin typeface="Calibri" charset="0"/>
              </a:rPr>
              <a:t>? </a:t>
            </a:r>
            <a:r>
              <a:rPr lang="en-GB" sz="2600" dirty="0" smtClean="0">
                <a:solidFill>
                  <a:srgbClr val="FF0000"/>
                </a:solidFill>
                <a:latin typeface="Calibri" charset="0"/>
              </a:rPr>
              <a:t>Equal per capita view/contraction and convergence; greenhouse development rights; grandfathering.</a:t>
            </a:r>
          </a:p>
          <a:p>
            <a:pPr marL="0" indent="0" algn="just">
              <a:buNone/>
            </a:pPr>
            <a:endParaRPr lang="en-GB" sz="2600" dirty="0">
              <a:solidFill>
                <a:srgbClr val="C0504D"/>
              </a:solidFill>
              <a:latin typeface="Calibri" charset="0"/>
            </a:endParaRPr>
          </a:p>
          <a:p>
            <a:pPr marL="0" indent="0" algn="just">
              <a:buNone/>
            </a:pPr>
            <a:r>
              <a:rPr lang="en-GB" sz="2600" dirty="0" smtClean="0">
                <a:latin typeface="Calibri" charset="0"/>
              </a:rPr>
              <a:t>(5) The ethical relevance of </a:t>
            </a:r>
            <a:r>
              <a:rPr lang="en-GB" sz="2600" u="sng" dirty="0" smtClean="0">
                <a:latin typeface="Calibri" charset="0"/>
              </a:rPr>
              <a:t>past</a:t>
            </a:r>
            <a:r>
              <a:rPr lang="en-GB" sz="2600" dirty="0" smtClean="0">
                <a:latin typeface="Calibri" charset="0"/>
              </a:rPr>
              <a:t> emissions to (a) equitable burden sharing and (b) the just distribution of emission rights.</a:t>
            </a:r>
            <a:endParaRPr lang="en-GB" sz="2600" dirty="0">
              <a:latin typeface="Calibri" charset="0"/>
            </a:endParaRPr>
          </a:p>
          <a:p>
            <a:pPr marL="0" indent="0" algn="just">
              <a:buNone/>
            </a:pPr>
            <a:endParaRPr lang="en-GB" sz="2800" dirty="0">
              <a:latin typeface="Calibri" charset="0"/>
            </a:endParaRPr>
          </a:p>
          <a:p>
            <a:pPr marL="0" indent="0">
              <a:buNone/>
            </a:pPr>
            <a:endParaRPr lang="en-US" dirty="0"/>
          </a:p>
        </p:txBody>
      </p:sp>
    </p:spTree>
    <p:extLst>
      <p:ext uri="{BB962C8B-B14F-4D97-AF65-F5344CB8AC3E}">
        <p14:creationId xmlns:p14="http://schemas.microsoft.com/office/powerpoint/2010/main" val="553515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lstStyle/>
          <a:p>
            <a:r>
              <a:rPr lang="en-US" dirty="0" smtClean="0"/>
              <a:t> </a:t>
            </a:r>
            <a:endParaRPr lang="en-US" dirty="0"/>
          </a:p>
        </p:txBody>
      </p:sp>
      <p:sp>
        <p:nvSpPr>
          <p:cNvPr id="3" name="Content Placeholder 2"/>
          <p:cNvSpPr>
            <a:spLocks noGrp="1"/>
          </p:cNvSpPr>
          <p:nvPr>
            <p:ph idx="1"/>
          </p:nvPr>
        </p:nvSpPr>
        <p:spPr>
          <a:xfrm>
            <a:off x="457200" y="620688"/>
            <a:ext cx="8229600" cy="5505475"/>
          </a:xfrm>
        </p:spPr>
        <p:txBody>
          <a:bodyPr/>
          <a:lstStyle/>
          <a:p>
            <a:pPr marL="0" indent="0" algn="just">
              <a:buNone/>
            </a:pPr>
            <a:r>
              <a:rPr lang="en-GB" sz="2500" dirty="0" smtClean="0">
                <a:latin typeface="Calibri" charset="0"/>
              </a:rPr>
              <a:t>(6) What </a:t>
            </a:r>
            <a:r>
              <a:rPr lang="en-GB" sz="2500" dirty="0">
                <a:latin typeface="Calibri" charset="0"/>
              </a:rPr>
              <a:t>obligations </a:t>
            </a:r>
            <a:r>
              <a:rPr lang="en-GB" sz="2500" dirty="0" smtClean="0">
                <a:latin typeface="Calibri" charset="0"/>
              </a:rPr>
              <a:t>does the current generation have to </a:t>
            </a:r>
            <a:r>
              <a:rPr lang="en-GB" sz="2500" dirty="0">
                <a:latin typeface="Calibri" charset="0"/>
              </a:rPr>
              <a:t>future generations both (a) in terms of preventing dangerous climate change and (b) distributing costs of mitigation and </a:t>
            </a:r>
            <a:r>
              <a:rPr lang="en-GB" sz="2500" dirty="0" smtClean="0">
                <a:latin typeface="Calibri" charset="0"/>
              </a:rPr>
              <a:t>adaptation </a:t>
            </a:r>
            <a:r>
              <a:rPr lang="en-GB" sz="2500" dirty="0" smtClean="0">
                <a:solidFill>
                  <a:srgbClr val="FF0000"/>
                </a:solidFill>
                <a:latin typeface="Calibri" charset="0"/>
              </a:rPr>
              <a:t>(“</a:t>
            </a:r>
            <a:r>
              <a:rPr lang="en-US" sz="2500" dirty="0" smtClean="0">
                <a:solidFill>
                  <a:srgbClr val="FF0000"/>
                </a:solidFill>
              </a:rPr>
              <a:t>The </a:t>
            </a:r>
            <a:r>
              <a:rPr lang="en-US" sz="2500" dirty="0">
                <a:solidFill>
                  <a:srgbClr val="FF0000"/>
                </a:solidFill>
              </a:rPr>
              <a:t>Parties should protect the climate system for the benefit of present and </a:t>
            </a:r>
            <a:r>
              <a:rPr lang="en-US" sz="2500" u="sng" dirty="0">
                <a:solidFill>
                  <a:srgbClr val="FF0000"/>
                </a:solidFill>
              </a:rPr>
              <a:t>future generations </a:t>
            </a:r>
            <a:r>
              <a:rPr lang="en-US" sz="2500" dirty="0">
                <a:solidFill>
                  <a:srgbClr val="FF0000"/>
                </a:solidFill>
              </a:rPr>
              <a:t>of humankind, on the basis of </a:t>
            </a:r>
            <a:r>
              <a:rPr lang="en-US" sz="2500" u="sng" dirty="0" smtClean="0">
                <a:solidFill>
                  <a:srgbClr val="FF0000"/>
                </a:solidFill>
              </a:rPr>
              <a:t>equity</a:t>
            </a:r>
            <a:r>
              <a:rPr lang="en-US" sz="2500" dirty="0" smtClean="0">
                <a:solidFill>
                  <a:srgbClr val="FF0000"/>
                </a:solidFill>
              </a:rPr>
              <a:t>” (UNFCCC Article 3.1)</a:t>
            </a:r>
            <a:endParaRPr lang="en-GB" sz="2500" dirty="0">
              <a:solidFill>
                <a:srgbClr val="FF0000"/>
              </a:solidFill>
              <a:latin typeface="Calibri" charset="0"/>
            </a:endParaRPr>
          </a:p>
          <a:p>
            <a:pPr marL="0" indent="0" algn="just">
              <a:buNone/>
            </a:pPr>
            <a:endParaRPr lang="en-GB" sz="2500" dirty="0" smtClean="0">
              <a:latin typeface="Calibri" charset="0"/>
            </a:endParaRPr>
          </a:p>
          <a:p>
            <a:pPr marL="0" indent="0" algn="just">
              <a:buNone/>
            </a:pPr>
            <a:r>
              <a:rPr lang="en-GB" sz="2500" dirty="0" smtClean="0">
                <a:latin typeface="Calibri" charset="0"/>
              </a:rPr>
              <a:t>(7) What </a:t>
            </a:r>
            <a:r>
              <a:rPr lang="en-GB" sz="2500" dirty="0">
                <a:latin typeface="Calibri" charset="0"/>
              </a:rPr>
              <a:t>moral </a:t>
            </a:r>
            <a:r>
              <a:rPr lang="en-GB" sz="2500" dirty="0" smtClean="0">
                <a:latin typeface="Calibri" charset="0"/>
              </a:rPr>
              <a:t>constraints are there on </a:t>
            </a:r>
            <a:r>
              <a:rPr lang="en-GB" sz="2500" dirty="0">
                <a:latin typeface="Calibri" charset="0"/>
              </a:rPr>
              <a:t>mitigation policies </a:t>
            </a:r>
            <a:r>
              <a:rPr lang="en-GB" sz="2500" dirty="0">
                <a:solidFill>
                  <a:srgbClr val="FF0000"/>
                </a:solidFill>
                <a:latin typeface="Calibri" charset="0"/>
              </a:rPr>
              <a:t>(biofuels, nuclear, </a:t>
            </a:r>
            <a:r>
              <a:rPr lang="en-GB" sz="2500" dirty="0" smtClean="0">
                <a:solidFill>
                  <a:srgbClr val="FF0000"/>
                </a:solidFill>
                <a:latin typeface="Calibri" charset="0"/>
              </a:rPr>
              <a:t>hydroelectric, hydraulic fracturing) </a:t>
            </a:r>
            <a:r>
              <a:rPr lang="en-GB" sz="2500" dirty="0">
                <a:latin typeface="Calibri" charset="0"/>
              </a:rPr>
              <a:t>or </a:t>
            </a:r>
            <a:r>
              <a:rPr lang="en-GB" sz="2500" dirty="0" err="1" smtClean="0">
                <a:latin typeface="Calibri" charset="0"/>
              </a:rPr>
              <a:t>geoengineering</a:t>
            </a:r>
            <a:r>
              <a:rPr lang="en-GB" sz="2500" dirty="0" smtClean="0">
                <a:latin typeface="Calibri" charset="0"/>
              </a:rPr>
              <a:t> </a:t>
            </a:r>
            <a:r>
              <a:rPr lang="en-GB" sz="2500" dirty="0" smtClean="0">
                <a:solidFill>
                  <a:srgbClr val="FF0000"/>
                </a:solidFill>
                <a:latin typeface="Calibri" charset="0"/>
              </a:rPr>
              <a:t>(SRM or CDR)</a:t>
            </a:r>
            <a:r>
              <a:rPr lang="en-GB" sz="2500" dirty="0" smtClean="0">
                <a:latin typeface="Calibri" charset="0"/>
              </a:rPr>
              <a:t>?</a:t>
            </a:r>
          </a:p>
          <a:p>
            <a:pPr marL="0" indent="0" algn="just">
              <a:buNone/>
            </a:pPr>
            <a:endParaRPr lang="en-GB" sz="2500" dirty="0">
              <a:latin typeface="Calibri" charset="0"/>
            </a:endParaRPr>
          </a:p>
          <a:p>
            <a:pPr marL="0" indent="0" algn="just">
              <a:buNone/>
            </a:pPr>
            <a:r>
              <a:rPr lang="en-GB" sz="2500" dirty="0" smtClean="0">
                <a:latin typeface="Calibri" charset="0"/>
              </a:rPr>
              <a:t>(8) Procedural </a:t>
            </a:r>
            <a:r>
              <a:rPr lang="en-GB" sz="2500" dirty="0">
                <a:latin typeface="Calibri" charset="0"/>
              </a:rPr>
              <a:t>Justice:</a:t>
            </a:r>
            <a:r>
              <a:rPr lang="en-GB" sz="2500" dirty="0">
                <a:solidFill>
                  <a:srgbClr val="C0504D"/>
                </a:solidFill>
                <a:latin typeface="Calibri" charset="0"/>
              </a:rPr>
              <a:t> </a:t>
            </a:r>
            <a:r>
              <a:rPr lang="en-GB" sz="2500" dirty="0" smtClean="0">
                <a:solidFill>
                  <a:srgbClr val="FF0000"/>
                </a:solidFill>
                <a:latin typeface="Calibri" charset="0"/>
              </a:rPr>
              <a:t>Who has the right to be included in the decision making process (mitigation</a:t>
            </a:r>
            <a:r>
              <a:rPr lang="en-GB" sz="2500" dirty="0">
                <a:solidFill>
                  <a:srgbClr val="FF0000"/>
                </a:solidFill>
                <a:latin typeface="Calibri" charset="0"/>
              </a:rPr>
              <a:t>, </a:t>
            </a:r>
            <a:r>
              <a:rPr lang="en-GB" sz="2500" dirty="0" smtClean="0">
                <a:solidFill>
                  <a:srgbClr val="FF0000"/>
                </a:solidFill>
                <a:latin typeface="Calibri" charset="0"/>
              </a:rPr>
              <a:t>adaptation …. )</a:t>
            </a:r>
            <a:r>
              <a:rPr lang="en-GB" sz="2500" dirty="0">
                <a:solidFill>
                  <a:srgbClr val="FF0000"/>
                </a:solidFill>
                <a:latin typeface="Calibri" charset="0"/>
              </a:rPr>
              <a:t>?</a:t>
            </a:r>
          </a:p>
          <a:p>
            <a:endParaRPr lang="en-US" dirty="0"/>
          </a:p>
        </p:txBody>
      </p:sp>
    </p:spTree>
    <p:extLst>
      <p:ext uri="{BB962C8B-B14F-4D97-AF65-F5344CB8AC3E}">
        <p14:creationId xmlns:p14="http://schemas.microsoft.com/office/powerpoint/2010/main" val="3949396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b="1" dirty="0" smtClean="0">
                <a:solidFill>
                  <a:srgbClr val="3366FF"/>
                </a:solidFill>
              </a:rPr>
              <a:t>II: Ethics in AR5</a:t>
            </a:r>
            <a:endParaRPr lang="en-US" b="1" dirty="0">
              <a:solidFill>
                <a:srgbClr val="3366FF"/>
              </a:solidFill>
            </a:endParaRPr>
          </a:p>
        </p:txBody>
      </p:sp>
      <p:sp>
        <p:nvSpPr>
          <p:cNvPr id="3" name="Content Placeholder 2"/>
          <p:cNvSpPr>
            <a:spLocks noGrp="1"/>
          </p:cNvSpPr>
          <p:nvPr>
            <p:ph idx="1"/>
          </p:nvPr>
        </p:nvSpPr>
        <p:spPr>
          <a:xfrm>
            <a:off x="457200" y="1268760"/>
            <a:ext cx="8229600" cy="4857403"/>
          </a:xfrm>
        </p:spPr>
        <p:txBody>
          <a:bodyPr/>
          <a:lstStyle/>
          <a:p>
            <a:pPr marL="0" indent="0" algn="just">
              <a:buNone/>
            </a:pPr>
            <a:r>
              <a:rPr lang="en-US" sz="2600" dirty="0" smtClean="0">
                <a:solidFill>
                  <a:srgbClr val="FF0000"/>
                </a:solidFill>
              </a:rPr>
              <a:t>Major Innovation</a:t>
            </a:r>
          </a:p>
          <a:p>
            <a:pPr marL="0" indent="0" algn="just">
              <a:buNone/>
            </a:pPr>
            <a:endParaRPr lang="en-US" sz="2600" dirty="0"/>
          </a:p>
          <a:p>
            <a:pPr marL="0" indent="0" algn="just">
              <a:buNone/>
            </a:pPr>
            <a:r>
              <a:rPr lang="en-US" sz="2600" dirty="0" smtClean="0"/>
              <a:t>Ethics plays a key role in a IPCC Assessment Report for first time and moral and political philosophers included</a:t>
            </a:r>
          </a:p>
          <a:p>
            <a:endParaRPr lang="en-US" sz="2600" dirty="0" smtClean="0"/>
          </a:p>
          <a:p>
            <a:pPr marL="0" indent="0" algn="just">
              <a:buNone/>
            </a:pPr>
            <a:r>
              <a:rPr lang="en-US" sz="2600" dirty="0" smtClean="0">
                <a:solidFill>
                  <a:srgbClr val="FF0000"/>
                </a:solidFill>
              </a:rPr>
              <a:t>Aim</a:t>
            </a:r>
            <a:r>
              <a:rPr lang="en-US" sz="2600" dirty="0" smtClean="0"/>
              <a:t>:</a:t>
            </a:r>
          </a:p>
          <a:p>
            <a:pPr marL="0" indent="0" algn="just">
              <a:buNone/>
            </a:pPr>
            <a:r>
              <a:rPr lang="en-US" sz="2600" dirty="0" smtClean="0"/>
              <a:t>to outline some core concepts, justice, value, good (</a:t>
            </a:r>
            <a:r>
              <a:rPr lang="en-US" sz="2600" i="1" dirty="0" smtClean="0"/>
              <a:t>conceptual</a:t>
            </a:r>
            <a:r>
              <a:rPr lang="en-US" sz="2600" dirty="0" smtClean="0"/>
              <a:t> analysis)</a:t>
            </a:r>
          </a:p>
          <a:p>
            <a:pPr marL="0" indent="0" algn="just">
              <a:buNone/>
            </a:pPr>
            <a:r>
              <a:rPr lang="en-US" sz="2600" dirty="0" smtClean="0"/>
              <a:t>to represent debates about nature of justice, equity and well-being</a:t>
            </a:r>
            <a:r>
              <a:rPr lang="en-US" sz="2600" dirty="0"/>
              <a:t> </a:t>
            </a:r>
            <a:r>
              <a:rPr lang="en-US" sz="2600" dirty="0" smtClean="0"/>
              <a:t>(</a:t>
            </a:r>
            <a:r>
              <a:rPr lang="en-US" sz="2600" i="1" dirty="0" smtClean="0"/>
              <a:t>normative</a:t>
            </a:r>
            <a:r>
              <a:rPr lang="en-US" sz="2600" dirty="0" smtClean="0"/>
              <a:t> analysis)</a:t>
            </a:r>
            <a:endParaRPr lang="en-US" sz="2600" dirty="0"/>
          </a:p>
        </p:txBody>
      </p:sp>
    </p:spTree>
    <p:extLst>
      <p:ext uri="{BB962C8B-B14F-4D97-AF65-F5344CB8AC3E}">
        <p14:creationId xmlns:p14="http://schemas.microsoft.com/office/powerpoint/2010/main" val="43090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332656"/>
            <a:ext cx="8229600" cy="5793507"/>
          </a:xfrm>
        </p:spPr>
        <p:txBody>
          <a:bodyPr/>
          <a:lstStyle/>
          <a:p>
            <a:pPr marL="0" indent="0" algn="ctr">
              <a:buNone/>
            </a:pPr>
            <a:r>
              <a:rPr lang="en-US" dirty="0"/>
              <a:t>C</a:t>
            </a:r>
            <a:r>
              <a:rPr lang="en-US" dirty="0" smtClean="0"/>
              <a:t>ontent of Chapter III</a:t>
            </a:r>
          </a:p>
          <a:p>
            <a:pPr marL="0" indent="0">
              <a:buNone/>
            </a:pPr>
            <a:endParaRPr lang="en-US" sz="2600" dirty="0" smtClean="0"/>
          </a:p>
          <a:p>
            <a:pPr marL="0" indent="0">
              <a:buNone/>
            </a:pPr>
            <a:r>
              <a:rPr lang="en-US" sz="2600" dirty="0" smtClean="0"/>
              <a:t>Justice</a:t>
            </a:r>
            <a:r>
              <a:rPr lang="en-US" sz="2600" dirty="0"/>
              <a:t>, equity and </a:t>
            </a:r>
            <a:r>
              <a:rPr lang="en-US" sz="2600" dirty="0" smtClean="0"/>
              <a:t>responsibility</a:t>
            </a:r>
          </a:p>
          <a:p>
            <a:pPr>
              <a:buFontTx/>
              <a:buChar char="•"/>
            </a:pPr>
            <a:r>
              <a:rPr lang="en-US" sz="2600" dirty="0" smtClean="0"/>
              <a:t>Responsibility for burden sharing</a:t>
            </a:r>
          </a:p>
          <a:p>
            <a:pPr>
              <a:buFontTx/>
              <a:buChar char="•"/>
            </a:pPr>
            <a:r>
              <a:rPr lang="en-US" sz="2600" dirty="0" smtClean="0"/>
              <a:t>Intergenerational justice</a:t>
            </a:r>
          </a:p>
          <a:p>
            <a:pPr>
              <a:buFontTx/>
              <a:buChar char="•"/>
            </a:pPr>
            <a:r>
              <a:rPr lang="en-US" sz="2600" dirty="0" smtClean="0"/>
              <a:t>Historical </a:t>
            </a:r>
            <a:r>
              <a:rPr lang="en-US" sz="2600" dirty="0"/>
              <a:t>responsibility and distributive </a:t>
            </a:r>
            <a:r>
              <a:rPr lang="en-US" sz="2600" dirty="0" smtClean="0"/>
              <a:t>justice</a:t>
            </a:r>
          </a:p>
          <a:p>
            <a:pPr>
              <a:buFontTx/>
              <a:buChar char="•"/>
            </a:pPr>
            <a:r>
              <a:rPr lang="en-US" sz="2600" dirty="0" smtClean="0"/>
              <a:t>Intra</a:t>
            </a:r>
            <a:r>
              <a:rPr lang="en-US" sz="2600" dirty="0"/>
              <a:t>‐generational </a:t>
            </a:r>
            <a:r>
              <a:rPr lang="en-US" sz="2600" dirty="0" smtClean="0"/>
              <a:t>distributive justice:</a:t>
            </a:r>
          </a:p>
          <a:p>
            <a:pPr>
              <a:buFontTx/>
              <a:buChar char="•"/>
            </a:pPr>
            <a:r>
              <a:rPr lang="en-US" sz="2600" dirty="0" smtClean="0"/>
              <a:t>compensatory </a:t>
            </a:r>
            <a:r>
              <a:rPr lang="en-US" sz="2600" dirty="0"/>
              <a:t>justice and historical </a:t>
            </a:r>
            <a:r>
              <a:rPr lang="en-US" sz="2600" dirty="0" smtClean="0"/>
              <a:t>responsibility</a:t>
            </a:r>
          </a:p>
          <a:p>
            <a:pPr>
              <a:buFontTx/>
              <a:buChar char="•"/>
            </a:pPr>
            <a:r>
              <a:rPr lang="en-US" sz="2600" dirty="0"/>
              <a:t>e</a:t>
            </a:r>
            <a:r>
              <a:rPr lang="en-US" sz="2600" dirty="0" smtClean="0"/>
              <a:t>thics of </a:t>
            </a:r>
            <a:r>
              <a:rPr lang="en-US" sz="2600" dirty="0" err="1"/>
              <a:t>g</a:t>
            </a:r>
            <a:r>
              <a:rPr lang="en-US" sz="2600" dirty="0" err="1" smtClean="0"/>
              <a:t>eoengineering</a:t>
            </a:r>
            <a:endParaRPr lang="en-US" sz="2600" dirty="0" smtClean="0"/>
          </a:p>
          <a:p>
            <a:pPr>
              <a:buFontTx/>
              <a:buChar char="•"/>
            </a:pPr>
            <a:r>
              <a:rPr lang="en-US" sz="2600" dirty="0"/>
              <a:t>n</a:t>
            </a:r>
            <a:r>
              <a:rPr lang="en-US" sz="2600" dirty="0" smtClean="0"/>
              <a:t>ature of well-being</a:t>
            </a:r>
          </a:p>
          <a:p>
            <a:pPr>
              <a:buFontTx/>
              <a:buChar char="•"/>
            </a:pPr>
            <a:r>
              <a:rPr lang="en-US" sz="2600" dirty="0"/>
              <a:t>n</a:t>
            </a:r>
            <a:r>
              <a:rPr lang="en-US" sz="2600" dirty="0" smtClean="0"/>
              <a:t>onhuman values</a:t>
            </a:r>
            <a:endParaRPr lang="en-US" sz="2600" dirty="0"/>
          </a:p>
          <a:p>
            <a:pPr marL="0" indent="0">
              <a:buNone/>
            </a:pPr>
            <a:endParaRPr lang="en-US" dirty="0"/>
          </a:p>
        </p:txBody>
      </p:sp>
    </p:spTree>
    <p:extLst>
      <p:ext uri="{BB962C8B-B14F-4D97-AF65-F5344CB8AC3E}">
        <p14:creationId xmlns:p14="http://schemas.microsoft.com/office/powerpoint/2010/main" val="1543019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(chapter 3)</a:t>
            </a:r>
            <a:endParaRPr lang="en-US" dirty="0"/>
          </a:p>
        </p:txBody>
      </p:sp>
      <p:sp>
        <p:nvSpPr>
          <p:cNvPr id="3" name="Content Placeholder 2"/>
          <p:cNvSpPr>
            <a:spLocks noGrp="1"/>
          </p:cNvSpPr>
          <p:nvPr>
            <p:ph idx="1"/>
          </p:nvPr>
        </p:nvSpPr>
        <p:spPr/>
        <p:txBody>
          <a:bodyPr/>
          <a:lstStyle/>
          <a:p>
            <a:pPr marL="0" indent="0">
              <a:buNone/>
            </a:pPr>
            <a:r>
              <a:rPr lang="en-US" sz="2600" dirty="0" smtClean="0">
                <a:solidFill>
                  <a:srgbClr val="FF0000"/>
                </a:solidFill>
              </a:rPr>
              <a:t>Executive Summary</a:t>
            </a:r>
          </a:p>
          <a:p>
            <a:pPr marL="0" indent="0">
              <a:buNone/>
            </a:pPr>
            <a:endParaRPr lang="en-US" sz="2600" dirty="0" smtClean="0"/>
          </a:p>
          <a:p>
            <a:pPr marL="0" indent="0" algn="just">
              <a:buNone/>
            </a:pPr>
            <a:r>
              <a:rPr lang="en-US" sz="2600" dirty="0" smtClean="0"/>
              <a:t>“</a:t>
            </a:r>
            <a:r>
              <a:rPr lang="en-US" sz="2600" dirty="0"/>
              <a:t>Duties to pay for some climate damages can be grounded in compensatory justice and distributive </a:t>
            </a:r>
            <a:r>
              <a:rPr lang="en-US" sz="2600" dirty="0" smtClean="0"/>
              <a:t>justice” (p.5)</a:t>
            </a:r>
          </a:p>
          <a:p>
            <a:pPr marL="0" indent="0">
              <a:buNone/>
            </a:pPr>
            <a:r>
              <a:rPr lang="en-US" sz="2600" b="1" dirty="0" smtClean="0"/>
              <a:t>“</a:t>
            </a:r>
            <a:r>
              <a:rPr lang="en-US" sz="2600" dirty="0"/>
              <a:t>principles of compensatory justice will apply to only some of the harmful emissions [3.3.5</a:t>
            </a:r>
            <a:r>
              <a:rPr lang="en-US" sz="2600" dirty="0" smtClean="0"/>
              <a:t>]” (p.5)</a:t>
            </a:r>
          </a:p>
          <a:p>
            <a:pPr marL="0" indent="0" algn="just">
              <a:buNone/>
            </a:pPr>
            <a:r>
              <a:rPr lang="en-US" sz="2600" dirty="0" smtClean="0"/>
              <a:t>“</a:t>
            </a:r>
            <a:r>
              <a:rPr lang="en-US" sz="2600" dirty="0"/>
              <a:t>Duties to pay for climate damages can</a:t>
            </a:r>
            <a:r>
              <a:rPr lang="en-US" sz="2600" dirty="0" smtClean="0"/>
              <a:t>, however</a:t>
            </a:r>
            <a:r>
              <a:rPr lang="en-US" sz="2600" dirty="0"/>
              <a:t>, also be grounded in distributive justice [3.3.4, 3.3.5</a:t>
            </a:r>
            <a:r>
              <a:rPr lang="en-US" sz="2600" dirty="0" smtClean="0"/>
              <a:t>]”. (p.6) </a:t>
            </a:r>
            <a:endParaRPr lang="en-US" sz="2600" dirty="0"/>
          </a:p>
          <a:p>
            <a:endParaRPr lang="en-US" dirty="0"/>
          </a:p>
          <a:p>
            <a:endParaRPr lang="en-US" dirty="0"/>
          </a:p>
          <a:p>
            <a:endParaRPr lang="en-US" dirty="0"/>
          </a:p>
        </p:txBody>
      </p:sp>
    </p:spTree>
    <p:extLst>
      <p:ext uri="{BB962C8B-B14F-4D97-AF65-F5344CB8AC3E}">
        <p14:creationId xmlns:p14="http://schemas.microsoft.com/office/powerpoint/2010/main" val="1589511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Relation to SPM</a:t>
            </a:r>
            <a:endParaRPr lang="en-US" dirty="0"/>
          </a:p>
        </p:txBody>
      </p:sp>
      <p:sp>
        <p:nvSpPr>
          <p:cNvPr id="3" name="Content Placeholder 2"/>
          <p:cNvSpPr>
            <a:spLocks noGrp="1"/>
          </p:cNvSpPr>
          <p:nvPr>
            <p:ph idx="1"/>
          </p:nvPr>
        </p:nvSpPr>
        <p:spPr>
          <a:xfrm>
            <a:off x="457200" y="1556792"/>
            <a:ext cx="8229600" cy="4569371"/>
          </a:xfrm>
        </p:spPr>
        <p:txBody>
          <a:bodyPr/>
          <a:lstStyle/>
          <a:p>
            <a:pPr marL="0" indent="0" algn="just">
              <a:buNone/>
            </a:pPr>
            <a:endParaRPr lang="en-US" sz="2600" dirty="0" smtClean="0"/>
          </a:p>
          <a:p>
            <a:pPr marL="0" indent="0" algn="just">
              <a:buNone/>
            </a:pPr>
            <a:r>
              <a:rPr lang="en-US" sz="2600" dirty="0" smtClean="0"/>
              <a:t>Summary for Policy Makers:</a:t>
            </a:r>
          </a:p>
          <a:p>
            <a:pPr marL="0" indent="0" algn="just">
              <a:buNone/>
            </a:pPr>
            <a:r>
              <a:rPr lang="en-US" sz="2600" dirty="0" smtClean="0"/>
              <a:t>“</a:t>
            </a:r>
            <a:r>
              <a:rPr lang="en-US" sz="2600" dirty="0"/>
              <a:t>Issues of equity, justice, and fairness arise with respect to mitigation and adaptation</a:t>
            </a:r>
            <a:r>
              <a:rPr lang="en-US" sz="2600" dirty="0" smtClean="0"/>
              <a:t>.” (p.4)</a:t>
            </a:r>
          </a:p>
          <a:p>
            <a:pPr marL="0" indent="0" algn="just">
              <a:buNone/>
            </a:pPr>
            <a:r>
              <a:rPr lang="en-US" sz="2600" dirty="0" smtClean="0"/>
              <a:t>“</a:t>
            </a:r>
            <a:r>
              <a:rPr lang="en-US" sz="2600" dirty="0"/>
              <a:t>Sustainable development and equity provide a basis for assessing climate policies and highlight the need for addressing the risks of climate change</a:t>
            </a:r>
            <a:r>
              <a:rPr lang="en-US" sz="2600" dirty="0" smtClean="0"/>
              <a:t>.” (p.4)</a:t>
            </a:r>
            <a:endParaRPr lang="en-US" sz="2600" dirty="0"/>
          </a:p>
          <a:p>
            <a:pPr marL="0" indent="0" algn="just">
              <a:buNone/>
            </a:pPr>
            <a:r>
              <a:rPr lang="en-US" sz="2600" dirty="0" smtClean="0"/>
              <a:t>“</a:t>
            </a:r>
            <a:r>
              <a:rPr lang="en-US" sz="2600" dirty="0"/>
              <a:t>Many areas of climate policy‐making involve value </a:t>
            </a:r>
            <a:r>
              <a:rPr lang="en-US" sz="2600" dirty="0" err="1"/>
              <a:t>judgements</a:t>
            </a:r>
            <a:r>
              <a:rPr lang="en-US" sz="2600" dirty="0"/>
              <a:t> and ethical considerations. </a:t>
            </a:r>
            <a:r>
              <a:rPr lang="en-US" sz="2600" dirty="0" smtClean="0"/>
              <a:t>“ (p.4)</a:t>
            </a:r>
            <a:endParaRPr lang="en-US" sz="2600" dirty="0"/>
          </a:p>
          <a:p>
            <a:pPr marL="514350" indent="-514350">
              <a:buAutoNum type="alphaLcParenBoth"/>
            </a:pPr>
            <a:endParaRPr lang="en-US" dirty="0"/>
          </a:p>
        </p:txBody>
      </p:sp>
    </p:spTree>
    <p:extLst>
      <p:ext uri="{BB962C8B-B14F-4D97-AF65-F5344CB8AC3E}">
        <p14:creationId xmlns:p14="http://schemas.microsoft.com/office/powerpoint/2010/main" val="2262103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366FF"/>
                </a:solidFill>
              </a:rPr>
              <a:t>III: Future Directions</a:t>
            </a:r>
            <a:endParaRPr lang="en-US" b="1" dirty="0">
              <a:solidFill>
                <a:srgbClr val="3366FF"/>
              </a:solidFill>
            </a:endParaRPr>
          </a:p>
        </p:txBody>
      </p:sp>
      <p:sp>
        <p:nvSpPr>
          <p:cNvPr id="3" name="Content Placeholder 2"/>
          <p:cNvSpPr>
            <a:spLocks noGrp="1"/>
          </p:cNvSpPr>
          <p:nvPr>
            <p:ph idx="1"/>
          </p:nvPr>
        </p:nvSpPr>
        <p:spPr/>
        <p:txBody>
          <a:bodyPr/>
          <a:lstStyle/>
          <a:p>
            <a:pPr marL="0" indent="0" algn="just">
              <a:buNone/>
            </a:pPr>
            <a:r>
              <a:rPr lang="en-US" sz="2600" dirty="0" smtClean="0"/>
              <a:t>#1. More systematic integration of ethical principles into analysis of mitigation</a:t>
            </a:r>
            <a:r>
              <a:rPr lang="en-US" sz="2600" dirty="0" smtClean="0">
                <a:solidFill>
                  <a:srgbClr val="FF0000"/>
                </a:solidFill>
              </a:rPr>
              <a:t>; more on distributive impacts of mitigation policies; more on comprehensive normative framework for comparing mitigation options that goes beyond monetary impacts and enables comparisons and trade-offs.</a:t>
            </a:r>
          </a:p>
          <a:p>
            <a:pPr marL="0" indent="0" algn="just">
              <a:buNone/>
            </a:pPr>
            <a:endParaRPr lang="en-US" sz="2600" dirty="0" smtClean="0"/>
          </a:p>
          <a:p>
            <a:pPr marL="0" indent="0" algn="just">
              <a:buNone/>
            </a:pPr>
            <a:r>
              <a:rPr lang="en-US" sz="2600" dirty="0" smtClean="0"/>
              <a:t>#2. Developing accounts of energy justice that does not focus simply on rights to emit</a:t>
            </a:r>
            <a:r>
              <a:rPr lang="en-US" sz="2600" dirty="0" smtClean="0">
                <a:solidFill>
                  <a:srgbClr val="FF0000"/>
                </a:solidFill>
              </a:rPr>
              <a:t>, but focuses instead on serving persons’ capabilities (</a:t>
            </a:r>
            <a:r>
              <a:rPr lang="en-US" sz="2600" dirty="0" err="1" smtClean="0">
                <a:solidFill>
                  <a:srgbClr val="FF0000"/>
                </a:solidFill>
              </a:rPr>
              <a:t>Sen</a:t>
            </a:r>
            <a:r>
              <a:rPr lang="en-US" sz="2600" dirty="0" smtClean="0">
                <a:solidFill>
                  <a:srgbClr val="FF0000"/>
                </a:solidFill>
              </a:rPr>
              <a:t>)</a:t>
            </a:r>
          </a:p>
          <a:p>
            <a:pPr marL="0" indent="0" algn="just">
              <a:buNone/>
            </a:pPr>
            <a:endParaRPr lang="en-US" dirty="0" smtClean="0"/>
          </a:p>
          <a:p>
            <a:pPr marL="0" indent="0">
              <a:buNone/>
            </a:pPr>
            <a:endParaRPr lang="en-US" dirty="0"/>
          </a:p>
        </p:txBody>
      </p:sp>
    </p:spTree>
    <p:extLst>
      <p:ext uri="{BB962C8B-B14F-4D97-AF65-F5344CB8AC3E}">
        <p14:creationId xmlns:p14="http://schemas.microsoft.com/office/powerpoint/2010/main" val="743234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692696"/>
            <a:ext cx="8229600" cy="5433467"/>
          </a:xfrm>
        </p:spPr>
        <p:txBody>
          <a:bodyPr/>
          <a:lstStyle/>
          <a:p>
            <a:pPr marL="0" indent="0" algn="just">
              <a:buNone/>
            </a:pPr>
            <a:r>
              <a:rPr lang="en-US" sz="2600" dirty="0"/>
              <a:t>#</a:t>
            </a:r>
            <a:r>
              <a:rPr lang="en-US" sz="2600" dirty="0" smtClean="0"/>
              <a:t>3. more on non-Western ethical perspectives for </a:t>
            </a:r>
            <a:r>
              <a:rPr lang="en-US" sz="2600" dirty="0" err="1" smtClean="0"/>
              <a:t>analysing</a:t>
            </a:r>
            <a:r>
              <a:rPr lang="en-US" sz="2600" dirty="0" smtClean="0"/>
              <a:t> climate change (</a:t>
            </a:r>
            <a:r>
              <a:rPr lang="en-US" sz="2600" dirty="0" smtClean="0">
                <a:solidFill>
                  <a:srgbClr val="FF0000"/>
                </a:solidFill>
              </a:rPr>
              <a:t>Given it is a global problem, should not ethical analysis be informed by analysis of all  ethical traditions?</a:t>
            </a:r>
            <a:r>
              <a:rPr lang="en-US" sz="2600" dirty="0" smtClean="0"/>
              <a:t>)</a:t>
            </a:r>
          </a:p>
          <a:p>
            <a:pPr marL="0" indent="0" algn="just">
              <a:buNone/>
            </a:pPr>
            <a:endParaRPr lang="en-US" sz="2600" dirty="0" smtClean="0"/>
          </a:p>
          <a:p>
            <a:pPr marL="0" indent="0" algn="just">
              <a:buNone/>
            </a:pPr>
            <a:r>
              <a:rPr lang="en-US" sz="2600" dirty="0" smtClean="0"/>
              <a:t>#4. Institutional </a:t>
            </a:r>
            <a:r>
              <a:rPr lang="en-US" sz="2600" dirty="0"/>
              <a:t>design and the politics of climate change</a:t>
            </a:r>
          </a:p>
          <a:p>
            <a:pPr marL="0" indent="0" algn="just">
              <a:buNone/>
            </a:pPr>
            <a:r>
              <a:rPr lang="en-US" sz="2600" dirty="0">
                <a:solidFill>
                  <a:srgbClr val="FF0000"/>
                </a:solidFill>
              </a:rPr>
              <a:t>(a) combining </a:t>
            </a:r>
            <a:r>
              <a:rPr lang="en-US" sz="2600" u="sng" dirty="0">
                <a:solidFill>
                  <a:srgbClr val="FF0000"/>
                </a:solidFill>
              </a:rPr>
              <a:t>effectiveness</a:t>
            </a:r>
            <a:r>
              <a:rPr lang="en-US" sz="2600" dirty="0">
                <a:solidFill>
                  <a:srgbClr val="FF0000"/>
                </a:solidFill>
              </a:rPr>
              <a:t> with </a:t>
            </a:r>
            <a:r>
              <a:rPr lang="en-US" sz="2600" u="sng" dirty="0">
                <a:solidFill>
                  <a:srgbClr val="FF0000"/>
                </a:solidFill>
              </a:rPr>
              <a:t>procedural justice</a:t>
            </a:r>
          </a:p>
          <a:p>
            <a:pPr marL="0" indent="0" algn="just">
              <a:buNone/>
            </a:pPr>
            <a:r>
              <a:rPr lang="en-US" sz="2600" dirty="0">
                <a:solidFill>
                  <a:srgbClr val="FF0000"/>
                </a:solidFill>
              </a:rPr>
              <a:t>(b) </a:t>
            </a:r>
            <a:r>
              <a:rPr lang="en-US" sz="2600" dirty="0" err="1">
                <a:solidFill>
                  <a:srgbClr val="FF0000"/>
                </a:solidFill>
              </a:rPr>
              <a:t>incentivising</a:t>
            </a:r>
            <a:r>
              <a:rPr lang="en-US" sz="2600" dirty="0">
                <a:solidFill>
                  <a:srgbClr val="FF0000"/>
                </a:solidFill>
              </a:rPr>
              <a:t> </a:t>
            </a:r>
            <a:r>
              <a:rPr lang="en-US" sz="2600" dirty="0" err="1">
                <a:solidFill>
                  <a:srgbClr val="FF0000"/>
                </a:solidFill>
              </a:rPr>
              <a:t>longterm</a:t>
            </a:r>
            <a:r>
              <a:rPr lang="en-US" sz="2600" dirty="0">
                <a:solidFill>
                  <a:srgbClr val="FF0000"/>
                </a:solidFill>
              </a:rPr>
              <a:t> </a:t>
            </a:r>
            <a:r>
              <a:rPr lang="en-US" sz="2600" dirty="0" smtClean="0">
                <a:solidFill>
                  <a:srgbClr val="FF0000"/>
                </a:solidFill>
              </a:rPr>
              <a:t>policymaking (courts, ombudsman, committee for the future, </a:t>
            </a:r>
            <a:r>
              <a:rPr lang="en-US" sz="2600" dirty="0" err="1" smtClean="0">
                <a:solidFill>
                  <a:srgbClr val="FF0000"/>
                </a:solidFill>
              </a:rPr>
              <a:t>longterm</a:t>
            </a:r>
            <a:r>
              <a:rPr lang="en-US" sz="2600" dirty="0" smtClean="0">
                <a:solidFill>
                  <a:srgbClr val="FF0000"/>
                </a:solidFill>
              </a:rPr>
              <a:t> performance indicators, UN High Commissioner for Future Generations)</a:t>
            </a:r>
            <a:endParaRPr lang="en-US" sz="2600" dirty="0">
              <a:solidFill>
                <a:srgbClr val="FF0000"/>
              </a:solidFill>
            </a:endParaRPr>
          </a:p>
          <a:p>
            <a:endParaRPr lang="en-US" dirty="0"/>
          </a:p>
        </p:txBody>
      </p:sp>
    </p:spTree>
    <p:extLst>
      <p:ext uri="{BB962C8B-B14F-4D97-AF65-F5344CB8AC3E}">
        <p14:creationId xmlns:p14="http://schemas.microsoft.com/office/powerpoint/2010/main" val="3428310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smtClean="0">
                <a:solidFill>
                  <a:schemeClr val="bg1"/>
                </a:solidFill>
                <a:latin typeface="Gill Sans MT" panose="020B0502020104020203" pitchFamily="34" charset="0"/>
              </a:rPr>
              <a:t>The </a:t>
            </a:r>
            <a:r>
              <a:rPr lang="en-GB" sz="2400" dirty="0">
                <a:solidFill>
                  <a:schemeClr val="bg1"/>
                </a:solidFill>
                <a:latin typeface="Gill Sans MT" panose="020B0502020104020203" pitchFamily="34" charset="0"/>
              </a:rPr>
              <a:t>challenge of mitigation</a:t>
            </a:r>
          </a:p>
        </p:txBody>
      </p:sp>
      <p:sp>
        <p:nvSpPr>
          <p:cNvPr id="10" name="TextBox 9"/>
          <p:cNvSpPr txBox="1"/>
          <p:nvPr/>
        </p:nvSpPr>
        <p:spPr>
          <a:xfrm>
            <a:off x="1137726" y="2492896"/>
            <a:ext cx="7056784" cy="1754326"/>
          </a:xfrm>
          <a:prstGeom prst="rect">
            <a:avLst/>
          </a:prstGeom>
          <a:noFill/>
        </p:spPr>
        <p:txBody>
          <a:bodyPr wrap="square" rtlCol="0">
            <a:spAutoFit/>
          </a:bodyPr>
          <a:lstStyle/>
          <a:p>
            <a:r>
              <a:rPr lang="en-GB" sz="4400" dirty="0" smtClean="0">
                <a:latin typeface="Gill Sans MT" panose="020B0502020104020203" pitchFamily="34" charset="0"/>
              </a:rPr>
              <a:t>Professor </a:t>
            </a:r>
            <a:r>
              <a:rPr lang="en-GB" sz="4400" dirty="0" err="1" smtClean="0">
                <a:latin typeface="Gill Sans MT" panose="020B0502020104020203" pitchFamily="34" charset="0"/>
              </a:rPr>
              <a:t>Ottmar</a:t>
            </a:r>
            <a:r>
              <a:rPr lang="en-GB" sz="4400" dirty="0" smtClean="0">
                <a:latin typeface="Gill Sans MT" panose="020B0502020104020203" pitchFamily="34" charset="0"/>
              </a:rPr>
              <a:t> </a:t>
            </a:r>
            <a:r>
              <a:rPr lang="en-GB" sz="4400" dirty="0" err="1" smtClean="0">
                <a:latin typeface="Gill Sans MT" panose="020B0502020104020203" pitchFamily="34" charset="0"/>
              </a:rPr>
              <a:t>Edenhofer</a:t>
            </a:r>
            <a:endParaRPr lang="en-GB" sz="4400" dirty="0" smtClean="0">
              <a:latin typeface="Gill Sans MT" panose="020B0502020104020203" pitchFamily="34" charset="0"/>
            </a:endParaRPr>
          </a:p>
          <a:p>
            <a:r>
              <a:rPr lang="en-GB" sz="3200" dirty="0">
                <a:latin typeface="Gill Sans MT" panose="020B0502020104020203" pitchFamily="34" charset="0"/>
              </a:rPr>
              <a:t/>
            </a:r>
            <a:br>
              <a:rPr lang="en-GB" sz="3200" dirty="0">
                <a:latin typeface="Gill Sans MT" panose="020B0502020104020203" pitchFamily="34" charset="0"/>
              </a:rPr>
            </a:br>
            <a:r>
              <a:rPr lang="en-GB" sz="3200" dirty="0" smtClean="0">
                <a:latin typeface="Gill Sans MT" panose="020B0502020104020203" pitchFamily="34" charset="0"/>
              </a:rPr>
              <a:t>Co-Chair of Working Group III</a:t>
            </a:r>
            <a:endParaRPr lang="en-GB" sz="3200" dirty="0">
              <a:latin typeface="Gill Sans MT" panose="020B0502020104020203" pitchFamily="34" charset="0"/>
            </a:endParaRPr>
          </a:p>
        </p:txBody>
      </p:sp>
    </p:spTree>
    <p:extLst>
      <p:ext uri="{BB962C8B-B14F-4D97-AF65-F5344CB8AC3E}">
        <p14:creationId xmlns:p14="http://schemas.microsoft.com/office/powerpoint/2010/main" val="99520735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188640"/>
            <a:ext cx="8229600" cy="5937523"/>
          </a:xfrm>
        </p:spPr>
        <p:txBody>
          <a:bodyPr/>
          <a:lstStyle/>
          <a:p>
            <a:pPr marL="0" indent="0" algn="ctr">
              <a:buNone/>
            </a:pPr>
            <a:r>
              <a:rPr lang="en-US" b="1" dirty="0" smtClean="0">
                <a:solidFill>
                  <a:srgbClr val="0000FF"/>
                </a:solidFill>
              </a:rPr>
              <a:t>Thank you!</a:t>
            </a:r>
          </a:p>
          <a:p>
            <a:pPr marL="0" indent="0" algn="just">
              <a:buNone/>
            </a:pPr>
            <a:endParaRPr lang="en-US" sz="2600" dirty="0" smtClean="0"/>
          </a:p>
          <a:p>
            <a:pPr marL="0" indent="0" algn="just">
              <a:buNone/>
            </a:pPr>
            <a:r>
              <a:rPr lang="en-US" sz="2600" dirty="0" smtClean="0"/>
              <a:t>Professor Simon Caney</a:t>
            </a:r>
          </a:p>
          <a:p>
            <a:pPr marL="0" indent="0" algn="just">
              <a:buNone/>
            </a:pPr>
            <a:r>
              <a:rPr lang="en-US" sz="2600" dirty="0" smtClean="0"/>
              <a:t>Co-Director of </a:t>
            </a:r>
            <a:r>
              <a:rPr lang="en-US" sz="2600" i="1" dirty="0" smtClean="0"/>
              <a:t>Human Rights for Future Generations</a:t>
            </a:r>
            <a:r>
              <a:rPr lang="en-US" sz="2600" dirty="0" smtClean="0"/>
              <a:t>, Oxford Martin School, University of Oxford.</a:t>
            </a:r>
          </a:p>
          <a:p>
            <a:pPr marL="0" indent="0" algn="just">
              <a:buNone/>
            </a:pPr>
            <a:r>
              <a:rPr lang="en-US" sz="2600" dirty="0" smtClean="0"/>
              <a:t>Director of </a:t>
            </a:r>
            <a:r>
              <a:rPr lang="en-US" sz="2600" i="1" dirty="0" smtClean="0"/>
              <a:t>Centre for the Study of Social Justice</a:t>
            </a:r>
            <a:r>
              <a:rPr lang="en-US" sz="2600" dirty="0" smtClean="0"/>
              <a:t>, University of Oxford</a:t>
            </a:r>
            <a:r>
              <a:rPr lang="en-US" dirty="0" smtClean="0"/>
              <a:t>.</a:t>
            </a:r>
          </a:p>
          <a:p>
            <a:pPr marL="0" indent="0">
              <a:buNone/>
            </a:pPr>
            <a:endParaRPr lang="en-US" dirty="0" smtClean="0"/>
          </a:p>
          <a:p>
            <a:pPr marL="0" indent="0">
              <a:buNone/>
            </a:pPr>
            <a:endParaRPr lang="en-US" dirty="0"/>
          </a:p>
          <a:p>
            <a:endParaRPr lang="en-US" dirty="0"/>
          </a:p>
        </p:txBody>
      </p:sp>
      <p:pic>
        <p:nvPicPr>
          <p:cNvPr id="4" name="Picture 3" descr="HR_logo_solid cop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4149080"/>
            <a:ext cx="6048672" cy="1584176"/>
          </a:xfrm>
          <a:prstGeom prst="rect">
            <a:avLst/>
          </a:prstGeom>
        </p:spPr>
      </p:pic>
    </p:spTree>
    <p:extLst>
      <p:ext uri="{BB962C8B-B14F-4D97-AF65-F5344CB8AC3E}">
        <p14:creationId xmlns:p14="http://schemas.microsoft.com/office/powerpoint/2010/main" val="4015314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smtClean="0">
                <a:solidFill>
                  <a:schemeClr val="bg1"/>
                </a:solidFill>
                <a:latin typeface="Gill Sans MT" panose="020B0502020104020203" pitchFamily="34" charset="0"/>
              </a:rPr>
              <a:t>The </a:t>
            </a:r>
            <a:r>
              <a:rPr lang="en-GB" sz="2400" dirty="0">
                <a:solidFill>
                  <a:schemeClr val="bg1"/>
                </a:solidFill>
                <a:latin typeface="Gill Sans MT" panose="020B0502020104020203" pitchFamily="34" charset="0"/>
              </a:rPr>
              <a:t>challenge of mitigation</a:t>
            </a:r>
          </a:p>
        </p:txBody>
      </p:sp>
      <p:sp>
        <p:nvSpPr>
          <p:cNvPr id="10" name="TextBox 9"/>
          <p:cNvSpPr txBox="1"/>
          <p:nvPr/>
        </p:nvSpPr>
        <p:spPr>
          <a:xfrm>
            <a:off x="1137726" y="2492896"/>
            <a:ext cx="7056784" cy="2308324"/>
          </a:xfrm>
          <a:prstGeom prst="rect">
            <a:avLst/>
          </a:prstGeom>
          <a:noFill/>
        </p:spPr>
        <p:txBody>
          <a:bodyPr wrap="square" rtlCol="0">
            <a:spAutoFit/>
          </a:bodyPr>
          <a:lstStyle/>
          <a:p>
            <a:r>
              <a:rPr lang="en-GB" sz="4800" dirty="0" smtClean="0">
                <a:latin typeface="Gill Sans MT" panose="020B0502020104020203" pitchFamily="34" charset="0"/>
              </a:rPr>
              <a:t>Professor John Barrett</a:t>
            </a:r>
          </a:p>
          <a:p>
            <a:r>
              <a:rPr lang="en-GB" sz="3200" dirty="0">
                <a:latin typeface="Gill Sans MT" panose="020B0502020104020203" pitchFamily="34" charset="0"/>
              </a:rPr>
              <a:t/>
            </a:r>
            <a:br>
              <a:rPr lang="en-GB" sz="3200" dirty="0">
                <a:latin typeface="Gill Sans MT" panose="020B0502020104020203" pitchFamily="34" charset="0"/>
              </a:rPr>
            </a:br>
            <a:r>
              <a:rPr lang="en-GB" sz="3200" dirty="0">
                <a:latin typeface="Gill Sans MT" panose="020B0502020104020203" pitchFamily="34" charset="0"/>
              </a:rPr>
              <a:t>Professor of Sustainability </a:t>
            </a:r>
            <a:r>
              <a:rPr lang="en-GB" sz="3200" dirty="0" smtClean="0">
                <a:latin typeface="Gill Sans MT" panose="020B0502020104020203" pitchFamily="34" charset="0"/>
              </a:rPr>
              <a:t>Research, </a:t>
            </a:r>
            <a:r>
              <a:rPr lang="en-GB" sz="3200" dirty="0">
                <a:latin typeface="Gill Sans MT" panose="020B0502020104020203" pitchFamily="34" charset="0"/>
              </a:rPr>
              <a:t>University of </a:t>
            </a:r>
            <a:r>
              <a:rPr lang="en-GB" sz="3200" dirty="0" smtClean="0">
                <a:latin typeface="Gill Sans MT" panose="020B0502020104020203" pitchFamily="34" charset="0"/>
              </a:rPr>
              <a:t>Leeds</a:t>
            </a:r>
            <a:endParaRPr lang="en-GB" sz="3200" dirty="0">
              <a:latin typeface="Gill Sans MT" panose="020B0502020104020203" pitchFamily="34" charset="0"/>
            </a:endParaRPr>
          </a:p>
        </p:txBody>
      </p:sp>
    </p:spTree>
    <p:extLst>
      <p:ext uri="{BB962C8B-B14F-4D97-AF65-F5344CB8AC3E}">
        <p14:creationId xmlns:p14="http://schemas.microsoft.com/office/powerpoint/2010/main" val="221700819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0" name="Text Box 6"/>
          <p:cNvSpPr txBox="1">
            <a:spLocks noChangeArrowheads="1"/>
          </p:cNvSpPr>
          <p:nvPr/>
        </p:nvSpPr>
        <p:spPr bwMode="ltGray">
          <a:xfrm>
            <a:off x="395536" y="2492896"/>
            <a:ext cx="7416824" cy="738187"/>
          </a:xfrm>
          <a:prstGeom prst="rect">
            <a:avLst/>
          </a:prstGeom>
          <a:noFill/>
          <a:ln w="9525">
            <a:noFill/>
            <a:miter lim="800000"/>
            <a:headEnd/>
            <a:tailEnd/>
          </a:ln>
          <a:effectLst/>
        </p:spPr>
        <p:txBody>
          <a:bodyPr lIns="0" tIns="0" rIns="0" bIns="36000" anchor="b"/>
          <a:lstStyle/>
          <a:p>
            <a:pPr eaLnBrk="0" hangingPunct="0">
              <a:spcBef>
                <a:spcPct val="0"/>
              </a:spcBef>
            </a:pPr>
            <a:r>
              <a:rPr lang="en-GB" sz="3800" dirty="0" smtClean="0">
                <a:solidFill>
                  <a:prstClr val="black"/>
                </a:solidFill>
              </a:rPr>
              <a:t>Driver of emissions</a:t>
            </a:r>
            <a:endParaRPr lang="en-GB" sz="3800" dirty="0">
              <a:solidFill>
                <a:prstClr val="black"/>
              </a:solidFill>
            </a:endParaRPr>
          </a:p>
        </p:txBody>
      </p:sp>
      <p:sp>
        <p:nvSpPr>
          <p:cNvPr id="24679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endParaRPr lang="en-GB">
              <a:solidFill>
                <a:prstClr val="black"/>
              </a:solidFill>
            </a:endParaRPr>
          </a:p>
        </p:txBody>
      </p:sp>
      <p:pic>
        <p:nvPicPr>
          <p:cNvPr id="246793" name="Picture 9" descr="LeedsUniBlack"/>
          <p:cNvPicPr>
            <a:picLocks noChangeAspect="1" noChangeArrowheads="1"/>
          </p:cNvPicPr>
          <p:nvPr/>
        </p:nvPicPr>
        <p:blipFill>
          <a:blip r:embed="rId3" cstate="print"/>
          <a:srcRect/>
          <a:stretch>
            <a:fillRect/>
          </a:stretch>
        </p:blipFill>
        <p:spPr bwMode="auto">
          <a:xfrm>
            <a:off x="6510338" y="441325"/>
            <a:ext cx="2274887" cy="6477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0" name="Text Box 6"/>
          <p:cNvSpPr txBox="1">
            <a:spLocks noChangeArrowheads="1"/>
          </p:cNvSpPr>
          <p:nvPr/>
        </p:nvSpPr>
        <p:spPr bwMode="ltGray">
          <a:xfrm>
            <a:off x="139576" y="170533"/>
            <a:ext cx="5368528" cy="738187"/>
          </a:xfrm>
          <a:prstGeom prst="rect">
            <a:avLst/>
          </a:prstGeom>
          <a:noFill/>
          <a:ln w="9525">
            <a:noFill/>
            <a:miter lim="800000"/>
            <a:headEnd/>
            <a:tailEnd/>
          </a:ln>
          <a:effectLst/>
        </p:spPr>
        <p:txBody>
          <a:bodyPr lIns="0" tIns="0" rIns="0" bIns="36000" anchor="b"/>
          <a:lstStyle/>
          <a:p>
            <a:pPr eaLnBrk="0" hangingPunct="0">
              <a:spcBef>
                <a:spcPct val="0"/>
              </a:spcBef>
            </a:pPr>
            <a:r>
              <a:rPr lang="en-GB" sz="2400" dirty="0" smtClean="0">
                <a:solidFill>
                  <a:prstClr val="black"/>
                </a:solidFill>
              </a:rPr>
              <a:t> </a:t>
            </a:r>
          </a:p>
          <a:p>
            <a:pPr eaLnBrk="0" hangingPunct="0">
              <a:spcBef>
                <a:spcPct val="0"/>
              </a:spcBef>
            </a:pPr>
            <a:r>
              <a:rPr lang="en-GB" sz="2400" dirty="0" smtClean="0">
                <a:solidFill>
                  <a:prstClr val="black"/>
                </a:solidFill>
              </a:rPr>
              <a:t>Final Demand as a driver of emissions</a:t>
            </a:r>
            <a:endParaRPr lang="en-GB" sz="2400" dirty="0">
              <a:solidFill>
                <a:prstClr val="black"/>
              </a:solidFill>
            </a:endParaRPr>
          </a:p>
        </p:txBody>
      </p:sp>
      <p:sp>
        <p:nvSpPr>
          <p:cNvPr id="24679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endParaRPr lang="en-GB">
              <a:solidFill>
                <a:prstClr val="black"/>
              </a:solidFill>
            </a:endParaRPr>
          </a:p>
        </p:txBody>
      </p:sp>
      <p:pic>
        <p:nvPicPr>
          <p:cNvPr id="246793" name="Picture 9" descr="LeedsUniBlack"/>
          <p:cNvPicPr>
            <a:picLocks noChangeAspect="1" noChangeArrowheads="1"/>
          </p:cNvPicPr>
          <p:nvPr/>
        </p:nvPicPr>
        <p:blipFill>
          <a:blip r:embed="rId3" cstate="print"/>
          <a:srcRect/>
          <a:stretch>
            <a:fillRect/>
          </a:stretch>
        </p:blipFill>
        <p:spPr bwMode="auto">
          <a:xfrm>
            <a:off x="6510338" y="441325"/>
            <a:ext cx="2274887" cy="6477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539552" y="1412776"/>
            <a:ext cx="7988374" cy="51705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0" name="Text Box 6"/>
          <p:cNvSpPr txBox="1">
            <a:spLocks noChangeArrowheads="1"/>
          </p:cNvSpPr>
          <p:nvPr/>
        </p:nvSpPr>
        <p:spPr bwMode="ltGray">
          <a:xfrm>
            <a:off x="139576" y="170533"/>
            <a:ext cx="5368528" cy="738187"/>
          </a:xfrm>
          <a:prstGeom prst="rect">
            <a:avLst/>
          </a:prstGeom>
          <a:noFill/>
          <a:ln w="9525">
            <a:noFill/>
            <a:miter lim="800000"/>
            <a:headEnd/>
            <a:tailEnd/>
          </a:ln>
          <a:effectLst/>
        </p:spPr>
        <p:txBody>
          <a:bodyPr lIns="0" tIns="0" rIns="0" bIns="36000" anchor="b"/>
          <a:lstStyle/>
          <a:p>
            <a:pPr eaLnBrk="0" hangingPunct="0">
              <a:spcBef>
                <a:spcPct val="0"/>
              </a:spcBef>
            </a:pPr>
            <a:r>
              <a:rPr lang="en-GB" sz="2400" dirty="0" smtClean="0">
                <a:solidFill>
                  <a:prstClr val="black"/>
                </a:solidFill>
              </a:rPr>
              <a:t> </a:t>
            </a:r>
          </a:p>
          <a:p>
            <a:pPr eaLnBrk="0" hangingPunct="0">
              <a:spcBef>
                <a:spcPct val="0"/>
              </a:spcBef>
            </a:pPr>
            <a:r>
              <a:rPr lang="en-GB" sz="2400" dirty="0" smtClean="0">
                <a:solidFill>
                  <a:prstClr val="black"/>
                </a:solidFill>
              </a:rPr>
              <a:t>Rate of decoupling</a:t>
            </a:r>
            <a:endParaRPr lang="en-GB" sz="2400" dirty="0">
              <a:solidFill>
                <a:prstClr val="black"/>
              </a:solidFill>
            </a:endParaRPr>
          </a:p>
        </p:txBody>
      </p:sp>
      <p:sp>
        <p:nvSpPr>
          <p:cNvPr id="24679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endParaRPr lang="en-GB">
              <a:solidFill>
                <a:prstClr val="black"/>
              </a:solidFill>
            </a:endParaRPr>
          </a:p>
        </p:txBody>
      </p:sp>
      <p:pic>
        <p:nvPicPr>
          <p:cNvPr id="246793" name="Picture 9" descr="LeedsUniBlack"/>
          <p:cNvPicPr>
            <a:picLocks noChangeAspect="1" noChangeArrowheads="1"/>
          </p:cNvPicPr>
          <p:nvPr/>
        </p:nvPicPr>
        <p:blipFill>
          <a:blip r:embed="rId3" cstate="print"/>
          <a:srcRect/>
          <a:stretch>
            <a:fillRect/>
          </a:stretch>
        </p:blipFill>
        <p:spPr bwMode="auto">
          <a:xfrm>
            <a:off x="6510338" y="441325"/>
            <a:ext cx="2274887" cy="647700"/>
          </a:xfrm>
          <a:prstGeom prst="rect">
            <a:avLst/>
          </a:prstGeom>
          <a:noFill/>
        </p:spPr>
      </p:pic>
      <p:pic>
        <p:nvPicPr>
          <p:cNvPr id="5" name="Picture 94"/>
          <p:cNvPicPr>
            <a:picLocks noChangeAspect="1" noChangeArrowheads="1"/>
          </p:cNvPicPr>
          <p:nvPr/>
        </p:nvPicPr>
        <p:blipFill>
          <a:blip r:embed="rId4" cstate="print"/>
          <a:srcRect/>
          <a:stretch>
            <a:fillRect/>
          </a:stretch>
        </p:blipFill>
        <p:spPr bwMode="auto">
          <a:xfrm>
            <a:off x="395536" y="1484784"/>
            <a:ext cx="7704856" cy="52745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0" name="Text Box 6"/>
          <p:cNvSpPr txBox="1">
            <a:spLocks noChangeArrowheads="1"/>
          </p:cNvSpPr>
          <p:nvPr/>
        </p:nvSpPr>
        <p:spPr bwMode="ltGray">
          <a:xfrm>
            <a:off x="139576" y="170533"/>
            <a:ext cx="5368528" cy="738187"/>
          </a:xfrm>
          <a:prstGeom prst="rect">
            <a:avLst/>
          </a:prstGeom>
          <a:noFill/>
          <a:ln w="9525">
            <a:noFill/>
            <a:miter lim="800000"/>
            <a:headEnd/>
            <a:tailEnd/>
          </a:ln>
          <a:effectLst/>
        </p:spPr>
        <p:txBody>
          <a:bodyPr lIns="0" tIns="0" rIns="0" bIns="36000" anchor="b"/>
          <a:lstStyle/>
          <a:p>
            <a:pPr eaLnBrk="0" hangingPunct="0">
              <a:spcBef>
                <a:spcPct val="0"/>
              </a:spcBef>
            </a:pPr>
            <a:r>
              <a:rPr lang="en-GB" sz="2400" dirty="0" smtClean="0">
                <a:solidFill>
                  <a:prstClr val="black"/>
                </a:solidFill>
              </a:rPr>
              <a:t> </a:t>
            </a:r>
          </a:p>
          <a:p>
            <a:pPr eaLnBrk="0" hangingPunct="0">
              <a:spcBef>
                <a:spcPct val="0"/>
              </a:spcBef>
            </a:pPr>
            <a:r>
              <a:rPr lang="en-GB" sz="2400" dirty="0" smtClean="0">
                <a:solidFill>
                  <a:prstClr val="black"/>
                </a:solidFill>
              </a:rPr>
              <a:t>Effects of past economic crises</a:t>
            </a:r>
            <a:endParaRPr lang="en-GB" sz="2400" dirty="0">
              <a:solidFill>
                <a:prstClr val="black"/>
              </a:solidFill>
            </a:endParaRPr>
          </a:p>
        </p:txBody>
      </p:sp>
      <p:sp>
        <p:nvSpPr>
          <p:cNvPr id="24679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endParaRPr lang="en-GB">
              <a:solidFill>
                <a:prstClr val="black"/>
              </a:solidFill>
            </a:endParaRPr>
          </a:p>
        </p:txBody>
      </p:sp>
      <p:pic>
        <p:nvPicPr>
          <p:cNvPr id="246793" name="Picture 9" descr="LeedsUniBlack"/>
          <p:cNvPicPr>
            <a:picLocks noChangeAspect="1" noChangeArrowheads="1"/>
          </p:cNvPicPr>
          <p:nvPr/>
        </p:nvPicPr>
        <p:blipFill>
          <a:blip r:embed="rId3" cstate="print"/>
          <a:srcRect/>
          <a:stretch>
            <a:fillRect/>
          </a:stretch>
        </p:blipFill>
        <p:spPr bwMode="auto">
          <a:xfrm>
            <a:off x="6510338" y="441325"/>
            <a:ext cx="2274887" cy="647700"/>
          </a:xfrm>
          <a:prstGeom prst="rect">
            <a:avLst/>
          </a:prstGeom>
          <a:noFill/>
        </p:spPr>
      </p:pic>
      <p:pic>
        <p:nvPicPr>
          <p:cNvPr id="5" name="Picture 2" descr="Global CO2 emissions and carbon intensity."/>
          <p:cNvPicPr>
            <a:picLocks noChangeAspect="1" noChangeArrowheads="1"/>
          </p:cNvPicPr>
          <p:nvPr/>
        </p:nvPicPr>
        <p:blipFill>
          <a:blip r:embed="rId4" cstate="print"/>
          <a:srcRect/>
          <a:stretch>
            <a:fillRect/>
          </a:stretch>
        </p:blipFill>
        <p:spPr bwMode="auto">
          <a:xfrm>
            <a:off x="1115616" y="1744974"/>
            <a:ext cx="6003032" cy="6583326"/>
          </a:xfrm>
          <a:prstGeom prst="rect">
            <a:avLst/>
          </a:prstGeom>
          <a:noFill/>
        </p:spPr>
      </p:pic>
      <p:sp>
        <p:nvSpPr>
          <p:cNvPr id="6" name="TextBox 5"/>
          <p:cNvSpPr txBox="1"/>
          <p:nvPr/>
        </p:nvSpPr>
        <p:spPr>
          <a:xfrm>
            <a:off x="35496" y="6608385"/>
            <a:ext cx="3240360" cy="276999"/>
          </a:xfrm>
          <a:prstGeom prst="rect">
            <a:avLst/>
          </a:prstGeom>
          <a:noFill/>
        </p:spPr>
        <p:txBody>
          <a:bodyPr wrap="square" rtlCol="0">
            <a:spAutoFit/>
          </a:bodyPr>
          <a:lstStyle/>
          <a:p>
            <a:r>
              <a:rPr lang="en-GB" sz="1200" dirty="0" smtClean="0">
                <a:solidFill>
                  <a:prstClr val="black"/>
                </a:solidFill>
              </a:rPr>
              <a:t>Source: Peters et al (2011)</a:t>
            </a:r>
            <a:endParaRPr lang="en-GB" sz="1200" dirty="0">
              <a:solidFill>
                <a:prstClr val="black"/>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0" name="Text Box 6"/>
          <p:cNvSpPr txBox="1">
            <a:spLocks noChangeArrowheads="1"/>
          </p:cNvSpPr>
          <p:nvPr/>
        </p:nvSpPr>
        <p:spPr bwMode="ltGray">
          <a:xfrm>
            <a:off x="395536" y="2492896"/>
            <a:ext cx="7416824" cy="738187"/>
          </a:xfrm>
          <a:prstGeom prst="rect">
            <a:avLst/>
          </a:prstGeom>
          <a:noFill/>
          <a:ln w="9525">
            <a:noFill/>
            <a:miter lim="800000"/>
            <a:headEnd/>
            <a:tailEnd/>
          </a:ln>
          <a:effectLst/>
        </p:spPr>
        <p:txBody>
          <a:bodyPr lIns="0" tIns="0" rIns="0" bIns="36000" anchor="b"/>
          <a:lstStyle/>
          <a:p>
            <a:pPr eaLnBrk="0" hangingPunct="0">
              <a:spcBef>
                <a:spcPct val="0"/>
              </a:spcBef>
            </a:pPr>
            <a:r>
              <a:rPr lang="en-GB" sz="3400" dirty="0" smtClean="0">
                <a:solidFill>
                  <a:prstClr val="black"/>
                </a:solidFill>
              </a:rPr>
              <a:t>Carbon budgets for the UK</a:t>
            </a:r>
            <a:endParaRPr lang="en-GB" sz="3400" dirty="0">
              <a:solidFill>
                <a:prstClr val="black"/>
              </a:solidFill>
            </a:endParaRPr>
          </a:p>
        </p:txBody>
      </p:sp>
      <p:sp>
        <p:nvSpPr>
          <p:cNvPr id="24679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endParaRPr lang="en-GB">
              <a:solidFill>
                <a:prstClr val="black"/>
              </a:solidFill>
            </a:endParaRPr>
          </a:p>
        </p:txBody>
      </p:sp>
      <p:pic>
        <p:nvPicPr>
          <p:cNvPr id="246793" name="Picture 9" descr="LeedsUniBlack"/>
          <p:cNvPicPr>
            <a:picLocks noChangeAspect="1" noChangeArrowheads="1"/>
          </p:cNvPicPr>
          <p:nvPr/>
        </p:nvPicPr>
        <p:blipFill>
          <a:blip r:embed="rId3" cstate="print"/>
          <a:srcRect/>
          <a:stretch>
            <a:fillRect/>
          </a:stretch>
        </p:blipFill>
        <p:spPr bwMode="auto">
          <a:xfrm>
            <a:off x="6510338" y="441325"/>
            <a:ext cx="2274887" cy="6477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body" idx="1"/>
          </p:nvPr>
        </p:nvSpPr>
        <p:spPr>
          <a:xfrm>
            <a:off x="251520" y="332656"/>
            <a:ext cx="4504433" cy="755600"/>
          </a:xfrm>
        </p:spPr>
        <p:txBody>
          <a:bodyPr>
            <a:normAutofit fontScale="32500" lnSpcReduction="20000"/>
          </a:bodyPr>
          <a:lstStyle/>
          <a:p>
            <a:pPr>
              <a:buNone/>
            </a:pPr>
            <a:endParaRPr lang="en-GB" sz="3000" dirty="0" smtClean="0"/>
          </a:p>
          <a:p>
            <a:pPr>
              <a:buNone/>
            </a:pPr>
            <a:endParaRPr lang="en-GB" sz="3000" dirty="0" smtClean="0"/>
          </a:p>
          <a:p>
            <a:pPr>
              <a:buNone/>
            </a:pPr>
            <a:r>
              <a:rPr lang="en-GB" sz="3000" dirty="0" smtClean="0"/>
              <a:t>	</a:t>
            </a:r>
            <a:r>
              <a:rPr lang="en-GB" sz="2800" dirty="0" smtClean="0"/>
              <a:t>	</a:t>
            </a:r>
          </a:p>
          <a:p>
            <a:pPr>
              <a:buNone/>
            </a:pPr>
            <a:r>
              <a:rPr lang="en-GB" sz="3000" dirty="0" smtClean="0"/>
              <a:t> </a:t>
            </a:r>
          </a:p>
        </p:txBody>
      </p:sp>
      <p:sp>
        <p:nvSpPr>
          <p:cNvPr id="24679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endParaRPr lang="en-GB" dirty="0">
              <a:solidFill>
                <a:prstClr val="black"/>
              </a:solidFill>
            </a:endParaRPr>
          </a:p>
        </p:txBody>
      </p:sp>
      <p:pic>
        <p:nvPicPr>
          <p:cNvPr id="246793" name="Picture 9" descr="LeedsUniBlack"/>
          <p:cNvPicPr>
            <a:picLocks noChangeAspect="1" noChangeArrowheads="1"/>
          </p:cNvPicPr>
          <p:nvPr/>
        </p:nvPicPr>
        <p:blipFill>
          <a:blip r:embed="rId3" cstate="print"/>
          <a:srcRect/>
          <a:stretch>
            <a:fillRect/>
          </a:stretch>
        </p:blipFill>
        <p:spPr bwMode="auto">
          <a:xfrm>
            <a:off x="6510338" y="441325"/>
            <a:ext cx="2274887" cy="647700"/>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a:off x="4412730" y="3849727"/>
            <a:ext cx="4695774" cy="2891641"/>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cstate="print"/>
          <a:srcRect/>
          <a:stretch>
            <a:fillRect/>
          </a:stretch>
        </p:blipFill>
        <p:spPr bwMode="auto">
          <a:xfrm>
            <a:off x="72009" y="1412777"/>
            <a:ext cx="4788023" cy="2342690"/>
          </a:xfrm>
          <a:prstGeom prst="rect">
            <a:avLst/>
          </a:prstGeom>
          <a:noFill/>
          <a:ln w="9525">
            <a:noFill/>
            <a:miter lim="800000"/>
            <a:headEnd/>
            <a:tailEnd/>
          </a:ln>
          <a:effectLst/>
        </p:spPr>
      </p:pic>
      <p:sp>
        <p:nvSpPr>
          <p:cNvPr id="10" name="TextBox 9"/>
          <p:cNvSpPr txBox="1"/>
          <p:nvPr/>
        </p:nvSpPr>
        <p:spPr>
          <a:xfrm>
            <a:off x="5004048" y="1556792"/>
            <a:ext cx="3960440" cy="1477328"/>
          </a:xfrm>
          <a:prstGeom prst="rect">
            <a:avLst/>
          </a:prstGeom>
          <a:noFill/>
        </p:spPr>
        <p:txBody>
          <a:bodyPr wrap="square" rtlCol="0">
            <a:spAutoFit/>
          </a:bodyPr>
          <a:lstStyle/>
          <a:p>
            <a:r>
              <a:rPr lang="en-GB" dirty="0" smtClean="0">
                <a:solidFill>
                  <a:prstClr val="black"/>
                </a:solidFill>
              </a:rPr>
              <a:t>Figure 1: UK Emissions 2012 – 2100 to achieve equitable 2 degree benchmark with 67% probability</a:t>
            </a:r>
          </a:p>
          <a:p>
            <a:endParaRPr lang="en-GB" dirty="0" smtClean="0">
              <a:solidFill>
                <a:prstClr val="black"/>
              </a:solidFill>
            </a:endParaRPr>
          </a:p>
          <a:p>
            <a:r>
              <a:rPr lang="en-GB" dirty="0" smtClean="0">
                <a:solidFill>
                  <a:prstClr val="black"/>
                </a:solidFill>
              </a:rPr>
              <a:t>95% reduction by 2050</a:t>
            </a:r>
          </a:p>
        </p:txBody>
      </p:sp>
      <p:sp>
        <p:nvSpPr>
          <p:cNvPr id="12" name="TextBox 11"/>
          <p:cNvSpPr txBox="1"/>
          <p:nvPr/>
        </p:nvSpPr>
        <p:spPr>
          <a:xfrm>
            <a:off x="251520" y="4293096"/>
            <a:ext cx="3851920" cy="1200329"/>
          </a:xfrm>
          <a:prstGeom prst="rect">
            <a:avLst/>
          </a:prstGeom>
          <a:noFill/>
        </p:spPr>
        <p:txBody>
          <a:bodyPr wrap="square" rtlCol="0">
            <a:spAutoFit/>
          </a:bodyPr>
          <a:lstStyle/>
          <a:p>
            <a:r>
              <a:rPr lang="en-GB" dirty="0" smtClean="0">
                <a:solidFill>
                  <a:prstClr val="black"/>
                </a:solidFill>
              </a:rPr>
              <a:t>Figure 2: Comparison of 2 degree equitable reduction with CCC budgets</a:t>
            </a:r>
          </a:p>
          <a:p>
            <a:endParaRPr lang="en-GB" dirty="0" smtClean="0">
              <a:solidFill>
                <a:prstClr val="black"/>
              </a:solidFill>
            </a:endParaRPr>
          </a:p>
          <a:p>
            <a:r>
              <a:rPr lang="en-GB" dirty="0" smtClean="0">
                <a:solidFill>
                  <a:prstClr val="black"/>
                </a:solidFill>
              </a:rPr>
              <a:t>80% reduction by 2032</a:t>
            </a:r>
            <a:endParaRPr lang="en-GB" dirty="0">
              <a:solidFill>
                <a:prstClr val="black"/>
              </a:solidFill>
            </a:endParaRPr>
          </a:p>
        </p:txBody>
      </p:sp>
      <p:sp>
        <p:nvSpPr>
          <p:cNvPr id="13" name="TextBox 12"/>
          <p:cNvSpPr txBox="1"/>
          <p:nvPr/>
        </p:nvSpPr>
        <p:spPr>
          <a:xfrm>
            <a:off x="-36512" y="6608385"/>
            <a:ext cx="3635896" cy="276999"/>
          </a:xfrm>
          <a:prstGeom prst="rect">
            <a:avLst/>
          </a:prstGeom>
          <a:noFill/>
        </p:spPr>
        <p:txBody>
          <a:bodyPr wrap="square" rtlCol="0">
            <a:spAutoFit/>
          </a:bodyPr>
          <a:lstStyle/>
          <a:p>
            <a:r>
              <a:rPr lang="en-GB" sz="1200" dirty="0" smtClean="0">
                <a:solidFill>
                  <a:prstClr val="black"/>
                </a:solidFill>
              </a:rPr>
              <a:t>Source: Own Calculations</a:t>
            </a:r>
            <a:endParaRPr lang="en-GB" sz="1200" dirty="0">
              <a:solidFill>
                <a:prstClr val="black"/>
              </a:solidFill>
            </a:endParaRPr>
          </a:p>
        </p:txBody>
      </p:sp>
      <p:sp>
        <p:nvSpPr>
          <p:cNvPr id="11" name="Text Box 6"/>
          <p:cNvSpPr txBox="1">
            <a:spLocks noChangeArrowheads="1"/>
          </p:cNvSpPr>
          <p:nvPr/>
        </p:nvSpPr>
        <p:spPr bwMode="ltGray">
          <a:xfrm>
            <a:off x="251520" y="260648"/>
            <a:ext cx="5976664" cy="738187"/>
          </a:xfrm>
          <a:prstGeom prst="rect">
            <a:avLst/>
          </a:prstGeom>
          <a:noFill/>
          <a:ln w="9525">
            <a:noFill/>
            <a:miter lim="800000"/>
            <a:headEnd/>
            <a:tailEnd/>
          </a:ln>
          <a:effectLst/>
        </p:spPr>
        <p:txBody>
          <a:bodyPr lIns="0" tIns="0" rIns="0" bIns="36000" anchor="b"/>
          <a:lstStyle/>
          <a:p>
            <a:pPr eaLnBrk="0" hangingPunct="0">
              <a:spcBef>
                <a:spcPct val="0"/>
              </a:spcBef>
            </a:pPr>
            <a:r>
              <a:rPr lang="en-GB" sz="2800" dirty="0" smtClean="0">
                <a:solidFill>
                  <a:prstClr val="black"/>
                </a:solidFill>
              </a:rPr>
              <a:t>Revisit UK Carbon Budgets for RCP 2.6</a:t>
            </a:r>
            <a:endParaRPr lang="en-GB" sz="28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body" idx="1"/>
          </p:nvPr>
        </p:nvSpPr>
        <p:spPr>
          <a:xfrm>
            <a:off x="251520" y="332656"/>
            <a:ext cx="4504433" cy="755600"/>
          </a:xfrm>
        </p:spPr>
        <p:txBody>
          <a:bodyPr>
            <a:normAutofit fontScale="32500" lnSpcReduction="20000"/>
          </a:bodyPr>
          <a:lstStyle/>
          <a:p>
            <a:pPr>
              <a:buNone/>
            </a:pPr>
            <a:endParaRPr lang="en-GB" sz="3000" dirty="0" smtClean="0"/>
          </a:p>
          <a:p>
            <a:pPr>
              <a:buNone/>
            </a:pPr>
            <a:endParaRPr lang="en-GB" sz="3000" dirty="0" smtClean="0"/>
          </a:p>
          <a:p>
            <a:pPr>
              <a:buNone/>
            </a:pPr>
            <a:r>
              <a:rPr lang="en-GB" sz="3000" dirty="0" smtClean="0"/>
              <a:t>	</a:t>
            </a:r>
            <a:r>
              <a:rPr lang="en-GB" sz="2800" dirty="0" smtClean="0"/>
              <a:t>	</a:t>
            </a:r>
          </a:p>
          <a:p>
            <a:pPr>
              <a:buNone/>
            </a:pPr>
            <a:r>
              <a:rPr lang="en-GB" sz="3000" dirty="0" smtClean="0"/>
              <a:t> </a:t>
            </a:r>
          </a:p>
        </p:txBody>
      </p:sp>
      <p:sp>
        <p:nvSpPr>
          <p:cNvPr id="24679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endParaRPr lang="en-GB" dirty="0">
              <a:solidFill>
                <a:prstClr val="black"/>
              </a:solidFill>
            </a:endParaRPr>
          </a:p>
        </p:txBody>
      </p:sp>
      <p:pic>
        <p:nvPicPr>
          <p:cNvPr id="246793" name="Picture 9" descr="LeedsUniBlack"/>
          <p:cNvPicPr>
            <a:picLocks noChangeAspect="1" noChangeArrowheads="1"/>
          </p:cNvPicPr>
          <p:nvPr/>
        </p:nvPicPr>
        <p:blipFill>
          <a:blip r:embed="rId3" cstate="print"/>
          <a:srcRect/>
          <a:stretch>
            <a:fillRect/>
          </a:stretch>
        </p:blipFill>
        <p:spPr bwMode="auto">
          <a:xfrm>
            <a:off x="6510338" y="441325"/>
            <a:ext cx="2274887" cy="647700"/>
          </a:xfrm>
          <a:prstGeom prst="rect">
            <a:avLst/>
          </a:prstGeom>
          <a:noFill/>
        </p:spPr>
      </p:pic>
      <p:pic>
        <p:nvPicPr>
          <p:cNvPr id="3074" name="Picture 2"/>
          <p:cNvPicPr>
            <a:picLocks noChangeAspect="1" noChangeArrowheads="1"/>
          </p:cNvPicPr>
          <p:nvPr/>
        </p:nvPicPr>
        <p:blipFill>
          <a:blip r:embed="rId4" cstate="print"/>
          <a:srcRect/>
          <a:stretch>
            <a:fillRect/>
          </a:stretch>
        </p:blipFill>
        <p:spPr bwMode="auto">
          <a:xfrm>
            <a:off x="35496" y="1397020"/>
            <a:ext cx="4032448" cy="239202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cstate="print"/>
          <a:srcRect/>
          <a:stretch>
            <a:fillRect/>
          </a:stretch>
        </p:blipFill>
        <p:spPr bwMode="auto">
          <a:xfrm>
            <a:off x="4059204" y="3861048"/>
            <a:ext cx="4905283" cy="2909779"/>
          </a:xfrm>
          <a:prstGeom prst="rect">
            <a:avLst/>
          </a:prstGeom>
          <a:noFill/>
          <a:ln w="9525">
            <a:noFill/>
            <a:miter lim="800000"/>
            <a:headEnd/>
            <a:tailEnd/>
          </a:ln>
          <a:effectLst/>
        </p:spPr>
      </p:pic>
      <p:sp>
        <p:nvSpPr>
          <p:cNvPr id="9" name="TextBox 8"/>
          <p:cNvSpPr txBox="1"/>
          <p:nvPr/>
        </p:nvSpPr>
        <p:spPr>
          <a:xfrm>
            <a:off x="4355976" y="1628800"/>
            <a:ext cx="4248472" cy="646331"/>
          </a:xfrm>
          <a:prstGeom prst="rect">
            <a:avLst/>
          </a:prstGeom>
          <a:noFill/>
        </p:spPr>
        <p:txBody>
          <a:bodyPr wrap="square" rtlCol="0">
            <a:spAutoFit/>
          </a:bodyPr>
          <a:lstStyle/>
          <a:p>
            <a:r>
              <a:rPr lang="en-GB" dirty="0" smtClean="0">
                <a:solidFill>
                  <a:prstClr val="black"/>
                </a:solidFill>
              </a:rPr>
              <a:t>Figure 1: UK Consumption Emissions with 3.2% per year efficiency improvements</a:t>
            </a:r>
            <a:endParaRPr lang="en-GB" dirty="0">
              <a:solidFill>
                <a:prstClr val="black"/>
              </a:solidFill>
            </a:endParaRPr>
          </a:p>
        </p:txBody>
      </p:sp>
      <p:sp>
        <p:nvSpPr>
          <p:cNvPr id="10" name="TextBox 9"/>
          <p:cNvSpPr txBox="1"/>
          <p:nvPr/>
        </p:nvSpPr>
        <p:spPr>
          <a:xfrm>
            <a:off x="0" y="6536377"/>
            <a:ext cx="3851920" cy="276999"/>
          </a:xfrm>
          <a:prstGeom prst="rect">
            <a:avLst/>
          </a:prstGeom>
          <a:noFill/>
        </p:spPr>
        <p:txBody>
          <a:bodyPr wrap="square" rtlCol="0">
            <a:spAutoFit/>
          </a:bodyPr>
          <a:lstStyle/>
          <a:p>
            <a:r>
              <a:rPr lang="en-GB" sz="1200" dirty="0" smtClean="0">
                <a:solidFill>
                  <a:prstClr val="black"/>
                </a:solidFill>
              </a:rPr>
              <a:t>Source: Own Calculations</a:t>
            </a:r>
            <a:endParaRPr lang="en-GB" sz="1200" dirty="0">
              <a:solidFill>
                <a:prstClr val="black"/>
              </a:solidFill>
            </a:endParaRPr>
          </a:p>
        </p:txBody>
      </p:sp>
      <p:sp>
        <p:nvSpPr>
          <p:cNvPr id="11" name="TextBox 10"/>
          <p:cNvSpPr txBox="1"/>
          <p:nvPr/>
        </p:nvSpPr>
        <p:spPr>
          <a:xfrm>
            <a:off x="251520" y="4221088"/>
            <a:ext cx="3707904" cy="923330"/>
          </a:xfrm>
          <a:prstGeom prst="rect">
            <a:avLst/>
          </a:prstGeom>
          <a:noFill/>
        </p:spPr>
        <p:txBody>
          <a:bodyPr wrap="square" rtlCol="0">
            <a:spAutoFit/>
          </a:bodyPr>
          <a:lstStyle/>
          <a:p>
            <a:r>
              <a:rPr lang="en-GB" dirty="0" smtClean="0">
                <a:solidFill>
                  <a:prstClr val="black"/>
                </a:solidFill>
              </a:rPr>
              <a:t>Figure 2:  UK Consumption Emissions with necessary annual reduction achieved to 2027</a:t>
            </a:r>
            <a:endParaRPr lang="en-GB" dirty="0">
              <a:solidFill>
                <a:prstClr val="black"/>
              </a:solidFill>
            </a:endParaRPr>
          </a:p>
        </p:txBody>
      </p:sp>
      <p:sp>
        <p:nvSpPr>
          <p:cNvPr id="12" name="Text Box 6"/>
          <p:cNvSpPr txBox="1">
            <a:spLocks noChangeArrowheads="1"/>
          </p:cNvSpPr>
          <p:nvPr/>
        </p:nvSpPr>
        <p:spPr bwMode="ltGray">
          <a:xfrm>
            <a:off x="139576" y="170533"/>
            <a:ext cx="6160616" cy="738187"/>
          </a:xfrm>
          <a:prstGeom prst="rect">
            <a:avLst/>
          </a:prstGeom>
          <a:noFill/>
          <a:ln w="9525">
            <a:noFill/>
            <a:miter lim="800000"/>
            <a:headEnd/>
            <a:tailEnd/>
          </a:ln>
          <a:effectLst/>
        </p:spPr>
        <p:txBody>
          <a:bodyPr lIns="0" tIns="0" rIns="0" bIns="36000" anchor="b"/>
          <a:lstStyle/>
          <a:p>
            <a:pPr eaLnBrk="0" hangingPunct="0">
              <a:spcBef>
                <a:spcPct val="0"/>
              </a:spcBef>
            </a:pPr>
            <a:r>
              <a:rPr lang="en-GB" sz="2400" dirty="0" smtClean="0">
                <a:solidFill>
                  <a:prstClr val="black"/>
                </a:solidFill>
              </a:rPr>
              <a:t> </a:t>
            </a:r>
          </a:p>
          <a:p>
            <a:pPr eaLnBrk="0" hangingPunct="0">
              <a:spcBef>
                <a:spcPct val="0"/>
              </a:spcBef>
            </a:pPr>
            <a:r>
              <a:rPr lang="en-GB" sz="2400" dirty="0" smtClean="0">
                <a:solidFill>
                  <a:prstClr val="black"/>
                </a:solidFill>
              </a:rPr>
              <a:t>Climate is a short-term issue under RCP 2.6</a:t>
            </a:r>
            <a:endParaRPr lang="en-GB" sz="24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0" name="Text Box 6"/>
          <p:cNvSpPr txBox="1">
            <a:spLocks noChangeArrowheads="1"/>
          </p:cNvSpPr>
          <p:nvPr/>
        </p:nvSpPr>
        <p:spPr bwMode="ltGray">
          <a:xfrm>
            <a:off x="395536" y="2492896"/>
            <a:ext cx="7416824" cy="738187"/>
          </a:xfrm>
          <a:prstGeom prst="rect">
            <a:avLst/>
          </a:prstGeom>
          <a:noFill/>
          <a:ln w="9525">
            <a:noFill/>
            <a:miter lim="800000"/>
            <a:headEnd/>
            <a:tailEnd/>
          </a:ln>
          <a:effectLst/>
        </p:spPr>
        <p:txBody>
          <a:bodyPr lIns="0" tIns="0" rIns="0" bIns="36000" anchor="b"/>
          <a:lstStyle/>
          <a:p>
            <a:pPr eaLnBrk="0" hangingPunct="0">
              <a:spcBef>
                <a:spcPct val="0"/>
              </a:spcBef>
            </a:pPr>
            <a:r>
              <a:rPr lang="en-GB" sz="3400" dirty="0" smtClean="0">
                <a:solidFill>
                  <a:prstClr val="black"/>
                </a:solidFill>
              </a:rPr>
              <a:t>Demand reduction strategies for the UK</a:t>
            </a:r>
            <a:endParaRPr lang="en-GB" sz="3400" dirty="0">
              <a:solidFill>
                <a:prstClr val="black"/>
              </a:solidFill>
            </a:endParaRPr>
          </a:p>
        </p:txBody>
      </p:sp>
      <p:sp>
        <p:nvSpPr>
          <p:cNvPr id="24679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endParaRPr lang="en-GB">
              <a:solidFill>
                <a:prstClr val="black"/>
              </a:solidFill>
            </a:endParaRPr>
          </a:p>
        </p:txBody>
      </p:sp>
      <p:pic>
        <p:nvPicPr>
          <p:cNvPr id="246793" name="Picture 9" descr="LeedsUniBlack"/>
          <p:cNvPicPr>
            <a:picLocks noChangeAspect="1" noChangeArrowheads="1"/>
          </p:cNvPicPr>
          <p:nvPr/>
        </p:nvPicPr>
        <p:blipFill>
          <a:blip r:embed="rId3" cstate="print"/>
          <a:srcRect/>
          <a:stretch>
            <a:fillRect/>
          </a:stretch>
        </p:blipFill>
        <p:spPr bwMode="auto">
          <a:xfrm>
            <a:off x="6510338" y="441325"/>
            <a:ext cx="2274887" cy="6477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
          <p:cNvSpPr/>
          <p:nvPr/>
        </p:nvSpPr>
        <p:spPr>
          <a:xfrm>
            <a:off x="2203877" y="6002704"/>
            <a:ext cx="5032419" cy="738664"/>
          </a:xfrm>
          <a:prstGeom prst="rect">
            <a:avLst/>
          </a:prstGeom>
          <a:noFill/>
        </p:spPr>
        <p:txBody>
          <a:bodyPr wrap="square" lIns="91440" tIns="45720" rIns="91440" bIns="45720">
            <a:spAutoFit/>
          </a:bodyPr>
          <a:lstStyle/>
          <a:p>
            <a:pPr algn="r" fontAlgn="base">
              <a:spcBef>
                <a:spcPct val="0"/>
              </a:spcBef>
              <a:spcAft>
                <a:spcPct val="0"/>
              </a:spcAft>
            </a:pPr>
            <a:r>
              <a:rPr lang="de-DE" sz="2400" dirty="0" smtClean="0">
                <a:ln w="18415" cmpd="sng">
                  <a:noFill/>
                  <a:prstDash val="solid"/>
                </a:ln>
                <a:solidFill>
                  <a:srgbClr val="5492CD"/>
                </a:solidFill>
                <a:cs typeface="Arial" charset="0"/>
              </a:rPr>
              <a:t>Prof. Dr. Ottmar Edenhofer</a:t>
            </a:r>
          </a:p>
          <a:p>
            <a:pPr algn="r" fontAlgn="base">
              <a:spcBef>
                <a:spcPct val="0"/>
              </a:spcBef>
              <a:spcAft>
                <a:spcPct val="0"/>
              </a:spcAft>
            </a:pPr>
            <a:r>
              <a:rPr lang="de-DE" dirty="0">
                <a:ln w="18415" cmpd="sng">
                  <a:noFill/>
                  <a:prstDash val="solid"/>
                </a:ln>
                <a:solidFill>
                  <a:srgbClr val="5492CD"/>
                </a:solidFill>
                <a:cs typeface="Arial" charset="0"/>
              </a:rPr>
              <a:t>Co-Chair, IPCC Working Group </a:t>
            </a:r>
            <a:r>
              <a:rPr lang="de-DE" dirty="0" smtClean="0">
                <a:ln w="18415" cmpd="sng">
                  <a:noFill/>
                  <a:prstDash val="solid"/>
                </a:ln>
                <a:solidFill>
                  <a:srgbClr val="5492CD"/>
                </a:solidFill>
                <a:cs typeface="Arial" charset="0"/>
              </a:rPr>
              <a:t>III</a:t>
            </a:r>
          </a:p>
        </p:txBody>
      </p:sp>
      <p:sp>
        <p:nvSpPr>
          <p:cNvPr id="4" name="TextBox 3"/>
          <p:cNvSpPr txBox="1"/>
          <p:nvPr/>
        </p:nvSpPr>
        <p:spPr>
          <a:xfrm>
            <a:off x="467544" y="4942909"/>
            <a:ext cx="8416535" cy="646331"/>
          </a:xfrm>
          <a:prstGeom prst="rect">
            <a:avLst/>
          </a:prstGeom>
          <a:noFill/>
        </p:spPr>
        <p:txBody>
          <a:bodyPr wrap="none" rtlCol="0">
            <a:spAutoFit/>
          </a:bodyPr>
          <a:lstStyle/>
          <a:p>
            <a:pPr algn="r" fontAlgn="base">
              <a:spcBef>
                <a:spcPct val="0"/>
              </a:spcBef>
              <a:spcAft>
                <a:spcPct val="0"/>
              </a:spcAft>
            </a:pPr>
            <a:r>
              <a:rPr lang="en-US" b="1" i="1" dirty="0" smtClean="0">
                <a:solidFill>
                  <a:srgbClr val="FFFFFF"/>
                </a:solidFill>
                <a:effectLst>
                  <a:outerShdw blurRad="50800" dist="38100" dir="2700000" algn="tl" rotWithShape="0">
                    <a:prstClr val="black">
                      <a:alpha val="40000"/>
                    </a:prstClr>
                  </a:outerShdw>
                </a:effectLst>
                <a:cs typeface="Arial" charset="0"/>
              </a:rPr>
              <a:t>Climate Change Adaptation and Mitigation: Key messages from IPCC's AR5</a:t>
            </a:r>
          </a:p>
          <a:p>
            <a:pPr algn="r" fontAlgn="base">
              <a:spcBef>
                <a:spcPct val="0"/>
              </a:spcBef>
              <a:spcAft>
                <a:spcPct val="0"/>
              </a:spcAft>
            </a:pPr>
            <a:r>
              <a:rPr lang="de-DE" dirty="0" smtClean="0">
                <a:solidFill>
                  <a:srgbClr val="FFFFFF"/>
                </a:solidFill>
                <a:effectLst>
                  <a:outerShdw blurRad="50800" dist="38100" dir="2700000" algn="tl" rotWithShape="0">
                    <a:prstClr val="black">
                      <a:alpha val="40000"/>
                    </a:prstClr>
                  </a:outerShdw>
                </a:effectLst>
                <a:cs typeface="Arial" charset="0"/>
              </a:rPr>
              <a:t>16 May 2014, University </a:t>
            </a:r>
            <a:r>
              <a:rPr lang="de-DE" dirty="0" err="1" smtClean="0">
                <a:solidFill>
                  <a:srgbClr val="FFFFFF"/>
                </a:solidFill>
                <a:effectLst>
                  <a:outerShdw blurRad="50800" dist="38100" dir="2700000" algn="tl" rotWithShape="0">
                    <a:prstClr val="black">
                      <a:alpha val="40000"/>
                    </a:prstClr>
                  </a:outerShdw>
                </a:effectLst>
                <a:cs typeface="Arial" charset="0"/>
              </a:rPr>
              <a:t>of</a:t>
            </a:r>
            <a:r>
              <a:rPr lang="de-DE" dirty="0" smtClean="0">
                <a:solidFill>
                  <a:srgbClr val="FFFFFF"/>
                </a:solidFill>
                <a:effectLst>
                  <a:outerShdw blurRad="50800" dist="38100" dir="2700000" algn="tl" rotWithShape="0">
                    <a:prstClr val="black">
                      <a:alpha val="40000"/>
                    </a:prstClr>
                  </a:outerShdw>
                </a:effectLst>
                <a:cs typeface="Arial" charset="0"/>
              </a:rPr>
              <a:t> </a:t>
            </a:r>
            <a:r>
              <a:rPr lang="de-DE" dirty="0" err="1" smtClean="0">
                <a:solidFill>
                  <a:srgbClr val="FFFFFF"/>
                </a:solidFill>
                <a:effectLst>
                  <a:outerShdw blurRad="50800" dist="38100" dir="2700000" algn="tl" rotWithShape="0">
                    <a:prstClr val="black">
                      <a:alpha val="40000"/>
                    </a:prstClr>
                  </a:outerShdw>
                </a:effectLst>
                <a:cs typeface="Arial" charset="0"/>
              </a:rPr>
              <a:t>Exeter</a:t>
            </a:r>
            <a:r>
              <a:rPr lang="de-DE" dirty="0" smtClean="0">
                <a:solidFill>
                  <a:srgbClr val="FFFFFF"/>
                </a:solidFill>
                <a:effectLst>
                  <a:outerShdw blurRad="50800" dist="38100" dir="2700000" algn="tl" rotWithShape="0">
                    <a:prstClr val="black">
                      <a:alpha val="40000"/>
                    </a:prstClr>
                  </a:outerShdw>
                </a:effectLst>
                <a:cs typeface="Arial" charset="0"/>
              </a:rPr>
              <a:t>, Great </a:t>
            </a:r>
            <a:r>
              <a:rPr lang="de-DE" dirty="0" err="1" smtClean="0">
                <a:solidFill>
                  <a:srgbClr val="FFFFFF"/>
                </a:solidFill>
                <a:effectLst>
                  <a:outerShdw blurRad="50800" dist="38100" dir="2700000" algn="tl" rotWithShape="0">
                    <a:prstClr val="black">
                      <a:alpha val="40000"/>
                    </a:prstClr>
                  </a:outerShdw>
                </a:effectLst>
                <a:cs typeface="Arial" charset="0"/>
              </a:rPr>
              <a:t>Britain</a:t>
            </a:r>
            <a:endParaRPr lang="de-DE" dirty="0" smtClean="0">
              <a:solidFill>
                <a:srgbClr val="FFFFFF"/>
              </a:solidFill>
              <a:effectLst>
                <a:outerShdw blurRad="50800" dist="38100" dir="2700000" algn="tl" rotWithShape="0">
                  <a:prstClr val="black">
                    <a:alpha val="40000"/>
                  </a:prstClr>
                </a:outerShdw>
              </a:effectLst>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0" name="Text Box 6"/>
          <p:cNvSpPr txBox="1">
            <a:spLocks noChangeArrowheads="1"/>
          </p:cNvSpPr>
          <p:nvPr/>
        </p:nvSpPr>
        <p:spPr bwMode="ltGray">
          <a:xfrm>
            <a:off x="251520" y="260648"/>
            <a:ext cx="5368528" cy="738187"/>
          </a:xfrm>
          <a:prstGeom prst="rect">
            <a:avLst/>
          </a:prstGeom>
          <a:noFill/>
          <a:ln w="9525">
            <a:noFill/>
            <a:miter lim="800000"/>
            <a:headEnd/>
            <a:tailEnd/>
          </a:ln>
          <a:effectLst/>
        </p:spPr>
        <p:txBody>
          <a:bodyPr lIns="0" tIns="0" rIns="0" bIns="36000" anchor="b"/>
          <a:lstStyle/>
          <a:p>
            <a:pPr eaLnBrk="0" hangingPunct="0">
              <a:spcBef>
                <a:spcPct val="0"/>
              </a:spcBef>
            </a:pPr>
            <a:r>
              <a:rPr lang="en-GB" sz="2800" dirty="0" smtClean="0">
                <a:solidFill>
                  <a:prstClr val="black"/>
                </a:solidFill>
              </a:rPr>
              <a:t>Demand responses</a:t>
            </a:r>
            <a:endParaRPr lang="en-GB" sz="2800" dirty="0">
              <a:solidFill>
                <a:prstClr val="black"/>
              </a:solidFill>
            </a:endParaRPr>
          </a:p>
        </p:txBody>
      </p:sp>
      <p:sp>
        <p:nvSpPr>
          <p:cNvPr id="24679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endParaRPr lang="en-GB">
              <a:solidFill>
                <a:prstClr val="black"/>
              </a:solidFill>
            </a:endParaRPr>
          </a:p>
        </p:txBody>
      </p:sp>
      <p:pic>
        <p:nvPicPr>
          <p:cNvPr id="246793" name="Picture 9" descr="LeedsUniBlack"/>
          <p:cNvPicPr>
            <a:picLocks noChangeAspect="1" noChangeArrowheads="1"/>
          </p:cNvPicPr>
          <p:nvPr/>
        </p:nvPicPr>
        <p:blipFill>
          <a:blip r:embed="rId3" cstate="print"/>
          <a:srcRect/>
          <a:stretch>
            <a:fillRect/>
          </a:stretch>
        </p:blipFill>
        <p:spPr bwMode="auto">
          <a:xfrm>
            <a:off x="6510338" y="441325"/>
            <a:ext cx="2274887" cy="647700"/>
          </a:xfrm>
          <a:prstGeom prst="rect">
            <a:avLst/>
          </a:prstGeom>
          <a:noFill/>
        </p:spPr>
      </p:pic>
      <p:sp>
        <p:nvSpPr>
          <p:cNvPr id="10" name="TextBox 9"/>
          <p:cNvSpPr txBox="1"/>
          <p:nvPr/>
        </p:nvSpPr>
        <p:spPr>
          <a:xfrm>
            <a:off x="35496" y="6608385"/>
            <a:ext cx="3240360" cy="276999"/>
          </a:xfrm>
          <a:prstGeom prst="rect">
            <a:avLst/>
          </a:prstGeom>
          <a:noFill/>
        </p:spPr>
        <p:txBody>
          <a:bodyPr wrap="square" rtlCol="0">
            <a:spAutoFit/>
          </a:bodyPr>
          <a:lstStyle/>
          <a:p>
            <a:r>
              <a:rPr lang="en-GB" sz="1200" dirty="0" smtClean="0">
                <a:solidFill>
                  <a:prstClr val="black"/>
                </a:solidFill>
              </a:rPr>
              <a:t>Source: IPCC SPM WG3</a:t>
            </a:r>
            <a:endParaRPr lang="en-GB" sz="1200" dirty="0">
              <a:solidFill>
                <a:prstClr val="black"/>
              </a:solidFill>
            </a:endParaRPr>
          </a:p>
        </p:txBody>
      </p:sp>
      <p:pic>
        <p:nvPicPr>
          <p:cNvPr id="1026" name="Picture 2"/>
          <p:cNvPicPr>
            <a:picLocks noChangeAspect="1" noChangeArrowheads="1"/>
          </p:cNvPicPr>
          <p:nvPr/>
        </p:nvPicPr>
        <p:blipFill>
          <a:blip r:embed="rId4" cstate="print"/>
          <a:srcRect/>
          <a:stretch>
            <a:fillRect/>
          </a:stretch>
        </p:blipFill>
        <p:spPr bwMode="auto">
          <a:xfrm>
            <a:off x="280988" y="1470620"/>
            <a:ext cx="8582025" cy="483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0" name="Text Box 6"/>
          <p:cNvSpPr txBox="1">
            <a:spLocks noChangeArrowheads="1"/>
          </p:cNvSpPr>
          <p:nvPr/>
        </p:nvSpPr>
        <p:spPr bwMode="ltGray">
          <a:xfrm>
            <a:off x="251520" y="260648"/>
            <a:ext cx="5368528" cy="738187"/>
          </a:xfrm>
          <a:prstGeom prst="rect">
            <a:avLst/>
          </a:prstGeom>
          <a:noFill/>
          <a:ln w="9525">
            <a:noFill/>
            <a:miter lim="800000"/>
            <a:headEnd/>
            <a:tailEnd/>
          </a:ln>
          <a:effectLst/>
        </p:spPr>
        <p:txBody>
          <a:bodyPr lIns="0" tIns="0" rIns="0" bIns="36000" anchor="b"/>
          <a:lstStyle/>
          <a:p>
            <a:pPr eaLnBrk="0" hangingPunct="0">
              <a:spcBef>
                <a:spcPct val="0"/>
              </a:spcBef>
            </a:pPr>
            <a:r>
              <a:rPr lang="en-GB" sz="2800" dirty="0" smtClean="0">
                <a:solidFill>
                  <a:prstClr val="black"/>
                </a:solidFill>
              </a:rPr>
              <a:t>Groups affected by mitigation</a:t>
            </a:r>
            <a:endParaRPr lang="en-GB" sz="2800" dirty="0">
              <a:solidFill>
                <a:prstClr val="black"/>
              </a:solidFill>
            </a:endParaRPr>
          </a:p>
        </p:txBody>
      </p:sp>
      <p:sp>
        <p:nvSpPr>
          <p:cNvPr id="24679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endParaRPr lang="en-GB">
              <a:solidFill>
                <a:prstClr val="black"/>
              </a:solidFill>
            </a:endParaRPr>
          </a:p>
        </p:txBody>
      </p:sp>
      <p:pic>
        <p:nvPicPr>
          <p:cNvPr id="246793" name="Picture 9" descr="LeedsUniBlack"/>
          <p:cNvPicPr>
            <a:picLocks noChangeAspect="1" noChangeArrowheads="1"/>
          </p:cNvPicPr>
          <p:nvPr/>
        </p:nvPicPr>
        <p:blipFill>
          <a:blip r:embed="rId3" cstate="print"/>
          <a:srcRect/>
          <a:stretch>
            <a:fillRect/>
          </a:stretch>
        </p:blipFill>
        <p:spPr bwMode="auto">
          <a:xfrm>
            <a:off x="6510338" y="441325"/>
            <a:ext cx="2274887" cy="647700"/>
          </a:xfrm>
          <a:prstGeom prst="rect">
            <a:avLst/>
          </a:prstGeom>
          <a:noFill/>
        </p:spPr>
      </p:pic>
      <p:pic>
        <p:nvPicPr>
          <p:cNvPr id="5124" name="Picture 4"/>
          <p:cNvPicPr>
            <a:picLocks noChangeAspect="1" noChangeArrowheads="1"/>
          </p:cNvPicPr>
          <p:nvPr/>
        </p:nvPicPr>
        <p:blipFill>
          <a:blip r:embed="rId4" cstate="print"/>
          <a:srcRect/>
          <a:stretch>
            <a:fillRect/>
          </a:stretch>
        </p:blipFill>
        <p:spPr bwMode="auto">
          <a:xfrm>
            <a:off x="223838" y="1410419"/>
            <a:ext cx="8696325" cy="5114925"/>
          </a:xfrm>
          <a:prstGeom prst="rect">
            <a:avLst/>
          </a:prstGeom>
          <a:noFill/>
          <a:ln w="9525">
            <a:noFill/>
            <a:miter lim="800000"/>
            <a:headEnd/>
            <a:tailEnd/>
          </a:ln>
          <a:effectLst/>
        </p:spPr>
      </p:pic>
      <p:sp>
        <p:nvSpPr>
          <p:cNvPr id="10" name="TextBox 9"/>
          <p:cNvSpPr txBox="1"/>
          <p:nvPr/>
        </p:nvSpPr>
        <p:spPr>
          <a:xfrm>
            <a:off x="35496" y="6608385"/>
            <a:ext cx="4248472" cy="276999"/>
          </a:xfrm>
          <a:prstGeom prst="rect">
            <a:avLst/>
          </a:prstGeom>
          <a:noFill/>
        </p:spPr>
        <p:txBody>
          <a:bodyPr wrap="square" rtlCol="0">
            <a:spAutoFit/>
          </a:bodyPr>
          <a:lstStyle/>
          <a:p>
            <a:r>
              <a:rPr lang="en-GB" sz="1200" dirty="0" smtClean="0">
                <a:solidFill>
                  <a:prstClr val="black"/>
                </a:solidFill>
              </a:rPr>
              <a:t>Source: Own Calculations, analysis available on request</a:t>
            </a:r>
            <a:endParaRPr lang="en-GB" sz="1200" dirty="0">
              <a:solidFill>
                <a:prstClr val="black"/>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0" name="Text Box 6"/>
          <p:cNvSpPr txBox="1">
            <a:spLocks noChangeArrowheads="1"/>
          </p:cNvSpPr>
          <p:nvPr/>
        </p:nvSpPr>
        <p:spPr bwMode="ltGray">
          <a:xfrm>
            <a:off x="179512" y="404664"/>
            <a:ext cx="7416824" cy="738187"/>
          </a:xfrm>
          <a:prstGeom prst="rect">
            <a:avLst/>
          </a:prstGeom>
          <a:noFill/>
          <a:ln w="9525">
            <a:noFill/>
            <a:miter lim="800000"/>
            <a:headEnd/>
            <a:tailEnd/>
          </a:ln>
          <a:effectLst/>
        </p:spPr>
        <p:txBody>
          <a:bodyPr lIns="0" tIns="0" rIns="0" bIns="36000" anchor="b"/>
          <a:lstStyle/>
          <a:p>
            <a:pPr eaLnBrk="0" hangingPunct="0">
              <a:spcBef>
                <a:spcPct val="0"/>
              </a:spcBef>
            </a:pPr>
            <a:r>
              <a:rPr lang="en-GB" sz="3400" dirty="0" smtClean="0">
                <a:solidFill>
                  <a:prstClr val="black"/>
                </a:solidFill>
              </a:rPr>
              <a:t>Conclusions</a:t>
            </a:r>
            <a:endParaRPr lang="en-GB" sz="3400" dirty="0">
              <a:solidFill>
                <a:prstClr val="black"/>
              </a:solidFill>
            </a:endParaRPr>
          </a:p>
        </p:txBody>
      </p:sp>
      <p:sp>
        <p:nvSpPr>
          <p:cNvPr id="24679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endParaRPr lang="en-GB">
              <a:solidFill>
                <a:prstClr val="black"/>
              </a:solidFill>
            </a:endParaRPr>
          </a:p>
        </p:txBody>
      </p:sp>
      <p:pic>
        <p:nvPicPr>
          <p:cNvPr id="246793" name="Picture 9" descr="LeedsUniBlack"/>
          <p:cNvPicPr>
            <a:picLocks noChangeAspect="1" noChangeArrowheads="1"/>
          </p:cNvPicPr>
          <p:nvPr/>
        </p:nvPicPr>
        <p:blipFill>
          <a:blip r:embed="rId3" cstate="print"/>
          <a:srcRect/>
          <a:stretch>
            <a:fillRect/>
          </a:stretch>
        </p:blipFill>
        <p:spPr bwMode="auto">
          <a:xfrm>
            <a:off x="6510338" y="441325"/>
            <a:ext cx="2274887" cy="647700"/>
          </a:xfrm>
          <a:prstGeom prst="rect">
            <a:avLst/>
          </a:prstGeom>
          <a:noFill/>
        </p:spPr>
      </p:pic>
      <p:sp>
        <p:nvSpPr>
          <p:cNvPr id="5" name="Content Placeholder 2"/>
          <p:cNvSpPr>
            <a:spLocks noGrp="1"/>
          </p:cNvSpPr>
          <p:nvPr>
            <p:ph idx="1"/>
          </p:nvPr>
        </p:nvSpPr>
        <p:spPr>
          <a:xfrm>
            <a:off x="323528" y="1772816"/>
            <a:ext cx="8445624" cy="4525963"/>
          </a:xfrm>
        </p:spPr>
        <p:txBody>
          <a:bodyPr/>
          <a:lstStyle/>
          <a:p>
            <a:r>
              <a:rPr lang="en-GB" dirty="0" smtClean="0"/>
              <a:t>Difficult and under explored relationship between consumption and emissions</a:t>
            </a:r>
          </a:p>
          <a:p>
            <a:r>
              <a:rPr lang="en-GB" dirty="0" smtClean="0"/>
              <a:t>Distribution of responsibility remains a crucial question</a:t>
            </a:r>
          </a:p>
          <a:p>
            <a:r>
              <a:rPr lang="en-GB" dirty="0" smtClean="0"/>
              <a:t>Increased reduction by 2030 changes the policy landscape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smtClean="0">
                <a:solidFill>
                  <a:schemeClr val="bg1"/>
                </a:solidFill>
                <a:latin typeface="Gill Sans MT" panose="020B0502020104020203" pitchFamily="34" charset="0"/>
              </a:rPr>
              <a:t>The </a:t>
            </a:r>
            <a:r>
              <a:rPr lang="en-GB" sz="2400" dirty="0">
                <a:solidFill>
                  <a:schemeClr val="bg1"/>
                </a:solidFill>
                <a:latin typeface="Gill Sans MT" panose="020B0502020104020203" pitchFamily="34" charset="0"/>
              </a:rPr>
              <a:t>challenge of mitigation</a:t>
            </a:r>
          </a:p>
        </p:txBody>
      </p:sp>
      <p:sp>
        <p:nvSpPr>
          <p:cNvPr id="10" name="TextBox 9"/>
          <p:cNvSpPr txBox="1"/>
          <p:nvPr/>
        </p:nvSpPr>
        <p:spPr>
          <a:xfrm>
            <a:off x="1137726" y="2492896"/>
            <a:ext cx="7056784" cy="2246769"/>
          </a:xfrm>
          <a:prstGeom prst="rect">
            <a:avLst/>
          </a:prstGeom>
          <a:noFill/>
        </p:spPr>
        <p:txBody>
          <a:bodyPr wrap="square" rtlCol="0">
            <a:spAutoFit/>
          </a:bodyPr>
          <a:lstStyle/>
          <a:p>
            <a:r>
              <a:rPr lang="en-GB" sz="4400" dirty="0" smtClean="0">
                <a:latin typeface="Gill Sans MT" panose="020B0502020104020203" pitchFamily="34" charset="0"/>
              </a:rPr>
              <a:t>Professor Catherine Mitchell</a:t>
            </a:r>
          </a:p>
          <a:p>
            <a:r>
              <a:rPr lang="en-GB" sz="3200" dirty="0">
                <a:latin typeface="Gill Sans MT" panose="020B0502020104020203" pitchFamily="34" charset="0"/>
              </a:rPr>
              <a:t/>
            </a:r>
            <a:br>
              <a:rPr lang="en-GB" sz="3200" dirty="0">
                <a:latin typeface="Gill Sans MT" panose="020B0502020104020203" pitchFamily="34" charset="0"/>
              </a:rPr>
            </a:br>
            <a:r>
              <a:rPr lang="en-GB" sz="3200" dirty="0" smtClean="0">
                <a:latin typeface="Gill Sans MT" panose="020B0502020104020203" pitchFamily="34" charset="0"/>
              </a:rPr>
              <a:t>Professor </a:t>
            </a:r>
            <a:r>
              <a:rPr lang="en-GB" sz="3200" dirty="0">
                <a:latin typeface="Gill Sans MT" panose="020B0502020104020203" pitchFamily="34" charset="0"/>
              </a:rPr>
              <a:t>of Energy Policy, </a:t>
            </a:r>
            <a:r>
              <a:rPr lang="en-GB" sz="3200" dirty="0" smtClean="0">
                <a:latin typeface="Gill Sans MT" panose="020B0502020104020203" pitchFamily="34" charset="0"/>
              </a:rPr>
              <a:t/>
            </a:r>
            <a:br>
              <a:rPr lang="en-GB" sz="3200" dirty="0" smtClean="0">
                <a:latin typeface="Gill Sans MT" panose="020B0502020104020203" pitchFamily="34" charset="0"/>
              </a:rPr>
            </a:br>
            <a:r>
              <a:rPr lang="en-GB" sz="3200" dirty="0" smtClean="0">
                <a:latin typeface="Gill Sans MT" panose="020B0502020104020203" pitchFamily="34" charset="0"/>
              </a:rPr>
              <a:t>University </a:t>
            </a:r>
            <a:r>
              <a:rPr lang="en-GB" sz="3200" dirty="0">
                <a:latin typeface="Gill Sans MT" panose="020B0502020104020203" pitchFamily="34" charset="0"/>
              </a:rPr>
              <a:t>of </a:t>
            </a:r>
            <a:r>
              <a:rPr lang="en-GB" sz="3200" dirty="0" smtClean="0">
                <a:latin typeface="Gill Sans MT" panose="020B0502020104020203" pitchFamily="34" charset="0"/>
              </a:rPr>
              <a:t>Exeter</a:t>
            </a:r>
            <a:endParaRPr lang="en-GB" sz="3200" dirty="0">
              <a:latin typeface="Gill Sans MT" panose="020B0502020104020203" pitchFamily="34" charset="0"/>
            </a:endParaRPr>
          </a:p>
        </p:txBody>
      </p:sp>
    </p:spTree>
    <p:extLst>
      <p:ext uri="{BB962C8B-B14F-4D97-AF65-F5344CB8AC3E}">
        <p14:creationId xmlns:p14="http://schemas.microsoft.com/office/powerpoint/2010/main" val="29476601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oE Corporate Powerpoint CN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1" y="0"/>
            <a:ext cx="9169873" cy="6858000"/>
          </a:xfrm>
          <a:prstGeom prst="rect">
            <a:avLst/>
          </a:prstGeom>
        </p:spPr>
      </p:pic>
      <p:sp>
        <p:nvSpPr>
          <p:cNvPr id="5" name="Text Box 3"/>
          <p:cNvSpPr txBox="1">
            <a:spLocks noChangeArrowheads="1"/>
          </p:cNvSpPr>
          <p:nvPr/>
        </p:nvSpPr>
        <p:spPr bwMode="auto">
          <a:xfrm>
            <a:off x="2225092" y="5556406"/>
            <a:ext cx="6748283"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457200">
              <a:spcBef>
                <a:spcPct val="50000"/>
              </a:spcBef>
              <a:defRPr/>
            </a:pPr>
            <a:r>
              <a:rPr lang="en-US" sz="3100" dirty="0" smtClean="0">
                <a:solidFill>
                  <a:prstClr val="black">
                    <a:lumMod val="50000"/>
                    <a:lumOff val="50000"/>
                  </a:prstClr>
                </a:solidFill>
                <a:latin typeface="Arial" charset="0"/>
              </a:rPr>
              <a:t>WG3 and policy for climate change</a:t>
            </a:r>
            <a:endParaRPr lang="en-US" sz="3100" dirty="0">
              <a:solidFill>
                <a:prstClr val="black">
                  <a:lumMod val="50000"/>
                  <a:lumOff val="50000"/>
                </a:prstClr>
              </a:solidFill>
            </a:endParaRPr>
          </a:p>
        </p:txBody>
      </p:sp>
      <p:sp>
        <p:nvSpPr>
          <p:cNvPr id="6" name="Text Box 8"/>
          <p:cNvSpPr txBox="1">
            <a:spLocks noChangeArrowheads="1"/>
          </p:cNvSpPr>
          <p:nvPr/>
        </p:nvSpPr>
        <p:spPr bwMode="auto">
          <a:xfrm>
            <a:off x="2342678" y="6125793"/>
            <a:ext cx="663069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457200">
              <a:lnSpc>
                <a:spcPct val="120000"/>
              </a:lnSpc>
              <a:spcBef>
                <a:spcPct val="50000"/>
              </a:spcBef>
            </a:pPr>
            <a:r>
              <a:rPr lang="en-GB" dirty="0" smtClean="0">
                <a:solidFill>
                  <a:prstClr val="black">
                    <a:lumMod val="50000"/>
                    <a:lumOff val="50000"/>
                  </a:prstClr>
                </a:solidFill>
                <a:latin typeface="Arial" charset="0"/>
                <a:hlinkClick r:id="rId4"/>
              </a:rPr>
              <a:t>Catherine.mitchell@exeter.ac.uk</a:t>
            </a:r>
            <a:r>
              <a:rPr lang="en-GB" dirty="0" smtClean="0">
                <a:solidFill>
                  <a:prstClr val="black">
                    <a:lumMod val="50000"/>
                    <a:lumOff val="50000"/>
                  </a:prstClr>
                </a:solidFill>
                <a:latin typeface="Arial" charset="0"/>
              </a:rPr>
              <a:t>,  Energy Policy Group </a:t>
            </a:r>
            <a:endParaRPr lang="en-US" dirty="0">
              <a:solidFill>
                <a:prstClr val="black">
                  <a:lumMod val="50000"/>
                  <a:lumOff val="50000"/>
                </a:prstClr>
              </a:solidFill>
              <a:latin typeface="Arial" charset="0"/>
            </a:endParaRPr>
          </a:p>
        </p:txBody>
      </p:sp>
    </p:spTree>
    <p:extLst>
      <p:ext uri="{BB962C8B-B14F-4D97-AF65-F5344CB8AC3E}">
        <p14:creationId xmlns:p14="http://schemas.microsoft.com/office/powerpoint/2010/main" val="6610308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Discussion of mitigation policies runs through the WG3 Report</a:t>
            </a:r>
            <a:endParaRPr lang="en-GB" dirty="0"/>
          </a:p>
        </p:txBody>
      </p:sp>
      <p:sp>
        <p:nvSpPr>
          <p:cNvPr id="3" name="Content Placeholder 2"/>
          <p:cNvSpPr>
            <a:spLocks noGrp="1"/>
          </p:cNvSpPr>
          <p:nvPr>
            <p:ph idx="1"/>
          </p:nvPr>
        </p:nvSpPr>
        <p:spPr>
          <a:xfrm>
            <a:off x="457200" y="1744139"/>
            <a:ext cx="4978400" cy="4933950"/>
          </a:xfrm>
        </p:spPr>
        <p:txBody>
          <a:bodyPr>
            <a:normAutofit fontScale="70000" lnSpcReduction="20000"/>
          </a:bodyPr>
          <a:lstStyle/>
          <a:p>
            <a:r>
              <a:rPr lang="en-GB" dirty="0" smtClean="0"/>
              <a:t>The sector-specific chapters include policies specific to their sector, for example transport or buildings</a:t>
            </a:r>
          </a:p>
          <a:p>
            <a:endParaRPr lang="en-GB" dirty="0" smtClean="0"/>
          </a:p>
          <a:p>
            <a:r>
              <a:rPr lang="en-GB" dirty="0" smtClean="0"/>
              <a:t>The policy chapters provide more general overviews of policy instruments</a:t>
            </a:r>
          </a:p>
          <a:p>
            <a:pPr lvl="1"/>
            <a:r>
              <a:rPr lang="en-GB" dirty="0" smtClean="0"/>
              <a:t>Chapter 13 International Cooperation</a:t>
            </a:r>
          </a:p>
          <a:p>
            <a:pPr lvl="1"/>
            <a:r>
              <a:rPr lang="en-GB" dirty="0" smtClean="0"/>
              <a:t>Chapter 14 Regional Development and Cooperation</a:t>
            </a:r>
          </a:p>
          <a:p>
            <a:pPr lvl="1"/>
            <a:r>
              <a:rPr lang="en-GB" dirty="0" smtClean="0"/>
              <a:t>Chapter 15 National and Sub-national Policies and Institutions</a:t>
            </a:r>
          </a:p>
          <a:p>
            <a:pPr lvl="1"/>
            <a:r>
              <a:rPr lang="en-GB" dirty="0" smtClean="0"/>
              <a:t>Chapter 16 Cross-cutting Investment and Finance issues </a:t>
            </a:r>
            <a:endParaRPr lang="en-GB"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550" y="1744139"/>
            <a:ext cx="334645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More countries have climate policies now than they did in AR4</a:t>
            </a:r>
            <a:endParaRPr lang="en-GB" dirty="0"/>
          </a:p>
        </p:txBody>
      </p:sp>
      <p:pic>
        <p:nvPicPr>
          <p:cNvPr id="1026" name="Picture 2"/>
          <p:cNvPicPr>
            <a:picLocks noGrp="1" noChangeAspect="1" noChangeArrowheads="1"/>
          </p:cNvPicPr>
          <p:nvPr>
            <p:ph idx="1"/>
          </p:nvPr>
        </p:nvPicPr>
        <p:blipFill>
          <a:blip r:embed="rId2"/>
          <a:srcRect/>
          <a:stretch>
            <a:fillRect/>
          </a:stretch>
        </p:blipFill>
        <p:spPr bwMode="auto">
          <a:xfrm>
            <a:off x="20224" y="1735809"/>
            <a:ext cx="9123776" cy="4340942"/>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GB" dirty="0"/>
              <a:t/>
            </a:r>
            <a:br>
              <a:rPr lang="en-GB" dirty="0"/>
            </a:br>
            <a:endParaRPr lang="en-GB"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845" y="0"/>
            <a:ext cx="87568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114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1797"/>
          </a:xfrm>
        </p:spPr>
        <p:txBody>
          <a:bodyPr>
            <a:normAutofit/>
          </a:bodyPr>
          <a:lstStyle/>
          <a:p>
            <a:r>
              <a:rPr lang="en-GB" dirty="0" smtClean="0"/>
              <a:t>There are lots of policies that work</a:t>
            </a:r>
            <a:endParaRPr lang="en-GB" dirty="0"/>
          </a:p>
        </p:txBody>
      </p:sp>
      <p:sp>
        <p:nvSpPr>
          <p:cNvPr id="3" name="Content Placeholder 2"/>
          <p:cNvSpPr>
            <a:spLocks noGrp="1"/>
          </p:cNvSpPr>
          <p:nvPr>
            <p:ph idx="1"/>
          </p:nvPr>
        </p:nvSpPr>
        <p:spPr>
          <a:xfrm>
            <a:off x="457200" y="1285462"/>
            <a:ext cx="8229600" cy="4840702"/>
          </a:xfrm>
        </p:spPr>
        <p:txBody>
          <a:bodyPr>
            <a:normAutofit fontScale="62500" lnSpcReduction="20000"/>
          </a:bodyPr>
          <a:lstStyle/>
          <a:p>
            <a:r>
              <a:rPr lang="en-GB" dirty="0" smtClean="0"/>
              <a:t>There is an increasing focus on policies designed to integrate multiple objectives and increase co-benefits</a:t>
            </a:r>
          </a:p>
          <a:p>
            <a:pPr lvl="1"/>
            <a:r>
              <a:rPr lang="en-GB" dirty="0" smtClean="0"/>
              <a:t>For example, combined development and GHG reduction targets; combined energy security and energy reduction policies</a:t>
            </a:r>
          </a:p>
          <a:p>
            <a:r>
              <a:rPr lang="en-GB" dirty="0" smtClean="0"/>
              <a:t>Economy –wide policies, for example carbon taxes, have been implemented in some countries, and long with technology policies, have contributed to decoupling of emissions from GDP </a:t>
            </a:r>
          </a:p>
          <a:p>
            <a:r>
              <a:rPr lang="en-GB" dirty="0" smtClean="0"/>
              <a:t>Sector-specific </a:t>
            </a:r>
            <a:r>
              <a:rPr lang="en-GB" dirty="0"/>
              <a:t>policies have been more widely used that economy wide </a:t>
            </a:r>
            <a:r>
              <a:rPr lang="en-GB" dirty="0" smtClean="0"/>
              <a:t>policies, for example policies to increase the stringency of building regulation; policies to encourage change of modalities in transport </a:t>
            </a:r>
          </a:p>
          <a:p>
            <a:r>
              <a:rPr lang="en-GB" dirty="0" smtClean="0"/>
              <a:t>Regulatory approaches (</a:t>
            </a:r>
            <a:r>
              <a:rPr lang="en-GB" dirty="0" err="1" smtClean="0"/>
              <a:t>eg</a:t>
            </a:r>
            <a:r>
              <a:rPr lang="en-GB" dirty="0" smtClean="0"/>
              <a:t> only allowing installation of efficient boilers) and information measures are widely used, and often environmentally effective</a:t>
            </a:r>
          </a:p>
          <a:p>
            <a:r>
              <a:rPr lang="en-GB" dirty="0" smtClean="0"/>
              <a:t>There is a distinct role for technology and innovation policy to complement other climate mitigation policies</a:t>
            </a:r>
          </a:p>
          <a:p>
            <a:pPr lvl="1"/>
            <a:r>
              <a:rPr lang="en-GB" dirty="0" smtClean="0"/>
              <a:t>Technology push (</a:t>
            </a:r>
            <a:r>
              <a:rPr lang="en-GB" dirty="0" err="1" smtClean="0"/>
              <a:t>eg</a:t>
            </a:r>
            <a:r>
              <a:rPr lang="en-GB" dirty="0" smtClean="0"/>
              <a:t> R&amp;D) and demand pull (</a:t>
            </a:r>
            <a:r>
              <a:rPr lang="en-GB" dirty="0" err="1" smtClean="0"/>
              <a:t>eg</a:t>
            </a:r>
            <a:r>
              <a:rPr lang="en-GB" dirty="0" smtClean="0"/>
              <a:t> support mechanisms) can complement each other in a virtuous cycle</a:t>
            </a:r>
          </a:p>
          <a:p>
            <a:endParaRPr lang="en-GB"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939"/>
            <a:ext cx="8229600" cy="1143000"/>
          </a:xfrm>
        </p:spPr>
        <p:txBody>
          <a:bodyPr>
            <a:noAutofit/>
          </a:bodyPr>
          <a:lstStyle/>
          <a:p>
            <a:r>
              <a:rPr lang="en-GB" sz="2800" dirty="0" smtClean="0"/>
              <a:t>Policies have to take account of other factors if they are to be successfully implemented</a:t>
            </a:r>
            <a:endParaRPr lang="en-GB" sz="2800" dirty="0"/>
          </a:p>
        </p:txBody>
      </p:sp>
      <p:sp>
        <p:nvSpPr>
          <p:cNvPr id="3" name="Content Placeholder 2"/>
          <p:cNvSpPr>
            <a:spLocks noGrp="1"/>
          </p:cNvSpPr>
          <p:nvPr>
            <p:ph idx="1"/>
          </p:nvPr>
        </p:nvSpPr>
        <p:spPr>
          <a:xfrm>
            <a:off x="457200" y="1286939"/>
            <a:ext cx="8229600" cy="5571061"/>
          </a:xfrm>
        </p:spPr>
        <p:txBody>
          <a:bodyPr>
            <a:normAutofit fontScale="85000" lnSpcReduction="10000"/>
          </a:bodyPr>
          <a:lstStyle/>
          <a:p>
            <a:r>
              <a:rPr lang="en-US" dirty="0" smtClean="0"/>
              <a:t>Delayed mitigation significantly increases the challenge to reach low concentration targets</a:t>
            </a:r>
            <a:endParaRPr lang="en-GB" dirty="0" smtClean="0"/>
          </a:p>
          <a:p>
            <a:r>
              <a:rPr lang="en-GB" dirty="0" smtClean="0"/>
              <a:t>A lot of inertia in the system and successful policies require an enabling environment</a:t>
            </a:r>
          </a:p>
          <a:p>
            <a:r>
              <a:rPr lang="en-GB" dirty="0" smtClean="0"/>
              <a:t>Infrastructure developments, spatial planning and long lived products can lock societies into pathways which are difficult to change</a:t>
            </a:r>
          </a:p>
          <a:p>
            <a:pPr lvl="1"/>
            <a:r>
              <a:rPr lang="en-GB" dirty="0" smtClean="0"/>
              <a:t>On the other hand, if undertaken as part of early action they can act as a facilitator for mitigation</a:t>
            </a:r>
          </a:p>
          <a:p>
            <a:r>
              <a:rPr lang="en-GB" dirty="0" smtClean="0"/>
              <a:t>The regions with the greatest potential and flexibility to leapfrog to low carbon development trajectories are the poorer development regions where there are few lock-in effects but they also have the lowest financial, technological and human capacities</a:t>
            </a:r>
          </a:p>
          <a:p>
            <a:pPr lvl="1"/>
            <a:endParaRPr lang="en-GB" dirty="0" smtClean="0"/>
          </a:p>
          <a:p>
            <a:pPr lvl="1"/>
            <a:endParaRPr lang="en-GB" dirty="0" smtClean="0"/>
          </a:p>
          <a:p>
            <a:endParaRPr lang="en-GB" dirty="0" smtClean="0"/>
          </a:p>
          <a:p>
            <a:endParaRPr lang="en-GB"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361"/>
            <a:ext cx="9144000" cy="5806609"/>
          </a:xfrm>
          <a:prstGeom prst="rect">
            <a:avLst/>
          </a:prstGeom>
        </p:spPr>
      </p:pic>
      <p:sp>
        <p:nvSpPr>
          <p:cNvPr id="7" name="Rectangle 6"/>
          <p:cNvSpPr/>
          <p:nvPr/>
        </p:nvSpPr>
        <p:spPr>
          <a:xfrm>
            <a:off x="4139952" y="476672"/>
            <a:ext cx="4536504" cy="461665"/>
          </a:xfrm>
          <a:prstGeom prst="rect">
            <a:avLst/>
          </a:prstGeom>
        </p:spPr>
        <p:txBody>
          <a:bodyPr wrap="square">
            <a:spAutoFit/>
          </a:bodyPr>
          <a:lstStyle/>
          <a:p>
            <a:pPr fontAlgn="base">
              <a:spcBef>
                <a:spcPct val="0"/>
              </a:spcBef>
              <a:spcAft>
                <a:spcPct val="0"/>
              </a:spcAft>
            </a:pPr>
            <a:r>
              <a:rPr lang="de-DE" sz="2400" b="1" dirty="0" smtClean="0">
                <a:solidFill>
                  <a:srgbClr val="000000"/>
                </a:solidFill>
                <a:ea typeface="+mj-ea"/>
                <a:cs typeface="+mj-cs"/>
              </a:rPr>
              <a:t>Exploring </a:t>
            </a:r>
            <a:r>
              <a:rPr lang="de-DE" sz="2400" b="1" dirty="0">
                <a:solidFill>
                  <a:srgbClr val="000000"/>
                </a:solidFill>
                <a:ea typeface="+mj-ea"/>
                <a:cs typeface="+mj-cs"/>
              </a:rPr>
              <a:t>the solution space</a:t>
            </a:r>
            <a:endParaRPr lang="en-US" sz="2400" b="1" dirty="0">
              <a:solidFill>
                <a:srgbClr val="000000"/>
              </a:solidFill>
              <a:ea typeface="+mj-ea"/>
              <a:cs typeface="+mj-cs"/>
            </a:endParaRPr>
          </a:p>
        </p:txBody>
      </p:sp>
    </p:spTree>
    <p:extLst>
      <p:ext uri="{BB962C8B-B14F-4D97-AF65-F5344CB8AC3E}">
        <p14:creationId xmlns:p14="http://schemas.microsoft.com/office/powerpoint/2010/main" val="155090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134" y="535515"/>
            <a:ext cx="2191109" cy="4547929"/>
          </a:xfrm>
        </p:spPr>
        <p:txBody>
          <a:bodyPr>
            <a:noAutofit/>
          </a:bodyPr>
          <a:lstStyle/>
          <a:p>
            <a:r>
              <a:rPr lang="en-GB" sz="2400" dirty="0" smtClean="0"/>
              <a:t>Policies that reduce substantially emissions will have major technological, institutional, business and social/ experiential/</a:t>
            </a:r>
            <a:br>
              <a:rPr lang="en-GB" sz="2400" dirty="0" smtClean="0"/>
            </a:br>
            <a:r>
              <a:rPr lang="en-GB" sz="2400" dirty="0" smtClean="0"/>
              <a:t>attitudinal/</a:t>
            </a:r>
            <a:br>
              <a:rPr lang="en-GB" sz="2400" dirty="0" smtClean="0"/>
            </a:br>
            <a:r>
              <a:rPr lang="en-GB" sz="2400" dirty="0" smtClean="0"/>
              <a:t>behavioural impacts</a:t>
            </a:r>
            <a:endParaRPr lang="en-GB" sz="2400" dirty="0"/>
          </a:p>
        </p:txBody>
      </p:sp>
      <p:sp>
        <p:nvSpPr>
          <p:cNvPr id="4" name="Text Placeholder 3"/>
          <p:cNvSpPr>
            <a:spLocks noGrp="1"/>
          </p:cNvSpPr>
          <p:nvPr>
            <p:ph type="body" sz="half" idx="2"/>
          </p:nvPr>
        </p:nvSpPr>
        <p:spPr>
          <a:xfrm>
            <a:off x="0" y="6121830"/>
            <a:ext cx="2849217" cy="2026599"/>
          </a:xfrm>
        </p:spPr>
        <p:txBody>
          <a:bodyPr>
            <a:normAutofit/>
          </a:bodyPr>
          <a:lstStyle/>
          <a:p>
            <a:pPr>
              <a:buFont typeface="Arial" pitchFamily="34" charset="0"/>
              <a:buChar char="•"/>
            </a:pPr>
            <a:r>
              <a:rPr lang="en-GB" dirty="0" smtClean="0"/>
              <a:t> </a:t>
            </a:r>
            <a:endParaRPr lang="en-GB" dirty="0"/>
          </a:p>
        </p:txBody>
      </p:sp>
      <p:pic>
        <p:nvPicPr>
          <p:cNvPr id="2050" name="Picture 2"/>
          <p:cNvPicPr>
            <a:picLocks noGrp="1" noChangeAspect="1" noChangeArrowheads="1"/>
          </p:cNvPicPr>
          <p:nvPr>
            <p:ph idx="1"/>
          </p:nvPr>
        </p:nvPicPr>
        <p:blipFill>
          <a:blip r:embed="rId3"/>
          <a:srcRect/>
          <a:stretch>
            <a:fillRect/>
          </a:stretch>
        </p:blipFill>
        <p:spPr bwMode="auto">
          <a:xfrm>
            <a:off x="2380891" y="1"/>
            <a:ext cx="6731559" cy="6858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84" y="260238"/>
            <a:ext cx="8973178" cy="792000"/>
          </a:xfrm>
        </p:spPr>
        <p:txBody>
          <a:bodyPr>
            <a:normAutofit fontScale="90000"/>
          </a:bodyPr>
          <a:lstStyle/>
          <a:p>
            <a:r>
              <a:rPr lang="en-US" dirty="0" smtClean="0"/>
              <a:t>Substantial reductions in emissions would require large changes in investment patterns and will have distributional impacts</a:t>
            </a:r>
            <a:endParaRPr lang="en-GB" dirty="0"/>
          </a:p>
        </p:txBody>
      </p:sp>
      <p:pic>
        <p:nvPicPr>
          <p:cNvPr id="5" name="Picture 4" descr="D:\SVN\06_PlenaryDocuments\03_Graphic_Design\02_Contact-group\AR5_figure_SPM_12_2014041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587" y="1172814"/>
            <a:ext cx="7721778" cy="5481461"/>
          </a:xfrm>
          <a:prstGeom prst="rect">
            <a:avLst/>
          </a:prstGeom>
          <a:noFill/>
          <a:ln>
            <a:noFill/>
          </a:ln>
        </p:spPr>
      </p:pic>
      <p:sp>
        <p:nvSpPr>
          <p:cNvPr id="4" name="TextBox 3"/>
          <p:cNvSpPr txBox="1"/>
          <p:nvPr/>
        </p:nvSpPr>
        <p:spPr>
          <a:xfrm>
            <a:off x="250826" y="6606205"/>
            <a:ext cx="1131203" cy="251795"/>
          </a:xfrm>
          <a:prstGeom prst="rect">
            <a:avLst/>
          </a:prstGeom>
          <a:noFill/>
        </p:spPr>
        <p:txBody>
          <a:bodyPr wrap="none" lIns="18000" tIns="18000" rIns="18000" bIns="18000" rtlCol="0">
            <a:spAutoFit/>
          </a:bodyPr>
          <a:lstStyle/>
          <a:p>
            <a:pPr defTabSz="457200"/>
            <a:r>
              <a:rPr lang="de-DE" sz="1400" dirty="0" smtClean="0">
                <a:solidFill>
                  <a:prstClr val="black"/>
                </a:solidFill>
              </a:rPr>
              <a:t>Figure SPM.9</a:t>
            </a:r>
          </a:p>
        </p:txBody>
      </p:sp>
    </p:spTree>
    <p:extLst>
      <p:ext uri="{BB962C8B-B14F-4D97-AF65-F5344CB8AC3E}">
        <p14:creationId xmlns:p14="http://schemas.microsoft.com/office/powerpoint/2010/main" val="82494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a:t>
            </a:r>
            <a:endParaRPr lang="en-GB" dirty="0"/>
          </a:p>
        </p:txBody>
      </p:sp>
      <p:sp>
        <p:nvSpPr>
          <p:cNvPr id="3" name="Content Placeholder 2"/>
          <p:cNvSpPr>
            <a:spLocks noGrp="1"/>
          </p:cNvSpPr>
          <p:nvPr>
            <p:ph sz="quarter" idx="10"/>
          </p:nvPr>
        </p:nvSpPr>
        <p:spPr>
          <a:xfrm>
            <a:off x="250826" y="1341438"/>
            <a:ext cx="8642351" cy="5043863"/>
          </a:xfrm>
        </p:spPr>
        <p:txBody>
          <a:bodyPr>
            <a:normAutofit fontScale="47500" lnSpcReduction="20000"/>
          </a:bodyPr>
          <a:lstStyle/>
          <a:p>
            <a:pPr>
              <a:buFont typeface="Arial" pitchFamily="34" charset="0"/>
              <a:buChar char="•"/>
            </a:pPr>
            <a:r>
              <a:rPr lang="en-GB" sz="4400" dirty="0" smtClean="0"/>
              <a:t>There are now more climate policies in place than there was at AR4.</a:t>
            </a:r>
          </a:p>
          <a:p>
            <a:pPr>
              <a:buFont typeface="Arial" pitchFamily="34" charset="0"/>
              <a:buChar char="•"/>
            </a:pPr>
            <a:r>
              <a:rPr lang="en-GB" sz="4400" dirty="0" smtClean="0"/>
              <a:t>GHG are still rising, and the rate is getting faster – in this sense, there is insufficient policy stringency.</a:t>
            </a:r>
          </a:p>
          <a:p>
            <a:pPr>
              <a:buFont typeface="Arial" pitchFamily="34" charset="0"/>
              <a:buChar char="•"/>
            </a:pPr>
            <a:r>
              <a:rPr lang="en-GB" sz="4400" dirty="0" smtClean="0"/>
              <a:t>There is a lot of evidence about successful policies for emission reduction.</a:t>
            </a:r>
          </a:p>
          <a:p>
            <a:pPr>
              <a:buFont typeface="Arial" pitchFamily="34" charset="0"/>
              <a:buChar char="•"/>
            </a:pPr>
            <a:r>
              <a:rPr lang="en-GB" sz="4400" dirty="0" smtClean="0"/>
              <a:t>There is a lot of examples of new actors and new ways of doing things which reduce emissions </a:t>
            </a:r>
          </a:p>
          <a:p>
            <a:pPr>
              <a:buFont typeface="Arial" pitchFamily="34" charset="0"/>
              <a:buChar char="•"/>
            </a:pPr>
            <a:r>
              <a:rPr lang="en-GB" sz="4400" dirty="0" smtClean="0"/>
              <a:t>Achieving substantial emission reductions requires change and will have distributional etc impacts</a:t>
            </a:r>
          </a:p>
          <a:p>
            <a:pPr>
              <a:buFont typeface="Arial" pitchFamily="34" charset="0"/>
              <a:buChar char="•"/>
            </a:pPr>
            <a:r>
              <a:rPr lang="en-GB" sz="4400" dirty="0" smtClean="0"/>
              <a:t>The role of government in policy is multifaceted:</a:t>
            </a:r>
          </a:p>
          <a:p>
            <a:pPr>
              <a:buFont typeface="Courier New" pitchFamily="49" charset="0"/>
              <a:buChar char="o"/>
            </a:pPr>
            <a:r>
              <a:rPr lang="en-GB" sz="4400" dirty="0" smtClean="0"/>
              <a:t>signing up to international agreements</a:t>
            </a:r>
          </a:p>
          <a:p>
            <a:pPr>
              <a:buFont typeface="Courier New" pitchFamily="49" charset="0"/>
              <a:buChar char="o"/>
            </a:pPr>
            <a:r>
              <a:rPr lang="en-GB" sz="4400" dirty="0" smtClean="0"/>
              <a:t>putting in place the enabling environment for climate change policies; but also </a:t>
            </a:r>
          </a:p>
          <a:p>
            <a:pPr>
              <a:buFont typeface="Courier New" pitchFamily="49" charset="0"/>
              <a:buChar char="o"/>
            </a:pPr>
            <a:r>
              <a:rPr lang="en-GB" sz="4400" dirty="0" smtClean="0"/>
              <a:t>helping to break the inertia in the system</a:t>
            </a:r>
          </a:p>
          <a:p>
            <a:pPr>
              <a:buFont typeface="Courier New" pitchFamily="49" charset="0"/>
              <a:buChar char="o"/>
            </a:pPr>
            <a:r>
              <a:rPr lang="en-GB" sz="4400" dirty="0" smtClean="0"/>
              <a:t>managing change and distributional impacts (both positive and negative) on business and society</a:t>
            </a:r>
          </a:p>
          <a:p>
            <a:pPr>
              <a:buFont typeface="Courier New" pitchFamily="49" charset="0"/>
              <a:buChar char="o"/>
            </a:pPr>
            <a:r>
              <a:rPr lang="en-GB" sz="4400" dirty="0" smtClean="0"/>
              <a:t>enabling inclusion and innovation</a:t>
            </a:r>
          </a:p>
          <a:p>
            <a:pPr>
              <a:buFont typeface="Courier New" pitchFamily="49" charset="0"/>
              <a:buChar char="o"/>
            </a:pPr>
            <a:endParaRPr lang="en-GB" sz="2800" dirty="0" smtClean="0"/>
          </a:p>
          <a:p>
            <a:endParaRPr lang="en-GB" sz="2800" dirty="0" smtClean="0"/>
          </a:p>
          <a:p>
            <a:r>
              <a:rPr lang="en-GB" sz="2800" dirty="0" smtClean="0"/>
              <a:t> </a:t>
            </a:r>
            <a:endParaRPr lang="en-GB" sz="28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698" r="1826" b="15547"/>
          <a:stretch/>
        </p:blipFill>
        <p:spPr bwMode="auto">
          <a:xfrm>
            <a:off x="-36511" y="0"/>
            <a:ext cx="918051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511" y="6352827"/>
            <a:ext cx="9180512" cy="505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6512" y="-854968"/>
            <a:ext cx="4967536" cy="4967536"/>
          </a:xfrm>
          <a:prstGeom prst="ellipse">
            <a:avLst/>
          </a:prstGeom>
          <a:solidFill>
            <a:schemeClr val="accent1">
              <a:alpha val="15000"/>
            </a:schemeClr>
          </a:solid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423326" y="-860198"/>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107504" y="6413266"/>
            <a:ext cx="8964488" cy="400110"/>
          </a:xfrm>
          <a:prstGeom prst="rect">
            <a:avLst/>
          </a:prstGeom>
          <a:noFill/>
        </p:spPr>
        <p:txBody>
          <a:bodyPr wrap="square" rtlCol="0">
            <a:spAutoFit/>
          </a:bodyPr>
          <a:lstStyle/>
          <a:p>
            <a:pPr algn="r"/>
            <a:r>
              <a:rPr lang="en-GB" sz="2000" dirty="0" smtClean="0">
                <a:latin typeface="Gill Sans MT" panose="020B0502020104020203" pitchFamily="34" charset="0"/>
              </a:rPr>
              <a:t>#climate2014</a:t>
            </a:r>
            <a:endParaRPr lang="en-GB" sz="2000" dirty="0">
              <a:latin typeface="Gill Sans MT" panose="020B0502020104020203" pitchFamily="34" charset="0"/>
            </a:endParaRPr>
          </a:p>
        </p:txBody>
      </p:sp>
      <p:sp>
        <p:nvSpPr>
          <p:cNvPr id="10" name="TextBox 9"/>
          <p:cNvSpPr txBox="1"/>
          <p:nvPr/>
        </p:nvSpPr>
        <p:spPr>
          <a:xfrm>
            <a:off x="395536" y="216495"/>
            <a:ext cx="4176464" cy="1446550"/>
          </a:xfrm>
          <a:prstGeom prst="rect">
            <a:avLst/>
          </a:prstGeom>
          <a:noFill/>
        </p:spPr>
        <p:txBody>
          <a:bodyPr wrap="square" rtlCol="0">
            <a:spAutoFit/>
          </a:bodyPr>
          <a:lstStyle/>
          <a:p>
            <a:r>
              <a:rPr lang="en-GB" sz="4400" dirty="0" smtClean="0">
                <a:solidFill>
                  <a:schemeClr val="bg1"/>
                </a:solidFill>
                <a:latin typeface="Gill Sans MT" panose="020B0502020104020203" pitchFamily="34" charset="0"/>
              </a:rPr>
              <a:t>Transformational Climate Science</a:t>
            </a:r>
            <a:endParaRPr lang="en-GB" sz="4400" dirty="0">
              <a:solidFill>
                <a:schemeClr val="bg1"/>
              </a:solidFill>
              <a:latin typeface="Gill Sans MT" panose="020B0502020104020203" pitchFamily="34" charset="0"/>
            </a:endParaRPr>
          </a:p>
        </p:txBody>
      </p:sp>
      <p:sp>
        <p:nvSpPr>
          <p:cNvPr id="11" name="Rectangle 10"/>
          <p:cNvSpPr/>
          <p:nvPr/>
        </p:nvSpPr>
        <p:spPr>
          <a:xfrm>
            <a:off x="395536" y="1667718"/>
            <a:ext cx="4572000" cy="646331"/>
          </a:xfrm>
          <a:prstGeom prst="rect">
            <a:avLst/>
          </a:prstGeom>
        </p:spPr>
        <p:txBody>
          <a:bodyPr>
            <a:spAutoFit/>
          </a:bodyPr>
          <a:lstStyle/>
          <a:p>
            <a:r>
              <a:rPr lang="en-GB" sz="1800" dirty="0">
                <a:solidFill>
                  <a:schemeClr val="bg1"/>
                </a:solidFill>
                <a:latin typeface="Gill Sans MT" panose="020B0502020104020203" pitchFamily="34" charset="0"/>
              </a:rPr>
              <a:t>The future of climate change research</a:t>
            </a:r>
          </a:p>
          <a:p>
            <a:r>
              <a:rPr lang="en-GB" sz="1800" dirty="0">
                <a:solidFill>
                  <a:schemeClr val="bg1"/>
                </a:solidFill>
                <a:latin typeface="Gill Sans MT" panose="020B0502020104020203" pitchFamily="34" charset="0"/>
              </a:rPr>
              <a:t>following the IPCC Fifth Assessment Report</a:t>
            </a:r>
          </a:p>
        </p:txBody>
      </p:sp>
      <p:pic>
        <p:nvPicPr>
          <p:cNvPr id="1029"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436096" y="216495"/>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300123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flipH="1">
            <a:off x="0" y="-12601"/>
            <a:ext cx="9144000" cy="687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6512" y="-854968"/>
            <a:ext cx="4967536" cy="4967536"/>
          </a:xfrm>
          <a:prstGeom prst="ellipse">
            <a:avLst/>
          </a:prstGeom>
          <a:solidFill>
            <a:schemeClr val="accent1">
              <a:alpha val="15000"/>
            </a:schemeClr>
          </a:solid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23326" y="-860198"/>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77280" y="1042242"/>
            <a:ext cx="4176464" cy="1938992"/>
          </a:xfrm>
          <a:prstGeom prst="rect">
            <a:avLst/>
          </a:prstGeom>
          <a:noFill/>
        </p:spPr>
        <p:txBody>
          <a:bodyPr wrap="square" rtlCol="0">
            <a:spAutoFit/>
          </a:bodyPr>
          <a:lstStyle/>
          <a:p>
            <a:pPr algn="ctr"/>
            <a:r>
              <a:rPr lang="en-GB" sz="6000" dirty="0" smtClean="0">
                <a:solidFill>
                  <a:schemeClr val="bg1"/>
                </a:solidFill>
                <a:latin typeface="Gill Sans MT" panose="020B0502020104020203" pitchFamily="34" charset="0"/>
              </a:rPr>
              <a:t>Panel session II</a:t>
            </a:r>
            <a:endParaRPr lang="en-GB" sz="6000" dirty="0">
              <a:solidFill>
                <a:schemeClr val="bg1"/>
              </a:solidFill>
              <a:latin typeface="Gill Sans MT" panose="020B0502020104020203" pitchFamily="34" charset="0"/>
            </a:endParaRPr>
          </a:p>
        </p:txBody>
      </p:sp>
      <p:sp>
        <p:nvSpPr>
          <p:cNvPr id="11" name="Rectangle 10"/>
          <p:cNvSpPr/>
          <p:nvPr/>
        </p:nvSpPr>
        <p:spPr>
          <a:xfrm rot="10800000">
            <a:off x="-36512" y="4725141"/>
            <a:ext cx="9180512" cy="2132858"/>
          </a:xfrm>
          <a:prstGeom prst="rect">
            <a:avLst/>
          </a:prstGeom>
          <a:gradFill>
            <a:gsLst>
              <a:gs pos="0">
                <a:schemeClr val="accent1"/>
              </a:gs>
              <a:gs pos="50000">
                <a:schemeClr val="accent1">
                  <a:alpha val="5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37195" y="5564594"/>
            <a:ext cx="8429525" cy="707886"/>
          </a:xfrm>
          <a:prstGeom prst="rect">
            <a:avLst/>
          </a:prstGeom>
        </p:spPr>
        <p:txBody>
          <a:bodyPr wrap="square">
            <a:spAutoFit/>
          </a:bodyPr>
          <a:lstStyle/>
          <a:p>
            <a:pPr algn="r"/>
            <a:r>
              <a:rPr lang="en-GB" sz="4000" dirty="0">
                <a:solidFill>
                  <a:schemeClr val="bg1"/>
                </a:solidFill>
                <a:latin typeface="Gill Sans MT" panose="020B0502020104020203" pitchFamily="34" charset="0"/>
              </a:rPr>
              <a:t>Frontiers of climate change research</a:t>
            </a:r>
          </a:p>
        </p:txBody>
      </p:sp>
      <p:sp>
        <p:nvSpPr>
          <p:cNvPr id="12" name="TextBox 11"/>
          <p:cNvSpPr txBox="1"/>
          <p:nvPr/>
        </p:nvSpPr>
        <p:spPr>
          <a:xfrm>
            <a:off x="2232" y="6352827"/>
            <a:ext cx="8964488" cy="400110"/>
          </a:xfrm>
          <a:prstGeom prst="rect">
            <a:avLst/>
          </a:prstGeom>
          <a:noFill/>
        </p:spPr>
        <p:txBody>
          <a:bodyPr wrap="square" rtlCol="0">
            <a:spAutoFit/>
          </a:bodyPr>
          <a:lstStyle/>
          <a:p>
            <a:pPr algn="r"/>
            <a:r>
              <a:rPr lang="en-GB" sz="2000" dirty="0">
                <a:solidFill>
                  <a:schemeClr val="bg1"/>
                </a:solidFill>
                <a:latin typeface="Gill Sans MT" panose="020B0502020104020203" pitchFamily="34" charset="0"/>
              </a:rPr>
              <a:t>#</a:t>
            </a:r>
            <a:r>
              <a:rPr lang="en-GB" sz="2000" dirty="0" smtClean="0">
                <a:solidFill>
                  <a:schemeClr val="bg1"/>
                </a:solidFill>
                <a:latin typeface="Gill Sans MT" panose="020B0502020104020203" pitchFamily="34" charset="0"/>
              </a:rPr>
              <a:t>climate2014       </a:t>
            </a:r>
            <a:endParaRPr lang="en-GB" sz="2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78015816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116632" y="2399906"/>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508648" y="-99392"/>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smtClean="0">
                <a:solidFill>
                  <a:schemeClr val="bg1"/>
                </a:solidFill>
                <a:latin typeface="Gill Sans MT" panose="020B0502020104020203" pitchFamily="34" charset="0"/>
              </a:rPr>
              <a:t>Frontiers of climate change research</a:t>
            </a:r>
            <a:endParaRPr lang="en-GB" sz="2400" dirty="0">
              <a:solidFill>
                <a:schemeClr val="bg1"/>
              </a:solidFill>
              <a:latin typeface="Gill Sans MT" panose="020B0502020104020203" pitchFamily="34" charset="0"/>
            </a:endParaRPr>
          </a:p>
        </p:txBody>
      </p:sp>
      <p:sp>
        <p:nvSpPr>
          <p:cNvPr id="10" name="TextBox 9"/>
          <p:cNvSpPr txBox="1"/>
          <p:nvPr/>
        </p:nvSpPr>
        <p:spPr>
          <a:xfrm>
            <a:off x="1179442" y="1628800"/>
            <a:ext cx="7056784" cy="5262979"/>
          </a:xfrm>
          <a:prstGeom prst="rect">
            <a:avLst/>
          </a:prstGeom>
          <a:noFill/>
        </p:spPr>
        <p:txBody>
          <a:bodyPr wrap="square" rtlCol="0">
            <a:spAutoFit/>
          </a:bodyPr>
          <a:lstStyle/>
          <a:p>
            <a:r>
              <a:rPr lang="en-GB" sz="1400" dirty="0" smtClean="0">
                <a:latin typeface="Gill Sans MT" panose="020B0502020104020203" pitchFamily="34" charset="0"/>
              </a:rPr>
              <a:t>Chair:		</a:t>
            </a:r>
            <a:r>
              <a:rPr lang="en-GB" sz="1400" b="1" dirty="0" smtClean="0">
                <a:latin typeface="Gill Sans MT" panose="020B0502020104020203" pitchFamily="34" charset="0"/>
              </a:rPr>
              <a:t>Professor Dame Julia </a:t>
            </a:r>
            <a:r>
              <a:rPr lang="en-GB" sz="1400" b="1" dirty="0" err="1" smtClean="0">
                <a:latin typeface="Gill Sans MT" panose="020B0502020104020203" pitchFamily="34" charset="0"/>
              </a:rPr>
              <a:t>Slingo</a:t>
            </a:r>
            <a:endParaRPr lang="en-GB" sz="1400" b="1" dirty="0" smtClean="0">
              <a:latin typeface="Gill Sans MT" panose="020B0502020104020203" pitchFamily="34" charset="0"/>
            </a:endParaRPr>
          </a:p>
          <a:p>
            <a:r>
              <a:rPr lang="en-GB" sz="1400" dirty="0">
                <a:latin typeface="Gill Sans MT" panose="020B0502020104020203" pitchFamily="34" charset="0"/>
              </a:rPr>
              <a:t>	</a:t>
            </a:r>
            <a:r>
              <a:rPr lang="en-GB" sz="1400" dirty="0" smtClean="0">
                <a:latin typeface="Gill Sans MT" panose="020B0502020104020203" pitchFamily="34" charset="0"/>
              </a:rPr>
              <a:t>	Chief Scientist, Met Office</a:t>
            </a:r>
          </a:p>
          <a:p>
            <a:endParaRPr lang="en-GB" sz="1400" dirty="0">
              <a:latin typeface="Gill Sans MT" panose="020B0502020104020203" pitchFamily="34" charset="0"/>
            </a:endParaRPr>
          </a:p>
          <a:p>
            <a:r>
              <a:rPr lang="en-GB" sz="1400" dirty="0" smtClean="0">
                <a:latin typeface="Gill Sans MT" panose="020B0502020104020203" pitchFamily="34" charset="0"/>
              </a:rPr>
              <a:t>Panellists:		</a:t>
            </a:r>
            <a:r>
              <a:rPr lang="en-GB" sz="1400" b="1" dirty="0">
                <a:latin typeface="Gill Sans MT" panose="020B0502020104020203" pitchFamily="34" charset="0"/>
              </a:rPr>
              <a:t>Professor Stephen Belcher</a:t>
            </a:r>
          </a:p>
          <a:p>
            <a:r>
              <a:rPr lang="en-GB" sz="1400" dirty="0">
                <a:latin typeface="Gill Sans MT" panose="020B0502020104020203" pitchFamily="34" charset="0"/>
              </a:rPr>
              <a:t>		Head of the Met Office Hadley Centre</a:t>
            </a:r>
          </a:p>
          <a:p>
            <a:r>
              <a:rPr lang="en-GB" sz="1400" b="1" dirty="0" smtClean="0">
                <a:latin typeface="Gill Sans MT" panose="020B0502020104020203" pitchFamily="34" charset="0"/>
              </a:rPr>
              <a:t>		</a:t>
            </a:r>
          </a:p>
          <a:p>
            <a:r>
              <a:rPr lang="en-GB" sz="1400" b="1" dirty="0">
                <a:latin typeface="Gill Sans MT" panose="020B0502020104020203" pitchFamily="34" charset="0"/>
              </a:rPr>
              <a:t>	</a:t>
            </a:r>
            <a:r>
              <a:rPr lang="en-GB" sz="1400" b="1" dirty="0" smtClean="0">
                <a:latin typeface="Gill Sans MT" panose="020B0502020104020203" pitchFamily="34" charset="0"/>
              </a:rPr>
              <a:t>	</a:t>
            </a:r>
            <a:r>
              <a:rPr lang="en-GB" sz="1400" b="1" dirty="0">
                <a:latin typeface="Gill Sans MT" panose="020B0502020104020203" pitchFamily="34" charset="0"/>
              </a:rPr>
              <a:t>Professor Sam </a:t>
            </a:r>
            <a:r>
              <a:rPr lang="en-GB" sz="1400" b="1" dirty="0" err="1">
                <a:latin typeface="Gill Sans MT" panose="020B0502020104020203" pitchFamily="34" charset="0"/>
              </a:rPr>
              <a:t>Fankhauser</a:t>
            </a:r>
            <a:endParaRPr lang="en-GB" sz="1400" b="1" dirty="0">
              <a:latin typeface="Gill Sans MT" panose="020B0502020104020203" pitchFamily="34" charset="0"/>
            </a:endParaRPr>
          </a:p>
          <a:p>
            <a:r>
              <a:rPr lang="en-GB" sz="1400" dirty="0">
                <a:latin typeface="Gill Sans MT" panose="020B0502020104020203" pitchFamily="34" charset="0"/>
              </a:rPr>
              <a:t>		Co-Director of the Grantham Research Institute, </a:t>
            </a:r>
            <a:r>
              <a:rPr lang="en-GB" sz="1400" dirty="0" smtClean="0">
                <a:latin typeface="Gill Sans MT" panose="020B0502020104020203" pitchFamily="34" charset="0"/>
              </a:rPr>
              <a:t/>
            </a:r>
            <a:br>
              <a:rPr lang="en-GB" sz="1400" dirty="0" smtClean="0">
                <a:latin typeface="Gill Sans MT" panose="020B0502020104020203" pitchFamily="34" charset="0"/>
              </a:rPr>
            </a:br>
            <a:r>
              <a:rPr lang="en-GB" sz="1400" dirty="0" smtClean="0">
                <a:latin typeface="Gill Sans MT" panose="020B0502020104020203" pitchFamily="34" charset="0"/>
              </a:rPr>
              <a:t>		London </a:t>
            </a:r>
            <a:r>
              <a:rPr lang="en-GB" sz="1400" dirty="0">
                <a:latin typeface="Gill Sans MT" panose="020B0502020104020203" pitchFamily="34" charset="0"/>
              </a:rPr>
              <a:t>School of </a:t>
            </a:r>
            <a:r>
              <a:rPr lang="en-GB" sz="1400" dirty="0" smtClean="0">
                <a:latin typeface="Gill Sans MT" panose="020B0502020104020203" pitchFamily="34" charset="0"/>
              </a:rPr>
              <a:t>Economics</a:t>
            </a:r>
            <a:endParaRPr lang="en-GB" sz="1400" dirty="0">
              <a:latin typeface="Gill Sans MT" panose="020B0502020104020203" pitchFamily="34" charset="0"/>
            </a:endParaRPr>
          </a:p>
          <a:p>
            <a:r>
              <a:rPr lang="en-GB" sz="1400" b="1" dirty="0" smtClean="0">
                <a:latin typeface="Gill Sans MT" panose="020B0502020104020203" pitchFamily="34" charset="0"/>
              </a:rPr>
              <a:t>		</a:t>
            </a:r>
          </a:p>
          <a:p>
            <a:r>
              <a:rPr lang="en-GB" sz="1400" b="1" dirty="0">
                <a:latin typeface="Gill Sans MT" panose="020B0502020104020203" pitchFamily="34" charset="0"/>
              </a:rPr>
              <a:t>	</a:t>
            </a:r>
            <a:r>
              <a:rPr lang="en-GB" sz="1400" b="1" dirty="0" smtClean="0">
                <a:latin typeface="Gill Sans MT" panose="020B0502020104020203" pitchFamily="34" charset="0"/>
              </a:rPr>
              <a:t>	Professor Sir Andy Haines</a:t>
            </a:r>
          </a:p>
          <a:p>
            <a:r>
              <a:rPr lang="en-GB" sz="1400" dirty="0">
                <a:latin typeface="Gill Sans MT" panose="020B0502020104020203" pitchFamily="34" charset="0"/>
              </a:rPr>
              <a:t>	</a:t>
            </a:r>
            <a:r>
              <a:rPr lang="en-GB" sz="1400" dirty="0" smtClean="0">
                <a:latin typeface="Gill Sans MT" panose="020B0502020104020203" pitchFamily="34" charset="0"/>
              </a:rPr>
              <a:t>	Professor of Public Health and Primary Care, </a:t>
            </a:r>
            <a:br>
              <a:rPr lang="en-GB" sz="1400" dirty="0" smtClean="0">
                <a:latin typeface="Gill Sans MT" panose="020B0502020104020203" pitchFamily="34" charset="0"/>
              </a:rPr>
            </a:br>
            <a:r>
              <a:rPr lang="en-GB" sz="1400" dirty="0" smtClean="0">
                <a:latin typeface="Gill Sans MT" panose="020B0502020104020203" pitchFamily="34" charset="0"/>
              </a:rPr>
              <a:t>		London School of Hygiene and Tropical Medicine</a:t>
            </a:r>
          </a:p>
          <a:p>
            <a:endParaRPr lang="en-GB" sz="1400" dirty="0">
              <a:latin typeface="Gill Sans MT" panose="020B0502020104020203" pitchFamily="34" charset="0"/>
            </a:endParaRPr>
          </a:p>
          <a:p>
            <a:r>
              <a:rPr lang="en-GB" sz="1400" b="1" dirty="0" smtClean="0">
                <a:latin typeface="Gill Sans MT" panose="020B0502020104020203" pitchFamily="34" charset="0"/>
              </a:rPr>
              <a:t>		Professor </a:t>
            </a:r>
            <a:r>
              <a:rPr lang="en-GB" sz="1400" b="1" dirty="0">
                <a:latin typeface="Gill Sans MT" panose="020B0502020104020203" pitchFamily="34" charset="0"/>
              </a:rPr>
              <a:t>Pierre Friedlingstein</a:t>
            </a:r>
          </a:p>
          <a:p>
            <a:r>
              <a:rPr lang="en-GB" sz="1400" dirty="0" smtClean="0">
                <a:latin typeface="Gill Sans MT" panose="020B0502020104020203" pitchFamily="34" charset="0"/>
              </a:rPr>
              <a:t>		Chair</a:t>
            </a:r>
            <a:r>
              <a:rPr lang="en-GB" sz="1400" dirty="0">
                <a:latin typeface="Gill Sans MT" panose="020B0502020104020203" pitchFamily="34" charset="0"/>
              </a:rPr>
              <a:t>, Mathematical Modelling of Climate Systems, </a:t>
            </a:r>
            <a:r>
              <a:rPr lang="en-GB" sz="1400" dirty="0" smtClean="0">
                <a:latin typeface="Gill Sans MT" panose="020B0502020104020203" pitchFamily="34" charset="0"/>
              </a:rPr>
              <a:t/>
            </a:r>
            <a:br>
              <a:rPr lang="en-GB" sz="1400" dirty="0" smtClean="0">
                <a:latin typeface="Gill Sans MT" panose="020B0502020104020203" pitchFamily="34" charset="0"/>
              </a:rPr>
            </a:br>
            <a:r>
              <a:rPr lang="en-GB" sz="1400" dirty="0" smtClean="0">
                <a:latin typeface="Gill Sans MT" panose="020B0502020104020203" pitchFamily="34" charset="0"/>
              </a:rPr>
              <a:t>		University of </a:t>
            </a:r>
            <a:r>
              <a:rPr lang="en-GB" sz="1400" dirty="0">
                <a:latin typeface="Gill Sans MT" panose="020B0502020104020203" pitchFamily="34" charset="0"/>
              </a:rPr>
              <a:t>Exeter</a:t>
            </a:r>
          </a:p>
          <a:p>
            <a:endParaRPr lang="en-GB" sz="1400" dirty="0" smtClean="0">
              <a:latin typeface="Gill Sans MT" panose="020B0502020104020203" pitchFamily="34" charset="0"/>
            </a:endParaRPr>
          </a:p>
          <a:p>
            <a:r>
              <a:rPr lang="en-GB" sz="1400" b="1" dirty="0">
                <a:latin typeface="Gill Sans MT" panose="020B0502020104020203" pitchFamily="34" charset="0"/>
              </a:rPr>
              <a:t>	</a:t>
            </a:r>
            <a:r>
              <a:rPr lang="en-GB" sz="1400" b="1" dirty="0" smtClean="0">
                <a:latin typeface="Gill Sans MT" panose="020B0502020104020203" pitchFamily="34" charset="0"/>
              </a:rPr>
              <a:t>	Professor </a:t>
            </a:r>
            <a:r>
              <a:rPr lang="en-GB" sz="1400" b="1" dirty="0">
                <a:latin typeface="Gill Sans MT" panose="020B0502020104020203" pitchFamily="34" charset="0"/>
              </a:rPr>
              <a:t>Tim Lenton</a:t>
            </a:r>
          </a:p>
          <a:p>
            <a:r>
              <a:rPr lang="en-GB" sz="1400" dirty="0" smtClean="0">
                <a:latin typeface="Gill Sans MT" panose="020B0502020104020203" pitchFamily="34" charset="0"/>
              </a:rPr>
              <a:t>		Chair </a:t>
            </a:r>
            <a:r>
              <a:rPr lang="en-GB" sz="1400" dirty="0">
                <a:latin typeface="Gill Sans MT" panose="020B0502020104020203" pitchFamily="34" charset="0"/>
              </a:rPr>
              <a:t>in Climate Change/Earth Systems Science, University </a:t>
            </a:r>
            <a:r>
              <a:rPr lang="en-GB" sz="1400" dirty="0" smtClean="0">
                <a:latin typeface="Gill Sans MT" panose="020B0502020104020203" pitchFamily="34" charset="0"/>
              </a:rPr>
              <a:t>of </a:t>
            </a:r>
            <a:r>
              <a:rPr lang="en-GB" sz="1400" dirty="0">
                <a:latin typeface="Gill Sans MT" panose="020B0502020104020203" pitchFamily="34" charset="0"/>
              </a:rPr>
              <a:t>Exeter</a:t>
            </a:r>
          </a:p>
          <a:p>
            <a:r>
              <a:rPr lang="en-GB" sz="1400" b="1" dirty="0" smtClean="0">
                <a:latin typeface="Gill Sans MT" panose="020B0502020104020203" pitchFamily="34" charset="0"/>
              </a:rPr>
              <a:t/>
            </a:r>
            <a:br>
              <a:rPr lang="en-GB" sz="1400" b="1" dirty="0" smtClean="0">
                <a:latin typeface="Gill Sans MT" panose="020B0502020104020203" pitchFamily="34" charset="0"/>
              </a:rPr>
            </a:br>
            <a:r>
              <a:rPr lang="en-GB" sz="1400" b="1" dirty="0" smtClean="0">
                <a:latin typeface="Gill Sans MT" panose="020B0502020104020203" pitchFamily="34" charset="0"/>
              </a:rPr>
              <a:t>		Professor </a:t>
            </a:r>
            <a:r>
              <a:rPr lang="en-GB" sz="1400" b="1" dirty="0">
                <a:latin typeface="Gill Sans MT" panose="020B0502020104020203" pitchFamily="34" charset="0"/>
              </a:rPr>
              <a:t>David Stephenson</a:t>
            </a:r>
          </a:p>
          <a:p>
            <a:r>
              <a:rPr lang="en-GB" sz="1400" dirty="0" smtClean="0">
                <a:latin typeface="Gill Sans MT" panose="020B0502020104020203" pitchFamily="34" charset="0"/>
              </a:rPr>
              <a:t>		Chair </a:t>
            </a:r>
            <a:r>
              <a:rPr lang="en-GB" sz="1400" dirty="0">
                <a:latin typeface="Gill Sans MT" panose="020B0502020104020203" pitchFamily="34" charset="0"/>
              </a:rPr>
              <a:t>in the Statistical Modelling of Weather and Climate, </a:t>
            </a:r>
            <a:r>
              <a:rPr lang="en-GB" sz="1400" dirty="0" smtClean="0">
                <a:latin typeface="Gill Sans MT" panose="020B0502020104020203" pitchFamily="34" charset="0"/>
              </a:rPr>
              <a:t/>
            </a:r>
            <a:br>
              <a:rPr lang="en-GB" sz="1400" dirty="0" smtClean="0">
                <a:latin typeface="Gill Sans MT" panose="020B0502020104020203" pitchFamily="34" charset="0"/>
              </a:rPr>
            </a:br>
            <a:r>
              <a:rPr lang="en-GB" sz="1400" dirty="0" smtClean="0">
                <a:latin typeface="Gill Sans MT" panose="020B0502020104020203" pitchFamily="34" charset="0"/>
              </a:rPr>
              <a:t>		University </a:t>
            </a:r>
            <a:r>
              <a:rPr lang="en-GB" sz="1400" dirty="0">
                <a:latin typeface="Gill Sans MT" panose="020B0502020104020203" pitchFamily="34" charset="0"/>
              </a:rPr>
              <a:t>of </a:t>
            </a:r>
            <a:r>
              <a:rPr lang="en-GB" sz="1400" dirty="0" smtClean="0">
                <a:latin typeface="Gill Sans MT" panose="020B0502020104020203" pitchFamily="34" charset="0"/>
              </a:rPr>
              <a:t>Exeter</a:t>
            </a:r>
            <a:endParaRPr lang="en-GB" sz="1400" dirty="0">
              <a:latin typeface="Gill Sans MT" panose="020B0502020104020203" pitchFamily="34" charset="0"/>
            </a:endParaRPr>
          </a:p>
        </p:txBody>
      </p:sp>
    </p:spTree>
    <p:extLst>
      <p:ext uri="{BB962C8B-B14F-4D97-AF65-F5344CB8AC3E}">
        <p14:creationId xmlns:p14="http://schemas.microsoft.com/office/powerpoint/2010/main" val="86677161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a:solidFill>
                  <a:schemeClr val="bg1"/>
                </a:solidFill>
                <a:latin typeface="Gill Sans MT" panose="020B0502020104020203" pitchFamily="34" charset="0"/>
              </a:rPr>
              <a:t>Frontiers of climate change research</a:t>
            </a:r>
          </a:p>
        </p:txBody>
      </p:sp>
      <p:sp>
        <p:nvSpPr>
          <p:cNvPr id="10" name="TextBox 9"/>
          <p:cNvSpPr txBox="1"/>
          <p:nvPr/>
        </p:nvSpPr>
        <p:spPr>
          <a:xfrm>
            <a:off x="1137726" y="2492896"/>
            <a:ext cx="7056784" cy="1754326"/>
          </a:xfrm>
          <a:prstGeom prst="rect">
            <a:avLst/>
          </a:prstGeom>
          <a:noFill/>
        </p:spPr>
        <p:txBody>
          <a:bodyPr wrap="square" rtlCol="0">
            <a:spAutoFit/>
          </a:bodyPr>
          <a:lstStyle/>
          <a:p>
            <a:r>
              <a:rPr lang="en-GB" sz="4400" dirty="0" smtClean="0">
                <a:latin typeface="Gill Sans MT" panose="020B0502020104020203" pitchFamily="34" charset="0"/>
              </a:rPr>
              <a:t>Professor Dame Julia </a:t>
            </a:r>
            <a:r>
              <a:rPr lang="en-GB" sz="4400" dirty="0" err="1" smtClean="0">
                <a:latin typeface="Gill Sans MT" panose="020B0502020104020203" pitchFamily="34" charset="0"/>
              </a:rPr>
              <a:t>Slingo</a:t>
            </a:r>
            <a:endParaRPr lang="en-GB" sz="4400" dirty="0" smtClean="0">
              <a:latin typeface="Gill Sans MT" panose="020B0502020104020203" pitchFamily="34" charset="0"/>
            </a:endParaRPr>
          </a:p>
          <a:p>
            <a:r>
              <a:rPr lang="en-GB" sz="3200" dirty="0">
                <a:latin typeface="Gill Sans MT" panose="020B0502020104020203" pitchFamily="34" charset="0"/>
              </a:rPr>
              <a:t/>
            </a:r>
            <a:br>
              <a:rPr lang="en-GB" sz="3200" dirty="0">
                <a:latin typeface="Gill Sans MT" panose="020B0502020104020203" pitchFamily="34" charset="0"/>
              </a:rPr>
            </a:br>
            <a:r>
              <a:rPr lang="en-GB" sz="3200" dirty="0" smtClean="0">
                <a:latin typeface="Gill Sans MT" panose="020B0502020104020203" pitchFamily="34" charset="0"/>
              </a:rPr>
              <a:t>Chief Scientist, Met Office</a:t>
            </a:r>
            <a:endParaRPr lang="en-GB" sz="3200" dirty="0">
              <a:latin typeface="Gill Sans MT" panose="020B0502020104020203" pitchFamily="34" charset="0"/>
            </a:endParaRPr>
          </a:p>
        </p:txBody>
      </p:sp>
    </p:spTree>
    <p:extLst>
      <p:ext uri="{BB962C8B-B14F-4D97-AF65-F5344CB8AC3E}">
        <p14:creationId xmlns:p14="http://schemas.microsoft.com/office/powerpoint/2010/main" val="428441799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a:solidFill>
                  <a:schemeClr val="bg1"/>
                </a:solidFill>
                <a:latin typeface="Gill Sans MT" panose="020B0502020104020203" pitchFamily="34" charset="0"/>
              </a:rPr>
              <a:t>Frontiers of climate change research</a:t>
            </a:r>
          </a:p>
        </p:txBody>
      </p:sp>
      <p:sp>
        <p:nvSpPr>
          <p:cNvPr id="10" name="TextBox 9"/>
          <p:cNvSpPr txBox="1"/>
          <p:nvPr/>
        </p:nvSpPr>
        <p:spPr>
          <a:xfrm>
            <a:off x="1137726" y="2492896"/>
            <a:ext cx="7056784" cy="1754326"/>
          </a:xfrm>
          <a:prstGeom prst="rect">
            <a:avLst/>
          </a:prstGeom>
          <a:noFill/>
        </p:spPr>
        <p:txBody>
          <a:bodyPr wrap="square" rtlCol="0">
            <a:spAutoFit/>
          </a:bodyPr>
          <a:lstStyle/>
          <a:p>
            <a:r>
              <a:rPr lang="en-GB" sz="4400" dirty="0" smtClean="0">
                <a:latin typeface="Gill Sans MT" panose="020B0502020104020203" pitchFamily="34" charset="0"/>
              </a:rPr>
              <a:t>Professor Stephen Belcher</a:t>
            </a:r>
          </a:p>
          <a:p>
            <a:r>
              <a:rPr lang="en-GB" sz="3200" dirty="0">
                <a:latin typeface="Gill Sans MT" panose="020B0502020104020203" pitchFamily="34" charset="0"/>
              </a:rPr>
              <a:t/>
            </a:r>
            <a:br>
              <a:rPr lang="en-GB" sz="3200" dirty="0">
                <a:latin typeface="Gill Sans MT" panose="020B0502020104020203" pitchFamily="34" charset="0"/>
              </a:rPr>
            </a:br>
            <a:r>
              <a:rPr lang="en-GB" sz="3200" dirty="0" smtClean="0">
                <a:latin typeface="Gill Sans MT" panose="020B0502020104020203" pitchFamily="34" charset="0"/>
              </a:rPr>
              <a:t>Head of the Met Office Hadley Centre</a:t>
            </a:r>
            <a:endParaRPr lang="en-GB" sz="3200" dirty="0">
              <a:latin typeface="Gill Sans MT" panose="020B0502020104020203" pitchFamily="34" charset="0"/>
            </a:endParaRPr>
          </a:p>
        </p:txBody>
      </p:sp>
    </p:spTree>
    <p:extLst>
      <p:ext uri="{BB962C8B-B14F-4D97-AF65-F5344CB8AC3E}">
        <p14:creationId xmlns:p14="http://schemas.microsoft.com/office/powerpoint/2010/main" val="358248675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a:solidFill>
                  <a:schemeClr val="bg1"/>
                </a:solidFill>
                <a:latin typeface="Gill Sans MT" panose="020B0502020104020203" pitchFamily="34" charset="0"/>
              </a:rPr>
              <a:t>Frontiers of climate change research</a:t>
            </a:r>
          </a:p>
        </p:txBody>
      </p:sp>
      <p:sp>
        <p:nvSpPr>
          <p:cNvPr id="10" name="TextBox 9"/>
          <p:cNvSpPr txBox="1"/>
          <p:nvPr/>
        </p:nvSpPr>
        <p:spPr>
          <a:xfrm>
            <a:off x="1137726" y="2492896"/>
            <a:ext cx="7056784" cy="2000548"/>
          </a:xfrm>
          <a:prstGeom prst="rect">
            <a:avLst/>
          </a:prstGeom>
          <a:noFill/>
        </p:spPr>
        <p:txBody>
          <a:bodyPr wrap="square" rtlCol="0">
            <a:spAutoFit/>
          </a:bodyPr>
          <a:lstStyle/>
          <a:p>
            <a:r>
              <a:rPr lang="en-GB" sz="4400" dirty="0" smtClean="0">
                <a:latin typeface="Gill Sans MT" panose="020B0502020104020203" pitchFamily="34" charset="0"/>
              </a:rPr>
              <a:t>Professor </a:t>
            </a:r>
            <a:r>
              <a:rPr lang="en-GB" sz="4400" dirty="0">
                <a:latin typeface="Gill Sans MT" panose="020B0502020104020203" pitchFamily="34" charset="0"/>
              </a:rPr>
              <a:t>Sam </a:t>
            </a:r>
            <a:r>
              <a:rPr lang="en-GB" sz="4400" dirty="0" err="1">
                <a:latin typeface="Gill Sans MT" panose="020B0502020104020203" pitchFamily="34" charset="0"/>
              </a:rPr>
              <a:t>Fankhauser</a:t>
            </a:r>
            <a:endParaRPr lang="en-GB" sz="4400" dirty="0">
              <a:latin typeface="Gill Sans MT" panose="020B0502020104020203" pitchFamily="34" charset="0"/>
            </a:endParaRPr>
          </a:p>
          <a:p>
            <a:endParaRPr lang="en-GB" sz="3200" dirty="0" smtClean="0">
              <a:latin typeface="Gill Sans MT" panose="020B0502020104020203" pitchFamily="34" charset="0"/>
            </a:endParaRPr>
          </a:p>
          <a:p>
            <a:r>
              <a:rPr lang="en-GB" sz="2400" dirty="0" smtClean="0">
                <a:latin typeface="Gill Sans MT" panose="020B0502020104020203" pitchFamily="34" charset="0"/>
              </a:rPr>
              <a:t>Co-Director of the Grantham </a:t>
            </a:r>
            <a:r>
              <a:rPr lang="en-GB" sz="2400" dirty="0">
                <a:latin typeface="Gill Sans MT" panose="020B0502020104020203" pitchFamily="34" charset="0"/>
              </a:rPr>
              <a:t>Research </a:t>
            </a:r>
            <a:r>
              <a:rPr lang="en-GB" sz="2400" dirty="0" smtClean="0">
                <a:latin typeface="Gill Sans MT" panose="020B0502020104020203" pitchFamily="34" charset="0"/>
              </a:rPr>
              <a:t>Institute</a:t>
            </a:r>
            <a:r>
              <a:rPr lang="en-GB" sz="2400" dirty="0">
                <a:latin typeface="Gill Sans MT" panose="020B0502020104020203" pitchFamily="34" charset="0"/>
              </a:rPr>
              <a:t>, </a:t>
            </a:r>
            <a:r>
              <a:rPr lang="en-GB" sz="2400" dirty="0" smtClean="0">
                <a:latin typeface="Gill Sans MT" panose="020B0502020104020203" pitchFamily="34" charset="0"/>
              </a:rPr>
              <a:t/>
            </a:r>
            <a:br>
              <a:rPr lang="en-GB" sz="2400" dirty="0" smtClean="0">
                <a:latin typeface="Gill Sans MT" panose="020B0502020104020203" pitchFamily="34" charset="0"/>
              </a:rPr>
            </a:br>
            <a:r>
              <a:rPr lang="en-GB" sz="2400" dirty="0" smtClean="0">
                <a:latin typeface="Gill Sans MT" panose="020B0502020104020203" pitchFamily="34" charset="0"/>
              </a:rPr>
              <a:t>London </a:t>
            </a:r>
            <a:r>
              <a:rPr lang="en-GB" sz="2400" dirty="0">
                <a:latin typeface="Gill Sans MT" panose="020B0502020104020203" pitchFamily="34" charset="0"/>
              </a:rPr>
              <a:t>School of </a:t>
            </a:r>
            <a:r>
              <a:rPr lang="en-GB" sz="2400" dirty="0" smtClean="0">
                <a:latin typeface="Gill Sans MT" panose="020B0502020104020203" pitchFamily="34" charset="0"/>
              </a:rPr>
              <a:t>Economics</a:t>
            </a:r>
            <a:endParaRPr lang="en-GB" sz="2400" dirty="0">
              <a:latin typeface="Gill Sans MT" panose="020B0502020104020203" pitchFamily="34" charset="0"/>
            </a:endParaRPr>
          </a:p>
        </p:txBody>
      </p:sp>
    </p:spTree>
    <p:extLst>
      <p:ext uri="{BB962C8B-B14F-4D97-AF65-F5344CB8AC3E}">
        <p14:creationId xmlns:p14="http://schemas.microsoft.com/office/powerpoint/2010/main" val="118722586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a:solidFill>
                  <a:schemeClr val="bg1"/>
                </a:solidFill>
                <a:latin typeface="Gill Sans MT" panose="020B0502020104020203" pitchFamily="34" charset="0"/>
              </a:rPr>
              <a:t>Frontiers of climate change research</a:t>
            </a:r>
          </a:p>
        </p:txBody>
      </p:sp>
      <p:sp>
        <p:nvSpPr>
          <p:cNvPr id="10" name="TextBox 9"/>
          <p:cNvSpPr txBox="1"/>
          <p:nvPr/>
        </p:nvSpPr>
        <p:spPr>
          <a:xfrm>
            <a:off x="1137726" y="2492896"/>
            <a:ext cx="7056784" cy="2739211"/>
          </a:xfrm>
          <a:prstGeom prst="rect">
            <a:avLst/>
          </a:prstGeom>
          <a:noFill/>
        </p:spPr>
        <p:txBody>
          <a:bodyPr wrap="square" rtlCol="0">
            <a:spAutoFit/>
          </a:bodyPr>
          <a:lstStyle/>
          <a:p>
            <a:r>
              <a:rPr lang="en-GB" sz="4400" dirty="0">
                <a:latin typeface="Gill Sans MT" panose="020B0502020104020203" pitchFamily="34" charset="0"/>
              </a:rPr>
              <a:t>Professor Sir Andy </a:t>
            </a:r>
            <a:r>
              <a:rPr lang="en-GB" sz="4400" dirty="0" smtClean="0">
                <a:latin typeface="Gill Sans MT" panose="020B0502020104020203" pitchFamily="34" charset="0"/>
              </a:rPr>
              <a:t>Haines</a:t>
            </a:r>
          </a:p>
          <a:p>
            <a:endParaRPr lang="en-GB" sz="4400" dirty="0">
              <a:latin typeface="Gill Sans MT" panose="020B0502020104020203" pitchFamily="34" charset="0"/>
            </a:endParaRPr>
          </a:p>
          <a:p>
            <a:r>
              <a:rPr lang="en-GB" sz="2800" dirty="0" smtClean="0">
                <a:latin typeface="Gill Sans MT" panose="020B0502020104020203" pitchFamily="34" charset="0"/>
              </a:rPr>
              <a:t>Professor </a:t>
            </a:r>
            <a:r>
              <a:rPr lang="en-GB" sz="2800" dirty="0">
                <a:latin typeface="Gill Sans MT" panose="020B0502020104020203" pitchFamily="34" charset="0"/>
              </a:rPr>
              <a:t>of Public Health and Primary Care, </a:t>
            </a:r>
            <a:r>
              <a:rPr lang="en-GB" sz="2800" dirty="0" smtClean="0">
                <a:latin typeface="Gill Sans MT" panose="020B0502020104020203" pitchFamily="34" charset="0"/>
              </a:rPr>
              <a:t/>
            </a:r>
            <a:br>
              <a:rPr lang="en-GB" sz="2800" dirty="0" smtClean="0">
                <a:latin typeface="Gill Sans MT" panose="020B0502020104020203" pitchFamily="34" charset="0"/>
              </a:rPr>
            </a:br>
            <a:r>
              <a:rPr lang="en-GB" sz="2800" dirty="0" smtClean="0">
                <a:latin typeface="Gill Sans MT" panose="020B0502020104020203" pitchFamily="34" charset="0"/>
              </a:rPr>
              <a:t>London School of </a:t>
            </a:r>
            <a:r>
              <a:rPr lang="en-GB" sz="2800" dirty="0">
                <a:latin typeface="Gill Sans MT" panose="020B0502020104020203" pitchFamily="34" charset="0"/>
              </a:rPr>
              <a:t>Hygiene and Tropical Medicine</a:t>
            </a:r>
          </a:p>
        </p:txBody>
      </p:sp>
    </p:spTree>
    <p:extLst>
      <p:ext uri="{BB962C8B-B14F-4D97-AF65-F5344CB8AC3E}">
        <p14:creationId xmlns:p14="http://schemas.microsoft.com/office/powerpoint/2010/main" val="118722586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IPCC reports are the result of extensive work of many scientists from around the world.</a:t>
            </a:r>
            <a:endParaRPr lang="en-GB"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004049" y="1341439"/>
            <a:ext cx="3351345" cy="4535487"/>
          </a:xfrm>
        </p:spPr>
      </p:pic>
      <p:sp>
        <p:nvSpPr>
          <p:cNvPr id="6" name="TextBox 5"/>
          <p:cNvSpPr txBox="1"/>
          <p:nvPr/>
        </p:nvSpPr>
        <p:spPr>
          <a:xfrm>
            <a:off x="539552" y="1868862"/>
            <a:ext cx="4104456" cy="3360338"/>
          </a:xfrm>
          <a:prstGeom prst="rect">
            <a:avLst/>
          </a:prstGeom>
          <a:noFill/>
        </p:spPr>
        <p:txBody>
          <a:bodyPr wrap="square" lIns="18000" tIns="18000" rIns="18000" bIns="18000" rtlCol="0">
            <a:spAutoFit/>
          </a:bodyPr>
          <a:lstStyle/>
          <a:p>
            <a:pPr algn="ctr" fontAlgn="base">
              <a:spcBef>
                <a:spcPct val="0"/>
              </a:spcBef>
              <a:spcAft>
                <a:spcPct val="0"/>
              </a:spcAft>
            </a:pPr>
            <a:r>
              <a:rPr lang="de-DE" sz="2400" b="1" dirty="0" smtClean="0">
                <a:solidFill>
                  <a:srgbClr val="000000"/>
                </a:solidFill>
                <a:cs typeface="Arial" charset="0"/>
              </a:rPr>
              <a:t>1</a:t>
            </a:r>
            <a:r>
              <a:rPr lang="de-DE" sz="2400" dirty="0" smtClean="0">
                <a:solidFill>
                  <a:srgbClr val="000000"/>
                </a:solidFill>
                <a:cs typeface="Arial" charset="0"/>
              </a:rPr>
              <a:t> Summary for Policymakers</a:t>
            </a:r>
          </a:p>
          <a:p>
            <a:pPr algn="ctr" fontAlgn="base">
              <a:spcBef>
                <a:spcPct val="0"/>
              </a:spcBef>
              <a:spcAft>
                <a:spcPct val="0"/>
              </a:spcAft>
            </a:pPr>
            <a:r>
              <a:rPr lang="de-DE" sz="2400" b="1" dirty="0" smtClean="0">
                <a:solidFill>
                  <a:srgbClr val="000000"/>
                </a:solidFill>
                <a:cs typeface="Arial" charset="0"/>
              </a:rPr>
              <a:t>1</a:t>
            </a:r>
            <a:r>
              <a:rPr lang="de-DE" sz="2400" dirty="0" smtClean="0">
                <a:solidFill>
                  <a:srgbClr val="000000"/>
                </a:solidFill>
                <a:cs typeface="Arial" charset="0"/>
              </a:rPr>
              <a:t> Technical Summary</a:t>
            </a:r>
          </a:p>
          <a:p>
            <a:pPr algn="ctr" fontAlgn="base">
              <a:spcBef>
                <a:spcPct val="0"/>
              </a:spcBef>
              <a:spcAft>
                <a:spcPct val="0"/>
              </a:spcAft>
            </a:pPr>
            <a:endParaRPr lang="de-DE" sz="2400" dirty="0" smtClean="0">
              <a:solidFill>
                <a:srgbClr val="000000"/>
              </a:solidFill>
              <a:cs typeface="Arial" charset="0"/>
            </a:endParaRPr>
          </a:p>
          <a:p>
            <a:pPr algn="ctr" fontAlgn="base">
              <a:spcBef>
                <a:spcPct val="0"/>
              </a:spcBef>
              <a:spcAft>
                <a:spcPct val="0"/>
              </a:spcAft>
            </a:pPr>
            <a:r>
              <a:rPr lang="de-DE" sz="2400" b="1" dirty="0" smtClean="0">
                <a:solidFill>
                  <a:srgbClr val="000000"/>
                </a:solidFill>
                <a:cs typeface="Arial" charset="0"/>
              </a:rPr>
              <a:t>16</a:t>
            </a:r>
            <a:r>
              <a:rPr lang="de-DE" sz="2400" dirty="0" smtClean="0">
                <a:solidFill>
                  <a:srgbClr val="000000"/>
                </a:solidFill>
                <a:cs typeface="Arial" charset="0"/>
              </a:rPr>
              <a:t> Chapters</a:t>
            </a:r>
          </a:p>
          <a:p>
            <a:pPr algn="ctr" fontAlgn="base">
              <a:spcBef>
                <a:spcPct val="0"/>
              </a:spcBef>
              <a:spcAft>
                <a:spcPct val="0"/>
              </a:spcAft>
            </a:pPr>
            <a:r>
              <a:rPr lang="de-DE" sz="2400" b="1" dirty="0" smtClean="0">
                <a:solidFill>
                  <a:srgbClr val="000000"/>
                </a:solidFill>
                <a:cs typeface="Arial" charset="0"/>
              </a:rPr>
              <a:t>235</a:t>
            </a:r>
            <a:r>
              <a:rPr lang="de-DE" sz="2400" dirty="0" smtClean="0">
                <a:solidFill>
                  <a:srgbClr val="000000"/>
                </a:solidFill>
                <a:cs typeface="Arial" charset="0"/>
              </a:rPr>
              <a:t> Authors</a:t>
            </a:r>
          </a:p>
          <a:p>
            <a:pPr algn="ctr" fontAlgn="base">
              <a:spcBef>
                <a:spcPct val="0"/>
              </a:spcBef>
              <a:spcAft>
                <a:spcPct val="0"/>
              </a:spcAft>
            </a:pPr>
            <a:r>
              <a:rPr lang="de-DE" sz="2400" b="1" dirty="0" smtClean="0">
                <a:solidFill>
                  <a:srgbClr val="000000"/>
                </a:solidFill>
                <a:cs typeface="Arial" charset="0"/>
              </a:rPr>
              <a:t>900</a:t>
            </a:r>
            <a:r>
              <a:rPr lang="de-DE" sz="2400" dirty="0" smtClean="0">
                <a:solidFill>
                  <a:srgbClr val="000000"/>
                </a:solidFill>
                <a:cs typeface="Arial" charset="0"/>
              </a:rPr>
              <a:t> Reviewers</a:t>
            </a:r>
          </a:p>
          <a:p>
            <a:pPr algn="ctr" fontAlgn="base">
              <a:spcBef>
                <a:spcPct val="0"/>
              </a:spcBef>
              <a:spcAft>
                <a:spcPct val="0"/>
              </a:spcAft>
            </a:pPr>
            <a:r>
              <a:rPr lang="de-DE" sz="2400" dirty="0" smtClean="0">
                <a:solidFill>
                  <a:srgbClr val="000000"/>
                </a:solidFill>
                <a:cs typeface="Arial" charset="0"/>
              </a:rPr>
              <a:t>More than </a:t>
            </a:r>
            <a:r>
              <a:rPr lang="de-DE" sz="2400" b="1" dirty="0" smtClean="0">
                <a:solidFill>
                  <a:srgbClr val="000000"/>
                </a:solidFill>
                <a:cs typeface="Arial" charset="0"/>
              </a:rPr>
              <a:t>2000 </a:t>
            </a:r>
            <a:r>
              <a:rPr lang="de-DE" sz="2400" dirty="0" smtClean="0">
                <a:solidFill>
                  <a:srgbClr val="000000"/>
                </a:solidFill>
                <a:cs typeface="Arial" charset="0"/>
              </a:rPr>
              <a:t>pages</a:t>
            </a:r>
          </a:p>
          <a:p>
            <a:pPr algn="ctr" fontAlgn="base">
              <a:spcBef>
                <a:spcPct val="0"/>
              </a:spcBef>
              <a:spcAft>
                <a:spcPct val="0"/>
              </a:spcAft>
            </a:pPr>
            <a:r>
              <a:rPr lang="de-DE" sz="2400" dirty="0" smtClean="0">
                <a:solidFill>
                  <a:srgbClr val="000000"/>
                </a:solidFill>
                <a:cs typeface="Arial" charset="0"/>
              </a:rPr>
              <a:t>Close to </a:t>
            </a:r>
            <a:r>
              <a:rPr lang="de-DE" sz="2400" b="1" dirty="0" smtClean="0">
                <a:solidFill>
                  <a:srgbClr val="000000"/>
                </a:solidFill>
                <a:cs typeface="Arial" charset="0"/>
              </a:rPr>
              <a:t>10,000 </a:t>
            </a:r>
            <a:r>
              <a:rPr lang="de-DE" sz="2400" dirty="0" smtClean="0">
                <a:solidFill>
                  <a:srgbClr val="000000"/>
                </a:solidFill>
                <a:cs typeface="Arial" charset="0"/>
              </a:rPr>
              <a:t>references</a:t>
            </a:r>
          </a:p>
          <a:p>
            <a:pPr algn="ctr" fontAlgn="base">
              <a:spcBef>
                <a:spcPct val="0"/>
              </a:spcBef>
              <a:spcAft>
                <a:spcPct val="0"/>
              </a:spcAft>
            </a:pPr>
            <a:r>
              <a:rPr lang="de-DE" sz="2400" dirty="0" smtClean="0">
                <a:solidFill>
                  <a:srgbClr val="000000"/>
                </a:solidFill>
                <a:cs typeface="Arial" charset="0"/>
              </a:rPr>
              <a:t>More than </a:t>
            </a:r>
            <a:r>
              <a:rPr lang="de-DE" sz="2400" b="1" dirty="0" smtClean="0">
                <a:solidFill>
                  <a:srgbClr val="000000"/>
                </a:solidFill>
                <a:cs typeface="Arial" charset="0"/>
              </a:rPr>
              <a:t>38,000 </a:t>
            </a:r>
            <a:r>
              <a:rPr lang="de-DE" sz="2400" dirty="0" smtClean="0">
                <a:solidFill>
                  <a:srgbClr val="000000"/>
                </a:solidFill>
                <a:cs typeface="Arial" charset="0"/>
              </a:rPr>
              <a:t>comments</a:t>
            </a:r>
          </a:p>
        </p:txBody>
      </p:sp>
    </p:spTree>
    <p:extLst>
      <p:ext uri="{BB962C8B-B14F-4D97-AF65-F5344CB8AC3E}">
        <p14:creationId xmlns:p14="http://schemas.microsoft.com/office/powerpoint/2010/main" val="30603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a:solidFill>
                  <a:schemeClr val="bg1"/>
                </a:solidFill>
                <a:latin typeface="Gill Sans MT" panose="020B0502020104020203" pitchFamily="34" charset="0"/>
              </a:rPr>
              <a:t>Frontiers of climate change research</a:t>
            </a:r>
          </a:p>
        </p:txBody>
      </p:sp>
      <p:sp>
        <p:nvSpPr>
          <p:cNvPr id="10" name="TextBox 9"/>
          <p:cNvSpPr txBox="1"/>
          <p:nvPr/>
        </p:nvSpPr>
        <p:spPr>
          <a:xfrm>
            <a:off x="1137726" y="2492896"/>
            <a:ext cx="7056784" cy="2185214"/>
          </a:xfrm>
          <a:prstGeom prst="rect">
            <a:avLst/>
          </a:prstGeom>
          <a:noFill/>
        </p:spPr>
        <p:txBody>
          <a:bodyPr wrap="square" rtlCol="0">
            <a:spAutoFit/>
          </a:bodyPr>
          <a:lstStyle/>
          <a:p>
            <a:r>
              <a:rPr lang="en-GB" sz="4400" dirty="0">
                <a:latin typeface="Gill Sans MT" panose="020B0502020104020203" pitchFamily="34" charset="0"/>
              </a:rPr>
              <a:t>Professor Pierre </a:t>
            </a:r>
            <a:r>
              <a:rPr lang="en-GB" sz="4400" dirty="0" smtClean="0">
                <a:latin typeface="Gill Sans MT" panose="020B0502020104020203" pitchFamily="34" charset="0"/>
              </a:rPr>
              <a:t>Friedlingstein</a:t>
            </a:r>
          </a:p>
          <a:p>
            <a:endParaRPr lang="en-GB" sz="4400" dirty="0">
              <a:latin typeface="Gill Sans MT" panose="020B0502020104020203" pitchFamily="34" charset="0"/>
            </a:endParaRPr>
          </a:p>
          <a:p>
            <a:r>
              <a:rPr lang="en-GB" sz="2400" dirty="0" smtClean="0">
                <a:latin typeface="Gill Sans MT" panose="020B0502020104020203" pitchFamily="34" charset="0"/>
              </a:rPr>
              <a:t>Chair</a:t>
            </a:r>
            <a:r>
              <a:rPr lang="en-GB" sz="2400" dirty="0">
                <a:latin typeface="Gill Sans MT" panose="020B0502020104020203" pitchFamily="34" charset="0"/>
              </a:rPr>
              <a:t>, Mathematical Modelling of Climate Systems, </a:t>
            </a:r>
            <a:r>
              <a:rPr lang="en-GB" sz="2400" dirty="0" smtClean="0">
                <a:latin typeface="Gill Sans MT" panose="020B0502020104020203" pitchFamily="34" charset="0"/>
              </a:rPr>
              <a:t>University of </a:t>
            </a:r>
            <a:r>
              <a:rPr lang="en-GB" sz="2400" dirty="0">
                <a:latin typeface="Gill Sans MT" panose="020B0502020104020203" pitchFamily="34" charset="0"/>
              </a:rPr>
              <a:t>Exeter</a:t>
            </a:r>
          </a:p>
        </p:txBody>
      </p:sp>
    </p:spTree>
    <p:extLst>
      <p:ext uri="{BB962C8B-B14F-4D97-AF65-F5344CB8AC3E}">
        <p14:creationId xmlns:p14="http://schemas.microsoft.com/office/powerpoint/2010/main" val="118722586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a:solidFill>
                  <a:schemeClr val="bg1"/>
                </a:solidFill>
                <a:latin typeface="Gill Sans MT" panose="020B0502020104020203" pitchFamily="34" charset="0"/>
              </a:rPr>
              <a:t>Frontiers of climate change research</a:t>
            </a:r>
          </a:p>
        </p:txBody>
      </p:sp>
      <p:sp>
        <p:nvSpPr>
          <p:cNvPr id="10" name="TextBox 9"/>
          <p:cNvSpPr txBox="1"/>
          <p:nvPr/>
        </p:nvSpPr>
        <p:spPr>
          <a:xfrm>
            <a:off x="1137726" y="2492896"/>
            <a:ext cx="7538730" cy="3600986"/>
          </a:xfrm>
          <a:prstGeom prst="rect">
            <a:avLst/>
          </a:prstGeom>
          <a:noFill/>
        </p:spPr>
        <p:txBody>
          <a:bodyPr wrap="square" rtlCol="0">
            <a:spAutoFit/>
          </a:bodyPr>
          <a:lstStyle/>
          <a:p>
            <a:r>
              <a:rPr lang="en-GB" sz="4400" dirty="0">
                <a:latin typeface="Gill Sans MT" panose="020B0502020104020203" pitchFamily="34" charset="0"/>
              </a:rPr>
              <a:t>Professor Tim Lenton</a:t>
            </a:r>
          </a:p>
          <a:p>
            <a:endParaRPr lang="en-GB" sz="4400" dirty="0" smtClean="0">
              <a:latin typeface="Gill Sans MT" panose="020B0502020104020203" pitchFamily="34" charset="0"/>
            </a:endParaRPr>
          </a:p>
          <a:p>
            <a:r>
              <a:rPr lang="en-GB" sz="2800" dirty="0" smtClean="0">
                <a:latin typeface="Gill Sans MT" panose="020B0502020104020203" pitchFamily="34" charset="0"/>
              </a:rPr>
              <a:t>Chair </a:t>
            </a:r>
            <a:r>
              <a:rPr lang="en-GB" sz="2800" dirty="0">
                <a:latin typeface="Gill Sans MT" panose="020B0502020104020203" pitchFamily="34" charset="0"/>
              </a:rPr>
              <a:t>in Climate </a:t>
            </a:r>
            <a:r>
              <a:rPr lang="en-GB" sz="2800" dirty="0" smtClean="0">
                <a:latin typeface="Gill Sans MT" panose="020B0502020104020203" pitchFamily="34" charset="0"/>
              </a:rPr>
              <a:t>Change/Earth </a:t>
            </a:r>
            <a:r>
              <a:rPr lang="en-GB" sz="2800" dirty="0">
                <a:latin typeface="Gill Sans MT" panose="020B0502020104020203" pitchFamily="34" charset="0"/>
              </a:rPr>
              <a:t>Systems Science, University of Exeter</a:t>
            </a:r>
          </a:p>
          <a:p>
            <a:r>
              <a:rPr lang="en-GB" sz="4400" b="1" dirty="0">
                <a:latin typeface="Gill Sans MT" panose="020B0502020104020203" pitchFamily="34" charset="0"/>
              </a:rPr>
              <a:t/>
            </a:r>
            <a:br>
              <a:rPr lang="en-GB" sz="4400" b="1" dirty="0">
                <a:latin typeface="Gill Sans MT" panose="020B0502020104020203" pitchFamily="34" charset="0"/>
              </a:rPr>
            </a:br>
            <a:endParaRPr lang="en-GB" sz="3200" dirty="0">
              <a:latin typeface="Gill Sans MT" panose="020B0502020104020203" pitchFamily="34" charset="0"/>
            </a:endParaRPr>
          </a:p>
        </p:txBody>
      </p:sp>
    </p:spTree>
    <p:extLst>
      <p:ext uri="{BB962C8B-B14F-4D97-AF65-F5344CB8AC3E}">
        <p14:creationId xmlns:p14="http://schemas.microsoft.com/office/powerpoint/2010/main" val="118722586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238253" y="3783504"/>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009128" y="2386752"/>
            <a:ext cx="4967536" cy="4967536"/>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99584" y="102906"/>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00336" y="-4843536"/>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71600" y="980728"/>
            <a:ext cx="7272808" cy="587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6512" y="969144"/>
            <a:ext cx="9289032" cy="501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87624" y="983658"/>
            <a:ext cx="7056784" cy="461665"/>
          </a:xfrm>
          <a:prstGeom prst="rect">
            <a:avLst/>
          </a:prstGeom>
          <a:noFill/>
        </p:spPr>
        <p:txBody>
          <a:bodyPr wrap="square" rtlCol="0">
            <a:spAutoFit/>
          </a:bodyPr>
          <a:lstStyle/>
          <a:p>
            <a:r>
              <a:rPr lang="en-GB" sz="2400" dirty="0">
                <a:solidFill>
                  <a:schemeClr val="bg1"/>
                </a:solidFill>
                <a:latin typeface="Gill Sans MT" panose="020B0502020104020203" pitchFamily="34" charset="0"/>
              </a:rPr>
              <a:t>Frontiers of climate change research</a:t>
            </a:r>
          </a:p>
        </p:txBody>
      </p:sp>
      <p:sp>
        <p:nvSpPr>
          <p:cNvPr id="10" name="TextBox 9"/>
          <p:cNvSpPr txBox="1"/>
          <p:nvPr/>
        </p:nvSpPr>
        <p:spPr>
          <a:xfrm>
            <a:off x="1137726" y="2492896"/>
            <a:ext cx="7056784" cy="2923877"/>
          </a:xfrm>
          <a:prstGeom prst="rect">
            <a:avLst/>
          </a:prstGeom>
          <a:noFill/>
        </p:spPr>
        <p:txBody>
          <a:bodyPr wrap="square" rtlCol="0">
            <a:spAutoFit/>
          </a:bodyPr>
          <a:lstStyle/>
          <a:p>
            <a:r>
              <a:rPr lang="en-GB" sz="4400" dirty="0">
                <a:latin typeface="Gill Sans MT" panose="020B0502020104020203" pitchFamily="34" charset="0"/>
              </a:rPr>
              <a:t>Professor David </a:t>
            </a:r>
            <a:r>
              <a:rPr lang="en-GB" sz="4400" dirty="0" smtClean="0">
                <a:latin typeface="Gill Sans MT" panose="020B0502020104020203" pitchFamily="34" charset="0"/>
              </a:rPr>
              <a:t>Stephenson</a:t>
            </a:r>
          </a:p>
          <a:p>
            <a:endParaRPr lang="en-GB" sz="4400" dirty="0">
              <a:latin typeface="Gill Sans MT" panose="020B0502020104020203" pitchFamily="34" charset="0"/>
            </a:endParaRPr>
          </a:p>
          <a:p>
            <a:r>
              <a:rPr lang="en-GB" sz="3200" dirty="0" smtClean="0">
                <a:latin typeface="Gill Sans MT" panose="020B0502020104020203" pitchFamily="34" charset="0"/>
              </a:rPr>
              <a:t>Chair </a:t>
            </a:r>
            <a:r>
              <a:rPr lang="en-GB" sz="3200" dirty="0">
                <a:latin typeface="Gill Sans MT" panose="020B0502020104020203" pitchFamily="34" charset="0"/>
              </a:rPr>
              <a:t>in the Statistical Modelling </a:t>
            </a:r>
            <a:r>
              <a:rPr lang="en-GB" sz="3200" dirty="0" smtClean="0">
                <a:latin typeface="Gill Sans MT" panose="020B0502020104020203" pitchFamily="34" charset="0"/>
              </a:rPr>
              <a:t/>
            </a:r>
            <a:br>
              <a:rPr lang="en-GB" sz="3200" dirty="0" smtClean="0">
                <a:latin typeface="Gill Sans MT" panose="020B0502020104020203" pitchFamily="34" charset="0"/>
              </a:rPr>
            </a:br>
            <a:r>
              <a:rPr lang="en-GB" sz="3200" dirty="0" smtClean="0">
                <a:latin typeface="Gill Sans MT" panose="020B0502020104020203" pitchFamily="34" charset="0"/>
              </a:rPr>
              <a:t>of </a:t>
            </a:r>
            <a:r>
              <a:rPr lang="en-GB" sz="3200" dirty="0">
                <a:latin typeface="Gill Sans MT" panose="020B0502020104020203" pitchFamily="34" charset="0"/>
              </a:rPr>
              <a:t>Weather and Climate, </a:t>
            </a:r>
            <a:r>
              <a:rPr lang="en-GB" sz="3200" dirty="0" smtClean="0">
                <a:latin typeface="Gill Sans MT" panose="020B0502020104020203" pitchFamily="34" charset="0"/>
              </a:rPr>
              <a:t/>
            </a:r>
            <a:br>
              <a:rPr lang="en-GB" sz="3200" dirty="0" smtClean="0">
                <a:latin typeface="Gill Sans MT" panose="020B0502020104020203" pitchFamily="34" charset="0"/>
              </a:rPr>
            </a:br>
            <a:r>
              <a:rPr lang="en-GB" sz="3200" dirty="0" smtClean="0">
                <a:latin typeface="Gill Sans MT" panose="020B0502020104020203" pitchFamily="34" charset="0"/>
              </a:rPr>
              <a:t>University </a:t>
            </a:r>
            <a:r>
              <a:rPr lang="en-GB" sz="3200" dirty="0">
                <a:latin typeface="Gill Sans MT" panose="020B0502020104020203" pitchFamily="34" charset="0"/>
              </a:rPr>
              <a:t>of Exeter</a:t>
            </a:r>
          </a:p>
        </p:txBody>
      </p:sp>
    </p:spTree>
    <p:extLst>
      <p:ext uri="{BB962C8B-B14F-4D97-AF65-F5344CB8AC3E}">
        <p14:creationId xmlns:p14="http://schemas.microsoft.com/office/powerpoint/2010/main" val="118722586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jmh201\Downloads\shutterstock_2496346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698" r="1826" b="15547"/>
          <a:stretch/>
        </p:blipFill>
        <p:spPr bwMode="auto">
          <a:xfrm>
            <a:off x="-36511" y="0"/>
            <a:ext cx="918051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511" y="6352827"/>
            <a:ext cx="9180512" cy="505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6512" y="-854968"/>
            <a:ext cx="4967536" cy="4967536"/>
          </a:xfrm>
          <a:prstGeom prst="ellipse">
            <a:avLst/>
          </a:prstGeom>
          <a:solidFill>
            <a:schemeClr val="accent1">
              <a:alpha val="15000"/>
            </a:schemeClr>
          </a:solid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423326" y="-860198"/>
            <a:ext cx="5743872" cy="5743872"/>
          </a:xfrm>
          <a:prstGeom prst="ellipse">
            <a:avLst/>
          </a:prstGeom>
          <a:noFill/>
          <a:ln>
            <a:solidFill>
              <a:srgbClr val="80A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107504" y="6413266"/>
            <a:ext cx="8964488" cy="400110"/>
          </a:xfrm>
          <a:prstGeom prst="rect">
            <a:avLst/>
          </a:prstGeom>
          <a:noFill/>
        </p:spPr>
        <p:txBody>
          <a:bodyPr wrap="square" rtlCol="0">
            <a:spAutoFit/>
          </a:bodyPr>
          <a:lstStyle/>
          <a:p>
            <a:pPr algn="r"/>
            <a:r>
              <a:rPr lang="en-GB" sz="2000" dirty="0" smtClean="0">
                <a:latin typeface="Gill Sans MT" panose="020B0502020104020203" pitchFamily="34" charset="0"/>
              </a:rPr>
              <a:t>#climate2014</a:t>
            </a:r>
            <a:endParaRPr lang="en-GB" sz="2000" dirty="0">
              <a:latin typeface="Gill Sans MT" panose="020B0502020104020203" pitchFamily="34" charset="0"/>
            </a:endParaRPr>
          </a:p>
        </p:txBody>
      </p:sp>
      <p:sp>
        <p:nvSpPr>
          <p:cNvPr id="10" name="TextBox 9"/>
          <p:cNvSpPr txBox="1"/>
          <p:nvPr/>
        </p:nvSpPr>
        <p:spPr>
          <a:xfrm>
            <a:off x="395536" y="216495"/>
            <a:ext cx="4176464" cy="1446550"/>
          </a:xfrm>
          <a:prstGeom prst="rect">
            <a:avLst/>
          </a:prstGeom>
          <a:noFill/>
        </p:spPr>
        <p:txBody>
          <a:bodyPr wrap="square" rtlCol="0">
            <a:spAutoFit/>
          </a:bodyPr>
          <a:lstStyle/>
          <a:p>
            <a:r>
              <a:rPr lang="en-GB" sz="4400" dirty="0" smtClean="0">
                <a:solidFill>
                  <a:schemeClr val="bg1"/>
                </a:solidFill>
                <a:latin typeface="Gill Sans MT" panose="020B0502020104020203" pitchFamily="34" charset="0"/>
              </a:rPr>
              <a:t>Transformational Climate Science</a:t>
            </a:r>
            <a:endParaRPr lang="en-GB" sz="4400" dirty="0">
              <a:solidFill>
                <a:schemeClr val="bg1"/>
              </a:solidFill>
              <a:latin typeface="Gill Sans MT" panose="020B0502020104020203" pitchFamily="34" charset="0"/>
            </a:endParaRPr>
          </a:p>
        </p:txBody>
      </p:sp>
      <p:sp>
        <p:nvSpPr>
          <p:cNvPr id="11" name="Rectangle 10"/>
          <p:cNvSpPr/>
          <p:nvPr/>
        </p:nvSpPr>
        <p:spPr>
          <a:xfrm>
            <a:off x="395536" y="1667718"/>
            <a:ext cx="4572000" cy="646331"/>
          </a:xfrm>
          <a:prstGeom prst="rect">
            <a:avLst/>
          </a:prstGeom>
        </p:spPr>
        <p:txBody>
          <a:bodyPr>
            <a:spAutoFit/>
          </a:bodyPr>
          <a:lstStyle/>
          <a:p>
            <a:r>
              <a:rPr lang="en-GB" sz="1800" dirty="0">
                <a:solidFill>
                  <a:schemeClr val="bg1"/>
                </a:solidFill>
                <a:latin typeface="Gill Sans MT" panose="020B0502020104020203" pitchFamily="34" charset="0"/>
              </a:rPr>
              <a:t>The future of climate change research</a:t>
            </a:r>
          </a:p>
          <a:p>
            <a:r>
              <a:rPr lang="en-GB" sz="1800" dirty="0">
                <a:solidFill>
                  <a:schemeClr val="bg1"/>
                </a:solidFill>
                <a:latin typeface="Gill Sans MT" panose="020B0502020104020203" pitchFamily="34" charset="0"/>
              </a:rPr>
              <a:t>following the IPCC Fifth Assessment Report</a:t>
            </a:r>
          </a:p>
        </p:txBody>
      </p:sp>
      <p:pic>
        <p:nvPicPr>
          <p:cNvPr id="1029"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436096" y="216495"/>
            <a:ext cx="3528393" cy="66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300123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GHG </a:t>
            </a:r>
            <a:r>
              <a:rPr lang="en-US" dirty="0"/>
              <a:t>emissions </a:t>
            </a:r>
            <a:r>
              <a:rPr lang="en-US" dirty="0" smtClean="0"/>
              <a:t>accelerate despite reduction efforts. Most emission growth is CO</a:t>
            </a:r>
            <a:r>
              <a:rPr lang="en-US" baseline="-25000" dirty="0" smtClean="0"/>
              <a:t>2</a:t>
            </a:r>
            <a:r>
              <a:rPr lang="en-US" dirty="0" smtClean="0"/>
              <a:t> from fossil fuel combustion.</a:t>
            </a:r>
            <a:endParaRPr lang="en-GB" dirty="0"/>
          </a:p>
        </p:txBody>
      </p:sp>
      <p:pic>
        <p:nvPicPr>
          <p:cNvPr id="5" name="Picture 4" descr="D:\SVN\06_PlenaryDocuments\03_Graphic_Design\02_Contact-group\AR5_figure_SPM_1_20140412_FINAL_OU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55" y="1166519"/>
            <a:ext cx="7743753" cy="4566737"/>
          </a:xfrm>
          <a:prstGeom prst="rect">
            <a:avLst/>
          </a:prstGeom>
          <a:noFill/>
          <a:ln>
            <a:noFill/>
          </a:ln>
        </p:spPr>
      </p:pic>
      <p:sp>
        <p:nvSpPr>
          <p:cNvPr id="3" name="TextBox 2"/>
          <p:cNvSpPr txBox="1"/>
          <p:nvPr/>
        </p:nvSpPr>
        <p:spPr>
          <a:xfrm>
            <a:off x="295896" y="5985517"/>
            <a:ext cx="1131203"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SPM.1</a:t>
            </a:r>
          </a:p>
        </p:txBody>
      </p:sp>
    </p:spTree>
    <p:extLst>
      <p:ext uri="{BB962C8B-B14F-4D97-AF65-F5344CB8AC3E}">
        <p14:creationId xmlns:p14="http://schemas.microsoft.com/office/powerpoint/2010/main" val="211692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Cumulative CO</a:t>
            </a:r>
            <a:r>
              <a:rPr lang="en-US" baseline="-25000" dirty="0"/>
              <a:t>2</a:t>
            </a:r>
            <a:r>
              <a:rPr lang="en-US" dirty="0"/>
              <a:t> emissions have more than doubled </a:t>
            </a:r>
            <a:br>
              <a:rPr lang="en-US" dirty="0"/>
            </a:br>
            <a:r>
              <a:rPr lang="en-US" dirty="0"/>
              <a:t>since 1970.</a:t>
            </a:r>
            <a:endParaRPr lang="en-GB"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6930"/>
          <a:stretch/>
        </p:blipFill>
        <p:spPr>
          <a:xfrm>
            <a:off x="181028" y="1628800"/>
            <a:ext cx="7728071" cy="3326953"/>
          </a:xfrm>
          <a:prstGeom prst="rect">
            <a:avLst/>
          </a:prstGeom>
        </p:spPr>
      </p:pic>
      <p:cxnSp>
        <p:nvCxnSpPr>
          <p:cNvPr id="6" name="Straight Connector 5"/>
          <p:cNvCxnSpPr/>
          <p:nvPr/>
        </p:nvCxnSpPr>
        <p:spPr>
          <a:xfrm>
            <a:off x="5581628" y="3815642"/>
            <a:ext cx="2207205"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ight Brace 7"/>
          <p:cNvSpPr/>
          <p:nvPr/>
        </p:nvSpPr>
        <p:spPr>
          <a:xfrm>
            <a:off x="8020299" y="3812790"/>
            <a:ext cx="107633" cy="98436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de-DE">
              <a:solidFill>
                <a:srgbClr val="000000"/>
              </a:solidFill>
            </a:endParaRPr>
          </a:p>
        </p:txBody>
      </p:sp>
      <p:sp>
        <p:nvSpPr>
          <p:cNvPr id="9" name="Right Brace 8"/>
          <p:cNvSpPr/>
          <p:nvPr/>
        </p:nvSpPr>
        <p:spPr>
          <a:xfrm>
            <a:off x="8020299" y="2660662"/>
            <a:ext cx="107633" cy="115212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de-DE">
              <a:solidFill>
                <a:srgbClr val="000000"/>
              </a:solidFill>
            </a:endParaRPr>
          </a:p>
        </p:txBody>
      </p:sp>
      <p:sp>
        <p:nvSpPr>
          <p:cNvPr id="10" name="TextBox 9"/>
          <p:cNvSpPr txBox="1"/>
          <p:nvPr/>
        </p:nvSpPr>
        <p:spPr>
          <a:xfrm>
            <a:off x="8220658" y="3023317"/>
            <a:ext cx="1171202" cy="405683"/>
          </a:xfrm>
          <a:prstGeom prst="rect">
            <a:avLst/>
          </a:prstGeom>
          <a:noFill/>
        </p:spPr>
        <p:txBody>
          <a:bodyPr wrap="square" lIns="18000" tIns="18000" rIns="18000" bIns="18000" rtlCol="0">
            <a:spAutoFit/>
          </a:bodyPr>
          <a:lstStyle/>
          <a:p>
            <a:pPr fontAlgn="base">
              <a:spcBef>
                <a:spcPct val="0"/>
              </a:spcBef>
              <a:spcAft>
                <a:spcPct val="0"/>
              </a:spcAft>
            </a:pPr>
            <a:r>
              <a:rPr lang="de-DE" sz="1200" dirty="0" smtClean="0">
                <a:solidFill>
                  <a:srgbClr val="000000"/>
                </a:solidFill>
                <a:cs typeface="Arial" charset="0"/>
              </a:rPr>
              <a:t>After 1970:</a:t>
            </a:r>
          </a:p>
          <a:p>
            <a:pPr fontAlgn="base">
              <a:spcBef>
                <a:spcPct val="0"/>
              </a:spcBef>
              <a:spcAft>
                <a:spcPct val="0"/>
              </a:spcAft>
            </a:pPr>
            <a:r>
              <a:rPr lang="de-DE" sz="1200" dirty="0" smtClean="0">
                <a:solidFill>
                  <a:srgbClr val="000000"/>
                </a:solidFill>
                <a:cs typeface="Arial" charset="0"/>
              </a:rPr>
              <a:t>1100 GtCO</a:t>
            </a:r>
            <a:r>
              <a:rPr lang="de-DE" sz="1200" baseline="-25000" dirty="0" smtClean="0">
                <a:solidFill>
                  <a:srgbClr val="000000"/>
                </a:solidFill>
                <a:cs typeface="Arial" charset="0"/>
              </a:rPr>
              <a:t>2</a:t>
            </a:r>
            <a:endParaRPr lang="de-DE" sz="1400" baseline="-25000" dirty="0" smtClean="0">
              <a:solidFill>
                <a:srgbClr val="000000"/>
              </a:solidFill>
              <a:cs typeface="Arial" charset="0"/>
            </a:endParaRPr>
          </a:p>
        </p:txBody>
      </p:sp>
      <p:sp>
        <p:nvSpPr>
          <p:cNvPr id="13" name="TextBox 12"/>
          <p:cNvSpPr txBox="1"/>
          <p:nvPr/>
        </p:nvSpPr>
        <p:spPr>
          <a:xfrm>
            <a:off x="8225334" y="4103437"/>
            <a:ext cx="1171202" cy="405683"/>
          </a:xfrm>
          <a:prstGeom prst="rect">
            <a:avLst/>
          </a:prstGeom>
          <a:noFill/>
        </p:spPr>
        <p:txBody>
          <a:bodyPr wrap="square" lIns="18000" tIns="18000" rIns="18000" bIns="18000" rtlCol="0">
            <a:spAutoFit/>
          </a:bodyPr>
          <a:lstStyle/>
          <a:p>
            <a:pPr fontAlgn="base">
              <a:spcBef>
                <a:spcPct val="0"/>
              </a:spcBef>
              <a:spcAft>
                <a:spcPct val="0"/>
              </a:spcAft>
            </a:pPr>
            <a:r>
              <a:rPr lang="de-DE" sz="1200" dirty="0" smtClean="0">
                <a:solidFill>
                  <a:srgbClr val="000000"/>
                </a:solidFill>
                <a:cs typeface="Arial" charset="0"/>
              </a:rPr>
              <a:t>Before 1970:</a:t>
            </a:r>
          </a:p>
          <a:p>
            <a:pPr fontAlgn="base">
              <a:spcBef>
                <a:spcPct val="0"/>
              </a:spcBef>
              <a:spcAft>
                <a:spcPct val="0"/>
              </a:spcAft>
            </a:pPr>
            <a:r>
              <a:rPr lang="de-DE" sz="1200" dirty="0" smtClean="0">
                <a:solidFill>
                  <a:srgbClr val="000000"/>
                </a:solidFill>
                <a:cs typeface="Arial" charset="0"/>
              </a:rPr>
              <a:t>910 </a:t>
            </a:r>
            <a:r>
              <a:rPr lang="de-DE" sz="1200" dirty="0">
                <a:solidFill>
                  <a:srgbClr val="000000"/>
                </a:solidFill>
                <a:cs typeface="Arial" charset="0"/>
              </a:rPr>
              <a:t>GtCO</a:t>
            </a:r>
            <a:r>
              <a:rPr lang="de-DE" sz="1200" baseline="-25000" dirty="0">
                <a:solidFill>
                  <a:srgbClr val="000000"/>
                </a:solidFill>
                <a:cs typeface="Arial" charset="0"/>
              </a:rPr>
              <a:t>2</a:t>
            </a:r>
            <a:endParaRPr lang="de-DE" sz="1400" dirty="0" smtClean="0">
              <a:solidFill>
                <a:srgbClr val="000000"/>
              </a:solidFill>
              <a:cs typeface="Arial" charset="0"/>
            </a:endParaRPr>
          </a:p>
        </p:txBody>
      </p:sp>
      <p:sp>
        <p:nvSpPr>
          <p:cNvPr id="11" name="TextBox 10"/>
          <p:cNvSpPr txBox="1"/>
          <p:nvPr/>
        </p:nvSpPr>
        <p:spPr>
          <a:xfrm>
            <a:off x="323528" y="5985517"/>
            <a:ext cx="967632" cy="251795"/>
          </a:xfrm>
          <a:prstGeom prst="rect">
            <a:avLst/>
          </a:prstGeom>
          <a:noFill/>
        </p:spPr>
        <p:txBody>
          <a:bodyPr wrap="none" lIns="18000" tIns="18000" rIns="18000" bIns="18000" rtlCol="0">
            <a:spAutoFit/>
          </a:bodyPr>
          <a:lstStyle/>
          <a:p>
            <a:pPr fontAlgn="base">
              <a:spcBef>
                <a:spcPct val="0"/>
              </a:spcBef>
              <a:spcAft>
                <a:spcPct val="0"/>
              </a:spcAft>
            </a:pPr>
            <a:r>
              <a:rPr lang="de-DE" sz="1400" dirty="0" smtClean="0">
                <a:solidFill>
                  <a:srgbClr val="000000"/>
                </a:solidFill>
                <a:cs typeface="Arial" charset="0"/>
              </a:rPr>
              <a:t>Figure TS.2</a:t>
            </a:r>
          </a:p>
        </p:txBody>
      </p:sp>
      <p:sp>
        <p:nvSpPr>
          <p:cNvPr id="4" name="Rectangle 3"/>
          <p:cNvSpPr/>
          <p:nvPr/>
        </p:nvSpPr>
        <p:spPr>
          <a:xfrm>
            <a:off x="467544" y="1615232"/>
            <a:ext cx="727280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34651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PresentationCoverSlideMaster">
  <a:themeElements>
    <a:clrScheme name="IPCC_ColourPalette">
      <a:dk1>
        <a:srgbClr val="FFFFFF"/>
      </a:dk1>
      <a:lt1>
        <a:srgbClr val="000000"/>
      </a:lt1>
      <a:dk2>
        <a:srgbClr val="990002"/>
      </a:dk2>
      <a:lt2>
        <a:srgbClr val="5492CD"/>
      </a:lt2>
      <a:accent1>
        <a:srgbClr val="C8DEF4"/>
      </a:accent1>
      <a:accent2>
        <a:srgbClr val="E1C0BC"/>
      </a:accent2>
      <a:accent3>
        <a:srgbClr val="E8D4B2"/>
      </a:accent3>
      <a:accent4>
        <a:srgbClr val="C47900"/>
      </a:accent4>
      <a:accent5>
        <a:srgbClr val="EF550F"/>
      </a:accent5>
      <a:accent6>
        <a:srgbClr val="5492CD"/>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PresentationSlideMaster">
  <a:themeElements>
    <a:clrScheme name="IPCC_ColourPalette">
      <a:dk1>
        <a:srgbClr val="FFFFFF"/>
      </a:dk1>
      <a:lt1>
        <a:srgbClr val="000000"/>
      </a:lt1>
      <a:dk2>
        <a:srgbClr val="990002"/>
      </a:dk2>
      <a:lt2>
        <a:srgbClr val="5492CD"/>
      </a:lt2>
      <a:accent1>
        <a:srgbClr val="C8DEF4"/>
      </a:accent1>
      <a:accent2>
        <a:srgbClr val="E1C0BC"/>
      </a:accent2>
      <a:accent3>
        <a:srgbClr val="E8D4B2"/>
      </a:accent3>
      <a:accent4>
        <a:srgbClr val="C47900"/>
      </a:accent4>
      <a:accent5>
        <a:srgbClr val="EF550F"/>
      </a:accent5>
      <a:accent6>
        <a:srgbClr val="5492CD"/>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PresentationSlideMaster">
  <a:themeElements>
    <a:clrScheme name="IPCC_ColourPalette">
      <a:dk1>
        <a:srgbClr val="FFFFFF"/>
      </a:dk1>
      <a:lt1>
        <a:srgbClr val="000000"/>
      </a:lt1>
      <a:dk2>
        <a:srgbClr val="990002"/>
      </a:dk2>
      <a:lt2>
        <a:srgbClr val="5492CD"/>
      </a:lt2>
      <a:accent1>
        <a:srgbClr val="C8DEF4"/>
      </a:accent1>
      <a:accent2>
        <a:srgbClr val="E1C0BC"/>
      </a:accent2>
      <a:accent3>
        <a:srgbClr val="E8D4B2"/>
      </a:accent3>
      <a:accent4>
        <a:srgbClr val="C47900"/>
      </a:accent4>
      <a:accent5>
        <a:srgbClr val="EF550F"/>
      </a:accent5>
      <a:accent6>
        <a:srgbClr val="5492CD"/>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Divid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WGIAR5_PresentationTemplate_Final">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17.xml><?xml version="1.0" encoding="utf-8"?>
<a:theme xmlns:a="http://schemas.openxmlformats.org/drawingml/2006/main" name="8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18.xml><?xml version="1.0" encoding="utf-8"?>
<a:theme xmlns:a="http://schemas.openxmlformats.org/drawingml/2006/main" name="9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19.xml><?xml version="1.0" encoding="utf-8"?>
<a:theme xmlns:a="http://schemas.openxmlformats.org/drawingml/2006/main" name="10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2.xml><?xml version="1.0" encoding="utf-8"?>
<a:theme xmlns:a="http://schemas.openxmlformats.org/drawingml/2006/main" name="PresentationCov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1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21.xml><?xml version="1.0" encoding="utf-8"?>
<a:theme xmlns:a="http://schemas.openxmlformats.org/drawingml/2006/main" name="12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22.xml><?xml version="1.0" encoding="utf-8"?>
<a:theme xmlns:a="http://schemas.openxmlformats.org/drawingml/2006/main" name="13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23.xml><?xml version="1.0" encoding="utf-8"?>
<a:theme xmlns:a="http://schemas.openxmlformats.org/drawingml/2006/main" name="14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24.xml><?xml version="1.0" encoding="utf-8"?>
<a:theme xmlns:a="http://schemas.openxmlformats.org/drawingml/2006/main" name="15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25.xml><?xml version="1.0" encoding="utf-8"?>
<a:theme xmlns:a="http://schemas.openxmlformats.org/drawingml/2006/main" name="16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26.xml><?xml version="1.0" encoding="utf-8"?>
<a:theme xmlns:a="http://schemas.openxmlformats.org/drawingml/2006/main" name="17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27.xml><?xml version="1.0" encoding="utf-8"?>
<a:theme xmlns:a="http://schemas.openxmlformats.org/drawingml/2006/main" name="18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28.xml><?xml version="1.0" encoding="utf-8"?>
<a:theme xmlns:a="http://schemas.openxmlformats.org/drawingml/2006/main" name="19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29.xml><?xml version="1.0" encoding="utf-8"?>
<a:theme xmlns:a="http://schemas.openxmlformats.org/drawingml/2006/main" name="20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3.xml><?xml version="1.0" encoding="utf-8"?>
<a:theme xmlns:a="http://schemas.openxmlformats.org/drawingml/2006/main" name="6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30.xml><?xml version="1.0" encoding="utf-8"?>
<a:theme xmlns:a="http://schemas.openxmlformats.org/drawingml/2006/main" name="21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31.xml><?xml version="1.0" encoding="utf-8"?>
<a:theme xmlns:a="http://schemas.openxmlformats.org/drawingml/2006/main" name="22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32.xml><?xml version="1.0" encoding="utf-8"?>
<a:theme xmlns:a="http://schemas.openxmlformats.org/drawingml/2006/main" name="23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33.xml><?xml version="1.0" encoding="utf-8"?>
<a:theme xmlns:a="http://schemas.openxmlformats.org/drawingml/2006/main" name="24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34.xml><?xml version="1.0" encoding="utf-8"?>
<a:theme xmlns:a="http://schemas.openxmlformats.org/drawingml/2006/main" name="25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35.xml><?xml version="1.0" encoding="utf-8"?>
<a:theme xmlns:a="http://schemas.openxmlformats.org/drawingml/2006/main" name="26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36.xml><?xml version="1.0" encoding="utf-8"?>
<a:theme xmlns:a="http://schemas.openxmlformats.org/drawingml/2006/main" name="27_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37.xml><?xml version="1.0" encoding="utf-8"?>
<a:theme xmlns:a="http://schemas.openxmlformats.org/drawingml/2006/main" name="1_WGIAR5_PresentationTemplate_Final">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40.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PresentationSlideMaster">
  <a:themeElements>
    <a:clrScheme name="IPCC_ColourPalette">
      <a:dk1>
        <a:srgbClr val="FFFFFF"/>
      </a:dk1>
      <a:lt1>
        <a:srgbClr val="000000"/>
      </a:lt1>
      <a:dk2>
        <a:srgbClr val="990002"/>
      </a:dk2>
      <a:lt2>
        <a:srgbClr val="5492CD"/>
      </a:lt2>
      <a:accent1>
        <a:srgbClr val="C8DEF4"/>
      </a:accent1>
      <a:accent2>
        <a:srgbClr val="E1C0BC"/>
      </a:accent2>
      <a:accent3>
        <a:srgbClr val="E8D4B2"/>
      </a:accent3>
      <a:accent4>
        <a:srgbClr val="C47900"/>
      </a:accent4>
      <a:accent5>
        <a:srgbClr val="EF550F"/>
      </a:accent5>
      <a:accent6>
        <a:srgbClr val="5492CD"/>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PresentationCoverSlideMaster">
  <a:themeElements>
    <a:clrScheme name="IPCC_ColourPalette">
      <a:dk1>
        <a:srgbClr val="FFFFFF"/>
      </a:dk1>
      <a:lt1>
        <a:srgbClr val="000000"/>
      </a:lt1>
      <a:dk2>
        <a:srgbClr val="990002"/>
      </a:dk2>
      <a:lt2>
        <a:srgbClr val="5492CD"/>
      </a:lt2>
      <a:accent1>
        <a:srgbClr val="C8DEF4"/>
      </a:accent1>
      <a:accent2>
        <a:srgbClr val="E1C0BC"/>
      </a:accent2>
      <a:accent3>
        <a:srgbClr val="E8D4B2"/>
      </a:accent3>
      <a:accent4>
        <a:srgbClr val="C47900"/>
      </a:accent4>
      <a:accent5>
        <a:srgbClr val="EF550F"/>
      </a:accent5>
      <a:accent6>
        <a:srgbClr val="5492CD"/>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PresentationCoverSlideMaster">
  <a:themeElements>
    <a:clrScheme name="IPCC_ColourPalette">
      <a:dk1>
        <a:srgbClr val="FFFFFF"/>
      </a:dk1>
      <a:lt1>
        <a:srgbClr val="000000"/>
      </a:lt1>
      <a:dk2>
        <a:srgbClr val="990002"/>
      </a:dk2>
      <a:lt2>
        <a:srgbClr val="5492CD"/>
      </a:lt2>
      <a:accent1>
        <a:srgbClr val="C8DEF4"/>
      </a:accent1>
      <a:accent2>
        <a:srgbClr val="E1C0BC"/>
      </a:accent2>
      <a:accent3>
        <a:srgbClr val="E8D4B2"/>
      </a:accent3>
      <a:accent4>
        <a:srgbClr val="C47900"/>
      </a:accent4>
      <a:accent5>
        <a:srgbClr val="EF550F"/>
      </a:accent5>
      <a:accent6>
        <a:srgbClr val="5492CD"/>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PresentationSlideMaster">
  <a:themeElements>
    <a:clrScheme name="IPCC_ColourPalette">
      <a:dk1>
        <a:srgbClr val="FFFFFF"/>
      </a:dk1>
      <a:lt1>
        <a:srgbClr val="000000"/>
      </a:lt1>
      <a:dk2>
        <a:srgbClr val="990002"/>
      </a:dk2>
      <a:lt2>
        <a:srgbClr val="5492CD"/>
      </a:lt2>
      <a:accent1>
        <a:srgbClr val="C8DEF4"/>
      </a:accent1>
      <a:accent2>
        <a:srgbClr val="E1C0BC"/>
      </a:accent2>
      <a:accent3>
        <a:srgbClr val="E8D4B2"/>
      </a:accent3>
      <a:accent4>
        <a:srgbClr val="C47900"/>
      </a:accent4>
      <a:accent5>
        <a:srgbClr val="EF550F"/>
      </a:accent5>
      <a:accent6>
        <a:srgbClr val="5492CD"/>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PresentationSlideMaster">
  <a:themeElements>
    <a:clrScheme name="1_PresentationSlideMaster 1">
      <a:dk1>
        <a:srgbClr val="5492CD"/>
      </a:dk1>
      <a:lt1>
        <a:srgbClr val="FFFFFF"/>
      </a:lt1>
      <a:dk2>
        <a:srgbClr val="000000"/>
      </a:dk2>
      <a:lt2>
        <a:srgbClr val="990002"/>
      </a:lt2>
      <a:accent1>
        <a:srgbClr val="C8DEF4"/>
      </a:accent1>
      <a:accent2>
        <a:srgbClr val="E1C0BC"/>
      </a:accent2>
      <a:accent3>
        <a:srgbClr val="AAAAAA"/>
      </a:accent3>
      <a:accent4>
        <a:srgbClr val="DADADA"/>
      </a:accent4>
      <a:accent5>
        <a:srgbClr val="E0ECF8"/>
      </a:accent5>
      <a:accent6>
        <a:srgbClr val="CCAEAA"/>
      </a:accent6>
      <a:hlink>
        <a:srgbClr val="0000FF"/>
      </a:hlink>
      <a:folHlink>
        <a:srgbClr val="800080"/>
      </a:folHlink>
    </a:clrScheme>
    <a:fontScheme name="1_PresentationSlide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PresentationSlideMaster 1">
        <a:dk1>
          <a:srgbClr val="5492CD"/>
        </a:dk1>
        <a:lt1>
          <a:srgbClr val="FFFFFF"/>
        </a:lt1>
        <a:dk2>
          <a:srgbClr val="000000"/>
        </a:dk2>
        <a:lt2>
          <a:srgbClr val="990002"/>
        </a:lt2>
        <a:accent1>
          <a:srgbClr val="C8DEF4"/>
        </a:accent1>
        <a:accent2>
          <a:srgbClr val="E1C0BC"/>
        </a:accent2>
        <a:accent3>
          <a:srgbClr val="AAAAAA"/>
        </a:accent3>
        <a:accent4>
          <a:srgbClr val="DADADA"/>
        </a:accent4>
        <a:accent5>
          <a:srgbClr val="E0ECF8"/>
        </a:accent5>
        <a:accent6>
          <a:srgbClr val="CCAEAA"/>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1391</TotalTime>
  <Words>4984</Words>
  <Application>Microsoft Office PowerPoint</Application>
  <PresentationFormat>On-screen Show (4:3)</PresentationFormat>
  <Paragraphs>515</Paragraphs>
  <Slides>73</Slides>
  <Notes>43</Notes>
  <HiddenSlides>0</HiddenSlides>
  <MMClips>0</MMClips>
  <ScaleCrop>false</ScaleCrop>
  <HeadingPairs>
    <vt:vector size="4" baseType="variant">
      <vt:variant>
        <vt:lpstr>Theme</vt:lpstr>
      </vt:variant>
      <vt:variant>
        <vt:i4>58</vt:i4>
      </vt:variant>
      <vt:variant>
        <vt:lpstr>Slide Titles</vt:lpstr>
      </vt:variant>
      <vt:variant>
        <vt:i4>73</vt:i4>
      </vt:variant>
    </vt:vector>
  </HeadingPairs>
  <TitlesOfParts>
    <vt:vector size="131" baseType="lpstr">
      <vt:lpstr>Office Theme</vt:lpstr>
      <vt:lpstr>PresentationCoverSlideMaster</vt:lpstr>
      <vt:lpstr>6_PresentationSlideMaster</vt:lpstr>
      <vt:lpstr>PresentationSlideMaster</vt:lpstr>
      <vt:lpstr>2_PresentationSlideMaster</vt:lpstr>
      <vt:lpstr>1_PresentationCoverSlideMaster</vt:lpstr>
      <vt:lpstr>2_PresentationCoverSlideMaster</vt:lpstr>
      <vt:lpstr>3_PresentationSlideMaster</vt:lpstr>
      <vt:lpstr>1_PresentationSlideMaster</vt:lpstr>
      <vt:lpstr>3_PresentationCoverSlideMaster</vt:lpstr>
      <vt:lpstr>4_PresentationSlideMaster</vt:lpstr>
      <vt:lpstr>5_PresentationSlideMaster</vt:lpstr>
      <vt:lpstr>1_DividerSlideMaster</vt:lpstr>
      <vt:lpstr>Custom Design</vt:lpstr>
      <vt:lpstr>WGIAR5_PresentationTemplate_Final</vt:lpstr>
      <vt:lpstr>7_PresentationSlideMaster</vt:lpstr>
      <vt:lpstr>8_PresentationSlideMaster</vt:lpstr>
      <vt:lpstr>9_PresentationSlideMaster</vt:lpstr>
      <vt:lpstr>10_PresentationSlideMaster</vt:lpstr>
      <vt:lpstr>11_PresentationSlideMaster</vt:lpstr>
      <vt:lpstr>12_PresentationSlideMaster</vt:lpstr>
      <vt:lpstr>13_PresentationSlideMaster</vt:lpstr>
      <vt:lpstr>14_PresentationSlideMaster</vt:lpstr>
      <vt:lpstr>15_PresentationSlideMaster</vt:lpstr>
      <vt:lpstr>16_PresentationSlideMaster</vt:lpstr>
      <vt:lpstr>17_PresentationSlideMaster</vt:lpstr>
      <vt:lpstr>18_PresentationSlideMaster</vt:lpstr>
      <vt:lpstr>19_PresentationSlideMaster</vt:lpstr>
      <vt:lpstr>20_PresentationSlideMaster</vt:lpstr>
      <vt:lpstr>21_PresentationSlideMaster</vt:lpstr>
      <vt:lpstr>22_PresentationSlideMaster</vt:lpstr>
      <vt:lpstr>23_PresentationSlideMaster</vt:lpstr>
      <vt:lpstr>24_PresentationSlideMaster</vt:lpstr>
      <vt:lpstr>25_PresentationSlideMaster</vt:lpstr>
      <vt:lpstr>26_PresentationSlideMaster</vt:lpstr>
      <vt:lpstr>27_PresentationSlideMaster</vt:lpstr>
      <vt:lpstr>1_WGIAR5_PresentationTemplate_Final</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IPCC reports are the result of extensive work of many scientists from around the world.</vt:lpstr>
      <vt:lpstr>GHG emissions accelerate despite reduction efforts. Most emission growth is CO2 from fossil fuel combustion.</vt:lpstr>
      <vt:lpstr>Cumulative CO2 emissions have more than doubled  since 1970.</vt:lpstr>
      <vt:lpstr>Regional patterns of GHG emissions are shifting along with changes in the world economy.</vt:lpstr>
      <vt:lpstr>National per‐capita GHG emissions are highly variable within and between income groups.</vt:lpstr>
      <vt:lpstr>A growing share of CO2 emissions from fossil fuel combustion and industrial processes in low and middle income countries has been released in the production of goods and services exported, notably from upper‐middle income countries to high income countries. </vt:lpstr>
      <vt:lpstr>GHG emissions rise with growth in GDP and population; long-standing trend of decarbonisation of energy reversed.</vt:lpstr>
      <vt:lpstr>Without more mitigation, global mean surface temperature might increase by 3.7° to 4.8°C over the 21st century.</vt:lpstr>
      <vt:lpstr>PowerPoint Presentation</vt:lpstr>
      <vt:lpstr>In cost-effective 2°C mitigation strategies, emissions have peaked and emission levels in 2030 tend to be lower than today</vt:lpstr>
      <vt:lpstr>Delayed mitigation significantly increases the challenge to reach low concentration targets</vt:lpstr>
      <vt:lpstr>Current Cancun Pledges imply increased mitigation challenges for reaching 2°C</vt:lpstr>
      <vt:lpstr>Estimates for mitigation costs vary widely.</vt:lpstr>
      <vt:lpstr>Limited availability of technologies increases costs.</vt:lpstr>
      <vt:lpstr>Mitigation can result in large co-benefits for human health and other societal goals.</vt:lpstr>
      <vt:lpstr>Mitigation requires changes throughout the economy. Efforts in one sector determine mitigation efforts in others.</vt:lpstr>
      <vt:lpstr>Substantial reductions in emissions would require large changes in investment patterns.</vt:lpstr>
      <vt:lpstr>Since AR4, there has been an increased focus on policies designed to integrate multiple objectives, increase co-benefits and reduce adverse side-effects.</vt:lpstr>
      <vt:lpstr>Climate change is a global commons problem that implies the need for international cooperation.</vt:lpstr>
      <vt:lpstr>Effective mitigation will not be achieved if individual agents advance their own interests independently. </vt:lpstr>
      <vt:lpstr>PowerPoint Presentation</vt:lpstr>
      <vt:lpstr>PowerPoint Presentation</vt:lpstr>
      <vt:lpstr>Ethics, The Challenge of Mitigation, and the Future of Climate Research  16th May 2014 </vt:lpstr>
      <vt:lpstr>The Structure</vt:lpstr>
      <vt:lpstr>I: Ethics and Climate Change</vt:lpstr>
      <vt:lpstr>  </vt:lpstr>
      <vt:lpstr> </vt:lpstr>
      <vt:lpstr>II: Ethics in AR5</vt:lpstr>
      <vt:lpstr> </vt:lpstr>
      <vt:lpstr>Findings (chapter 3)</vt:lpstr>
      <vt:lpstr>Comments: Relation to SPM</vt:lpstr>
      <vt:lpstr>III: Future Directions</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of mitigation policies runs through the WG3 Report</vt:lpstr>
      <vt:lpstr>More countries have climate policies now than they did in AR4</vt:lpstr>
      <vt:lpstr> </vt:lpstr>
      <vt:lpstr>There are lots of policies that work</vt:lpstr>
      <vt:lpstr>Policies have to take account of other factors if they are to be successfully implemented</vt:lpstr>
      <vt:lpstr>Policies that reduce substantially emissions will have major technological, institutional, business and social/ experiential/ attitudinal/ behavioural impacts</vt:lpstr>
      <vt:lpstr>Substantial reductions in emissions would require large changes in investment patterns and will have distributional impacts</vt:lpstr>
      <vt:lpstr>Conclusion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Exeter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Hodges, Pete</dc:creator>
  <cp:lastModifiedBy>Hodges, Pete</cp:lastModifiedBy>
  <cp:revision>47</cp:revision>
  <dcterms:created xsi:type="dcterms:W3CDTF">2014-03-07T10:19:55Z</dcterms:created>
  <dcterms:modified xsi:type="dcterms:W3CDTF">2014-05-23T16:50:12Z</dcterms:modified>
</cp:coreProperties>
</file>