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6" r:id="rId3"/>
    <p:sldId id="267" r:id="rId4"/>
    <p:sldId id="258" r:id="rId5"/>
    <p:sldId id="259" r:id="rId6"/>
    <p:sldId id="269"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8795" autoAdjust="0"/>
  </p:normalViewPr>
  <p:slideViewPr>
    <p:cSldViewPr snapToGrid="0">
      <p:cViewPr varScale="1">
        <p:scale>
          <a:sx n="57" d="100"/>
          <a:sy n="57" d="100"/>
        </p:scale>
        <p:origin x="12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DC848-3425-4BCC-AFE0-F2A3AADC2C63}" type="datetimeFigureOut">
              <a:rPr lang="en-GB" smtClean="0"/>
              <a:t>14/01/2020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15579-97FE-4463-8012-55449EC0B186}" type="slidenum">
              <a:rPr lang="en-GB" smtClean="0"/>
              <a:t>‹#›</a:t>
            </a:fld>
            <a:endParaRPr lang="en-GB"/>
          </a:p>
        </p:txBody>
      </p:sp>
    </p:spTree>
    <p:extLst>
      <p:ext uri="{BB962C8B-B14F-4D97-AF65-F5344CB8AC3E}">
        <p14:creationId xmlns:p14="http://schemas.microsoft.com/office/powerpoint/2010/main" val="367492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So</a:t>
            </a:r>
            <a:r>
              <a:rPr lang="en-GB" baseline="0" dirty="0" smtClean="0"/>
              <a:t> over today, hopefully you will have had the chance to experience a little bit about what a university campus is like, and gained a bit of an understanding of how the programme works and some of its aims.</a:t>
            </a:r>
          </a:p>
          <a:p>
            <a:pPr marL="0" indent="0">
              <a:buFont typeface="Arial" panose="020B0604020202020204" pitchFamily="34" charset="0"/>
              <a:buNone/>
            </a:pPr>
            <a:r>
              <a:rPr lang="en-GB" baseline="0" dirty="0" smtClean="0"/>
              <a:t>Over the next 15 minutes or so, we’re going to be having a look at actually what the programme involves, how the sessions work, and what’s expect of you, and you’ll have the opportunity to ask any questions or queries that you may still have about the programme, before completing an evaluation form for the day.</a:t>
            </a:r>
          </a:p>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2FCFA94C-8463-E249-B40C-ABC64971CE14}" type="slidenum">
              <a:rPr lang="en-US" smtClean="0"/>
              <a:t>1</a:t>
            </a:fld>
            <a:endParaRPr lang="en-US"/>
          </a:p>
        </p:txBody>
      </p:sp>
    </p:spTree>
    <p:extLst>
      <p:ext uri="{BB962C8B-B14F-4D97-AF65-F5344CB8AC3E}">
        <p14:creationId xmlns:p14="http://schemas.microsoft.com/office/powerpoint/2010/main" val="203811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This</a:t>
            </a:r>
            <a:r>
              <a:rPr lang="en-GB" baseline="0" dirty="0" smtClean="0"/>
              <a:t> programme is designed to support and help young people who have the potential to progress on to university, but doesn’t mean that they have to go on to university, it’s very much about looking at what the options are and being able to help make the informed decision. </a:t>
            </a:r>
          </a:p>
          <a:p>
            <a:pPr marL="0" indent="0">
              <a:buFontTx/>
              <a:buNone/>
            </a:pPr>
            <a:endParaRPr lang="en-GB" baseline="0" dirty="0" smtClean="0"/>
          </a:p>
          <a:p>
            <a:pPr marL="0" indent="0">
              <a:buFontTx/>
              <a:buNone/>
            </a:pPr>
            <a:r>
              <a:rPr lang="en-GB" baseline="0" dirty="0" smtClean="0"/>
              <a:t>At the minute you are all at the very start of the programme. Over the next couple of years, through to this time in year 11, you will be taking part in </a:t>
            </a:r>
            <a:r>
              <a:rPr lang="en-GB" b="1" baseline="0" dirty="0" smtClean="0"/>
              <a:t>8</a:t>
            </a:r>
            <a:r>
              <a:rPr lang="en-GB" baseline="0" dirty="0" smtClean="0"/>
              <a:t> tutoring sessions which explore a variety of different things to do with your future, and to help to dispel myths about university. In the spring term, you’ll be taking part in those first two sessions which introduce you to the programme and start to get you thinking about what you might want to do after you finish school or college.</a:t>
            </a:r>
          </a:p>
          <a:p>
            <a:pPr marL="0" indent="0">
              <a:buFontTx/>
              <a:buNone/>
            </a:pPr>
            <a:endParaRPr lang="en-GB" baseline="0" dirty="0" smtClean="0"/>
          </a:p>
          <a:p>
            <a:pPr marL="0" indent="0">
              <a:buFontTx/>
              <a:buNone/>
            </a:pPr>
            <a:r>
              <a:rPr lang="en-GB" baseline="0" dirty="0" smtClean="0"/>
              <a:t>Next year, in year 10, you will complete the main bulk of the scholars tutoring sessions, 4 sessions ranging from starting to think about whether or not you might want to go to university, through to exploring the variety of courses which you could study as part of higher education.</a:t>
            </a:r>
          </a:p>
          <a:p>
            <a:pPr marL="0" indent="0">
              <a:buFontTx/>
              <a:buNone/>
            </a:pPr>
            <a:endParaRPr lang="en-GB" baseline="0" dirty="0" smtClean="0"/>
          </a:p>
          <a:p>
            <a:pPr marL="0" indent="0">
              <a:buFontTx/>
              <a:buNone/>
            </a:pPr>
            <a:r>
              <a:rPr lang="en-GB" baseline="0" dirty="0" smtClean="0"/>
              <a:t>In year 11, you will take part in the final sessions of the programme, which will culminate in a Celebration event, like the year 11s that are here today for, where you can find out a bit about where the Exeter Scholars programme could  take you next. </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2</a:t>
            </a:fld>
            <a:endParaRPr lang="en-US"/>
          </a:p>
        </p:txBody>
      </p:sp>
    </p:spTree>
    <p:extLst>
      <p:ext uri="{BB962C8B-B14F-4D97-AF65-F5344CB8AC3E}">
        <p14:creationId xmlns:p14="http://schemas.microsoft.com/office/powerpoint/2010/main" val="342215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actual sessions themselves take place in your school, with the other members of your year group which are taking part in the programme.  Each session is designed to last for an hour, however in some schools, if there are different lesson lengths, they may vary to fit in with the lesson times.</a:t>
            </a:r>
          </a:p>
          <a:p>
            <a:endParaRPr lang="en-GB" baseline="0" dirty="0" smtClean="0"/>
          </a:p>
          <a:p>
            <a:r>
              <a:rPr lang="en-GB" baseline="0" dirty="0" smtClean="0"/>
              <a:t>Today you’ve already had the chance to meet some of the ambassadors who have been out and about delivering these Exeter Scholars Tutoring sessions in school. For a session you will usually have two ambassadors delivering the session; if possible we try and get the same ambassadors to come out to you over the sessions that you are doing throughout the programme so that you get a chance to know who these students are and find out a bit more about their journey to university. </a:t>
            </a:r>
          </a:p>
          <a:p>
            <a:endParaRPr lang="en-GB" baseline="0" dirty="0" smtClean="0"/>
          </a:p>
          <a:p>
            <a:r>
              <a:rPr lang="en-GB" baseline="0" dirty="0" smtClean="0"/>
              <a:t>Your teacher in school has set the session times for the sessions taking place for the rest of this year; session 1 usually takes place in March, and session 2 in May. Your teacher should let you know in school what date and time the sessions are taking place. When you first start the programme in school, you will be given a workbook with resources for the whole of the programme over your three years. Your teacher should have a safe place for these to be stored in school between the sessions as you’ll need the resources throughout the programme.</a:t>
            </a:r>
          </a:p>
          <a:p>
            <a:endParaRPr lang="en-GB" baseline="0" dirty="0" smtClean="0"/>
          </a:p>
          <a:p>
            <a:r>
              <a:rPr lang="en-GB" baseline="0" dirty="0" smtClean="0"/>
              <a:t>This opportunity really is designed to enable you, as students with the potential to progress onto university (if you choose to do so), to have the confidence and understanding of what university involves, and exploring whether or not it is a pathway for you. It’s your chance to talk to university students to find out more, to ask questions and to build up your knowledge about higher education to ensure that you can make an informed decision about your future and where it may take you.</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3</a:t>
            </a:fld>
            <a:endParaRPr lang="en-US"/>
          </a:p>
        </p:txBody>
      </p:sp>
    </p:spTree>
    <p:extLst>
      <p:ext uri="{BB962C8B-B14F-4D97-AF65-F5344CB8AC3E}">
        <p14:creationId xmlns:p14="http://schemas.microsoft.com/office/powerpoint/2010/main" val="82373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Throughout</a:t>
            </a:r>
            <a:r>
              <a:rPr lang="en-GB" baseline="0" dirty="0" smtClean="0"/>
              <a:t> this programme you’ll be working with student ambassadors to help you to explore what university is like, what some of the myths around university is, and whether university may be for you during the 10 sessions…</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4</a:t>
            </a:fld>
            <a:endParaRPr lang="en-US"/>
          </a:p>
        </p:txBody>
      </p:sp>
    </p:spTree>
    <p:extLst>
      <p:ext uri="{BB962C8B-B14F-4D97-AF65-F5344CB8AC3E}">
        <p14:creationId xmlns:p14="http://schemas.microsoft.com/office/powerpoint/2010/main" val="45097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ultimately,</a:t>
            </a:r>
            <a:r>
              <a:rPr lang="en-GB" baseline="0" dirty="0" smtClean="0"/>
              <a:t> you may decide that university is the right option for you. This short video gives you a little bit of a taster about what university life is like from when you start as a ‘Fresher’ through to graduating and gaining your degree in your subject.</a:t>
            </a:r>
          </a:p>
          <a:p>
            <a:endParaRPr lang="en-GB" baseline="0" dirty="0" smtClean="0"/>
          </a:p>
          <a:p>
            <a:r>
              <a:rPr lang="en-GB" i="1" baseline="0" dirty="0" smtClean="0"/>
              <a:t>Play video</a:t>
            </a:r>
          </a:p>
          <a:p>
            <a:endParaRPr lang="en-GB" i="1" baseline="0" dirty="0" smtClean="0"/>
          </a:p>
          <a:p>
            <a:r>
              <a:rPr lang="en-GB" i="0" baseline="0" dirty="0" smtClean="0"/>
              <a:t>I’m sure there’s also more studying that takes place as well as all of the fun!</a:t>
            </a:r>
            <a:endParaRPr lang="en-GB" i="0" dirty="0"/>
          </a:p>
        </p:txBody>
      </p:sp>
      <p:sp>
        <p:nvSpPr>
          <p:cNvPr id="4" name="Slide Number Placeholder 3"/>
          <p:cNvSpPr>
            <a:spLocks noGrp="1"/>
          </p:cNvSpPr>
          <p:nvPr>
            <p:ph type="sldNum" sz="quarter" idx="10"/>
          </p:nvPr>
        </p:nvSpPr>
        <p:spPr/>
        <p:txBody>
          <a:bodyPr/>
          <a:lstStyle/>
          <a:p>
            <a:fld id="{2FCFA94C-8463-E249-B40C-ABC64971CE14}" type="slidenum">
              <a:rPr lang="en-US" smtClean="0"/>
              <a:t>5</a:t>
            </a:fld>
            <a:endParaRPr lang="en-US"/>
          </a:p>
        </p:txBody>
      </p:sp>
    </p:spTree>
    <p:extLst>
      <p:ext uri="{BB962C8B-B14F-4D97-AF65-F5344CB8AC3E}">
        <p14:creationId xmlns:p14="http://schemas.microsoft.com/office/powerpoint/2010/main" val="21393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So</a:t>
            </a:r>
            <a:r>
              <a:rPr lang="en-GB" baseline="0" dirty="0" smtClean="0"/>
              <a:t> that gives you an idea of what is happening next in terms of logistics for the programme. Does anyone have any questions relating to the programme before we move on to final bits of information.</a:t>
            </a:r>
          </a:p>
          <a:p>
            <a:pPr marL="0" indent="0">
              <a:buFontTx/>
              <a:buNone/>
            </a:pPr>
            <a:endParaRPr lang="en-GB" baseline="0" dirty="0" smtClean="0"/>
          </a:p>
          <a:p>
            <a:pPr marL="0" indent="0">
              <a:buFontTx/>
              <a:buNone/>
            </a:pPr>
            <a:r>
              <a:rPr lang="en-GB" i="1" baseline="0" dirty="0" smtClean="0"/>
              <a:t>If time do 5 min Q&amp;A with throwing catch box</a:t>
            </a:r>
            <a:endParaRPr lang="en-GB" i="1" dirty="0"/>
          </a:p>
        </p:txBody>
      </p:sp>
      <p:sp>
        <p:nvSpPr>
          <p:cNvPr id="4" name="Slide Number Placeholder 3"/>
          <p:cNvSpPr>
            <a:spLocks noGrp="1"/>
          </p:cNvSpPr>
          <p:nvPr>
            <p:ph type="sldNum" sz="quarter" idx="10"/>
          </p:nvPr>
        </p:nvSpPr>
        <p:spPr/>
        <p:txBody>
          <a:bodyPr/>
          <a:lstStyle/>
          <a:p>
            <a:fld id="{2FCFA94C-8463-E249-B40C-ABC64971CE14}" type="slidenum">
              <a:rPr lang="en-US" smtClean="0"/>
              <a:t>6</a:t>
            </a:fld>
            <a:endParaRPr lang="en-US"/>
          </a:p>
        </p:txBody>
      </p:sp>
    </p:spTree>
    <p:extLst>
      <p:ext uri="{BB962C8B-B14F-4D97-AF65-F5344CB8AC3E}">
        <p14:creationId xmlns:p14="http://schemas.microsoft.com/office/powerpoint/2010/main" val="191798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Announce</a:t>
            </a:r>
            <a:r>
              <a:rPr lang="en-GB" baseline="0" dirty="0" smtClean="0"/>
              <a:t> Campus Challenge Winners</a:t>
            </a:r>
            <a:endParaRPr lang="en-GB" dirty="0" smtClean="0"/>
          </a:p>
          <a:p>
            <a:endParaRPr lang="en-GB" dirty="0" smtClean="0"/>
          </a:p>
          <a:p>
            <a:r>
              <a:rPr lang="en-GB" dirty="0" smtClean="0"/>
              <a:t>Please</a:t>
            </a:r>
            <a:r>
              <a:rPr lang="en-GB" baseline="0" dirty="0" smtClean="0"/>
              <a:t> see our website for all the info you need about the programme</a:t>
            </a:r>
            <a:endParaRPr lang="en-GB" dirty="0" smtClean="0"/>
          </a:p>
          <a:p>
            <a:endParaRPr lang="en-GB" dirty="0" smtClean="0"/>
          </a:p>
          <a:p>
            <a:r>
              <a:rPr lang="en-GB" baseline="0" dirty="0" smtClean="0"/>
              <a:t>Final reminder to please hand in all evaluation forms – these are in your pack and they are double sided. There are a couple of questions for guests to complete at the end too! We take your feedback very seriously and want to make sure we receive this from you! </a:t>
            </a:r>
          </a:p>
          <a:p>
            <a:endParaRPr lang="en-GB" baseline="0" dirty="0" smtClean="0"/>
          </a:p>
          <a:p>
            <a:r>
              <a:rPr lang="en-GB" baseline="0" dirty="0" smtClean="0"/>
              <a:t>Travel expenses for your journey here today can be claimed back/reimbursed. You can complete a form online on the Exeter Scholars website  and send back to us at the email address on the slide.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FCFA94C-8463-E249-B40C-ABC64971CE14}" type="slidenum">
              <a:rPr lang="en-US" smtClean="0"/>
              <a:t>7</a:t>
            </a:fld>
            <a:endParaRPr lang="en-US"/>
          </a:p>
        </p:txBody>
      </p:sp>
    </p:spTree>
    <p:extLst>
      <p:ext uri="{BB962C8B-B14F-4D97-AF65-F5344CB8AC3E}">
        <p14:creationId xmlns:p14="http://schemas.microsoft.com/office/powerpoint/2010/main" val="353714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8</a:t>
            </a:fld>
            <a:endParaRPr lang="en-US"/>
          </a:p>
        </p:txBody>
      </p:sp>
    </p:spTree>
    <p:extLst>
      <p:ext uri="{BB962C8B-B14F-4D97-AF65-F5344CB8AC3E}">
        <p14:creationId xmlns:p14="http://schemas.microsoft.com/office/powerpoint/2010/main" val="76702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for coming and have a safe journey home!</a:t>
            </a:r>
          </a:p>
          <a:p>
            <a:endParaRPr lang="en-GB" baseline="0" dirty="0" smtClean="0"/>
          </a:p>
          <a:p>
            <a:r>
              <a:rPr lang="en-GB" baseline="0" dirty="0" smtClean="0"/>
              <a:t>Any questions, please come and ask me. </a:t>
            </a:r>
            <a:endParaRPr lang="en-GB" dirty="0"/>
          </a:p>
        </p:txBody>
      </p:sp>
      <p:sp>
        <p:nvSpPr>
          <p:cNvPr id="4" name="Slide Number Placeholder 3"/>
          <p:cNvSpPr>
            <a:spLocks noGrp="1"/>
          </p:cNvSpPr>
          <p:nvPr>
            <p:ph type="sldNum" sz="quarter" idx="10"/>
          </p:nvPr>
        </p:nvSpPr>
        <p:spPr/>
        <p:txBody>
          <a:bodyPr/>
          <a:lstStyle/>
          <a:p>
            <a:fld id="{2FCFA94C-8463-E249-B40C-ABC64971CE14}" type="slidenum">
              <a:rPr lang="en-US" smtClean="0"/>
              <a:t>9</a:t>
            </a:fld>
            <a:endParaRPr lang="en-US"/>
          </a:p>
        </p:txBody>
      </p:sp>
    </p:spTree>
    <p:extLst>
      <p:ext uri="{BB962C8B-B14F-4D97-AF65-F5344CB8AC3E}">
        <p14:creationId xmlns:p14="http://schemas.microsoft.com/office/powerpoint/2010/main" val="98313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E97DE0-D62B-4B5B-A924-195AA8D1B362}"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85553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E97DE0-D62B-4B5B-A924-195AA8D1B362}"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87920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E97DE0-D62B-4B5B-A924-195AA8D1B362}"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325526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E97DE0-D62B-4B5B-A924-195AA8D1B362}"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227282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97DE0-D62B-4B5B-A924-195AA8D1B362}"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422280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E97DE0-D62B-4B5B-A924-195AA8D1B362}"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33512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E97DE0-D62B-4B5B-A924-195AA8D1B362}" type="datetimeFigureOut">
              <a:rPr lang="en-GB" smtClean="0"/>
              <a:t>14/01/2020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87373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E97DE0-D62B-4B5B-A924-195AA8D1B362}" type="datetimeFigureOut">
              <a:rPr lang="en-GB" smtClean="0"/>
              <a:t>14/01/2020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27777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97DE0-D62B-4B5B-A924-195AA8D1B362}" type="datetimeFigureOut">
              <a:rPr lang="en-GB" smtClean="0"/>
              <a:t>14/01/2020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237052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DE0-D62B-4B5B-A924-195AA8D1B362}"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400068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DE0-D62B-4B5B-A924-195AA8D1B362}"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06850-2C93-4646-8AD7-9D51D8F33D83}" type="slidenum">
              <a:rPr lang="en-GB" smtClean="0"/>
              <a:t>‹#›</a:t>
            </a:fld>
            <a:endParaRPr lang="en-GB"/>
          </a:p>
        </p:txBody>
      </p:sp>
    </p:spTree>
    <p:extLst>
      <p:ext uri="{BB962C8B-B14F-4D97-AF65-F5344CB8AC3E}">
        <p14:creationId xmlns:p14="http://schemas.microsoft.com/office/powerpoint/2010/main" val="291209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97DE0-D62B-4B5B-A924-195AA8D1B362}" type="datetimeFigureOut">
              <a:rPr lang="en-GB" smtClean="0"/>
              <a:t>14/01/2020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06850-2C93-4646-8AD7-9D51D8F33D83}" type="slidenum">
              <a:rPr lang="en-GB" smtClean="0"/>
              <a:t>‹#›</a:t>
            </a:fld>
            <a:endParaRPr lang="en-GB"/>
          </a:p>
        </p:txBody>
      </p:sp>
    </p:spTree>
    <p:extLst>
      <p:ext uri="{BB962C8B-B14F-4D97-AF65-F5344CB8AC3E}">
        <p14:creationId xmlns:p14="http://schemas.microsoft.com/office/powerpoint/2010/main" val="232701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Q_XMjkIsc3A" TargetMode="External"/><Relationship Id="rId6" Type="http://schemas.openxmlformats.org/officeDocument/2006/relationships/image" Target="../media/image5.emf"/><Relationship Id="rId5" Type="http://schemas.openxmlformats.org/officeDocument/2006/relationships/image" Target="../media/image2.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xeterscholars@Exeter.ac.uk" TargetMode="External"/><Relationship Id="rId5" Type="http://schemas.openxmlformats.org/officeDocument/2006/relationships/image" Target="../media/image5.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D20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781777"/>
            <a:ext cx="12192000" cy="151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v</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11" y="1109073"/>
            <a:ext cx="2286291" cy="860102"/>
          </a:xfrm>
          <a:prstGeom prst="rect">
            <a:avLst/>
          </a:prstGeom>
        </p:spPr>
      </p:pic>
      <p:sp>
        <p:nvSpPr>
          <p:cNvPr id="8" name="TextBox 7"/>
          <p:cNvSpPr txBox="1"/>
          <p:nvPr/>
        </p:nvSpPr>
        <p:spPr>
          <a:xfrm>
            <a:off x="5611660" y="1062070"/>
            <a:ext cx="6059155" cy="954107"/>
          </a:xfrm>
          <a:prstGeom prst="rect">
            <a:avLst/>
          </a:prstGeom>
          <a:noFill/>
        </p:spPr>
        <p:txBody>
          <a:bodyPr wrap="square" rtlCol="0">
            <a:spAutoFit/>
          </a:bodyPr>
          <a:lstStyle/>
          <a:p>
            <a:pPr algn="r"/>
            <a:r>
              <a:rPr lang="en-US" sz="2800" b="1" dirty="0" smtClean="0">
                <a:latin typeface="Arial" charset="0"/>
                <a:ea typeface="Humanist 521 Bold Condensed" charset="0"/>
                <a:cs typeface="Arial" charset="0"/>
              </a:rPr>
              <a:t>Exeter Scholars Year 9 Pathway: Next Steps</a:t>
            </a:r>
            <a:endParaRPr lang="en-US" sz="2800" b="1" dirty="0">
              <a:latin typeface="Humanist 521 Bold Condensed" charset="0"/>
              <a:ea typeface="Humanist 521 Bold Condensed" charset="0"/>
              <a:cs typeface="Humanist 521 Bold Condensed"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Tree>
    <p:extLst>
      <p:ext uri="{BB962C8B-B14F-4D97-AF65-F5344CB8AC3E}">
        <p14:creationId xmlns:p14="http://schemas.microsoft.com/office/powerpoint/2010/main" val="219965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13150" y="370841"/>
            <a:ext cx="8540992"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Year 9 South West Pathway: </a:t>
            </a:r>
            <a:r>
              <a:rPr lang="en-US" sz="2800" b="1" dirty="0" err="1" smtClean="0">
                <a:solidFill>
                  <a:srgbClr val="93B322"/>
                </a:solidFill>
                <a:latin typeface="Arial" charset="0"/>
                <a:ea typeface="Arial" charset="0"/>
                <a:cs typeface="Arial" charset="0"/>
              </a:rPr>
              <a:t>Programme</a:t>
            </a:r>
            <a:r>
              <a:rPr lang="en-US" sz="2800" b="1" dirty="0" smtClean="0">
                <a:solidFill>
                  <a:srgbClr val="93B322"/>
                </a:solidFill>
                <a:latin typeface="Arial" charset="0"/>
                <a:ea typeface="Arial" charset="0"/>
                <a:cs typeface="Arial" charset="0"/>
              </a:rPr>
              <a:t> Overview</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3684198"/>
              </p:ext>
            </p:extLst>
          </p:nvPr>
        </p:nvGraphicFramePr>
        <p:xfrm>
          <a:off x="3319646" y="1151462"/>
          <a:ext cx="8127999" cy="5234405"/>
        </p:xfrm>
        <a:graphic>
          <a:graphicData uri="http://schemas.openxmlformats.org/drawingml/2006/table">
            <a:tbl>
              <a:tblPr firstRow="1" bandRow="1">
                <a:tableStyleId>{5C22544A-7EE6-4342-B048-85BDC9FD1C3A}</a:tableStyleId>
              </a:tblPr>
              <a:tblGrid>
                <a:gridCol w="1506353"/>
                <a:gridCol w="1028700"/>
                <a:gridCol w="5592946"/>
              </a:tblGrid>
              <a:tr h="475855">
                <a:tc>
                  <a:txBody>
                    <a:bodyPr/>
                    <a:lstStyle/>
                    <a:p>
                      <a:pPr algn="ctr"/>
                      <a:r>
                        <a:rPr lang="en-GB" dirty="0" smtClean="0"/>
                        <a:t>Year Group</a:t>
                      </a:r>
                      <a:endParaRPr lang="en-GB" dirty="0"/>
                    </a:p>
                  </a:txBody>
                  <a:tcPr/>
                </a:tc>
                <a:tc>
                  <a:txBody>
                    <a:bodyPr/>
                    <a:lstStyle/>
                    <a:p>
                      <a:pPr algn="ctr"/>
                      <a:r>
                        <a:rPr lang="en-GB" dirty="0" smtClean="0"/>
                        <a:t>Session</a:t>
                      </a:r>
                      <a:endParaRPr lang="en-GB" dirty="0"/>
                    </a:p>
                  </a:txBody>
                  <a:tcPr/>
                </a:tc>
                <a:tc>
                  <a:txBody>
                    <a:bodyPr/>
                    <a:lstStyle/>
                    <a:p>
                      <a:pPr algn="ctr"/>
                      <a:r>
                        <a:rPr lang="en-GB" dirty="0" smtClean="0"/>
                        <a:t>Name of</a:t>
                      </a:r>
                      <a:r>
                        <a:rPr lang="en-GB" baseline="0" dirty="0" smtClean="0"/>
                        <a:t> Session</a:t>
                      </a:r>
                      <a:endParaRPr lang="en-GB" dirty="0"/>
                    </a:p>
                  </a:txBody>
                  <a:tcPr/>
                </a:tc>
              </a:tr>
              <a:tr h="475855">
                <a:tc>
                  <a:txBody>
                    <a:bodyPr/>
                    <a:lstStyle/>
                    <a:p>
                      <a:pPr algn="ctr"/>
                      <a:r>
                        <a:rPr lang="en-GB" dirty="0" smtClean="0">
                          <a:solidFill>
                            <a:srgbClr val="FF0000"/>
                          </a:solidFill>
                        </a:rPr>
                        <a:t>Year 9</a:t>
                      </a:r>
                      <a:endParaRPr lang="en-GB" dirty="0">
                        <a:solidFill>
                          <a:srgbClr val="FF0000"/>
                        </a:solidFill>
                      </a:endParaRPr>
                    </a:p>
                  </a:txBody>
                  <a:tcPr/>
                </a:tc>
                <a:tc>
                  <a:txBody>
                    <a:bodyPr/>
                    <a:lstStyle/>
                    <a:p>
                      <a:pPr algn="ctr"/>
                      <a:r>
                        <a:rPr lang="en-GB" dirty="0" smtClean="0"/>
                        <a:t>Event</a:t>
                      </a:r>
                      <a:endParaRPr lang="en-GB" dirty="0"/>
                    </a:p>
                  </a:txBody>
                  <a:tcPr/>
                </a:tc>
                <a:tc>
                  <a:txBody>
                    <a:bodyPr/>
                    <a:lstStyle/>
                    <a:p>
                      <a:pPr algn="ctr"/>
                      <a:r>
                        <a:rPr lang="en-GB" dirty="0" smtClean="0"/>
                        <a:t>Year 9 Welcome Event</a:t>
                      </a:r>
                      <a:endParaRPr lang="en-GB" dirty="0"/>
                    </a:p>
                  </a:txBody>
                  <a:tcPr/>
                </a:tc>
              </a:tr>
              <a:tr h="475855">
                <a:tc>
                  <a:txBody>
                    <a:bodyPr/>
                    <a:lstStyle/>
                    <a:p>
                      <a:pPr algn="ctr"/>
                      <a:r>
                        <a:rPr lang="en-GB" dirty="0" smtClean="0">
                          <a:solidFill>
                            <a:srgbClr val="FF0000"/>
                          </a:solidFill>
                        </a:rPr>
                        <a:t>Year 9</a:t>
                      </a:r>
                      <a:endParaRPr lang="en-GB" dirty="0">
                        <a:solidFill>
                          <a:srgbClr val="FF0000"/>
                        </a:solidFill>
                      </a:endParaRPr>
                    </a:p>
                  </a:txBody>
                  <a:tcPr/>
                </a:tc>
                <a:tc>
                  <a:txBody>
                    <a:bodyPr/>
                    <a:lstStyle/>
                    <a:p>
                      <a:pPr algn="ctr"/>
                      <a:r>
                        <a:rPr lang="en-GB" dirty="0" smtClean="0"/>
                        <a:t>1</a:t>
                      </a:r>
                      <a:endParaRPr lang="en-GB" dirty="0"/>
                    </a:p>
                  </a:txBody>
                  <a:tcPr/>
                </a:tc>
                <a:tc>
                  <a:txBody>
                    <a:bodyPr/>
                    <a:lstStyle/>
                    <a:p>
                      <a:pPr algn="ctr"/>
                      <a:r>
                        <a:rPr lang="en-GB" dirty="0" smtClean="0"/>
                        <a:t>Getting to Know You</a:t>
                      </a:r>
                      <a:endParaRPr lang="en-GB" dirty="0"/>
                    </a:p>
                  </a:txBody>
                  <a:tcPr/>
                </a:tc>
              </a:tr>
              <a:tr h="475855">
                <a:tc>
                  <a:txBody>
                    <a:bodyPr/>
                    <a:lstStyle/>
                    <a:p>
                      <a:pPr algn="ctr"/>
                      <a:r>
                        <a:rPr lang="en-GB" dirty="0" smtClean="0">
                          <a:solidFill>
                            <a:srgbClr val="FF0000"/>
                          </a:solidFill>
                        </a:rPr>
                        <a:t>Year 9</a:t>
                      </a:r>
                      <a:endParaRPr lang="en-GB" dirty="0">
                        <a:solidFill>
                          <a:srgbClr val="FF0000"/>
                        </a:solidFill>
                      </a:endParaRPr>
                    </a:p>
                  </a:txBody>
                  <a:tcPr/>
                </a:tc>
                <a:tc>
                  <a:txBody>
                    <a:bodyPr/>
                    <a:lstStyle/>
                    <a:p>
                      <a:pPr algn="ctr"/>
                      <a:r>
                        <a:rPr lang="en-GB" dirty="0" smtClean="0"/>
                        <a:t>2</a:t>
                      </a:r>
                      <a:endParaRPr lang="en-GB" dirty="0"/>
                    </a:p>
                  </a:txBody>
                  <a:tcPr/>
                </a:tc>
                <a:tc>
                  <a:txBody>
                    <a:bodyPr/>
                    <a:lstStyle/>
                    <a:p>
                      <a:pPr algn="ctr"/>
                      <a:r>
                        <a:rPr lang="en-GB" dirty="0" smtClean="0"/>
                        <a:t>HE:</a:t>
                      </a:r>
                      <a:r>
                        <a:rPr lang="en-GB" baseline="0" dirty="0" smtClean="0"/>
                        <a:t> To Go or Not to Go?</a:t>
                      </a:r>
                      <a:endParaRPr lang="en-GB" dirty="0"/>
                    </a:p>
                  </a:txBody>
                  <a:tcPr/>
                </a:tc>
              </a:tr>
              <a:tr h="475855">
                <a:tc>
                  <a:txBody>
                    <a:bodyPr/>
                    <a:lstStyle/>
                    <a:p>
                      <a:pPr algn="ctr"/>
                      <a:r>
                        <a:rPr lang="en-GB" dirty="0" smtClean="0"/>
                        <a:t>Year 10</a:t>
                      </a:r>
                      <a:endParaRPr lang="en-GB" dirty="0"/>
                    </a:p>
                  </a:txBody>
                  <a:tcPr/>
                </a:tc>
                <a:tc>
                  <a:txBody>
                    <a:bodyPr/>
                    <a:lstStyle/>
                    <a:p>
                      <a:pPr algn="ctr"/>
                      <a:r>
                        <a:rPr lang="en-GB" dirty="0" smtClean="0"/>
                        <a:t>3</a:t>
                      </a:r>
                      <a:endParaRPr lang="en-GB" dirty="0"/>
                    </a:p>
                  </a:txBody>
                  <a:tcPr/>
                </a:tc>
                <a:tc>
                  <a:txBody>
                    <a:bodyPr/>
                    <a:lstStyle/>
                    <a:p>
                      <a:pPr algn="ctr"/>
                      <a:r>
                        <a:rPr lang="en-GB" dirty="0" smtClean="0"/>
                        <a:t>Cracking Careers</a:t>
                      </a:r>
                      <a:endParaRPr lang="en-GB" dirty="0"/>
                    </a:p>
                  </a:txBody>
                  <a:tcPr/>
                </a:tc>
              </a:tr>
              <a:tr h="475855">
                <a:tc>
                  <a:txBody>
                    <a:bodyPr/>
                    <a:lstStyle/>
                    <a:p>
                      <a:pPr algn="ctr"/>
                      <a:r>
                        <a:rPr lang="en-GB" dirty="0" smtClean="0"/>
                        <a:t>Year 10</a:t>
                      </a:r>
                      <a:endParaRPr lang="en-GB" dirty="0"/>
                    </a:p>
                  </a:txBody>
                  <a:tcPr/>
                </a:tc>
                <a:tc>
                  <a:txBody>
                    <a:bodyPr/>
                    <a:lstStyle/>
                    <a:p>
                      <a:pPr algn="ctr"/>
                      <a:r>
                        <a:rPr lang="en-GB" dirty="0" smtClean="0"/>
                        <a:t>4</a:t>
                      </a:r>
                      <a:endParaRPr lang="en-GB" dirty="0"/>
                    </a:p>
                  </a:txBody>
                  <a:tcPr/>
                </a:tc>
                <a:tc>
                  <a:txBody>
                    <a:bodyPr/>
                    <a:lstStyle/>
                    <a:p>
                      <a:pPr algn="ctr"/>
                      <a:r>
                        <a:rPr lang="en-GB" dirty="0" smtClean="0"/>
                        <a:t>Demystifying</a:t>
                      </a:r>
                      <a:r>
                        <a:rPr lang="en-GB" baseline="0" dirty="0" smtClean="0"/>
                        <a:t> HE</a:t>
                      </a:r>
                      <a:endParaRPr lang="en-GB" dirty="0"/>
                    </a:p>
                  </a:txBody>
                  <a:tcPr/>
                </a:tc>
              </a:tr>
              <a:tr h="475855">
                <a:tc>
                  <a:txBody>
                    <a:bodyPr/>
                    <a:lstStyle/>
                    <a:p>
                      <a:pPr algn="ctr"/>
                      <a:r>
                        <a:rPr lang="en-GB" dirty="0" smtClean="0"/>
                        <a:t>Year 10</a:t>
                      </a:r>
                      <a:endParaRPr lang="en-GB" dirty="0"/>
                    </a:p>
                  </a:txBody>
                  <a:tcPr/>
                </a:tc>
                <a:tc>
                  <a:txBody>
                    <a:bodyPr/>
                    <a:lstStyle/>
                    <a:p>
                      <a:pPr algn="ctr"/>
                      <a:r>
                        <a:rPr lang="en-GB" dirty="0" smtClean="0"/>
                        <a:t>5</a:t>
                      </a:r>
                      <a:endParaRPr lang="en-GB" dirty="0"/>
                    </a:p>
                  </a:txBody>
                  <a:tcPr/>
                </a:tc>
                <a:tc>
                  <a:txBody>
                    <a:bodyPr/>
                    <a:lstStyle/>
                    <a:p>
                      <a:pPr algn="ctr"/>
                      <a:r>
                        <a:rPr lang="en-GB" dirty="0" smtClean="0"/>
                        <a:t>Exploring</a:t>
                      </a:r>
                      <a:r>
                        <a:rPr lang="en-GB" baseline="0" dirty="0" smtClean="0"/>
                        <a:t> Courses</a:t>
                      </a:r>
                      <a:endParaRPr lang="en-GB" dirty="0"/>
                    </a:p>
                  </a:txBody>
                  <a:tcPr/>
                </a:tc>
              </a:tr>
              <a:tr h="475855">
                <a:tc>
                  <a:txBody>
                    <a:bodyPr/>
                    <a:lstStyle/>
                    <a:p>
                      <a:pPr algn="ctr"/>
                      <a:r>
                        <a:rPr lang="en-GB" dirty="0" smtClean="0"/>
                        <a:t>Year 10</a:t>
                      </a:r>
                      <a:endParaRPr lang="en-GB" dirty="0"/>
                    </a:p>
                  </a:txBody>
                  <a:tcPr/>
                </a:tc>
                <a:tc>
                  <a:txBody>
                    <a:bodyPr/>
                    <a:lstStyle/>
                    <a:p>
                      <a:pPr algn="ctr"/>
                      <a:r>
                        <a:rPr lang="en-GB" dirty="0" smtClean="0"/>
                        <a:t>6</a:t>
                      </a:r>
                      <a:endParaRPr lang="en-GB" dirty="0"/>
                    </a:p>
                  </a:txBody>
                  <a:tcPr/>
                </a:tc>
                <a:tc>
                  <a:txBody>
                    <a:bodyPr/>
                    <a:lstStyle/>
                    <a:p>
                      <a:pPr algn="ctr"/>
                      <a:r>
                        <a:rPr lang="en-GB" dirty="0" smtClean="0"/>
                        <a:t>Round Up</a:t>
                      </a:r>
                      <a:endParaRPr lang="en-GB" dirty="0"/>
                    </a:p>
                  </a:txBody>
                  <a:tcPr/>
                </a:tc>
              </a:tr>
              <a:tr h="475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7030A0"/>
                          </a:solidFill>
                        </a:rPr>
                        <a:t>Year 11</a:t>
                      </a:r>
                    </a:p>
                  </a:txBody>
                  <a:tcPr/>
                </a:tc>
                <a:tc>
                  <a:txBody>
                    <a:bodyPr/>
                    <a:lstStyle/>
                    <a:p>
                      <a:pPr algn="ctr"/>
                      <a:r>
                        <a:rPr lang="en-GB" dirty="0" smtClean="0"/>
                        <a:t>7</a:t>
                      </a:r>
                      <a:endParaRPr lang="en-GB" dirty="0"/>
                    </a:p>
                  </a:txBody>
                  <a:tcPr/>
                </a:tc>
                <a:tc>
                  <a:txBody>
                    <a:bodyPr/>
                    <a:lstStyle/>
                    <a:p>
                      <a:pPr algn="ctr"/>
                      <a:r>
                        <a:rPr lang="en-GB" dirty="0" smtClean="0"/>
                        <a:t>Money Matters</a:t>
                      </a:r>
                      <a:endParaRPr lang="en-GB" dirty="0"/>
                    </a:p>
                  </a:txBody>
                  <a:tcPr/>
                </a:tc>
              </a:tr>
              <a:tr h="475855">
                <a:tc>
                  <a:txBody>
                    <a:bodyPr/>
                    <a:lstStyle/>
                    <a:p>
                      <a:pPr algn="ctr"/>
                      <a:r>
                        <a:rPr lang="en-GB" dirty="0" smtClean="0">
                          <a:solidFill>
                            <a:srgbClr val="7030A0"/>
                          </a:solidFill>
                        </a:rPr>
                        <a:t>Year 11</a:t>
                      </a:r>
                      <a:endParaRPr lang="en-GB" dirty="0">
                        <a:solidFill>
                          <a:srgbClr val="7030A0"/>
                        </a:solidFill>
                      </a:endParaRPr>
                    </a:p>
                  </a:txBody>
                  <a:tcPr/>
                </a:tc>
                <a:tc>
                  <a:txBody>
                    <a:bodyPr/>
                    <a:lstStyle/>
                    <a:p>
                      <a:pPr algn="ctr"/>
                      <a:r>
                        <a:rPr lang="en-GB" dirty="0" smtClean="0"/>
                        <a:t>8</a:t>
                      </a:r>
                      <a:endParaRPr lang="en-GB" dirty="0"/>
                    </a:p>
                  </a:txBody>
                  <a:tcPr/>
                </a:tc>
                <a:tc>
                  <a:txBody>
                    <a:bodyPr/>
                    <a:lstStyle/>
                    <a:p>
                      <a:pPr algn="ctr"/>
                      <a:r>
                        <a:rPr lang="en-GB" dirty="0" smtClean="0"/>
                        <a:t>Next Steps</a:t>
                      </a:r>
                      <a:endParaRPr lang="en-GB" dirty="0"/>
                    </a:p>
                  </a:txBody>
                  <a:tcPr/>
                </a:tc>
              </a:tr>
              <a:tr h="475855">
                <a:tc>
                  <a:txBody>
                    <a:bodyPr/>
                    <a:lstStyle/>
                    <a:p>
                      <a:pPr algn="ctr"/>
                      <a:r>
                        <a:rPr lang="en-GB" dirty="0" smtClean="0">
                          <a:solidFill>
                            <a:srgbClr val="7030A0"/>
                          </a:solidFill>
                        </a:rPr>
                        <a:t>Year 11</a:t>
                      </a:r>
                      <a:endParaRPr lang="en-GB" dirty="0">
                        <a:solidFill>
                          <a:srgbClr val="7030A0"/>
                        </a:solidFill>
                      </a:endParaRPr>
                    </a:p>
                  </a:txBody>
                  <a:tcPr/>
                </a:tc>
                <a:tc>
                  <a:txBody>
                    <a:bodyPr/>
                    <a:lstStyle/>
                    <a:p>
                      <a:pPr algn="ctr"/>
                      <a:r>
                        <a:rPr lang="en-GB" dirty="0" smtClean="0"/>
                        <a:t>Event</a:t>
                      </a:r>
                      <a:endParaRPr lang="en-GB" dirty="0"/>
                    </a:p>
                  </a:txBody>
                  <a:tcPr/>
                </a:tc>
                <a:tc>
                  <a:txBody>
                    <a:bodyPr/>
                    <a:lstStyle/>
                    <a:p>
                      <a:pPr algn="ctr"/>
                      <a:r>
                        <a:rPr lang="en-GB" dirty="0" smtClean="0"/>
                        <a:t>Year 11 Celebration Event</a:t>
                      </a:r>
                      <a:endParaRPr lang="en-GB" dirty="0"/>
                    </a:p>
                  </a:txBody>
                  <a:tcPr/>
                </a:tc>
              </a:tr>
            </a:tbl>
          </a:graphicData>
        </a:graphic>
      </p:graphicFrame>
    </p:spTree>
    <p:extLst>
      <p:ext uri="{BB962C8B-B14F-4D97-AF65-F5344CB8AC3E}">
        <p14:creationId xmlns:p14="http://schemas.microsoft.com/office/powerpoint/2010/main" val="532605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009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9375" y="870443"/>
            <a:ext cx="6730939" cy="430887"/>
          </a:xfrm>
          <a:prstGeom prst="rect">
            <a:avLst/>
          </a:prstGeom>
          <a:noFill/>
        </p:spPr>
        <p:txBody>
          <a:bodyPr wrap="square" lIns="0" tIns="0" rIns="0" bIns="0" rtlCol="0">
            <a:spAutoFit/>
          </a:bodyPr>
          <a:lstStyle/>
          <a:p>
            <a:r>
              <a:rPr lang="en-US" sz="2800" b="1" dirty="0" smtClean="0">
                <a:solidFill>
                  <a:srgbClr val="0093AF"/>
                </a:solidFill>
                <a:latin typeface="Arial" charset="0"/>
                <a:ea typeface="Arial" charset="0"/>
                <a:cs typeface="Arial" charset="0"/>
              </a:rPr>
              <a:t>What do the sessions entail? </a:t>
            </a:r>
            <a:endParaRPr lang="en-US" sz="2800" b="1" dirty="0">
              <a:solidFill>
                <a:srgbClr val="0093AF"/>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9" name="Picture 8"/>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sp>
        <p:nvSpPr>
          <p:cNvPr id="4" name="TextBox 3"/>
          <p:cNvSpPr txBox="1"/>
          <p:nvPr/>
        </p:nvSpPr>
        <p:spPr>
          <a:xfrm>
            <a:off x="3099375" y="1536700"/>
            <a:ext cx="6968334" cy="7325082"/>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1 hour sessions</a:t>
            </a:r>
          </a:p>
          <a:p>
            <a:pPr marL="342900" indent="-342900">
              <a:lnSpc>
                <a:spcPct val="2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Student ambassador led </a:t>
            </a:r>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utoring</a:t>
            </a:r>
          </a:p>
          <a:p>
            <a:pPr marL="342900" indent="-342900">
              <a:lnSpc>
                <a:spcPct val="2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Exploring options for after finishing school</a:t>
            </a:r>
          </a:p>
          <a:p>
            <a:pPr marL="342900" indent="-342900">
              <a:lnSpc>
                <a:spcPct val="2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Providing advice and guidance</a:t>
            </a:r>
          </a:p>
          <a:p>
            <a:pPr marL="342900" indent="-342900">
              <a:lnSpc>
                <a:spcPct val="2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Answering questions and concerns</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8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8847" y="315498"/>
            <a:ext cx="7935846" cy="430887"/>
          </a:xfrm>
          <a:prstGeom prst="rect">
            <a:avLst/>
          </a:prstGeom>
          <a:noFill/>
        </p:spPr>
        <p:txBody>
          <a:bodyPr wrap="square" lIns="0" tIns="0" rIns="0" bIns="0" rtlCol="0">
            <a:spAutoFit/>
          </a:bodyPr>
          <a:lstStyle/>
          <a:p>
            <a:r>
              <a:rPr lang="en-US" sz="2800" b="1" dirty="0" smtClean="0">
                <a:solidFill>
                  <a:srgbClr val="93B322"/>
                </a:solidFill>
                <a:latin typeface="Arial" charset="0"/>
                <a:ea typeface="Arial" charset="0"/>
                <a:cs typeface="Arial" charset="0"/>
              </a:rPr>
              <a:t>From here…</a:t>
            </a:r>
            <a:endParaRPr lang="en-US" sz="28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8847" y="917418"/>
            <a:ext cx="8377053" cy="5574231"/>
          </a:xfrm>
          <a:prstGeom prst="rect">
            <a:avLst/>
          </a:prstGeom>
        </p:spPr>
      </p:pic>
    </p:spTree>
    <p:extLst>
      <p:ext uri="{BB962C8B-B14F-4D97-AF65-F5344CB8AC3E}">
        <p14:creationId xmlns:p14="http://schemas.microsoft.com/office/powerpoint/2010/main" val="362382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009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9375" y="530942"/>
            <a:ext cx="6730939" cy="430887"/>
          </a:xfrm>
          <a:prstGeom prst="rect">
            <a:avLst/>
          </a:prstGeom>
          <a:noFill/>
        </p:spPr>
        <p:txBody>
          <a:bodyPr wrap="square" lIns="0" tIns="0" rIns="0" bIns="0" rtlCol="0">
            <a:spAutoFit/>
          </a:bodyPr>
          <a:lstStyle/>
          <a:p>
            <a:r>
              <a:rPr lang="en-US" sz="2800" b="1" dirty="0" smtClean="0">
                <a:solidFill>
                  <a:srgbClr val="0093AF"/>
                </a:solidFill>
                <a:latin typeface="Arial" charset="0"/>
                <a:ea typeface="Arial" charset="0"/>
                <a:cs typeface="Arial" charset="0"/>
              </a:rPr>
              <a:t>To here…</a:t>
            </a:r>
            <a:endParaRPr lang="en-US" sz="2800" b="1" dirty="0">
              <a:solidFill>
                <a:srgbClr val="0093AF"/>
              </a:solidFill>
              <a:latin typeface="Arial" charset="0"/>
              <a:ea typeface="Arial" charset="0"/>
              <a:cs typeface="Arial"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9" name="Picture 8"/>
          <p:cNvPicPr>
            <a:picLocks noChangeAspect="1"/>
          </p:cNvPicPr>
          <p:nvPr/>
        </p:nvPicPr>
        <p:blipFill rotWithShape="1">
          <a:blip r:embed="rId6"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pic>
        <p:nvPicPr>
          <p:cNvPr id="3" name="Q_XMjkIsc3A"/>
          <p:cNvPicPr>
            <a:picLocks noRot="1" noChangeAspect="1"/>
          </p:cNvPicPr>
          <p:nvPr>
            <a:videoFile r:link="rId1"/>
          </p:nvPr>
        </p:nvPicPr>
        <p:blipFill>
          <a:blip r:embed="rId7"/>
          <a:stretch>
            <a:fillRect/>
          </a:stretch>
        </p:blipFill>
        <p:spPr>
          <a:xfrm>
            <a:off x="3099375" y="1181090"/>
            <a:ext cx="8703733" cy="4895850"/>
          </a:xfrm>
          <a:prstGeom prst="rect">
            <a:avLst/>
          </a:prstGeom>
        </p:spPr>
      </p:pic>
    </p:spTree>
    <p:extLst>
      <p:ext uri="{BB962C8B-B14F-4D97-AF65-F5344CB8AC3E}">
        <p14:creationId xmlns:p14="http://schemas.microsoft.com/office/powerpoint/2010/main" val="386227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59347" y="2197893"/>
            <a:ext cx="7935846" cy="2462213"/>
          </a:xfrm>
          <a:prstGeom prst="rect">
            <a:avLst/>
          </a:prstGeom>
          <a:noFill/>
        </p:spPr>
        <p:txBody>
          <a:bodyPr wrap="square" lIns="0" tIns="0" rIns="0" bIns="0" rtlCol="0">
            <a:spAutoFit/>
          </a:bodyPr>
          <a:lstStyle/>
          <a:p>
            <a:pPr algn="ctr"/>
            <a:r>
              <a:rPr lang="en-US" sz="8000" b="1" dirty="0" smtClean="0">
                <a:solidFill>
                  <a:srgbClr val="93B322"/>
                </a:solidFill>
                <a:latin typeface="Arial" charset="0"/>
                <a:ea typeface="Arial" charset="0"/>
                <a:cs typeface="Arial" charset="0"/>
              </a:rPr>
              <a:t>Any </a:t>
            </a:r>
            <a:r>
              <a:rPr lang="en-US" sz="8000" b="1" dirty="0" err="1" smtClean="0">
                <a:solidFill>
                  <a:srgbClr val="93B322"/>
                </a:solidFill>
                <a:latin typeface="Arial" charset="0"/>
                <a:ea typeface="Arial" charset="0"/>
                <a:cs typeface="Arial" charset="0"/>
              </a:rPr>
              <a:t>programme</a:t>
            </a:r>
            <a:r>
              <a:rPr lang="en-US" sz="8000" b="1" dirty="0" smtClean="0">
                <a:solidFill>
                  <a:srgbClr val="93B322"/>
                </a:solidFill>
                <a:latin typeface="Arial" charset="0"/>
                <a:ea typeface="Arial" charset="0"/>
                <a:cs typeface="Arial" charset="0"/>
              </a:rPr>
              <a:t> questions?</a:t>
            </a:r>
            <a:endParaRPr lang="en-US" sz="8000" b="1" dirty="0">
              <a:solidFill>
                <a:srgbClr val="93B32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Tree>
    <p:extLst>
      <p:ext uri="{BB962C8B-B14F-4D97-AF65-F5344CB8AC3E}">
        <p14:creationId xmlns:p14="http://schemas.microsoft.com/office/powerpoint/2010/main" val="286536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009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6530" y="870443"/>
            <a:ext cx="6730939" cy="492443"/>
          </a:xfrm>
          <a:prstGeom prst="rect">
            <a:avLst/>
          </a:prstGeom>
          <a:noFill/>
        </p:spPr>
        <p:txBody>
          <a:bodyPr wrap="square" lIns="0" tIns="0" rIns="0" bIns="0" rtlCol="0">
            <a:spAutoFit/>
          </a:bodyPr>
          <a:lstStyle/>
          <a:p>
            <a:r>
              <a:rPr lang="en-US" sz="3200" b="1" dirty="0" smtClean="0">
                <a:solidFill>
                  <a:srgbClr val="0093AF"/>
                </a:solidFill>
                <a:latin typeface="Arial" charset="0"/>
                <a:ea typeface="Arial" charset="0"/>
                <a:cs typeface="Arial" charset="0"/>
              </a:rPr>
              <a:t>Finally…</a:t>
            </a:r>
            <a:endParaRPr lang="en-US" sz="3200" b="1" dirty="0">
              <a:solidFill>
                <a:srgbClr val="0093AF"/>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9" name="Picture 8"/>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sp>
        <p:nvSpPr>
          <p:cNvPr id="3" name="Rectangle 2"/>
          <p:cNvSpPr/>
          <p:nvPr/>
        </p:nvSpPr>
        <p:spPr>
          <a:xfrm>
            <a:off x="3302640" y="1665663"/>
            <a:ext cx="8116676" cy="3970318"/>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Campus challenge winners announced</a:t>
            </a: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Feedback and evaluation form </a:t>
            </a: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Travel expenses </a:t>
            </a:r>
          </a:p>
          <a:p>
            <a:pPr marL="457200" indent="-4572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Email us: </a:t>
            </a:r>
            <a:r>
              <a:rPr lang="en-GB" sz="2000" dirty="0" smtClean="0">
                <a:latin typeface="Arial" panose="020B0604020202020204" pitchFamily="34" charset="0"/>
                <a:cs typeface="Arial" panose="020B0604020202020204" pitchFamily="34" charset="0"/>
                <a:hlinkClick r:id="rId6"/>
              </a:rPr>
              <a:t>exeterscholars@exeter.ac.uk</a:t>
            </a:r>
            <a:r>
              <a:rPr lang="en-GB" sz="2000" dirty="0" smtClean="0">
                <a:latin typeface="Arial" panose="020B0604020202020204" pitchFamily="34" charset="0"/>
                <a:cs typeface="Arial" panose="020B0604020202020204" pitchFamily="34" charset="0"/>
              </a:rPr>
              <a:t>  </a:t>
            </a:r>
          </a:p>
          <a:p>
            <a:endParaRPr lang="en-GB" sz="3200" dirty="0"/>
          </a:p>
        </p:txBody>
      </p:sp>
    </p:spTree>
    <p:extLst>
      <p:ext uri="{BB962C8B-B14F-4D97-AF65-F5344CB8AC3E}">
        <p14:creationId xmlns:p14="http://schemas.microsoft.com/office/powerpoint/2010/main" val="308166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D20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15031" y="668232"/>
            <a:ext cx="7879800" cy="430887"/>
          </a:xfrm>
          <a:prstGeom prst="rect">
            <a:avLst/>
          </a:prstGeom>
          <a:noFill/>
        </p:spPr>
        <p:txBody>
          <a:bodyPr wrap="square" lIns="0" tIns="0" rIns="0" bIns="0" rtlCol="0">
            <a:spAutoFit/>
          </a:bodyPr>
          <a:lstStyle/>
          <a:p>
            <a:r>
              <a:rPr lang="en-US" sz="2800" b="1" dirty="0" smtClean="0">
                <a:solidFill>
                  <a:srgbClr val="D20D52"/>
                </a:solidFill>
                <a:latin typeface="Arial" charset="0"/>
                <a:ea typeface="Arial" charset="0"/>
                <a:cs typeface="Arial" charset="0"/>
              </a:rPr>
              <a:t>Exeter Scholars Travel Expenses Claim Form</a:t>
            </a:r>
            <a:endParaRPr lang="en-US" sz="2800" b="1" dirty="0">
              <a:solidFill>
                <a:srgbClr val="D20D52"/>
              </a:solidFill>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1" name="Picture 10"/>
          <p:cNvPicPr>
            <a:picLocks noChangeAspect="1"/>
          </p:cNvPicPr>
          <p:nvPr/>
        </p:nvPicPr>
        <p:blipFill rotWithShape="1">
          <a:blip r:embed="rId5" cstate="print">
            <a:alphaModFix amt="10000"/>
            <a:extLst>
              <a:ext uri="{28A0092B-C50C-407E-A947-70E740481C1C}">
                <a14:useLocalDpi xmlns:a14="http://schemas.microsoft.com/office/drawing/2010/main" val="0"/>
              </a:ext>
            </a:extLst>
          </a:blip>
          <a:srcRect r="30309" b="47507"/>
          <a:stretch/>
        </p:blipFill>
        <p:spPr>
          <a:xfrm>
            <a:off x="6792000" y="3256269"/>
            <a:ext cx="5400000" cy="3600000"/>
          </a:xfrm>
          <a:prstGeom prst="rect">
            <a:avLst/>
          </a:prstGeom>
        </p:spPr>
      </p:pic>
      <p:pic>
        <p:nvPicPr>
          <p:cNvPr id="3" name="Picture 2"/>
          <p:cNvPicPr>
            <a:picLocks noChangeAspect="1"/>
          </p:cNvPicPr>
          <p:nvPr/>
        </p:nvPicPr>
        <p:blipFill rotWithShape="1">
          <a:blip r:embed="rId6"/>
          <a:srcRect l="7176" t="24827" r="64459"/>
          <a:stretch/>
        </p:blipFill>
        <p:spPr>
          <a:xfrm>
            <a:off x="4300477" y="1301262"/>
            <a:ext cx="5968938" cy="5084608"/>
          </a:xfrm>
          <a:prstGeom prst="rect">
            <a:avLst/>
          </a:prstGeom>
        </p:spPr>
      </p:pic>
    </p:spTree>
    <p:extLst>
      <p:ext uri="{BB962C8B-B14F-4D97-AF65-F5344CB8AC3E}">
        <p14:creationId xmlns:p14="http://schemas.microsoft.com/office/powerpoint/2010/main" val="208165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5" name="TextBox 14"/>
          <p:cNvSpPr txBox="1"/>
          <p:nvPr/>
        </p:nvSpPr>
        <p:spPr>
          <a:xfrm>
            <a:off x="-1" y="1249615"/>
            <a:ext cx="12189601" cy="1042824"/>
          </a:xfrm>
          <a:prstGeom prst="rect">
            <a:avLst/>
          </a:prstGeom>
          <a:noFill/>
        </p:spPr>
        <p:txBody>
          <a:bodyPr wrap="square" lIns="0" tIns="0" rIns="0" bIns="0" rtlCol="0">
            <a:spAutoFit/>
          </a:bodyPr>
          <a:lstStyle/>
          <a:p>
            <a:pPr algn="ctr"/>
            <a:r>
              <a:rPr lang="en-GB" sz="6600" b="1" dirty="0" smtClean="0">
                <a:solidFill>
                  <a:schemeClr val="bg1"/>
                </a:solidFill>
                <a:latin typeface="Arial" panose="020B0604020202020204" pitchFamily="34" charset="0"/>
                <a:cs typeface="Arial" panose="020B0604020202020204" pitchFamily="34" charset="0"/>
              </a:rPr>
              <a:t>Thank you and goodbye!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5856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1154</Words>
  <Application>Microsoft Office PowerPoint</Application>
  <PresentationFormat>Widescreen</PresentationFormat>
  <Paragraphs>112</Paragraphs>
  <Slides>9</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Humanist 521 Bold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Drinkwater, Laura</dc:creator>
  <cp:lastModifiedBy>Stentiford, Hayley</cp:lastModifiedBy>
  <cp:revision>21</cp:revision>
  <dcterms:created xsi:type="dcterms:W3CDTF">2019-01-23T11:05:04Z</dcterms:created>
  <dcterms:modified xsi:type="dcterms:W3CDTF">2020-01-14T15:23:51Z</dcterms:modified>
</cp:coreProperties>
</file>