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1165" r:id="rId2"/>
    <p:sldId id="1152" r:id="rId3"/>
    <p:sldId id="1167" r:id="rId4"/>
    <p:sldId id="1169" r:id="rId5"/>
    <p:sldId id="1168" r:id="rId6"/>
    <p:sldId id="1170" r:id="rId7"/>
    <p:sldId id="1171" r:id="rId8"/>
    <p:sldId id="1172" r:id="rId9"/>
    <p:sldId id="1177" r:id="rId10"/>
    <p:sldId id="1179" r:id="rId11"/>
    <p:sldId id="1173" r:id="rId12"/>
    <p:sldId id="1175" r:id="rId13"/>
    <p:sldId id="1182" r:id="rId14"/>
    <p:sldId id="1183" r:id="rId15"/>
    <p:sldId id="1176" r:id="rId16"/>
    <p:sldId id="1184" r:id="rId17"/>
    <p:sldId id="1180" r:id="rId18"/>
  </p:sldIdLst>
  <p:sldSz cx="12192000" cy="6858000"/>
  <p:notesSz cx="7023100" cy="9309100"/>
  <p:defaultText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754463-30FA-824E-9681-17E0926DDDD5}">
          <p14:sldIdLst>
            <p14:sldId id="1165"/>
            <p14:sldId id="1152"/>
            <p14:sldId id="1167"/>
            <p14:sldId id="1169"/>
            <p14:sldId id="1168"/>
            <p14:sldId id="1170"/>
            <p14:sldId id="1171"/>
            <p14:sldId id="1172"/>
            <p14:sldId id="1177"/>
            <p14:sldId id="1179"/>
            <p14:sldId id="1173"/>
            <p14:sldId id="1175"/>
            <p14:sldId id="1182"/>
            <p14:sldId id="1183"/>
            <p14:sldId id="1176"/>
            <p14:sldId id="1184"/>
            <p14:sldId id="1180"/>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44" userDrawn="1">
          <p15:clr>
            <a:srgbClr val="A4A3A4"/>
          </p15:clr>
        </p15:guide>
        <p15:guide id="2" pos="2124"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pofford, Laura" initials="SL" lastIdx="2" clrIdx="6">
    <p:extLst>
      <p:ext uri="{19B8F6BF-5375-455C-9EA6-DF929625EA0E}">
        <p15:presenceInfo xmlns:p15="http://schemas.microsoft.com/office/powerpoint/2012/main" userId="S::lspofford@imf.org::729f3023-7458-4886-8b15-5f4e1b9d797d" providerId="AD"/>
      </p:ext>
    </p:extLst>
  </p:cmAuthor>
  <p:cmAuthor id="1" name="Nandwa, Boaz" initials="NB" lastIdx="10" clrIdx="0"/>
  <p:cmAuthor id="2" name="Kamil Dybczak" initials="KD" lastIdx="10" clrIdx="1"/>
  <p:cmAuthor id="3" name="Tamirisa, Natalia" initials="TN" lastIdx="12" clrIdx="2"/>
  <p:cmAuthor id="4" name="Almalik, Mansour" initials="AM" lastIdx="6" clrIdx="3"/>
  <p:cmAuthor id="5" name="Pierre, Gaelle" initials="PG" lastIdx="3" clrIdx="4"/>
  <p:cmAuthor id="6" name="Basile, Gregory" initials="BG" lastIdx="9"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AB4"/>
    <a:srgbClr val="E46C0A"/>
    <a:srgbClr val="25D129"/>
    <a:srgbClr val="DC4234"/>
    <a:srgbClr val="00AEB3"/>
    <a:srgbClr val="FFCC00"/>
    <a:srgbClr val="ED7D31"/>
    <a:srgbClr val="A6A6A6"/>
    <a:srgbClr val="70A814"/>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5FA22C-EF0B-4D93-8AF9-491F73EAF544}" v="7" dt="2021-12-01T22:25:28.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7864" autoAdjust="0"/>
  </p:normalViewPr>
  <p:slideViewPr>
    <p:cSldViewPr snapToGrid="0">
      <p:cViewPr varScale="1">
        <p:scale>
          <a:sx n="112" d="100"/>
          <a:sy n="112" d="100"/>
        </p:scale>
        <p:origin x="546" y="78"/>
      </p:cViewPr>
      <p:guideLst/>
    </p:cSldViewPr>
  </p:slideViewPr>
  <p:outlineViewPr>
    <p:cViewPr>
      <p:scale>
        <a:sx n="33" d="100"/>
        <a:sy n="33" d="100"/>
      </p:scale>
      <p:origin x="0" y="-1104"/>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67" d="100"/>
          <a:sy n="167" d="100"/>
        </p:scale>
        <p:origin x="4152" y="184"/>
      </p:cViewPr>
      <p:guideLst>
        <p:guide orient="horz" pos="2844"/>
        <p:guide pos="2124"/>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12"/>
            <a:ext cx="3043447" cy="464977"/>
          </a:xfrm>
          <a:prstGeom prst="rect">
            <a:avLst/>
          </a:prstGeom>
        </p:spPr>
        <p:txBody>
          <a:bodyPr vert="horz" lIns="91239" tIns="45618" rIns="91239" bIns="45618" rtlCol="0"/>
          <a:lstStyle>
            <a:lvl1pPr algn="l">
              <a:defRPr sz="1200"/>
            </a:lvl1pPr>
          </a:lstStyle>
          <a:p>
            <a:endParaRPr lang="en-US"/>
          </a:p>
        </p:txBody>
      </p:sp>
      <p:sp>
        <p:nvSpPr>
          <p:cNvPr id="4" name="Footer Placeholder 3"/>
          <p:cNvSpPr>
            <a:spLocks noGrp="1"/>
          </p:cNvSpPr>
          <p:nvPr>
            <p:ph type="ftr" sz="quarter" idx="2"/>
          </p:nvPr>
        </p:nvSpPr>
        <p:spPr>
          <a:xfrm>
            <a:off x="12" y="8842547"/>
            <a:ext cx="3043447" cy="464977"/>
          </a:xfrm>
          <a:prstGeom prst="rect">
            <a:avLst/>
          </a:prstGeom>
        </p:spPr>
        <p:txBody>
          <a:bodyPr vert="horz" lIns="91239" tIns="45618" rIns="91239" bIns="45618" rtlCol="0" anchor="b"/>
          <a:lstStyle>
            <a:lvl1pPr algn="l">
              <a:defRPr sz="1200"/>
            </a:lvl1pPr>
          </a:lstStyle>
          <a:p>
            <a:endParaRPr lang="en-US"/>
          </a:p>
        </p:txBody>
      </p:sp>
      <p:sp>
        <p:nvSpPr>
          <p:cNvPr id="5" name="Slide Number Placeholder 4"/>
          <p:cNvSpPr>
            <a:spLocks noGrp="1"/>
          </p:cNvSpPr>
          <p:nvPr>
            <p:ph type="sldNum" sz="quarter" idx="3"/>
          </p:nvPr>
        </p:nvSpPr>
        <p:spPr>
          <a:xfrm>
            <a:off x="3978075" y="8842547"/>
            <a:ext cx="3043447" cy="464977"/>
          </a:xfrm>
          <a:prstGeom prst="rect">
            <a:avLst/>
          </a:prstGeom>
        </p:spPr>
        <p:txBody>
          <a:bodyPr vert="horz" lIns="91239" tIns="45618" rIns="91239" bIns="45618" rtlCol="0" anchor="b"/>
          <a:lstStyle>
            <a:lvl1pPr algn="r">
              <a:defRPr sz="1200"/>
            </a:lvl1pPr>
          </a:lstStyle>
          <a:p>
            <a:fld id="{70787CFD-D5C7-455D-B121-683BFE13FBD4}" type="slidenum">
              <a:rPr lang="en-US" smtClean="0"/>
              <a:pPr/>
              <a:t>‹#›</a:t>
            </a:fld>
            <a:endParaRPr lang="en-US"/>
          </a:p>
        </p:txBody>
      </p:sp>
    </p:spTree>
    <p:extLst>
      <p:ext uri="{BB962C8B-B14F-4D97-AF65-F5344CB8AC3E}">
        <p14:creationId xmlns:p14="http://schemas.microsoft.com/office/powerpoint/2010/main" val="33919898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43343" cy="465455"/>
          </a:xfrm>
          <a:prstGeom prst="rect">
            <a:avLst/>
          </a:prstGeom>
        </p:spPr>
        <p:txBody>
          <a:bodyPr vert="horz" lIns="93134" tIns="46567" rIns="93134" bIns="46567" rtlCol="0"/>
          <a:lstStyle>
            <a:lvl1pPr algn="l">
              <a:defRPr sz="1200"/>
            </a:lvl1pPr>
          </a:lstStyle>
          <a:p>
            <a:endParaRPr lang="en-US"/>
          </a:p>
        </p:txBody>
      </p:sp>
      <p:sp>
        <p:nvSpPr>
          <p:cNvPr id="3" name="Date Placeholder 2"/>
          <p:cNvSpPr>
            <a:spLocks noGrp="1"/>
          </p:cNvSpPr>
          <p:nvPr>
            <p:ph type="dt" idx="1"/>
          </p:nvPr>
        </p:nvSpPr>
        <p:spPr>
          <a:xfrm>
            <a:off x="3978139" y="6"/>
            <a:ext cx="3043343" cy="465455"/>
          </a:xfrm>
          <a:prstGeom prst="rect">
            <a:avLst/>
          </a:prstGeom>
        </p:spPr>
        <p:txBody>
          <a:bodyPr vert="horz" lIns="93134" tIns="46567" rIns="93134" bIns="46567" rtlCol="0"/>
          <a:lstStyle>
            <a:lvl1pPr algn="r">
              <a:defRPr sz="1200"/>
            </a:lvl1pPr>
          </a:lstStyle>
          <a:p>
            <a:fld id="{49E4E862-E263-8B4A-AFB5-DFAAA754BCA9}" type="datetime1">
              <a:rPr lang="en-US" smtClean="0"/>
              <a:t>12/6/2021</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134" tIns="46567" rIns="93134" bIns="46567" rtlCol="0" anchor="ctr"/>
          <a:lstStyle/>
          <a:p>
            <a:endParaRPr lang="en-US"/>
          </a:p>
        </p:txBody>
      </p:sp>
      <p:sp>
        <p:nvSpPr>
          <p:cNvPr id="5" name="Notes Placeholder 4"/>
          <p:cNvSpPr>
            <a:spLocks noGrp="1"/>
          </p:cNvSpPr>
          <p:nvPr>
            <p:ph type="body" sz="quarter" idx="3"/>
          </p:nvPr>
        </p:nvSpPr>
        <p:spPr>
          <a:xfrm>
            <a:off x="702313" y="4421825"/>
            <a:ext cx="5618480" cy="4189095"/>
          </a:xfrm>
          <a:prstGeom prst="rect">
            <a:avLst/>
          </a:prstGeom>
        </p:spPr>
        <p:txBody>
          <a:bodyPr vert="horz" lIns="93134" tIns="46567" rIns="93134" bIns="4656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42036"/>
            <a:ext cx="3043343" cy="465455"/>
          </a:xfrm>
          <a:prstGeom prst="rect">
            <a:avLst/>
          </a:prstGeom>
        </p:spPr>
        <p:txBody>
          <a:bodyPr vert="horz" lIns="93134" tIns="46567" rIns="93134" bIns="46567" rtlCol="0" anchor="b"/>
          <a:lstStyle>
            <a:lvl1pPr algn="l">
              <a:defRPr sz="1200"/>
            </a:lvl1pPr>
          </a:lstStyle>
          <a:p>
            <a:endParaRPr lang="en-US"/>
          </a:p>
        </p:txBody>
      </p:sp>
      <p:sp>
        <p:nvSpPr>
          <p:cNvPr id="7" name="Slide Number Placeholder 6"/>
          <p:cNvSpPr>
            <a:spLocks noGrp="1"/>
          </p:cNvSpPr>
          <p:nvPr>
            <p:ph type="sldNum" sz="quarter" idx="5"/>
          </p:nvPr>
        </p:nvSpPr>
        <p:spPr>
          <a:xfrm>
            <a:off x="3978139" y="8842036"/>
            <a:ext cx="3043343" cy="465455"/>
          </a:xfrm>
          <a:prstGeom prst="rect">
            <a:avLst/>
          </a:prstGeom>
        </p:spPr>
        <p:txBody>
          <a:bodyPr vert="horz" lIns="93134" tIns="46567" rIns="93134" bIns="46567" rtlCol="0" anchor="b"/>
          <a:lstStyle>
            <a:lvl1pPr algn="r">
              <a:defRPr sz="1200"/>
            </a:lvl1pPr>
          </a:lstStyle>
          <a:p>
            <a:fld id="{BA49F774-CCF9-492C-9AEB-F2814D4A6625}" type="slidenum">
              <a:rPr lang="en-US" smtClean="0"/>
              <a:pPr/>
              <a:t>‹#›</a:t>
            </a:fld>
            <a:endParaRPr lang="en-US"/>
          </a:p>
        </p:txBody>
      </p:sp>
    </p:spTree>
    <p:extLst>
      <p:ext uri="{BB962C8B-B14F-4D97-AF65-F5344CB8AC3E}">
        <p14:creationId xmlns:p14="http://schemas.microsoft.com/office/powerpoint/2010/main" val="1913010238"/>
      </p:ext>
    </p:extLst>
  </p:cSld>
  <p:clrMap bg1="lt1" tx1="dk1" bg2="lt2" tx2="dk2" accent1="accent1" accent2="accent2" accent3="accent3" accent4="accent4" accent5="accent5" accent6="accent6" hlink="hlink" folHlink="folHlink"/>
  <p:hf hdr="0" ftr="0"/>
  <p:notesStyle>
    <a:lvl1pPr marL="0" algn="l" defTabSz="914314" rtl="0" eaLnBrk="1" latinLnBrk="0" hangingPunct="1">
      <a:defRPr sz="1200" kern="1200">
        <a:solidFill>
          <a:schemeClr val="tx1"/>
        </a:solidFill>
        <a:latin typeface="+mn-lt"/>
        <a:ea typeface="+mn-ea"/>
        <a:cs typeface="+mn-cs"/>
      </a:defRPr>
    </a:lvl1pPr>
    <a:lvl2pPr marL="457157" algn="l" defTabSz="914314" rtl="0" eaLnBrk="1" latinLnBrk="0" hangingPunct="1">
      <a:defRPr sz="1200" kern="1200">
        <a:solidFill>
          <a:schemeClr val="tx1"/>
        </a:solidFill>
        <a:latin typeface="+mn-lt"/>
        <a:ea typeface="+mn-ea"/>
        <a:cs typeface="+mn-cs"/>
      </a:defRPr>
    </a:lvl2pPr>
    <a:lvl3pPr marL="914314" algn="l" defTabSz="914314" rtl="0" eaLnBrk="1" latinLnBrk="0" hangingPunct="1">
      <a:defRPr sz="1200" kern="1200">
        <a:solidFill>
          <a:schemeClr val="tx1"/>
        </a:solidFill>
        <a:latin typeface="+mn-lt"/>
        <a:ea typeface="+mn-ea"/>
        <a:cs typeface="+mn-cs"/>
      </a:defRPr>
    </a:lvl3pPr>
    <a:lvl4pPr marL="1371472" algn="l" defTabSz="914314" rtl="0" eaLnBrk="1" latinLnBrk="0" hangingPunct="1">
      <a:defRPr sz="1200" kern="1200">
        <a:solidFill>
          <a:schemeClr val="tx1"/>
        </a:solidFill>
        <a:latin typeface="+mn-lt"/>
        <a:ea typeface="+mn-ea"/>
        <a:cs typeface="+mn-cs"/>
      </a:defRPr>
    </a:lvl4pPr>
    <a:lvl5pPr marL="1828628" algn="l" defTabSz="914314" rtl="0" eaLnBrk="1" latinLnBrk="0" hangingPunct="1">
      <a:defRPr sz="1200" kern="1200">
        <a:solidFill>
          <a:schemeClr val="tx1"/>
        </a:solidFill>
        <a:latin typeface="+mn-lt"/>
        <a:ea typeface="+mn-ea"/>
        <a:cs typeface="+mn-cs"/>
      </a:defRPr>
    </a:lvl5pPr>
    <a:lvl6pPr marL="2285785" algn="l" defTabSz="914314" rtl="0" eaLnBrk="1" latinLnBrk="0" hangingPunct="1">
      <a:defRPr sz="1200" kern="1200">
        <a:solidFill>
          <a:schemeClr val="tx1"/>
        </a:solidFill>
        <a:latin typeface="+mn-lt"/>
        <a:ea typeface="+mn-ea"/>
        <a:cs typeface="+mn-cs"/>
      </a:defRPr>
    </a:lvl6pPr>
    <a:lvl7pPr marL="2742942" algn="l" defTabSz="914314" rtl="0" eaLnBrk="1" latinLnBrk="0" hangingPunct="1">
      <a:defRPr sz="1200" kern="1200">
        <a:solidFill>
          <a:schemeClr val="tx1"/>
        </a:solidFill>
        <a:latin typeface="+mn-lt"/>
        <a:ea typeface="+mn-ea"/>
        <a:cs typeface="+mn-cs"/>
      </a:defRPr>
    </a:lvl7pPr>
    <a:lvl8pPr marL="3200100" algn="l" defTabSz="914314" rtl="0" eaLnBrk="1" latinLnBrk="0" hangingPunct="1">
      <a:defRPr sz="1200" kern="1200">
        <a:solidFill>
          <a:schemeClr val="tx1"/>
        </a:solidFill>
        <a:latin typeface="+mn-lt"/>
        <a:ea typeface="+mn-ea"/>
        <a:cs typeface="+mn-cs"/>
      </a:defRPr>
    </a:lvl8pPr>
    <a:lvl9pPr marL="3657257" algn="l" defTabSz="91431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pic>
        <p:nvPicPr>
          <p:cNvPr id="6" name="Graphic 5">
            <a:extLst>
              <a:ext uri="{FF2B5EF4-FFF2-40B4-BE49-F238E27FC236}">
                <a16:creationId xmlns:a16="http://schemas.microsoft.com/office/drawing/2014/main" id="{A84459F0-C776-6C49-B932-81C19C279ABD}"/>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71980"/>
          <a:stretch/>
        </p:blipFill>
        <p:spPr>
          <a:xfrm>
            <a:off x="5623560" y="749808"/>
            <a:ext cx="1111976" cy="1143096"/>
          </a:xfrm>
          <a:prstGeom prst="rect">
            <a:avLst/>
          </a:prstGeom>
        </p:spPr>
      </p:pic>
    </p:spTree>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orient="horz" pos="3799" userDrawn="1">
          <p15:clr>
            <a:srgbClr val="FBAE40"/>
          </p15:clr>
        </p15:guide>
        <p15:guide id="3" pos="3600" userDrawn="1">
          <p15:clr>
            <a:srgbClr val="FBAE40"/>
          </p15:clr>
        </p15:guide>
        <p15:guide id="4" pos="30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Text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marL="917575" marR="0"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917575" marR="0" lvl="4"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3670137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340806" y="491385"/>
            <a:ext cx="3670259" cy="978486"/>
          </a:xfrm>
          <a:prstGeom prst="rect">
            <a:avLst/>
          </a:prstGeom>
        </p:spPr>
        <p:txBody>
          <a:bodyPr vert="horz" lIns="0" tIns="0" rIns="0" bIns="0" rtlCol="0" anchor="ctr">
            <a:normAutofit/>
          </a:bodyPr>
          <a:lstStyle>
            <a:lvl1pPr algn="l">
              <a:defRPr lang="en-US" sz="2400" dirty="0">
                <a:solidFill>
                  <a:schemeClr val="tx2"/>
                </a:solidFill>
                <a:latin typeface="Arial Black" charset="0"/>
                <a:ea typeface="Arial Black" charset="0"/>
                <a:cs typeface="Arial Black" charset="0"/>
              </a:defRPr>
            </a:lvl1pPr>
          </a:lstStyle>
          <a:p>
            <a:pPr marL="0" lvl="0"/>
            <a:r>
              <a:rPr lang="en-US" dirty="0"/>
              <a:t>Title for </a:t>
            </a:r>
            <a:r>
              <a:rPr lang="en-US" dirty="0" err="1"/>
              <a:t>Text+Photo</a:t>
            </a:r>
            <a:r>
              <a:rPr lang="en-US" dirty="0"/>
              <a:t>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340806" y="1469871"/>
            <a:ext cx="3670259"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Picture Placeholder 2">
            <a:extLst>
              <a:ext uri="{FF2B5EF4-FFF2-40B4-BE49-F238E27FC236}">
                <a16:creationId xmlns:a16="http://schemas.microsoft.com/office/drawing/2014/main" id="{47569D7D-6010-454B-A86B-B6C69D7E2E6B}"/>
              </a:ext>
            </a:extLst>
          </p:cNvPr>
          <p:cNvSpPr>
            <a:spLocks noGrp="1"/>
          </p:cNvSpPr>
          <p:nvPr>
            <p:ph type="pic" sz="quarter" idx="11" hasCustomPrompt="1"/>
          </p:nvPr>
        </p:nvSpPr>
        <p:spPr>
          <a:xfrm>
            <a:off x="4191000" y="-1"/>
            <a:ext cx="8001000" cy="662940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FD26CCD3-E500-1F49-8DD8-1545E2CBF0B3}"/>
              </a:ext>
            </a:extLst>
          </p:cNvPr>
          <p:cNvSpPr>
            <a:spLocks noGrp="1"/>
          </p:cNvSpPr>
          <p:nvPr>
            <p:ph type="body" sz="quarter" idx="12" hasCustomPrompt="1"/>
          </p:nvPr>
        </p:nvSpPr>
        <p:spPr>
          <a:xfrm rot="5400000">
            <a:off x="8746884" y="3184281"/>
            <a:ext cx="6629396"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401658498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Photo+Photo</a:t>
            </a:r>
            <a:r>
              <a:rPr lang="en-US" dirty="0"/>
              <a:t> (W)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60850190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Photo+Title (W)">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1" y="5349453"/>
            <a:ext cx="12192000" cy="1508547"/>
          </a:xfrm>
          <a:prstGeom prst="rect">
            <a:avLst/>
          </a:prstGeom>
        </p:spPr>
        <p:txBody>
          <a:bodyPr vert="horz" lIns="457200" tIns="182880" rIns="457200" bIns="182880" rtlCol="0" anchor="t" anchorCtr="0">
            <a:noAutofit/>
          </a:bodyPr>
          <a:lstStyle>
            <a:lvl1pPr algn="ctr">
              <a:defRPr lang="en-US" sz="2400" dirty="0">
                <a:solidFill>
                  <a:schemeClr val="tx2"/>
                </a:solidFill>
                <a:latin typeface="Arial Black" charset="0"/>
                <a:ea typeface="Arial Black" charset="0"/>
                <a:cs typeface="Arial Black" charset="0"/>
              </a:defRPr>
            </a:lvl1pPr>
          </a:lstStyle>
          <a:p>
            <a:pPr marL="0" lvl="0"/>
            <a:r>
              <a:rPr lang="en-US" dirty="0"/>
              <a:t>Title for Large Photo (W) Layout</a:t>
            </a:r>
          </a:p>
        </p:txBody>
      </p:sp>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0"/>
            <a:ext cx="12192000" cy="5349875"/>
          </a:xfrm>
          <a:solidFill>
            <a:schemeClr val="bg1">
              <a:lumMod val="90000"/>
            </a:schemeClr>
          </a:solidFill>
        </p:spPr>
        <p:txBody>
          <a:bodyPr tIns="0" bIns="20574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68799884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tra-Large Photo+Title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172200"/>
          </a:xfrm>
          <a:solidFill>
            <a:schemeClr val="bg1">
              <a:lumMod val="90000"/>
            </a:schemeClr>
          </a:solidFill>
        </p:spPr>
        <p:txBody>
          <a:bodyPr tIns="0" bIns="256032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975483" y="2955682"/>
            <a:ext cx="617219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0" y="6172200"/>
            <a:ext cx="12202245" cy="685800"/>
          </a:xfrm>
          <a:prstGeom prst="rect">
            <a:avLst/>
          </a:prstGeom>
        </p:spPr>
        <p:txBody>
          <a:bodyPr vert="horz" lIns="457200" tIns="91440" rIns="457200" bIns="182880" rtlCol="0" anchor="t" anchorCtr="0">
            <a:normAutofit/>
          </a:bodyPr>
          <a:lstStyle>
            <a:lvl1pPr algn="ctr">
              <a:defRPr lang="en-US" sz="2200" dirty="0">
                <a:solidFill>
                  <a:schemeClr val="tx2"/>
                </a:solidFill>
                <a:latin typeface="Arial Black" charset="0"/>
                <a:ea typeface="Arial Black" charset="0"/>
                <a:cs typeface="Arial Black" charset="0"/>
              </a:defRPr>
            </a:lvl1pPr>
          </a:lstStyle>
          <a:p>
            <a:pPr marL="0" lvl="0"/>
            <a:r>
              <a:rPr lang="en-US" dirty="0"/>
              <a:t>Title for Extra-Large </a:t>
            </a:r>
            <a:r>
              <a:rPr lang="en-US" dirty="0" err="1"/>
              <a:t>Photo+Title</a:t>
            </a:r>
            <a:r>
              <a:rPr lang="en-US" dirty="0"/>
              <a:t> (W) Layout</a:t>
            </a:r>
          </a:p>
        </p:txBody>
      </p:sp>
    </p:spTree>
    <p:extLst>
      <p:ext uri="{BB962C8B-B14F-4D97-AF65-F5344CB8AC3E}">
        <p14:creationId xmlns:p14="http://schemas.microsoft.com/office/powerpoint/2010/main" val="115190021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tra-Large Photo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58368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769743" y="3161422"/>
            <a:ext cx="658367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40168843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ingle-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Single-Column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marL="0" marR="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solidFill>
                  <a:schemeClr val="bg1"/>
                </a:solidFill>
              </a:defRPr>
            </a:lvl1pPr>
            <a:lvl2pPr>
              <a:buClr>
                <a:schemeClr val="tx2">
                  <a:lumMod val="40000"/>
                  <a:lumOff val="60000"/>
                </a:schemeClr>
              </a:buClr>
              <a:defRPr>
                <a:solidFill>
                  <a:schemeClr val="bg1"/>
                </a:solidFill>
              </a:defRPr>
            </a:lvl2pPr>
            <a:lvl3pPr>
              <a:buClr>
                <a:schemeClr val="bg1">
                  <a:lumMod val="75000"/>
                </a:schemeClr>
              </a:buClr>
              <a:defRPr>
                <a:solidFill>
                  <a:schemeClr val="bg1"/>
                </a:solidFill>
              </a:defRPr>
            </a:lvl3pPr>
            <a:lvl4pPr>
              <a:buClr>
                <a:schemeClr val="tx2">
                  <a:lumMod val="40000"/>
                  <a:lumOff val="60000"/>
                </a:schemeClr>
              </a:buClr>
              <a:defRPr>
                <a:solidFill>
                  <a:schemeClr val="bg1"/>
                </a:solidFill>
              </a:defRPr>
            </a:lvl4pPr>
            <a:lvl5pPr>
              <a:buClr>
                <a:schemeClr val="bg1">
                  <a:lumMod val="75000"/>
                </a:schemeClr>
              </a:buClr>
              <a:defRPr>
                <a:solidFill>
                  <a:schemeClr val="bg1"/>
                </a:solidFill>
              </a:defRPr>
            </a:lvl5pPr>
          </a:lstStyle>
          <a:p>
            <a:pPr marL="0" marR="0" lvl="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pPr>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Box 3">
            <a:extLst>
              <a:ext uri="{FF2B5EF4-FFF2-40B4-BE49-F238E27FC236}">
                <a16:creationId xmlns:a16="http://schemas.microsoft.com/office/drawing/2014/main" id="{5B31EA4B-58AD-3842-9BEC-4B9FF60E019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Fiscal Affairs</a:t>
            </a:r>
            <a:endParaRPr lang="en-US" sz="900" b="0" dirty="0">
              <a:solidFill>
                <a:schemeClr val="accent1">
                  <a:lumMod val="60000"/>
                  <a:lumOff val="40000"/>
                </a:schemeClr>
              </a:solidFill>
              <a:latin typeface="+mn-lt"/>
            </a:endParaRPr>
          </a:p>
        </p:txBody>
      </p:sp>
      <p:sp>
        <p:nvSpPr>
          <p:cNvPr id="5" name="TextBox 4">
            <a:extLst>
              <a:ext uri="{FF2B5EF4-FFF2-40B4-BE49-F238E27FC236}">
                <a16:creationId xmlns:a16="http://schemas.microsoft.com/office/drawing/2014/main" id="{E06FD9C8-9F14-B64C-88D7-AFEADAB39B39}"/>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28792685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wo-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Two-Column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Fiscal Affairs</a:t>
            </a:r>
            <a:endParaRPr lang="en-US" sz="900" b="0" dirty="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cxnSp>
        <p:nvCxnSpPr>
          <p:cNvPr id="7" name="Straight Connector 6">
            <a:extLst>
              <a:ext uri="{FF2B5EF4-FFF2-40B4-BE49-F238E27FC236}">
                <a16:creationId xmlns:a16="http://schemas.microsoft.com/office/drawing/2014/main" id="{DCB5B26B-2A1F-084E-BAF6-BEA91A8E38A5}"/>
              </a:ext>
            </a:extLst>
          </p:cNvPr>
          <p:cNvCxnSpPr>
            <a:cxnSpLocks/>
          </p:cNvCxnSpPr>
          <p:nvPr userDrawn="1"/>
        </p:nvCxnSpPr>
        <p:spPr>
          <a:xfrm>
            <a:off x="6096000" y="1670538"/>
            <a:ext cx="0" cy="4425462"/>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15890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Text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Photo+Text</a:t>
            </a:r>
            <a:r>
              <a:rPr lang="en-US" dirty="0"/>
              <a:t> (B)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Fiscal Affairs</a:t>
            </a:r>
            <a:endParaRPr lang="en-US" sz="900" b="0" dirty="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9" name="Picture Placeholder 4">
            <a:extLst>
              <a:ext uri="{FF2B5EF4-FFF2-40B4-BE49-F238E27FC236}">
                <a16:creationId xmlns:a16="http://schemas.microsoft.com/office/drawing/2014/main" id="{ADC7D600-7783-1F4F-AD62-06B784E129FD}"/>
              </a:ext>
            </a:extLst>
          </p:cNvPr>
          <p:cNvSpPr>
            <a:spLocks noGrp="1"/>
          </p:cNvSpPr>
          <p:nvPr>
            <p:ph type="pic" sz="quarter" idx="13" hasCustomPrompt="1"/>
          </p:nvPr>
        </p:nvSpPr>
        <p:spPr>
          <a:xfrm>
            <a:off x="1239838" y="1672046"/>
            <a:ext cx="4855464" cy="44805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10" name="Text Placeholder 4">
            <a:extLst>
              <a:ext uri="{FF2B5EF4-FFF2-40B4-BE49-F238E27FC236}">
                <a16:creationId xmlns:a16="http://schemas.microsoft.com/office/drawing/2014/main" id="{A3893C67-9BAE-6946-9896-78E2472B03D8}"/>
              </a:ext>
            </a:extLst>
          </p:cNvPr>
          <p:cNvSpPr>
            <a:spLocks noGrp="1"/>
          </p:cNvSpPr>
          <p:nvPr>
            <p:ph type="body" sz="quarter" idx="14" hasCustomPrompt="1"/>
          </p:nvPr>
        </p:nvSpPr>
        <p:spPr>
          <a:xfrm>
            <a:off x="1239838" y="5891766"/>
            <a:ext cx="4855464"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11576932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1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hoto+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Photo+Photo</a:t>
            </a:r>
            <a:r>
              <a:rPr lang="en-US" dirty="0"/>
              <a:t> (B)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0" name="TextBox 9">
            <a:extLst>
              <a:ext uri="{FF2B5EF4-FFF2-40B4-BE49-F238E27FC236}">
                <a16:creationId xmlns:a16="http://schemas.microsoft.com/office/drawing/2014/main" id="{8E8A7720-BFE2-8541-8CCE-E6CF2AEB21D5}"/>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Fiscal Affairs</a:t>
            </a:r>
            <a:endParaRPr lang="en-US" sz="900" b="0" dirty="0">
              <a:solidFill>
                <a:schemeClr val="accent1">
                  <a:lumMod val="60000"/>
                  <a:lumOff val="40000"/>
                </a:schemeClr>
              </a:solidFill>
              <a:latin typeface="+mn-lt"/>
            </a:endParaRPr>
          </a:p>
        </p:txBody>
      </p:sp>
      <p:sp>
        <p:nvSpPr>
          <p:cNvPr id="11" name="TextBox 10">
            <a:extLst>
              <a:ext uri="{FF2B5EF4-FFF2-40B4-BE49-F238E27FC236}">
                <a16:creationId xmlns:a16="http://schemas.microsoft.com/office/drawing/2014/main" id="{DF7CAC3A-914C-D94C-9254-C253E5803F2C}"/>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945261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pt. 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pic>
        <p:nvPicPr>
          <p:cNvPr id="11" name="Graphic 10">
            <a:extLst>
              <a:ext uri="{FF2B5EF4-FFF2-40B4-BE49-F238E27FC236}">
                <a16:creationId xmlns:a16="http://schemas.microsoft.com/office/drawing/2014/main" id="{297D2D33-B99A-B046-B49A-16CB982B1B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3560" y="749808"/>
            <a:ext cx="3968150" cy="1143000"/>
          </a:xfrm>
          <a:prstGeom prst="rect">
            <a:avLst/>
          </a:prstGeom>
        </p:spPr>
      </p:pic>
    </p:spTree>
    <p:extLst>
      <p:ext uri="{BB962C8B-B14F-4D97-AF65-F5344CB8AC3E}">
        <p14:creationId xmlns:p14="http://schemas.microsoft.com/office/powerpoint/2010/main" val="35853188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orient="horz" pos="3799">
          <p15:clr>
            <a:srgbClr val="FBAE40"/>
          </p15:clr>
        </p15:guide>
        <p15:guide id="3" pos="3600">
          <p15:clr>
            <a:srgbClr val="FBAE40"/>
          </p15:clr>
        </p15:guide>
        <p15:guide id="4" pos="3081">
          <p15:clr>
            <a:srgbClr val="FBAE40"/>
          </p15:clr>
        </p15:guide>
        <p15:guide id="5" pos="3632" userDrawn="1">
          <p15:clr>
            <a:srgbClr val="FBAE40"/>
          </p15:clr>
        </p15:guide>
        <p15:guide id="6" orient="horz" pos="833"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Large-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0" y="5349450"/>
            <a:ext cx="12191999" cy="1508547"/>
          </a:xfrm>
          <a:prstGeom prst="rect">
            <a:avLst/>
          </a:prstGeom>
        </p:spPr>
        <p:txBody>
          <a:bodyPr vert="horz" lIns="457200" tIns="182880" rIns="457200" bIns="182880" rtlCol="0" anchor="t">
            <a:normAutofit/>
          </a:bodyPr>
          <a:lstStyle>
            <a:lvl1pPr algn="ctr">
              <a:defRPr lang="en-US" sz="2400" dirty="0">
                <a:solidFill>
                  <a:schemeClr val="bg1"/>
                </a:solidFill>
                <a:latin typeface="Arial Black" charset="0"/>
                <a:ea typeface="Arial Black" charset="0"/>
                <a:cs typeface="Arial Black" charset="0"/>
              </a:defRPr>
            </a:lvl1pPr>
          </a:lstStyle>
          <a:p>
            <a:pPr marL="0" lvl="0"/>
            <a:r>
              <a:rPr lang="en-US" dirty="0"/>
              <a:t>Title for Large-Photo (B) Layout</a:t>
            </a:r>
          </a:p>
        </p:txBody>
      </p:sp>
      <p:sp>
        <p:nvSpPr>
          <p:cNvPr id="3" name="Picture Placeholder 2">
            <a:extLst>
              <a:ext uri="{FF2B5EF4-FFF2-40B4-BE49-F238E27FC236}">
                <a16:creationId xmlns:a16="http://schemas.microsoft.com/office/drawing/2014/main" id="{6B57DE7E-D5A7-934A-BDAA-810E25C7A254}"/>
              </a:ext>
            </a:extLst>
          </p:cNvPr>
          <p:cNvSpPr>
            <a:spLocks noGrp="1"/>
          </p:cNvSpPr>
          <p:nvPr>
            <p:ph type="pic" sz="quarter" idx="10" hasCustomPrompt="1"/>
          </p:nvPr>
        </p:nvSpPr>
        <p:spPr>
          <a:xfrm>
            <a:off x="0" y="0"/>
            <a:ext cx="12192000" cy="5349875"/>
          </a:xfrm>
          <a:solidFill>
            <a:schemeClr val="tx2">
              <a:lumMod val="50000"/>
            </a:schemeClr>
          </a:solidFill>
        </p:spPr>
        <p:txBody>
          <a:bodyPr tIns="0" bIns="2057400" anchor="b"/>
          <a:lstStyle>
            <a:lvl1pPr algn="ctr">
              <a:defRPr i="1">
                <a:solidFill>
                  <a:schemeClr val="tx2"/>
                </a:solidFill>
              </a:defRPr>
            </a:lvl1pPr>
          </a:lstStyle>
          <a:p>
            <a:r>
              <a:rPr lang="en-US" dirty="0"/>
              <a:t>Click icon to insert a photo.</a:t>
            </a:r>
          </a:p>
        </p:txBody>
      </p:sp>
      <p:sp>
        <p:nvSpPr>
          <p:cNvPr id="5" name="Text Placeholder 4">
            <a:extLst>
              <a:ext uri="{FF2B5EF4-FFF2-40B4-BE49-F238E27FC236}">
                <a16:creationId xmlns:a16="http://schemas.microsoft.com/office/drawing/2014/main" id="{7096E3DB-FA3A-7842-8A68-4AE4AACEC5FF}"/>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2" name="TextBox 11">
            <a:extLst>
              <a:ext uri="{FF2B5EF4-FFF2-40B4-BE49-F238E27FC236}">
                <a16:creationId xmlns:a16="http://schemas.microsoft.com/office/drawing/2014/main" id="{764FF97F-5A7B-3544-BBF1-8D914706958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Fiscal Affairs</a:t>
            </a:r>
            <a:endParaRPr lang="en-US" sz="900" b="0" dirty="0">
              <a:solidFill>
                <a:schemeClr val="accent1">
                  <a:lumMod val="60000"/>
                  <a:lumOff val="40000"/>
                </a:schemeClr>
              </a:solidFill>
              <a:latin typeface="+mn-lt"/>
            </a:endParaRPr>
          </a:p>
        </p:txBody>
      </p:sp>
      <p:sp>
        <p:nvSpPr>
          <p:cNvPr id="13" name="TextBox 12">
            <a:extLst>
              <a:ext uri="{FF2B5EF4-FFF2-40B4-BE49-F238E27FC236}">
                <a16:creationId xmlns:a16="http://schemas.microsoft.com/office/drawing/2014/main" id="{5558205F-7910-2A4D-9D13-3F4027CE12D3}"/>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Cya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(Cyan)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Fiscal Affairs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7098733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Green)">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(Green)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Fiscal Affairs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015910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Yellow)">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(Yellow)</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Fiscal Affairs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57991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Agenda">
    <p:bg>
      <p:bgPr>
        <a:solidFill>
          <a:schemeClr val="accent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6DC936A-9C43-D84B-9C24-0185515D689C}"/>
              </a:ext>
            </a:extLst>
          </p:cNvPr>
          <p:cNvSpPr/>
          <p:nvPr userDrawn="1"/>
        </p:nvSpPr>
        <p:spPr>
          <a:xfrm>
            <a:off x="-1" y="6638778"/>
            <a:ext cx="12192001" cy="219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Fiscal Affairs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10" name="Content Placeholder 9">
            <a:extLst>
              <a:ext uri="{FF2B5EF4-FFF2-40B4-BE49-F238E27FC236}">
                <a16:creationId xmlns:a16="http://schemas.microsoft.com/office/drawing/2014/main" id="{07CE3741-921D-834E-8354-54991BEB2BDD}"/>
              </a:ext>
            </a:extLst>
          </p:cNvPr>
          <p:cNvSpPr>
            <a:spLocks noGrp="1"/>
          </p:cNvSpPr>
          <p:nvPr>
            <p:ph sz="quarter" idx="11" hasCustomPrompt="1"/>
          </p:nvPr>
        </p:nvSpPr>
        <p:spPr>
          <a:xfrm>
            <a:off x="1235964" y="683639"/>
            <a:ext cx="9372600" cy="5486400"/>
          </a:xfrm>
        </p:spPr>
        <p:txBody>
          <a:bodyPr tIns="0" bIns="365760" anchor="ctr" anchorCtr="0"/>
          <a:lstStyle>
            <a:lvl1pPr>
              <a:spcBef>
                <a:spcPts val="0"/>
              </a:spcBef>
              <a:spcAft>
                <a:spcPts val="2400"/>
              </a:spcAft>
              <a:buClrTx/>
              <a:defRPr sz="3400" b="0" i="0">
                <a:solidFill>
                  <a:schemeClr val="bg1"/>
                </a:solidFill>
                <a:latin typeface="Arial Black" panose="020B0604020202020204" pitchFamily="34" charset="0"/>
                <a:cs typeface="Arial Black" panose="020B0604020202020204" pitchFamily="34" charset="0"/>
              </a:defRPr>
            </a:lvl1pPr>
            <a:lvl2pPr marL="342900" indent="-342900">
              <a:spcBef>
                <a:spcPts val="900"/>
              </a:spcBef>
              <a:spcAft>
                <a:spcPts val="0"/>
              </a:spcAft>
              <a:buClrTx/>
              <a:tabLst/>
              <a:defRPr sz="3200" b="0">
                <a:solidFill>
                  <a:schemeClr val="bg1"/>
                </a:solidFill>
              </a:defRPr>
            </a:lvl2pPr>
            <a:lvl3pPr marL="342900" indent="-342900">
              <a:spcBef>
                <a:spcPts val="900"/>
              </a:spcBef>
              <a:spcAft>
                <a:spcPts val="0"/>
              </a:spcAft>
              <a:buClrTx/>
              <a:buSzPct val="100000"/>
              <a:buFont typeface="Wingdings" pitchFamily="2" charset="2"/>
              <a:buChar char="§"/>
              <a:tabLst/>
              <a:defRPr sz="3200" b="1">
                <a:solidFill>
                  <a:schemeClr val="accent2">
                    <a:lumMod val="60000"/>
                    <a:lumOff val="40000"/>
                  </a:schemeClr>
                </a:solidFill>
              </a:defRPr>
            </a:lvl3pPr>
            <a:lvl4pPr marL="514350" indent="-171450">
              <a:spcBef>
                <a:spcPts val="0"/>
              </a:spcBef>
              <a:spcAft>
                <a:spcPts val="300"/>
              </a:spcAft>
              <a:buClrTx/>
              <a:buFont typeface="Arial" panose="020B0604020202020204" pitchFamily="34" charset="0"/>
              <a:buChar char="•"/>
              <a:tabLst/>
              <a:defRPr sz="2100" b="0">
                <a:solidFill>
                  <a:schemeClr val="bg1"/>
                </a:solidFill>
              </a:defRPr>
            </a:lvl4pPr>
            <a:lvl5pPr marL="514350" indent="-171450">
              <a:spcBef>
                <a:spcPts val="0"/>
              </a:spcBef>
              <a:spcAft>
                <a:spcPts val="300"/>
              </a:spcAft>
              <a:buClrTx/>
              <a:buFont typeface="Arial" panose="020B0604020202020204" pitchFamily="34" charset="0"/>
              <a:buChar char="•"/>
              <a:tabLst/>
              <a:defRPr sz="2100" b="1">
                <a:solidFill>
                  <a:schemeClr val="accent2">
                    <a:lumMod val="60000"/>
                    <a:lumOff val="40000"/>
                  </a:schemeClr>
                </a:solidFill>
              </a:defRPr>
            </a:lvl5pPr>
          </a:lstStyle>
          <a:p>
            <a:pPr lvl="0"/>
            <a:r>
              <a:rPr lang="en-US" dirty="0"/>
              <a:t>Title for Divider–Agenda</a:t>
            </a:r>
          </a:p>
          <a:p>
            <a:pPr lvl="1"/>
            <a:r>
              <a:rPr lang="en-US" dirty="0"/>
              <a:t>Agenda Item—Inactive</a:t>
            </a:r>
          </a:p>
          <a:p>
            <a:pPr lvl="2"/>
            <a:r>
              <a:rPr lang="en-US" dirty="0"/>
              <a:t>Agenda Item—Active</a:t>
            </a:r>
          </a:p>
          <a:p>
            <a:pPr lvl="3"/>
            <a:r>
              <a:rPr lang="en-US" dirty="0"/>
              <a:t>Second level</a:t>
            </a:r>
          </a:p>
          <a:p>
            <a:pPr lvl="4"/>
            <a:r>
              <a:rPr lang="en-US" dirty="0"/>
              <a:t>Third level</a:t>
            </a:r>
          </a:p>
        </p:txBody>
      </p:sp>
    </p:spTree>
    <p:extLst>
      <p:ext uri="{BB962C8B-B14F-4D97-AF65-F5344CB8AC3E}">
        <p14:creationId xmlns:p14="http://schemas.microsoft.com/office/powerpoint/2010/main" val="16833904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99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799140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a:spcBef>
                <a:spcPts val="2400"/>
              </a:spcBef>
              <a:defRPr>
                <a:solidFill>
                  <a:schemeClr val="tx1"/>
                </a:solidFill>
              </a:defRPr>
            </a:lvl1pPr>
            <a:lvl2pPr>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80802756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Two-Column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Text Placeholder 2">
            <a:extLst>
              <a:ext uri="{FF2B5EF4-FFF2-40B4-BE49-F238E27FC236}">
                <a16:creationId xmlns:a16="http://schemas.microsoft.com/office/drawing/2014/main" id="{0BF7038D-D496-7248-87EC-9540380F1D12}"/>
              </a:ext>
            </a:extLst>
          </p:cNvPr>
          <p:cNvSpPr>
            <a:spLocks noGrp="1"/>
          </p:cNvSpPr>
          <p:nvPr>
            <p:ph type="body" sz="quarter" idx="13" hasCustomPrompt="1"/>
          </p:nvPr>
        </p:nvSpPr>
        <p:spPr>
          <a:xfrm>
            <a:off x="63833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219820882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dirty="0"/>
              <a:t>Paragraph type</a:t>
            </a:r>
          </a:p>
          <a:p>
            <a:pPr lvl="1"/>
            <a:r>
              <a:rPr lang="en-US" dirty="0"/>
              <a:t>Click the “Indent More” button (above) for first-level bullets</a:t>
            </a:r>
          </a:p>
          <a:p>
            <a:pPr lvl="2"/>
            <a:r>
              <a:rPr lang="en-US" dirty="0"/>
              <a:t>Click the “Indent More” button (above) twice for second-level bullets</a:t>
            </a:r>
          </a:p>
          <a:p>
            <a:pPr lvl="3"/>
            <a:r>
              <a:rPr lang="en-US" dirty="0"/>
              <a:t>Click the “Indent More” button (above) three times for third-level bullets</a:t>
            </a:r>
          </a:p>
          <a:p>
            <a:pPr lvl="4"/>
            <a:r>
              <a:rPr lang="en-US" dirty="0"/>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dirty="0"/>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lumMod val="75000"/>
                  </a:schemeClr>
                </a:solidFill>
                <a:latin typeface="Arial Black" charset="0"/>
                <a:cs typeface="Arial Black" charset="0"/>
              </a:rPr>
              <a:t>IMF </a:t>
            </a:r>
            <a:r>
              <a:rPr lang="en-US" sz="900" b="0" dirty="0">
                <a:solidFill>
                  <a:schemeClr val="bg1">
                    <a:lumMod val="75000"/>
                  </a:schemeClr>
                </a:solidFill>
                <a:latin typeface="+mn-lt"/>
                <a:cs typeface="Arial Black" charset="0"/>
              </a:rPr>
              <a:t>| Fiscal Affairs</a:t>
            </a:r>
            <a:endParaRPr lang="en-US" sz="900" b="0" dirty="0">
              <a:solidFill>
                <a:schemeClr val="bg1">
                  <a:lumMod val="75000"/>
                </a:schemeClr>
              </a:solidFill>
              <a:latin typeface="+mn-lt"/>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accent1"/>
                </a:solidFill>
              </a:rPr>
              <a:pPr algn="r"/>
              <a:t>‹#›</a:t>
            </a:fld>
            <a:endParaRPr lang="en-US" sz="100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760" r:id="rId2"/>
    <p:sldLayoutId id="2147483754" r:id="rId3"/>
    <p:sldLayoutId id="2147483755" r:id="rId4"/>
    <p:sldLayoutId id="2147483756" r:id="rId5"/>
    <p:sldLayoutId id="2147483758" r:id="rId6"/>
    <p:sldLayoutId id="2147483757" r:id="rId7"/>
    <p:sldLayoutId id="2147483707" r:id="rId8"/>
    <p:sldLayoutId id="2147483759" r:id="rId9"/>
    <p:sldLayoutId id="2147483748" r:id="rId10"/>
    <p:sldLayoutId id="2147483744" r:id="rId11"/>
    <p:sldLayoutId id="2147483750" r:id="rId12"/>
    <p:sldLayoutId id="2147483747" r:id="rId13"/>
    <p:sldLayoutId id="2147483752" r:id="rId14"/>
    <p:sldLayoutId id="2147483751" r:id="rId15"/>
    <p:sldLayoutId id="2147483745" r:id="rId16"/>
    <p:sldLayoutId id="2147483746" r:id="rId17"/>
    <p:sldLayoutId id="2147483749" r:id="rId18"/>
    <p:sldLayoutId id="2147483753" r:id="rId19"/>
    <p:sldLayoutId id="2147483743" r:id="rId20"/>
  </p:sldLayoutIdLst>
  <p:transition>
    <p:fade/>
  </p:transition>
  <p:hf hdr="0" dt="0"/>
  <p:txStyles>
    <p:titleStyle>
      <a:lvl1pPr algn="l" defTabSz="91431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Lucida Grande" panose="020B0600040502020204" pitchFamily="34" charset="0"/>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4EC1-60D1-CD48-8690-FF0B6D8AC540}"/>
              </a:ext>
            </a:extLst>
          </p:cNvPr>
          <p:cNvSpPr>
            <a:spLocks noGrp="1"/>
          </p:cNvSpPr>
          <p:nvPr>
            <p:ph type="ctrTitle"/>
          </p:nvPr>
        </p:nvSpPr>
        <p:spPr/>
        <p:txBody>
          <a:bodyPr>
            <a:normAutofit/>
          </a:bodyPr>
          <a:lstStyle/>
          <a:p>
            <a:r>
              <a:rPr lang="en-US" b="1" dirty="0"/>
              <a:t>Pandemic and Progressivity</a:t>
            </a:r>
            <a:endParaRPr lang="en-US" dirty="0"/>
          </a:p>
        </p:txBody>
      </p:sp>
      <p:sp>
        <p:nvSpPr>
          <p:cNvPr id="3" name="Subtitle 2">
            <a:extLst>
              <a:ext uri="{FF2B5EF4-FFF2-40B4-BE49-F238E27FC236}">
                <a16:creationId xmlns:a16="http://schemas.microsoft.com/office/drawing/2014/main" id="{AE34567D-8DF8-2F4C-807C-947F097BF330}"/>
              </a:ext>
            </a:extLst>
          </p:cNvPr>
          <p:cNvSpPr>
            <a:spLocks noGrp="1"/>
          </p:cNvSpPr>
          <p:nvPr>
            <p:ph type="subTitle" idx="1"/>
          </p:nvPr>
        </p:nvSpPr>
        <p:spPr/>
        <p:txBody>
          <a:bodyPr/>
          <a:lstStyle/>
          <a:p>
            <a:r>
              <a:rPr lang="en-US" dirty="0"/>
              <a:t>December 2, 2021</a:t>
            </a:r>
          </a:p>
        </p:txBody>
      </p:sp>
      <p:sp>
        <p:nvSpPr>
          <p:cNvPr id="4" name="Text Placeholder 3">
            <a:extLst>
              <a:ext uri="{FF2B5EF4-FFF2-40B4-BE49-F238E27FC236}">
                <a16:creationId xmlns:a16="http://schemas.microsoft.com/office/drawing/2014/main" id="{EF2EA944-E770-B641-8381-99B0FD277FBC}"/>
              </a:ext>
            </a:extLst>
          </p:cNvPr>
          <p:cNvSpPr>
            <a:spLocks noGrp="1"/>
          </p:cNvSpPr>
          <p:nvPr>
            <p:ph type="body" sz="quarter" idx="10"/>
          </p:nvPr>
        </p:nvSpPr>
        <p:spPr/>
        <p:txBody>
          <a:bodyPr/>
          <a:lstStyle/>
          <a:p>
            <a:r>
              <a:rPr lang="en-US" dirty="0"/>
              <a:t>Alexander Klemm and Paolo Mauro</a:t>
            </a:r>
          </a:p>
        </p:txBody>
      </p:sp>
      <p:sp>
        <p:nvSpPr>
          <p:cNvPr id="7" name="Picture Placeholder 6">
            <a:extLst>
              <a:ext uri="{FF2B5EF4-FFF2-40B4-BE49-F238E27FC236}">
                <a16:creationId xmlns:a16="http://schemas.microsoft.com/office/drawing/2014/main" id="{973EC2A6-370D-5C43-9143-4C5479E0DB98}"/>
              </a:ext>
            </a:extLst>
          </p:cNvPr>
          <p:cNvSpPr>
            <a:spLocks noGrp="1"/>
          </p:cNvSpPr>
          <p:nvPr>
            <p:ph type="pic" sz="quarter" idx="11"/>
          </p:nvPr>
        </p:nvSpPr>
        <p:spPr>
          <a:xfrm>
            <a:off x="0" y="0"/>
            <a:ext cx="4891088" cy="6858000"/>
          </a:xfrm>
        </p:spPr>
      </p:sp>
      <p:sp>
        <p:nvSpPr>
          <p:cNvPr id="8" name="Text Placeholder 7">
            <a:extLst>
              <a:ext uri="{FF2B5EF4-FFF2-40B4-BE49-F238E27FC236}">
                <a16:creationId xmlns:a16="http://schemas.microsoft.com/office/drawing/2014/main" id="{1ECA11B8-4A00-C740-9EE1-BF1EAAA3EF06}"/>
              </a:ext>
            </a:extLst>
          </p:cNvPr>
          <p:cNvSpPr>
            <a:spLocks noGrp="1"/>
          </p:cNvSpPr>
          <p:nvPr>
            <p:ph type="body" sz="quarter" idx="12"/>
          </p:nvPr>
        </p:nvSpPr>
        <p:spPr/>
        <p:txBody>
          <a:bodyPr/>
          <a:lstStyle/>
          <a:p>
            <a:endParaRPr lang="en-US"/>
          </a:p>
        </p:txBody>
      </p:sp>
      <p:sp>
        <p:nvSpPr>
          <p:cNvPr id="9" name="Rectangle 3">
            <a:extLst>
              <a:ext uri="{FF2B5EF4-FFF2-40B4-BE49-F238E27FC236}">
                <a16:creationId xmlns:a16="http://schemas.microsoft.com/office/drawing/2014/main" id="{3F14B91A-5EF9-4C37-B151-38CA4B63082B}"/>
              </a:ext>
            </a:extLst>
          </p:cNvPr>
          <p:cNvSpPr txBox="1">
            <a:spLocks noChangeArrowheads="1"/>
          </p:cNvSpPr>
          <p:nvPr/>
        </p:nvSpPr>
        <p:spPr>
          <a:xfrm>
            <a:off x="4970833" y="6245156"/>
            <a:ext cx="6850705" cy="547807"/>
          </a:xfrm>
          <a:prstGeom prst="rect">
            <a:avLst/>
          </a:prstGeom>
        </p:spPr>
        <p:txBody>
          <a:bodyPr>
            <a:no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1400" dirty="0"/>
              <a:t>“The views expressed in </a:t>
            </a:r>
            <a:r>
              <a:rPr lang="en-US" sz="1400"/>
              <a:t>this presentation </a:t>
            </a:r>
            <a:r>
              <a:rPr lang="en-US" sz="1400" dirty="0"/>
              <a:t>are of the authors and do not necessarily represent the views of the IMF, its Executive Board, or IMF management.”</a:t>
            </a:r>
          </a:p>
        </p:txBody>
      </p:sp>
    </p:spTree>
    <p:extLst>
      <p:ext uri="{BB962C8B-B14F-4D97-AF65-F5344CB8AC3E}">
        <p14:creationId xmlns:p14="http://schemas.microsoft.com/office/powerpoint/2010/main" val="176623207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508F36-6419-483D-8BB6-58104BE4F9A0}"/>
              </a:ext>
            </a:extLst>
          </p:cNvPr>
          <p:cNvSpPr>
            <a:spLocks noGrp="1"/>
          </p:cNvSpPr>
          <p:nvPr>
            <p:ph type="body" sz="quarter" idx="10"/>
          </p:nvPr>
        </p:nvSpPr>
        <p:spPr>
          <a:xfrm>
            <a:off x="1239838" y="332509"/>
            <a:ext cx="9715500" cy="5997954"/>
          </a:xfrm>
        </p:spPr>
        <p:txBody>
          <a:bodyPr/>
          <a:lstStyle/>
          <a:p>
            <a:r>
              <a:rPr lang="en-US" i="1" dirty="0"/>
              <a:t>How has the COVID-19 pandemic directly affected your life?</a:t>
            </a:r>
            <a:endParaRPr lang="en-US" dirty="0"/>
          </a:p>
        </p:txBody>
      </p:sp>
      <p:pic>
        <p:nvPicPr>
          <p:cNvPr id="5" name="Picture 4">
            <a:extLst>
              <a:ext uri="{FF2B5EF4-FFF2-40B4-BE49-F238E27FC236}">
                <a16:creationId xmlns:a16="http://schemas.microsoft.com/office/drawing/2014/main" id="{DB92D4E1-EF33-4086-9BCD-70F09D51D26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6661" y="1093395"/>
            <a:ext cx="7859837" cy="5237067"/>
          </a:xfrm>
          <a:prstGeom prst="rect">
            <a:avLst/>
          </a:prstGeom>
          <a:noFill/>
          <a:ln>
            <a:noFill/>
          </a:ln>
        </p:spPr>
      </p:pic>
    </p:spTree>
    <p:extLst>
      <p:ext uri="{BB962C8B-B14F-4D97-AF65-F5344CB8AC3E}">
        <p14:creationId xmlns:p14="http://schemas.microsoft.com/office/powerpoint/2010/main" val="244398289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2B977-AC7F-4C87-80A7-C32C58D2246E}"/>
              </a:ext>
            </a:extLst>
          </p:cNvPr>
          <p:cNvSpPr>
            <a:spLocks noGrp="1"/>
          </p:cNvSpPr>
          <p:nvPr>
            <p:ph type="title"/>
          </p:nvPr>
        </p:nvSpPr>
        <p:spPr>
          <a:xfrm>
            <a:off x="539931" y="37194"/>
            <a:ext cx="11025052" cy="668200"/>
          </a:xfrm>
        </p:spPr>
        <p:txBody>
          <a:bodyPr/>
          <a:lstStyle/>
          <a:p>
            <a:r>
              <a:rPr lang="en-US" dirty="0"/>
              <a:t>Logit (marginal effects): Support for a Temporary Levy</a:t>
            </a:r>
          </a:p>
        </p:txBody>
      </p:sp>
      <p:graphicFrame>
        <p:nvGraphicFramePr>
          <p:cNvPr id="3" name="Table 2">
            <a:extLst>
              <a:ext uri="{FF2B5EF4-FFF2-40B4-BE49-F238E27FC236}">
                <a16:creationId xmlns:a16="http://schemas.microsoft.com/office/drawing/2014/main" id="{BA6B18BB-FAF7-4170-B2CD-C27C02BB4212}"/>
              </a:ext>
            </a:extLst>
          </p:cNvPr>
          <p:cNvGraphicFramePr>
            <a:graphicFrameLocks noGrp="1"/>
          </p:cNvGraphicFramePr>
          <p:nvPr>
            <p:extLst>
              <p:ext uri="{D42A27DB-BD31-4B8C-83A1-F6EECF244321}">
                <p14:modId xmlns:p14="http://schemas.microsoft.com/office/powerpoint/2010/main" val="512960055"/>
              </p:ext>
            </p:extLst>
          </p:nvPr>
        </p:nvGraphicFramePr>
        <p:xfrm>
          <a:off x="1776548" y="705394"/>
          <a:ext cx="4663332" cy="5739829"/>
        </p:xfrm>
        <a:graphic>
          <a:graphicData uri="http://schemas.openxmlformats.org/drawingml/2006/table">
            <a:tbl>
              <a:tblPr firstRow="1" firstCol="1" bandRow="1">
                <a:tableStyleId>{5C22544A-7EE6-4342-B048-85BDC9FD1C3A}</a:tableStyleId>
              </a:tblPr>
              <a:tblGrid>
                <a:gridCol w="2933886">
                  <a:extLst>
                    <a:ext uri="{9D8B030D-6E8A-4147-A177-3AD203B41FA5}">
                      <a16:colId xmlns:a16="http://schemas.microsoft.com/office/drawing/2014/main" val="1641840487"/>
                    </a:ext>
                  </a:extLst>
                </a:gridCol>
                <a:gridCol w="1729446">
                  <a:extLst>
                    <a:ext uri="{9D8B030D-6E8A-4147-A177-3AD203B41FA5}">
                      <a16:colId xmlns:a16="http://schemas.microsoft.com/office/drawing/2014/main" val="728094285"/>
                    </a:ext>
                  </a:extLst>
                </a:gridCol>
              </a:tblGrid>
              <a:tr h="133167">
                <a:tc>
                  <a:txBody>
                    <a:bodyPr/>
                    <a:lstStyle/>
                    <a:p>
                      <a:pPr marL="0" marR="0">
                        <a:lnSpc>
                          <a:spcPct val="125000"/>
                        </a:lnSpc>
                        <a:spcBef>
                          <a:spcPts val="0"/>
                        </a:spcBef>
                        <a:spcAft>
                          <a:spcPts val="0"/>
                        </a:spcAft>
                      </a:pPr>
                      <a:r>
                        <a:rPr lang="en-US" sz="1200">
                          <a:effectLst/>
                        </a:rPr>
                        <a:t> </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ctr">
                        <a:lnSpc>
                          <a:spcPct val="125000"/>
                        </a:lnSpc>
                        <a:spcBef>
                          <a:spcPts val="0"/>
                        </a:spcBef>
                        <a:spcAft>
                          <a:spcPts val="0"/>
                        </a:spcAft>
                      </a:pPr>
                      <a:r>
                        <a:rPr lang="en-US" sz="1200">
                          <a:effectLst/>
                        </a:rPr>
                        <a:t>(1)</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159470595"/>
                  </a:ext>
                </a:extLst>
              </a:tr>
              <a:tr h="133167">
                <a:tc>
                  <a:txBody>
                    <a:bodyPr/>
                    <a:lstStyle/>
                    <a:p>
                      <a:pPr marL="0" marR="0">
                        <a:lnSpc>
                          <a:spcPct val="125000"/>
                        </a:lnSpc>
                        <a:spcBef>
                          <a:spcPts val="0"/>
                        </a:spcBef>
                        <a:spcAft>
                          <a:spcPts val="0"/>
                        </a:spcAft>
                      </a:pPr>
                      <a:r>
                        <a:rPr lang="en-US" sz="1200">
                          <a:effectLst/>
                        </a:rPr>
                        <a:t>Female</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dirty="0">
                          <a:effectLst/>
                        </a:rPr>
                        <a:t>0.01</a:t>
                      </a:r>
                      <a:endParaRPr lang="en-US" sz="16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979493626"/>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(0.02)</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747386281"/>
                  </a:ext>
                </a:extLst>
              </a:tr>
              <a:tr h="133167">
                <a:tc>
                  <a:txBody>
                    <a:bodyPr/>
                    <a:lstStyle/>
                    <a:p>
                      <a:pPr marL="0" marR="0">
                        <a:lnSpc>
                          <a:spcPct val="125000"/>
                        </a:lnSpc>
                        <a:spcBef>
                          <a:spcPts val="0"/>
                        </a:spcBef>
                        <a:spcAft>
                          <a:spcPts val="0"/>
                        </a:spcAft>
                      </a:pPr>
                      <a:r>
                        <a:rPr lang="en-US" sz="1200">
                          <a:effectLst/>
                        </a:rPr>
                        <a:t>Older half</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-0.05***</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992731772"/>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(0.02)</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348798694"/>
                  </a:ext>
                </a:extLst>
              </a:tr>
              <a:tr h="133167">
                <a:tc>
                  <a:txBody>
                    <a:bodyPr/>
                    <a:lstStyle/>
                    <a:p>
                      <a:pPr marL="0" marR="0">
                        <a:lnSpc>
                          <a:spcPct val="125000"/>
                        </a:lnSpc>
                        <a:spcBef>
                          <a:spcPts val="0"/>
                        </a:spcBef>
                        <a:spcAft>
                          <a:spcPts val="0"/>
                        </a:spcAft>
                      </a:pPr>
                      <a:r>
                        <a:rPr lang="en-US" sz="1200">
                          <a:effectLst/>
                        </a:rPr>
                        <a:t>Has children</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0.06***</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534582148"/>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(0.02)</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832068596"/>
                  </a:ext>
                </a:extLst>
              </a:tr>
              <a:tr h="133167">
                <a:tc>
                  <a:txBody>
                    <a:bodyPr/>
                    <a:lstStyle/>
                    <a:p>
                      <a:pPr marL="0" marR="0">
                        <a:lnSpc>
                          <a:spcPct val="125000"/>
                        </a:lnSpc>
                        <a:spcBef>
                          <a:spcPts val="0"/>
                        </a:spcBef>
                        <a:spcAft>
                          <a:spcPts val="0"/>
                        </a:spcAft>
                      </a:pPr>
                      <a:r>
                        <a:rPr lang="en-US" sz="1200">
                          <a:effectLst/>
                        </a:rPr>
                        <a:t>Household size</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0.02**</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330941031"/>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(0.01)</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90599911"/>
                  </a:ext>
                </a:extLst>
              </a:tr>
              <a:tr h="133167">
                <a:tc>
                  <a:txBody>
                    <a:bodyPr/>
                    <a:lstStyle/>
                    <a:p>
                      <a:pPr marL="0" marR="0">
                        <a:lnSpc>
                          <a:spcPct val="125000"/>
                        </a:lnSpc>
                        <a:spcBef>
                          <a:spcPts val="0"/>
                        </a:spcBef>
                        <a:spcAft>
                          <a:spcPts val="0"/>
                        </a:spcAft>
                      </a:pPr>
                      <a:r>
                        <a:rPr lang="en-US" sz="1200">
                          <a:effectLst/>
                        </a:rPr>
                        <a:t>Education</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0.03**</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760475997"/>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(0.01)</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881678367"/>
                  </a:ext>
                </a:extLst>
              </a:tr>
              <a:tr h="133167">
                <a:tc>
                  <a:txBody>
                    <a:bodyPr/>
                    <a:lstStyle/>
                    <a:p>
                      <a:pPr marL="0" marR="0">
                        <a:lnSpc>
                          <a:spcPct val="125000"/>
                        </a:lnSpc>
                        <a:spcBef>
                          <a:spcPts val="0"/>
                        </a:spcBef>
                        <a:spcAft>
                          <a:spcPts val="0"/>
                        </a:spcAft>
                      </a:pPr>
                      <a:r>
                        <a:rPr lang="en-US" sz="1200">
                          <a:effectLst/>
                        </a:rPr>
                        <a:t>Income &gt; $20k</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0.08***</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495247858"/>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(0.03)</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779039493"/>
                  </a:ext>
                </a:extLst>
              </a:tr>
              <a:tr h="133167">
                <a:tc>
                  <a:txBody>
                    <a:bodyPr/>
                    <a:lstStyle/>
                    <a:p>
                      <a:pPr marL="0" marR="0">
                        <a:lnSpc>
                          <a:spcPct val="125000"/>
                        </a:lnSpc>
                        <a:spcBef>
                          <a:spcPts val="0"/>
                        </a:spcBef>
                        <a:spcAft>
                          <a:spcPts val="0"/>
                        </a:spcAft>
                      </a:pPr>
                      <a:r>
                        <a:rPr lang="en-US" sz="1200">
                          <a:effectLst/>
                        </a:rPr>
                        <a:t>Income &gt; $50k</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-0.03</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4180519248"/>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(0.02)</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240552103"/>
                  </a:ext>
                </a:extLst>
              </a:tr>
              <a:tr h="133167">
                <a:tc>
                  <a:txBody>
                    <a:bodyPr/>
                    <a:lstStyle/>
                    <a:p>
                      <a:pPr marL="0" marR="0">
                        <a:lnSpc>
                          <a:spcPct val="125000"/>
                        </a:lnSpc>
                        <a:spcBef>
                          <a:spcPts val="0"/>
                        </a:spcBef>
                        <a:spcAft>
                          <a:spcPts val="0"/>
                        </a:spcAft>
                      </a:pPr>
                      <a:r>
                        <a:rPr lang="en-US" sz="1200">
                          <a:effectLst/>
                        </a:rPr>
                        <a:t>Income &gt; $150k</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-0.07**</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901865281"/>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(0.03)</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979878886"/>
                  </a:ext>
                </a:extLst>
              </a:tr>
              <a:tr h="133167">
                <a:tc>
                  <a:txBody>
                    <a:bodyPr/>
                    <a:lstStyle/>
                    <a:p>
                      <a:pPr marL="0" marR="0">
                        <a:lnSpc>
                          <a:spcPct val="125000"/>
                        </a:lnSpc>
                        <a:spcBef>
                          <a:spcPts val="0"/>
                        </a:spcBef>
                        <a:spcAft>
                          <a:spcPts val="0"/>
                        </a:spcAft>
                      </a:pPr>
                      <a:r>
                        <a:rPr lang="en-US" sz="1200">
                          <a:effectLst/>
                        </a:rPr>
                        <a:t>Black/African American</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0.07**</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695004563"/>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(0.03)</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920946761"/>
                  </a:ext>
                </a:extLst>
              </a:tr>
              <a:tr h="133167">
                <a:tc>
                  <a:txBody>
                    <a:bodyPr/>
                    <a:lstStyle/>
                    <a:p>
                      <a:pPr marL="0" marR="0">
                        <a:lnSpc>
                          <a:spcPct val="125000"/>
                        </a:lnSpc>
                        <a:spcBef>
                          <a:spcPts val="0"/>
                        </a:spcBef>
                        <a:spcAft>
                          <a:spcPts val="0"/>
                        </a:spcAft>
                      </a:pPr>
                      <a:r>
                        <a:rPr lang="en-US" sz="1200">
                          <a:effectLst/>
                        </a:rPr>
                        <a:t>Ethnicity withheld</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-0.48***</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186402922"/>
                  </a:ext>
                </a:extLst>
              </a:tr>
              <a:tr h="146521">
                <a:tc>
                  <a:txBody>
                    <a:bodyPr/>
                    <a:lstStyle/>
                    <a:p>
                      <a:pPr>
                        <a:lnSpc>
                          <a:spcPct val="107000"/>
                        </a:lnSpc>
                      </a:pPr>
                      <a:endParaRPr lang="en-US" sz="16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200">
                          <a:effectLst/>
                        </a:rPr>
                        <a:t>(0.08)</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614333353"/>
                  </a:ext>
                </a:extLst>
              </a:tr>
              <a:tr h="146521">
                <a:tc rowSpan="2">
                  <a:txBody>
                    <a:bodyPr/>
                    <a:lstStyle/>
                    <a:p>
                      <a:pPr marL="0" marR="0">
                        <a:lnSpc>
                          <a:spcPct val="125000"/>
                        </a:lnSpc>
                        <a:spcBef>
                          <a:spcPts val="0"/>
                        </a:spcBef>
                        <a:spcAft>
                          <a:spcPts val="0"/>
                        </a:spcAft>
                      </a:pPr>
                      <a:r>
                        <a:rPr lang="en-US" sz="1200">
                          <a:effectLst/>
                        </a:rPr>
                        <a:t>Suffered</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a:effectLst/>
                        </a:rPr>
                        <a:t>0.11***</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466310427"/>
                  </a:ext>
                </a:extLst>
              </a:tr>
              <a:tr h="146521">
                <a:tc vMerge="1">
                  <a:txBody>
                    <a:bodyPr/>
                    <a:lstStyle/>
                    <a:p>
                      <a:endParaRPr lang="en-US"/>
                    </a:p>
                  </a:txBody>
                  <a:tcPr/>
                </a:tc>
                <a:tc>
                  <a:txBody>
                    <a:bodyPr/>
                    <a:lstStyle/>
                    <a:p>
                      <a:pPr marL="0" marR="0" algn="r">
                        <a:lnSpc>
                          <a:spcPct val="125000"/>
                        </a:lnSpc>
                        <a:spcBef>
                          <a:spcPts val="0"/>
                        </a:spcBef>
                        <a:spcAft>
                          <a:spcPts val="0"/>
                        </a:spcAft>
                      </a:pPr>
                      <a:r>
                        <a:rPr lang="en-US" sz="1200">
                          <a:effectLst/>
                        </a:rPr>
                        <a:t>(0.02)</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4071606137"/>
                  </a:ext>
                </a:extLst>
              </a:tr>
              <a:tr h="133167">
                <a:tc>
                  <a:txBody>
                    <a:bodyPr/>
                    <a:lstStyle/>
                    <a:p>
                      <a:pPr marL="0" marR="0">
                        <a:lnSpc>
                          <a:spcPct val="125000"/>
                        </a:lnSpc>
                        <a:spcBef>
                          <a:spcPts val="0"/>
                        </a:spcBef>
                        <a:spcAft>
                          <a:spcPts val="0"/>
                        </a:spcAft>
                      </a:pPr>
                      <a:r>
                        <a:rPr lang="en-US" sz="1200">
                          <a:effectLst/>
                        </a:rPr>
                        <a:t>Observations</a:t>
                      </a:r>
                      <a:endParaRPr lang="en-US" sz="16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200" dirty="0">
                          <a:effectLst/>
                        </a:rPr>
                        <a:t>2,519</a:t>
                      </a:r>
                      <a:endParaRPr lang="en-US" sz="16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918679544"/>
                  </a:ext>
                </a:extLst>
              </a:tr>
              <a:tr h="152653">
                <a:tc gridSpan="2">
                  <a:txBody>
                    <a:bodyPr/>
                    <a:lstStyle/>
                    <a:p>
                      <a:pPr marL="0" marR="0">
                        <a:lnSpc>
                          <a:spcPct val="125000"/>
                        </a:lnSpc>
                        <a:spcBef>
                          <a:spcPts val="0"/>
                        </a:spcBef>
                        <a:spcAft>
                          <a:spcPts val="0"/>
                        </a:spcAft>
                      </a:pPr>
                      <a:r>
                        <a:rPr lang="en-US" sz="1200" dirty="0">
                          <a:effectLst/>
                        </a:rPr>
                        <a:t>Robust standard errors in parentheses; *** p&lt;0.01, ** p&lt;0.05, * p&lt;0.1.</a:t>
                      </a:r>
                      <a:endParaRPr lang="en-US" sz="1600" dirty="0">
                        <a:effectLst/>
                      </a:endParaRPr>
                    </a:p>
                  </a:txBody>
                  <a:tcPr marL="36875" marR="36875" marT="0" marB="0"/>
                </a:tc>
                <a:tc hMerge="1">
                  <a:txBody>
                    <a:bodyPr/>
                    <a:lstStyle/>
                    <a:p>
                      <a:endParaRPr lang="en-US"/>
                    </a:p>
                  </a:txBody>
                  <a:tcPr/>
                </a:tc>
                <a:extLst>
                  <a:ext uri="{0D108BD9-81ED-4DB2-BD59-A6C34878D82A}">
                    <a16:rowId xmlns:a16="http://schemas.microsoft.com/office/drawing/2014/main" val="3713648891"/>
                  </a:ext>
                </a:extLst>
              </a:tr>
            </a:tbl>
          </a:graphicData>
        </a:graphic>
      </p:graphicFrame>
    </p:spTree>
    <p:extLst>
      <p:ext uri="{BB962C8B-B14F-4D97-AF65-F5344CB8AC3E}">
        <p14:creationId xmlns:p14="http://schemas.microsoft.com/office/powerpoint/2010/main" val="406750190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8618D-C38E-46A5-A9AA-F3ABE9BA831D}"/>
              </a:ext>
            </a:extLst>
          </p:cNvPr>
          <p:cNvSpPr>
            <a:spLocks noGrp="1"/>
          </p:cNvSpPr>
          <p:nvPr>
            <p:ph type="title"/>
          </p:nvPr>
        </p:nvSpPr>
        <p:spPr/>
        <p:txBody>
          <a:bodyPr/>
          <a:lstStyle/>
          <a:p>
            <a:r>
              <a:rPr lang="en-US" dirty="0"/>
              <a:t>Political Views from Spending Decisions</a:t>
            </a:r>
          </a:p>
        </p:txBody>
      </p:sp>
      <p:sp>
        <p:nvSpPr>
          <p:cNvPr id="3" name="Text Placeholder 2">
            <a:extLst>
              <a:ext uri="{FF2B5EF4-FFF2-40B4-BE49-F238E27FC236}">
                <a16:creationId xmlns:a16="http://schemas.microsoft.com/office/drawing/2014/main" id="{BB12510B-0B4C-45E2-A7C6-C0BDC5A0442A}"/>
              </a:ext>
            </a:extLst>
          </p:cNvPr>
          <p:cNvSpPr>
            <a:spLocks noGrp="1"/>
          </p:cNvSpPr>
          <p:nvPr>
            <p:ph type="body" sz="quarter" idx="10"/>
          </p:nvPr>
        </p:nvSpPr>
        <p:spPr>
          <a:xfrm>
            <a:off x="5379522" y="1469871"/>
            <a:ext cx="5575816" cy="4860591"/>
          </a:xfrm>
        </p:spPr>
        <p:txBody>
          <a:bodyPr/>
          <a:lstStyle/>
          <a:p>
            <a:pPr lvl="1"/>
            <a:r>
              <a:rPr lang="en-US" dirty="0"/>
              <a:t>“Universalist:” a respondent who (i) supported at least one of higher health, education or climate spending, and (ii) did not ask for cuts in any of these three areas, and (iii) wanted to reduce at least one of police, military, or border protection spending. </a:t>
            </a:r>
          </a:p>
          <a:p>
            <a:pPr lvl="1"/>
            <a:r>
              <a:rPr lang="en-US" dirty="0"/>
              <a:t>“Communitarian:” a respondent who (i) supported at least one of higher police, military, or border protection spending, (ii) did not ask for cuts in any of these three areas, and (iii) wanted to reduce at least one of health, education, or climate spending. </a:t>
            </a:r>
          </a:p>
          <a:p>
            <a:pPr lvl="1"/>
            <a:r>
              <a:rPr lang="en-US" dirty="0"/>
              <a:t>“Moderate:” anyone who does not meet the conditions for the other two labels.</a:t>
            </a:r>
          </a:p>
        </p:txBody>
      </p:sp>
      <p:pic>
        <p:nvPicPr>
          <p:cNvPr id="5" name="Picture 4">
            <a:extLst>
              <a:ext uri="{FF2B5EF4-FFF2-40B4-BE49-F238E27FC236}">
                <a16:creationId xmlns:a16="http://schemas.microsoft.com/office/drawing/2014/main" id="{2E826E78-F694-4C70-AF03-978100743F0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44548"/>
            <a:ext cx="5227122" cy="3843582"/>
          </a:xfrm>
          <a:prstGeom prst="rect">
            <a:avLst/>
          </a:prstGeom>
          <a:noFill/>
          <a:ln>
            <a:noFill/>
          </a:ln>
        </p:spPr>
      </p:pic>
    </p:spTree>
    <p:extLst>
      <p:ext uri="{BB962C8B-B14F-4D97-AF65-F5344CB8AC3E}">
        <p14:creationId xmlns:p14="http://schemas.microsoft.com/office/powerpoint/2010/main" val="3350979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2B977-AC7F-4C87-80A7-C32C58D2246E}"/>
              </a:ext>
            </a:extLst>
          </p:cNvPr>
          <p:cNvSpPr>
            <a:spLocks noGrp="1"/>
          </p:cNvSpPr>
          <p:nvPr>
            <p:ph type="title"/>
          </p:nvPr>
        </p:nvSpPr>
        <p:spPr>
          <a:xfrm>
            <a:off x="539931" y="37194"/>
            <a:ext cx="11025052" cy="668200"/>
          </a:xfrm>
        </p:spPr>
        <p:txBody>
          <a:bodyPr/>
          <a:lstStyle/>
          <a:p>
            <a:r>
              <a:rPr lang="en-US" dirty="0"/>
              <a:t>Logit (marginal effects): Support for a Temporary Levy</a:t>
            </a:r>
          </a:p>
        </p:txBody>
      </p:sp>
      <p:graphicFrame>
        <p:nvGraphicFramePr>
          <p:cNvPr id="3" name="Table 2">
            <a:extLst>
              <a:ext uri="{FF2B5EF4-FFF2-40B4-BE49-F238E27FC236}">
                <a16:creationId xmlns:a16="http://schemas.microsoft.com/office/drawing/2014/main" id="{BA6B18BB-FAF7-4170-B2CD-C27C02BB4212}"/>
              </a:ext>
            </a:extLst>
          </p:cNvPr>
          <p:cNvGraphicFramePr>
            <a:graphicFrameLocks noGrp="1"/>
          </p:cNvGraphicFramePr>
          <p:nvPr/>
        </p:nvGraphicFramePr>
        <p:xfrm>
          <a:off x="1776548" y="705394"/>
          <a:ext cx="7541624" cy="6011880"/>
        </p:xfrm>
        <a:graphic>
          <a:graphicData uri="http://schemas.openxmlformats.org/drawingml/2006/table">
            <a:tbl>
              <a:tblPr firstRow="1" firstCol="1" bandRow="1">
                <a:tableStyleId>{5C22544A-7EE6-4342-B048-85BDC9FD1C3A}</a:tableStyleId>
              </a:tblPr>
              <a:tblGrid>
                <a:gridCol w="2933886">
                  <a:extLst>
                    <a:ext uri="{9D8B030D-6E8A-4147-A177-3AD203B41FA5}">
                      <a16:colId xmlns:a16="http://schemas.microsoft.com/office/drawing/2014/main" val="1641840487"/>
                    </a:ext>
                  </a:extLst>
                </a:gridCol>
                <a:gridCol w="1729446">
                  <a:extLst>
                    <a:ext uri="{9D8B030D-6E8A-4147-A177-3AD203B41FA5}">
                      <a16:colId xmlns:a16="http://schemas.microsoft.com/office/drawing/2014/main" val="728094285"/>
                    </a:ext>
                  </a:extLst>
                </a:gridCol>
                <a:gridCol w="1439146">
                  <a:extLst>
                    <a:ext uri="{9D8B030D-6E8A-4147-A177-3AD203B41FA5}">
                      <a16:colId xmlns:a16="http://schemas.microsoft.com/office/drawing/2014/main" val="1699663750"/>
                    </a:ext>
                  </a:extLst>
                </a:gridCol>
                <a:gridCol w="1439146">
                  <a:extLst>
                    <a:ext uri="{9D8B030D-6E8A-4147-A177-3AD203B41FA5}">
                      <a16:colId xmlns:a16="http://schemas.microsoft.com/office/drawing/2014/main" val="1847789162"/>
                    </a:ext>
                  </a:extLst>
                </a:gridCol>
              </a:tblGrid>
              <a:tr h="133167">
                <a:tc>
                  <a:txBody>
                    <a:bodyPr/>
                    <a:lstStyle/>
                    <a:p>
                      <a:pPr marL="0" marR="0">
                        <a:lnSpc>
                          <a:spcPct val="125000"/>
                        </a:lnSpc>
                        <a:spcBef>
                          <a:spcPts val="0"/>
                        </a:spcBef>
                        <a:spcAft>
                          <a:spcPts val="0"/>
                        </a:spcAft>
                      </a:pPr>
                      <a:r>
                        <a:rPr lang="en-US" sz="1000">
                          <a:effectLst/>
                        </a:rPr>
                        <a:t> </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ctr">
                        <a:lnSpc>
                          <a:spcPct val="125000"/>
                        </a:lnSpc>
                        <a:spcBef>
                          <a:spcPts val="0"/>
                        </a:spcBef>
                        <a:spcAft>
                          <a:spcPts val="0"/>
                        </a:spcAft>
                      </a:pPr>
                      <a:r>
                        <a:rPr lang="en-US" sz="1000">
                          <a:effectLst/>
                        </a:rPr>
                        <a:t>(1)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ctr">
                        <a:lnSpc>
                          <a:spcPct val="125000"/>
                        </a:lnSpc>
                        <a:spcBef>
                          <a:spcPts val="0"/>
                        </a:spcBef>
                        <a:spcAft>
                          <a:spcPts val="0"/>
                        </a:spcAft>
                      </a:pPr>
                      <a:r>
                        <a:rPr lang="en-US" sz="1000">
                          <a:effectLst/>
                        </a:rPr>
                        <a:t>(2)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ctr">
                        <a:lnSpc>
                          <a:spcPct val="125000"/>
                        </a:lnSpc>
                        <a:spcBef>
                          <a:spcPts val="0"/>
                        </a:spcBef>
                        <a:spcAft>
                          <a:spcPts val="0"/>
                        </a:spcAft>
                      </a:pPr>
                      <a:r>
                        <a:rPr lang="en-US" sz="1000">
                          <a:effectLst/>
                        </a:rPr>
                        <a:t>(3)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159470595"/>
                  </a:ext>
                </a:extLst>
              </a:tr>
              <a:tr h="133167">
                <a:tc>
                  <a:txBody>
                    <a:bodyPr/>
                    <a:lstStyle/>
                    <a:p>
                      <a:pPr marL="0" marR="0">
                        <a:lnSpc>
                          <a:spcPct val="125000"/>
                        </a:lnSpc>
                        <a:spcBef>
                          <a:spcPts val="0"/>
                        </a:spcBef>
                        <a:spcAft>
                          <a:spcPts val="0"/>
                        </a:spcAft>
                      </a:pPr>
                      <a:r>
                        <a:rPr lang="en-US" sz="1000">
                          <a:effectLst/>
                        </a:rPr>
                        <a:t>Female</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dirty="0">
                          <a:effectLst/>
                        </a:rPr>
                        <a:t>0.01</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dirty="0">
                          <a:effectLst/>
                        </a:rPr>
                        <a:t>0.01</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979493626"/>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dirty="0">
                          <a:effectLst/>
                        </a:rPr>
                        <a:t>(0.02)</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747386281"/>
                  </a:ext>
                </a:extLst>
              </a:tr>
              <a:tr h="133167">
                <a:tc>
                  <a:txBody>
                    <a:bodyPr/>
                    <a:lstStyle/>
                    <a:p>
                      <a:pPr marL="0" marR="0">
                        <a:lnSpc>
                          <a:spcPct val="125000"/>
                        </a:lnSpc>
                        <a:spcBef>
                          <a:spcPts val="0"/>
                        </a:spcBef>
                        <a:spcAft>
                          <a:spcPts val="0"/>
                        </a:spcAft>
                      </a:pPr>
                      <a:r>
                        <a:rPr lang="en-US" sz="1000">
                          <a:effectLst/>
                        </a:rPr>
                        <a:t>Older half</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-0.06***</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992731772"/>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348798694"/>
                  </a:ext>
                </a:extLst>
              </a:tr>
              <a:tr h="133167">
                <a:tc>
                  <a:txBody>
                    <a:bodyPr/>
                    <a:lstStyle/>
                    <a:p>
                      <a:pPr marL="0" marR="0">
                        <a:lnSpc>
                          <a:spcPct val="125000"/>
                        </a:lnSpc>
                        <a:spcBef>
                          <a:spcPts val="0"/>
                        </a:spcBef>
                        <a:spcAft>
                          <a:spcPts val="0"/>
                        </a:spcAft>
                      </a:pPr>
                      <a:r>
                        <a:rPr lang="en-US" sz="1000">
                          <a:effectLst/>
                        </a:rPr>
                        <a:t>Has children</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0.06***</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0.08***</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534582148"/>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832068596"/>
                  </a:ext>
                </a:extLst>
              </a:tr>
              <a:tr h="133167">
                <a:tc>
                  <a:txBody>
                    <a:bodyPr/>
                    <a:lstStyle/>
                    <a:p>
                      <a:pPr marL="0" marR="0">
                        <a:lnSpc>
                          <a:spcPct val="125000"/>
                        </a:lnSpc>
                        <a:spcBef>
                          <a:spcPts val="0"/>
                        </a:spcBef>
                        <a:spcAft>
                          <a:spcPts val="0"/>
                        </a:spcAft>
                      </a:pPr>
                      <a:r>
                        <a:rPr lang="en-US" sz="1000">
                          <a:effectLst/>
                        </a:rPr>
                        <a:t>Household size</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330941031"/>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90599911"/>
                  </a:ext>
                </a:extLst>
              </a:tr>
              <a:tr h="133167">
                <a:tc>
                  <a:txBody>
                    <a:bodyPr/>
                    <a:lstStyle/>
                    <a:p>
                      <a:pPr marL="0" marR="0">
                        <a:lnSpc>
                          <a:spcPct val="125000"/>
                        </a:lnSpc>
                        <a:spcBef>
                          <a:spcPts val="0"/>
                        </a:spcBef>
                        <a:spcAft>
                          <a:spcPts val="0"/>
                        </a:spcAft>
                      </a:pPr>
                      <a:r>
                        <a:rPr lang="en-US" sz="1000">
                          <a:effectLst/>
                        </a:rPr>
                        <a:t>Education</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760475997"/>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881678367"/>
                  </a:ext>
                </a:extLst>
              </a:tr>
              <a:tr h="133167">
                <a:tc>
                  <a:txBody>
                    <a:bodyPr/>
                    <a:lstStyle/>
                    <a:p>
                      <a:pPr marL="0" marR="0">
                        <a:lnSpc>
                          <a:spcPct val="125000"/>
                        </a:lnSpc>
                        <a:spcBef>
                          <a:spcPts val="0"/>
                        </a:spcBef>
                        <a:spcAft>
                          <a:spcPts val="0"/>
                        </a:spcAft>
                      </a:pPr>
                      <a:r>
                        <a:rPr lang="en-US" sz="1000">
                          <a:effectLst/>
                        </a:rPr>
                        <a:t>Income &gt; $20k</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0.08***</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495247858"/>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779039493"/>
                  </a:ext>
                </a:extLst>
              </a:tr>
              <a:tr h="133167">
                <a:tc>
                  <a:txBody>
                    <a:bodyPr/>
                    <a:lstStyle/>
                    <a:p>
                      <a:pPr marL="0" marR="0">
                        <a:lnSpc>
                          <a:spcPct val="125000"/>
                        </a:lnSpc>
                        <a:spcBef>
                          <a:spcPts val="0"/>
                        </a:spcBef>
                        <a:spcAft>
                          <a:spcPts val="0"/>
                        </a:spcAft>
                      </a:pPr>
                      <a:r>
                        <a:rPr lang="en-US" sz="1000">
                          <a:effectLst/>
                        </a:rPr>
                        <a:t>Income &gt; $50k</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4180519248"/>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240552103"/>
                  </a:ext>
                </a:extLst>
              </a:tr>
              <a:tr h="133167">
                <a:tc>
                  <a:txBody>
                    <a:bodyPr/>
                    <a:lstStyle/>
                    <a:p>
                      <a:pPr marL="0" marR="0">
                        <a:lnSpc>
                          <a:spcPct val="125000"/>
                        </a:lnSpc>
                        <a:spcBef>
                          <a:spcPts val="0"/>
                        </a:spcBef>
                        <a:spcAft>
                          <a:spcPts val="0"/>
                        </a:spcAft>
                      </a:pPr>
                      <a:r>
                        <a:rPr lang="en-US" sz="1000">
                          <a:effectLst/>
                        </a:rPr>
                        <a:t>Income &gt; $150k</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-0.08**</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901865281"/>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979878886"/>
                  </a:ext>
                </a:extLst>
              </a:tr>
              <a:tr h="133167">
                <a:tc>
                  <a:txBody>
                    <a:bodyPr/>
                    <a:lstStyle/>
                    <a:p>
                      <a:pPr marL="0" marR="0">
                        <a:lnSpc>
                          <a:spcPct val="125000"/>
                        </a:lnSpc>
                        <a:spcBef>
                          <a:spcPts val="0"/>
                        </a:spcBef>
                        <a:spcAft>
                          <a:spcPts val="0"/>
                        </a:spcAft>
                      </a:pPr>
                      <a:r>
                        <a:rPr lang="en-US" sz="1000">
                          <a:effectLst/>
                        </a:rPr>
                        <a:t>Black/African American</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695004563"/>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920946761"/>
                  </a:ext>
                </a:extLst>
              </a:tr>
              <a:tr h="133167">
                <a:tc>
                  <a:txBody>
                    <a:bodyPr/>
                    <a:lstStyle/>
                    <a:p>
                      <a:pPr marL="0" marR="0">
                        <a:lnSpc>
                          <a:spcPct val="125000"/>
                        </a:lnSpc>
                        <a:spcBef>
                          <a:spcPts val="0"/>
                        </a:spcBef>
                        <a:spcAft>
                          <a:spcPts val="0"/>
                        </a:spcAft>
                      </a:pPr>
                      <a:r>
                        <a:rPr lang="en-US" sz="1000">
                          <a:effectLst/>
                        </a:rPr>
                        <a:t>Ethnicity withheld</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-0.48***</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-0.46***</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-0.45***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186402922"/>
                  </a:ext>
                </a:extLst>
              </a:tr>
              <a:tr h="14652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(0.08)</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614333353"/>
                  </a:ext>
                </a:extLst>
              </a:tr>
              <a:tr h="146521">
                <a:tc rowSpan="2">
                  <a:txBody>
                    <a:bodyPr/>
                    <a:lstStyle/>
                    <a:p>
                      <a:pPr marL="0" marR="0">
                        <a:lnSpc>
                          <a:spcPct val="125000"/>
                        </a:lnSpc>
                        <a:spcBef>
                          <a:spcPts val="0"/>
                        </a:spcBef>
                        <a:spcAft>
                          <a:spcPts val="0"/>
                        </a:spcAft>
                      </a:pPr>
                      <a:r>
                        <a:rPr lang="en-US" sz="1000">
                          <a:effectLst/>
                        </a:rPr>
                        <a:t>Suffered</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0.11***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extLst>
                  <a:ext uri="{0D108BD9-81ED-4DB2-BD59-A6C34878D82A}">
                    <a16:rowId xmlns:a16="http://schemas.microsoft.com/office/drawing/2014/main" val="3466310427"/>
                  </a:ext>
                </a:extLst>
              </a:tr>
              <a:tr h="146521">
                <a:tc vMerge="1">
                  <a:txBody>
                    <a:bodyPr/>
                    <a:lstStyle/>
                    <a:p>
                      <a:endParaRPr lang="en-US"/>
                    </a:p>
                  </a:txBody>
                  <a:tcPr/>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extLst>
                  <a:ext uri="{0D108BD9-81ED-4DB2-BD59-A6C34878D82A}">
                    <a16:rowId xmlns:a16="http://schemas.microsoft.com/office/drawing/2014/main" val="4071606137"/>
                  </a:ext>
                </a:extLst>
              </a:tr>
              <a:tr h="146521">
                <a:tc rowSpan="2">
                  <a:txBody>
                    <a:bodyPr/>
                    <a:lstStyle/>
                    <a:p>
                      <a:pPr marL="0" marR="0">
                        <a:lnSpc>
                          <a:spcPct val="125000"/>
                        </a:lnSpc>
                        <a:spcBef>
                          <a:spcPts val="0"/>
                        </a:spcBef>
                        <a:spcAft>
                          <a:spcPts val="0"/>
                        </a:spcAft>
                      </a:pPr>
                      <a:r>
                        <a:rPr lang="en-US" sz="1000">
                          <a:effectLst/>
                        </a:rPr>
                        <a:t>Universalist</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0.26***</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0.28***</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653359346"/>
                  </a:ext>
                </a:extLst>
              </a:tr>
              <a:tr h="146521">
                <a:tc vMerge="1">
                  <a:txBody>
                    <a:bodyPr/>
                    <a:lstStyle/>
                    <a:p>
                      <a:endParaRPr lang="en-US"/>
                    </a:p>
                  </a:txBody>
                  <a:tcPr/>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766357495"/>
                  </a:ext>
                </a:extLst>
              </a:tr>
              <a:tr h="146521">
                <a:tc rowSpan="2">
                  <a:txBody>
                    <a:bodyPr/>
                    <a:lstStyle/>
                    <a:p>
                      <a:pPr marL="0" marR="0">
                        <a:lnSpc>
                          <a:spcPct val="125000"/>
                        </a:lnSpc>
                        <a:spcBef>
                          <a:spcPts val="0"/>
                        </a:spcBef>
                        <a:spcAft>
                          <a:spcPts val="0"/>
                        </a:spcAft>
                      </a:pPr>
                      <a:r>
                        <a:rPr lang="en-US" sz="1000">
                          <a:effectLst/>
                        </a:rPr>
                        <a:t>Communitarian</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682407069"/>
                  </a:ext>
                </a:extLst>
              </a:tr>
              <a:tr h="146521">
                <a:tc vMerge="1">
                  <a:txBody>
                    <a:bodyPr/>
                    <a:lstStyle/>
                    <a:p>
                      <a:endParaRPr lang="en-US"/>
                    </a:p>
                  </a:txBody>
                  <a:tcPr/>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47905833"/>
                  </a:ext>
                </a:extLst>
              </a:tr>
              <a:tr h="146521">
                <a:tc rowSpan="2">
                  <a:txBody>
                    <a:bodyPr/>
                    <a:lstStyle/>
                    <a:p>
                      <a:pPr marL="0" marR="0">
                        <a:lnSpc>
                          <a:spcPct val="125000"/>
                        </a:lnSpc>
                        <a:spcBef>
                          <a:spcPts val="0"/>
                        </a:spcBef>
                        <a:spcAft>
                          <a:spcPts val="0"/>
                        </a:spcAft>
                      </a:pPr>
                      <a:r>
                        <a:rPr lang="en-US" sz="1000">
                          <a:effectLst/>
                        </a:rPr>
                        <a:t>Communitarian and suffered</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0.20***</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968447255"/>
                  </a:ext>
                </a:extLst>
              </a:tr>
              <a:tr h="146521">
                <a:tc vMerge="1">
                  <a:txBody>
                    <a:bodyPr/>
                    <a:lstStyle/>
                    <a:p>
                      <a:endParaRPr lang="en-US"/>
                    </a:p>
                  </a:txBody>
                  <a:tcPr/>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(0.04)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444228245"/>
                  </a:ext>
                </a:extLst>
              </a:tr>
              <a:tr h="146521">
                <a:tc rowSpan="2">
                  <a:txBody>
                    <a:bodyPr/>
                    <a:lstStyle/>
                    <a:p>
                      <a:pPr marL="0" marR="0">
                        <a:lnSpc>
                          <a:spcPct val="125000"/>
                        </a:lnSpc>
                        <a:spcBef>
                          <a:spcPts val="0"/>
                        </a:spcBef>
                        <a:spcAft>
                          <a:spcPts val="0"/>
                        </a:spcAft>
                      </a:pPr>
                      <a:r>
                        <a:rPr lang="en-US" sz="1000">
                          <a:effectLst/>
                        </a:rPr>
                        <a:t>Universalist and suffered</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258552562"/>
                  </a:ext>
                </a:extLst>
              </a:tr>
              <a:tr h="146521">
                <a:tc vMerge="1">
                  <a:txBody>
                    <a:bodyPr/>
                    <a:lstStyle/>
                    <a:p>
                      <a:endParaRPr lang="en-US"/>
                    </a:p>
                  </a:txBody>
                  <a:tcPr/>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840082629"/>
                  </a:ext>
                </a:extLst>
              </a:tr>
              <a:tr h="146521">
                <a:tc rowSpan="2">
                  <a:txBody>
                    <a:bodyPr/>
                    <a:lstStyle/>
                    <a:p>
                      <a:pPr marL="0" marR="0">
                        <a:lnSpc>
                          <a:spcPct val="125000"/>
                        </a:lnSpc>
                        <a:spcBef>
                          <a:spcPts val="0"/>
                        </a:spcBef>
                        <a:spcAft>
                          <a:spcPts val="0"/>
                        </a:spcAft>
                      </a:pPr>
                      <a:r>
                        <a:rPr lang="en-US" sz="1000">
                          <a:effectLst/>
                        </a:rPr>
                        <a:t>Moderate and suffered</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0.12***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094578715"/>
                  </a:ext>
                </a:extLst>
              </a:tr>
              <a:tr h="146521">
                <a:tc vMerge="1">
                  <a:txBody>
                    <a:bodyPr/>
                    <a:lstStyle/>
                    <a:p>
                      <a:endParaRPr lang="en-US"/>
                    </a:p>
                  </a:txBody>
                  <a:tcPr/>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4259430994"/>
                  </a:ext>
                </a:extLst>
              </a:tr>
              <a:tr h="133167">
                <a:tc>
                  <a:txBody>
                    <a:bodyPr/>
                    <a:lstStyle/>
                    <a:p>
                      <a:pPr marL="0" marR="0">
                        <a:lnSpc>
                          <a:spcPct val="125000"/>
                        </a:lnSpc>
                        <a:spcBef>
                          <a:spcPts val="0"/>
                        </a:spcBef>
                        <a:spcAft>
                          <a:spcPts val="0"/>
                        </a:spcAft>
                      </a:pPr>
                      <a:r>
                        <a:rPr lang="en-US" sz="1000">
                          <a:effectLst/>
                        </a:rPr>
                        <a:t>Observations</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2,519</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2,519</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dirty="0">
                          <a:effectLst/>
                        </a:rPr>
                        <a:t>2,519</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918679544"/>
                  </a:ext>
                </a:extLst>
              </a:tr>
              <a:tr h="152653">
                <a:tc gridSpan="4">
                  <a:txBody>
                    <a:bodyPr/>
                    <a:lstStyle/>
                    <a:p>
                      <a:pPr marL="0" marR="0">
                        <a:lnSpc>
                          <a:spcPct val="125000"/>
                        </a:lnSpc>
                        <a:spcBef>
                          <a:spcPts val="0"/>
                        </a:spcBef>
                        <a:spcAft>
                          <a:spcPts val="0"/>
                        </a:spcAft>
                      </a:pPr>
                      <a:r>
                        <a:rPr lang="en-US" sz="1000" dirty="0">
                          <a:effectLst/>
                        </a:rPr>
                        <a:t>Robust standard errors in parentheses; *** p&lt;0.01, ** p&lt;0.05, * p&lt;0.1.</a:t>
                      </a:r>
                      <a:endParaRPr lang="en-US" sz="1100" dirty="0">
                        <a:effectLst/>
                      </a:endParaRPr>
                    </a:p>
                  </a:txBody>
                  <a:tcPr marL="36875" marR="36875"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13648891"/>
                  </a:ext>
                </a:extLst>
              </a:tr>
            </a:tbl>
          </a:graphicData>
        </a:graphic>
      </p:graphicFrame>
    </p:spTree>
    <p:extLst>
      <p:ext uri="{BB962C8B-B14F-4D97-AF65-F5344CB8AC3E}">
        <p14:creationId xmlns:p14="http://schemas.microsoft.com/office/powerpoint/2010/main" val="295410119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526B-555B-4A2C-BE73-338F42348AB7}"/>
              </a:ext>
            </a:extLst>
          </p:cNvPr>
          <p:cNvSpPr>
            <a:spLocks noGrp="1"/>
          </p:cNvSpPr>
          <p:nvPr>
            <p:ph type="title"/>
          </p:nvPr>
        </p:nvSpPr>
        <p:spPr>
          <a:xfrm>
            <a:off x="278674" y="64665"/>
            <a:ext cx="11521440" cy="576587"/>
          </a:xfrm>
        </p:spPr>
        <p:txBody>
          <a:bodyPr/>
          <a:lstStyle/>
          <a:p>
            <a:r>
              <a:rPr lang="en-US" dirty="0"/>
              <a:t>Logit (marginal effects): Support for Structural Reform</a:t>
            </a:r>
          </a:p>
        </p:txBody>
      </p:sp>
      <p:graphicFrame>
        <p:nvGraphicFramePr>
          <p:cNvPr id="4" name="Table 3">
            <a:extLst>
              <a:ext uri="{FF2B5EF4-FFF2-40B4-BE49-F238E27FC236}">
                <a16:creationId xmlns:a16="http://schemas.microsoft.com/office/drawing/2014/main" id="{EF14AB94-59DE-4C82-9FF2-A3CAF3527108}"/>
              </a:ext>
            </a:extLst>
          </p:cNvPr>
          <p:cNvGraphicFramePr>
            <a:graphicFrameLocks noGrp="1"/>
          </p:cNvGraphicFramePr>
          <p:nvPr>
            <p:extLst>
              <p:ext uri="{D42A27DB-BD31-4B8C-83A1-F6EECF244321}">
                <p14:modId xmlns:p14="http://schemas.microsoft.com/office/powerpoint/2010/main" val="692449154"/>
              </p:ext>
            </p:extLst>
          </p:nvPr>
        </p:nvGraphicFramePr>
        <p:xfrm>
          <a:off x="3431178" y="620653"/>
          <a:ext cx="4297680" cy="6105540"/>
        </p:xfrm>
        <a:graphic>
          <a:graphicData uri="http://schemas.openxmlformats.org/drawingml/2006/table">
            <a:tbl>
              <a:tblPr firstRow="1" firstCol="1" bandRow="1">
                <a:tableStyleId>{5C22544A-7EE6-4342-B048-85BDC9FD1C3A}</a:tableStyleId>
              </a:tblPr>
              <a:tblGrid>
                <a:gridCol w="1201836">
                  <a:extLst>
                    <a:ext uri="{9D8B030D-6E8A-4147-A177-3AD203B41FA5}">
                      <a16:colId xmlns:a16="http://schemas.microsoft.com/office/drawing/2014/main" val="3594070829"/>
                    </a:ext>
                  </a:extLst>
                </a:gridCol>
                <a:gridCol w="1547922">
                  <a:extLst>
                    <a:ext uri="{9D8B030D-6E8A-4147-A177-3AD203B41FA5}">
                      <a16:colId xmlns:a16="http://schemas.microsoft.com/office/drawing/2014/main" val="2019938833"/>
                    </a:ext>
                  </a:extLst>
                </a:gridCol>
                <a:gridCol w="1547922">
                  <a:extLst>
                    <a:ext uri="{9D8B030D-6E8A-4147-A177-3AD203B41FA5}">
                      <a16:colId xmlns:a16="http://schemas.microsoft.com/office/drawing/2014/main" val="2134842699"/>
                    </a:ext>
                  </a:extLst>
                </a:gridCol>
              </a:tblGrid>
              <a:tr h="37667">
                <a:tc>
                  <a:txBody>
                    <a:bodyPr/>
                    <a:lstStyle/>
                    <a:p>
                      <a:pPr marL="0" marR="0">
                        <a:lnSpc>
                          <a:spcPct val="125000"/>
                        </a:lnSpc>
                        <a:spcBef>
                          <a:spcPts val="0"/>
                        </a:spcBef>
                        <a:spcAft>
                          <a:spcPts val="0"/>
                        </a:spcAft>
                      </a:pPr>
                      <a:r>
                        <a:rPr lang="en-US" sz="1000" dirty="0">
                          <a:effectLst/>
                        </a:rPr>
                        <a:t> </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ctr">
                        <a:lnSpc>
                          <a:spcPct val="125000"/>
                        </a:lnSpc>
                        <a:spcBef>
                          <a:spcPts val="0"/>
                        </a:spcBef>
                        <a:spcAft>
                          <a:spcPts val="0"/>
                        </a:spcAft>
                      </a:pPr>
                      <a:r>
                        <a:rPr lang="en-US" sz="1000" dirty="0">
                          <a:effectLst/>
                        </a:rPr>
                        <a:t>(6)</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ctr">
                        <a:lnSpc>
                          <a:spcPct val="125000"/>
                        </a:lnSpc>
                        <a:spcBef>
                          <a:spcPts val="0"/>
                        </a:spcBef>
                        <a:spcAft>
                          <a:spcPts val="0"/>
                        </a:spcAft>
                      </a:pPr>
                      <a:r>
                        <a:rPr lang="en-US" sz="1000">
                          <a:effectLst/>
                        </a:rPr>
                        <a:t>(7)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786872178"/>
                  </a:ext>
                </a:extLst>
              </a:tr>
              <a:tr h="44211">
                <a:tc rowSpan="2">
                  <a:txBody>
                    <a:bodyPr/>
                    <a:lstStyle/>
                    <a:p>
                      <a:pPr marL="0" marR="0">
                        <a:lnSpc>
                          <a:spcPct val="125000"/>
                        </a:lnSpc>
                        <a:spcBef>
                          <a:spcPts val="0"/>
                        </a:spcBef>
                        <a:spcAft>
                          <a:spcPts val="0"/>
                        </a:spcAft>
                      </a:pPr>
                      <a:r>
                        <a:rPr lang="en-US" sz="1000" dirty="0">
                          <a:effectLst/>
                        </a:rPr>
                        <a:t>Dependent variable</a:t>
                      </a:r>
                      <a:endParaRPr lang="en-US" sz="1100" dirty="0">
                        <a:effectLst/>
                        <a:latin typeface="Segoe UI" panose="020B0502040204020203" pitchFamily="34" charset="0"/>
                        <a:cs typeface="Times New Roman" panose="02020603050405020304" pitchFamily="18" charset="0"/>
                      </a:endParaRPr>
                    </a:p>
                  </a:txBody>
                  <a:tcPr marL="36875" marR="36875" marT="0" marB="0" anchor="b"/>
                </a:tc>
                <a:tc gridSpan="2">
                  <a:txBody>
                    <a:bodyPr/>
                    <a:lstStyle/>
                    <a:p>
                      <a:pPr marL="0" marR="0" algn="ctr">
                        <a:lnSpc>
                          <a:spcPct val="125000"/>
                        </a:lnSpc>
                        <a:spcBef>
                          <a:spcPts val="0"/>
                        </a:spcBef>
                        <a:spcAft>
                          <a:spcPts val="0"/>
                        </a:spcAft>
                      </a:pPr>
                      <a:r>
                        <a:rPr lang="en-US" sz="1000">
                          <a:effectLst/>
                        </a:rPr>
                        <a:t>Structural reform</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hMerge="1">
                  <a:txBody>
                    <a:bodyPr/>
                    <a:lstStyle/>
                    <a:p>
                      <a:endParaRPr lang="en-US"/>
                    </a:p>
                  </a:txBody>
                  <a:tcPr/>
                </a:tc>
                <a:extLst>
                  <a:ext uri="{0D108BD9-81ED-4DB2-BD59-A6C34878D82A}">
                    <a16:rowId xmlns:a16="http://schemas.microsoft.com/office/drawing/2014/main" val="1695410963"/>
                  </a:ext>
                </a:extLst>
              </a:tr>
              <a:tr h="79441">
                <a:tc vMerge="1">
                  <a:txBody>
                    <a:bodyPr/>
                    <a:lstStyle/>
                    <a:p>
                      <a:pPr marL="0" marR="0">
                        <a:lnSpc>
                          <a:spcPct val="125000"/>
                        </a:lnSpc>
                        <a:spcBef>
                          <a:spcPts val="0"/>
                        </a:spcBef>
                        <a:spcAft>
                          <a:spcPts val="0"/>
                        </a:spcAft>
                      </a:pPr>
                      <a:r>
                        <a:rPr lang="en-US" sz="1000" dirty="0">
                          <a:effectLst/>
                        </a:rPr>
                        <a:t>Dependent variable</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ctr">
                        <a:lnSpc>
                          <a:spcPct val="125000"/>
                        </a:lnSpc>
                        <a:spcBef>
                          <a:spcPts val="0"/>
                        </a:spcBef>
                        <a:spcAft>
                          <a:spcPts val="0"/>
                        </a:spcAft>
                      </a:pPr>
                      <a:r>
                        <a:rPr lang="en-US" sz="1000">
                          <a:effectLst/>
                        </a:rPr>
                        <a:t>Tax increase</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ctr">
                        <a:lnSpc>
                          <a:spcPct val="125000"/>
                        </a:lnSpc>
                        <a:spcBef>
                          <a:spcPts val="0"/>
                        </a:spcBef>
                        <a:spcAft>
                          <a:spcPts val="0"/>
                        </a:spcAft>
                      </a:pPr>
                      <a:r>
                        <a:rPr lang="en-US" sz="1000" dirty="0">
                          <a:effectLst/>
                        </a:rPr>
                        <a:t>Revenue neutral</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456709009"/>
                  </a:ext>
                </a:extLst>
              </a:tr>
              <a:tr h="37667">
                <a:tc>
                  <a:txBody>
                    <a:bodyPr/>
                    <a:lstStyle/>
                    <a:p>
                      <a:pPr marL="0" marR="0">
                        <a:lnSpc>
                          <a:spcPct val="125000"/>
                        </a:lnSpc>
                        <a:spcBef>
                          <a:spcPts val="0"/>
                        </a:spcBef>
                        <a:spcAft>
                          <a:spcPts val="0"/>
                        </a:spcAft>
                      </a:pPr>
                      <a:r>
                        <a:rPr lang="en-US" sz="1000">
                          <a:effectLst/>
                        </a:rPr>
                        <a:t>Female</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dirty="0">
                          <a:effectLst/>
                        </a:rPr>
                        <a:t>0.00</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617537284"/>
                  </a:ext>
                </a:extLst>
              </a:tr>
              <a:tr h="4421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638481876"/>
                  </a:ext>
                </a:extLst>
              </a:tr>
              <a:tr h="37667">
                <a:tc>
                  <a:txBody>
                    <a:bodyPr/>
                    <a:lstStyle/>
                    <a:p>
                      <a:pPr marL="0" marR="0">
                        <a:lnSpc>
                          <a:spcPct val="125000"/>
                        </a:lnSpc>
                        <a:spcBef>
                          <a:spcPts val="0"/>
                        </a:spcBef>
                        <a:spcAft>
                          <a:spcPts val="0"/>
                        </a:spcAft>
                      </a:pPr>
                      <a:r>
                        <a:rPr lang="en-US" sz="1000">
                          <a:effectLst/>
                        </a:rPr>
                        <a:t>Older half</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-0.08***</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490346904"/>
                  </a:ext>
                </a:extLst>
              </a:tr>
              <a:tr h="4421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030621492"/>
                  </a:ext>
                </a:extLst>
              </a:tr>
              <a:tr h="37667">
                <a:tc>
                  <a:txBody>
                    <a:bodyPr/>
                    <a:lstStyle/>
                    <a:p>
                      <a:pPr marL="0" marR="0">
                        <a:lnSpc>
                          <a:spcPct val="125000"/>
                        </a:lnSpc>
                        <a:spcBef>
                          <a:spcPts val="0"/>
                        </a:spcBef>
                        <a:spcAft>
                          <a:spcPts val="0"/>
                        </a:spcAft>
                      </a:pPr>
                      <a:r>
                        <a:rPr lang="en-US" sz="1000">
                          <a:effectLst/>
                        </a:rPr>
                        <a:t>Has children</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0.06***</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490018275"/>
                  </a:ext>
                </a:extLst>
              </a:tr>
              <a:tr h="4421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709709437"/>
                  </a:ext>
                </a:extLst>
              </a:tr>
              <a:tr h="37667">
                <a:tc>
                  <a:txBody>
                    <a:bodyPr/>
                    <a:lstStyle/>
                    <a:p>
                      <a:pPr marL="0" marR="0">
                        <a:lnSpc>
                          <a:spcPct val="125000"/>
                        </a:lnSpc>
                        <a:spcBef>
                          <a:spcPts val="0"/>
                        </a:spcBef>
                        <a:spcAft>
                          <a:spcPts val="0"/>
                        </a:spcAft>
                      </a:pPr>
                      <a:r>
                        <a:rPr lang="en-US" sz="1000">
                          <a:effectLst/>
                        </a:rPr>
                        <a:t>Household size</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0.00</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0.00</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349628586"/>
                  </a:ext>
                </a:extLst>
              </a:tr>
              <a:tr h="4421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491851090"/>
                  </a:ext>
                </a:extLst>
              </a:tr>
              <a:tr h="37667">
                <a:tc>
                  <a:txBody>
                    <a:bodyPr/>
                    <a:lstStyle/>
                    <a:p>
                      <a:pPr marL="0" marR="0">
                        <a:lnSpc>
                          <a:spcPct val="125000"/>
                        </a:lnSpc>
                        <a:spcBef>
                          <a:spcPts val="0"/>
                        </a:spcBef>
                        <a:spcAft>
                          <a:spcPts val="0"/>
                        </a:spcAft>
                      </a:pPr>
                      <a:r>
                        <a:rPr lang="en-US" sz="1000">
                          <a:effectLst/>
                        </a:rPr>
                        <a:t>Education</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86239946"/>
                  </a:ext>
                </a:extLst>
              </a:tr>
              <a:tr h="4421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746390668"/>
                  </a:ext>
                </a:extLst>
              </a:tr>
              <a:tr h="37667">
                <a:tc>
                  <a:txBody>
                    <a:bodyPr/>
                    <a:lstStyle/>
                    <a:p>
                      <a:pPr marL="0" marR="0">
                        <a:lnSpc>
                          <a:spcPct val="125000"/>
                        </a:lnSpc>
                        <a:spcBef>
                          <a:spcPts val="0"/>
                        </a:spcBef>
                        <a:spcAft>
                          <a:spcPts val="0"/>
                        </a:spcAft>
                      </a:pPr>
                      <a:r>
                        <a:rPr lang="en-US" sz="1000">
                          <a:effectLst/>
                        </a:rPr>
                        <a:t>Income &gt; $20k</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0.10***</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921091508"/>
                  </a:ext>
                </a:extLst>
              </a:tr>
              <a:tr h="4421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646233266"/>
                  </a:ext>
                </a:extLst>
              </a:tr>
              <a:tr h="37667">
                <a:tc>
                  <a:txBody>
                    <a:bodyPr/>
                    <a:lstStyle/>
                    <a:p>
                      <a:pPr marL="0" marR="0">
                        <a:lnSpc>
                          <a:spcPct val="125000"/>
                        </a:lnSpc>
                        <a:spcBef>
                          <a:spcPts val="0"/>
                        </a:spcBef>
                        <a:spcAft>
                          <a:spcPts val="0"/>
                        </a:spcAft>
                      </a:pPr>
                      <a:r>
                        <a:rPr lang="en-US" sz="1000">
                          <a:effectLst/>
                        </a:rPr>
                        <a:t>Income &gt; $50k</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534704464"/>
                  </a:ext>
                </a:extLst>
              </a:tr>
              <a:tr h="4421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694179464"/>
                  </a:ext>
                </a:extLst>
              </a:tr>
              <a:tr h="79441">
                <a:tc>
                  <a:txBody>
                    <a:bodyPr/>
                    <a:lstStyle/>
                    <a:p>
                      <a:pPr marL="0" marR="0">
                        <a:lnSpc>
                          <a:spcPct val="125000"/>
                        </a:lnSpc>
                        <a:spcBef>
                          <a:spcPts val="0"/>
                        </a:spcBef>
                        <a:spcAft>
                          <a:spcPts val="0"/>
                        </a:spcAft>
                      </a:pPr>
                      <a:r>
                        <a:rPr lang="en-US" sz="1000">
                          <a:effectLst/>
                        </a:rPr>
                        <a:t>Income &gt; $150k</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114315297"/>
                  </a:ext>
                </a:extLst>
              </a:tr>
              <a:tr h="4421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544802242"/>
                  </a:ext>
                </a:extLst>
              </a:tr>
              <a:tr h="79441">
                <a:tc rowSpan="2">
                  <a:txBody>
                    <a:bodyPr/>
                    <a:lstStyle/>
                    <a:p>
                      <a:pPr marL="0" marR="0">
                        <a:lnSpc>
                          <a:spcPct val="125000"/>
                        </a:lnSpc>
                        <a:spcBef>
                          <a:spcPts val="0"/>
                        </a:spcBef>
                        <a:spcAft>
                          <a:spcPts val="0"/>
                        </a:spcAft>
                      </a:pPr>
                      <a:r>
                        <a:rPr lang="en-US" sz="1000" dirty="0">
                          <a:effectLst/>
                        </a:rPr>
                        <a:t>Black/African American</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013035649"/>
                  </a:ext>
                </a:extLst>
              </a:tr>
              <a:tr h="44211">
                <a:tc vMerge="1">
                  <a:txBody>
                    <a:bodyPr/>
                    <a:lstStyle/>
                    <a:p>
                      <a:pPr>
                        <a:lnSpc>
                          <a:spcPct val="107000"/>
                        </a:lnSpc>
                      </a:pPr>
                      <a:endParaRPr lang="en-US" sz="1000" dirty="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193986494"/>
                  </a:ext>
                </a:extLst>
              </a:tr>
              <a:tr h="79441">
                <a:tc>
                  <a:txBody>
                    <a:bodyPr/>
                    <a:lstStyle/>
                    <a:p>
                      <a:pPr marL="0" marR="0">
                        <a:lnSpc>
                          <a:spcPct val="125000"/>
                        </a:lnSpc>
                        <a:spcBef>
                          <a:spcPts val="0"/>
                        </a:spcBef>
                        <a:spcAft>
                          <a:spcPts val="0"/>
                        </a:spcAft>
                      </a:pPr>
                      <a:r>
                        <a:rPr lang="en-US" sz="1000">
                          <a:effectLst/>
                        </a:rPr>
                        <a:t>Ethnicity withheld</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-0.42***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-0.40***</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433300801"/>
                  </a:ext>
                </a:extLst>
              </a:tr>
              <a:tr h="44211">
                <a:tc>
                  <a:txBody>
                    <a:bodyPr/>
                    <a:lstStyle/>
                    <a:p>
                      <a:pPr>
                        <a:lnSpc>
                          <a:spcPct val="107000"/>
                        </a:lnSpc>
                      </a:pPr>
                      <a:endParaRPr lang="en-US" sz="11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00">
                          <a:effectLst/>
                        </a:rPr>
                        <a:t>(0.06)</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76430793"/>
                  </a:ext>
                </a:extLst>
              </a:tr>
              <a:tr h="37667">
                <a:tc rowSpan="2">
                  <a:txBody>
                    <a:bodyPr/>
                    <a:lstStyle/>
                    <a:p>
                      <a:pPr marL="0" marR="0">
                        <a:lnSpc>
                          <a:spcPct val="125000"/>
                        </a:lnSpc>
                        <a:spcBef>
                          <a:spcPts val="0"/>
                        </a:spcBef>
                        <a:spcAft>
                          <a:spcPts val="0"/>
                        </a:spcAft>
                      </a:pPr>
                      <a:r>
                        <a:rPr lang="en-US" sz="1000">
                          <a:effectLst/>
                        </a:rPr>
                        <a:t>Universalist</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0.32***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dirty="0">
                          <a:effectLst/>
                        </a:rPr>
                        <a:t>0.24***</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748594778"/>
                  </a:ext>
                </a:extLst>
              </a:tr>
              <a:tr h="37667">
                <a:tc vMerge="1">
                  <a:txBody>
                    <a:bodyPr/>
                    <a:lstStyle/>
                    <a:p>
                      <a:endParaRPr lang="en-US"/>
                    </a:p>
                  </a:txBody>
                  <a:tcPr/>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956280958"/>
                  </a:ext>
                </a:extLst>
              </a:tr>
              <a:tr h="37667">
                <a:tc rowSpan="2">
                  <a:txBody>
                    <a:bodyPr/>
                    <a:lstStyle/>
                    <a:p>
                      <a:pPr marL="0" marR="0">
                        <a:lnSpc>
                          <a:spcPct val="125000"/>
                        </a:lnSpc>
                        <a:spcBef>
                          <a:spcPts val="0"/>
                        </a:spcBef>
                        <a:spcAft>
                          <a:spcPts val="0"/>
                        </a:spcAft>
                      </a:pPr>
                      <a:r>
                        <a:rPr lang="en-US" sz="1000">
                          <a:effectLst/>
                        </a:rPr>
                        <a:t>Communitarian</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-0.01</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-0.00</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635426460"/>
                  </a:ext>
                </a:extLst>
              </a:tr>
              <a:tr h="37667">
                <a:tc vMerge="1">
                  <a:txBody>
                    <a:bodyPr/>
                    <a:lstStyle/>
                    <a:p>
                      <a:endParaRPr lang="en-US"/>
                    </a:p>
                  </a:txBody>
                  <a:tcPr/>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(0.02)</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534780580"/>
                  </a:ext>
                </a:extLst>
              </a:tr>
              <a:tr h="37667">
                <a:tc rowSpan="2">
                  <a:txBody>
                    <a:bodyPr/>
                    <a:lstStyle/>
                    <a:p>
                      <a:pPr marL="0" marR="0">
                        <a:lnSpc>
                          <a:spcPct val="125000"/>
                        </a:lnSpc>
                        <a:spcBef>
                          <a:spcPts val="0"/>
                        </a:spcBef>
                        <a:spcAft>
                          <a:spcPts val="0"/>
                        </a:spcAft>
                      </a:pPr>
                      <a:r>
                        <a:rPr lang="en-US" sz="1000">
                          <a:effectLst/>
                        </a:rPr>
                        <a:t>Communitarian and suffered</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0.19***</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0.17***</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23180426"/>
                  </a:ext>
                </a:extLst>
              </a:tr>
              <a:tr h="41774">
                <a:tc vMerge="1">
                  <a:txBody>
                    <a:bodyPr/>
                    <a:lstStyle/>
                    <a:p>
                      <a:endParaRPr lang="en-US"/>
                    </a:p>
                  </a:txBody>
                  <a:tcPr/>
                </a:tc>
                <a:tc>
                  <a:txBody>
                    <a:bodyPr/>
                    <a:lstStyle/>
                    <a:p>
                      <a:pPr marL="0" marR="0" algn="r">
                        <a:lnSpc>
                          <a:spcPct val="125000"/>
                        </a:lnSpc>
                        <a:spcBef>
                          <a:spcPts val="0"/>
                        </a:spcBef>
                        <a:spcAft>
                          <a:spcPts val="0"/>
                        </a:spcAft>
                      </a:pPr>
                      <a:r>
                        <a:rPr lang="en-US" sz="1000">
                          <a:effectLst/>
                        </a:rPr>
                        <a:t>(0.04)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176516618"/>
                  </a:ext>
                </a:extLst>
              </a:tr>
              <a:tr h="37667">
                <a:tc rowSpan="2">
                  <a:txBody>
                    <a:bodyPr/>
                    <a:lstStyle/>
                    <a:p>
                      <a:pPr marL="0" marR="0">
                        <a:lnSpc>
                          <a:spcPct val="125000"/>
                        </a:lnSpc>
                        <a:spcBef>
                          <a:spcPts val="0"/>
                        </a:spcBef>
                        <a:spcAft>
                          <a:spcPts val="0"/>
                        </a:spcAft>
                      </a:pPr>
                      <a:r>
                        <a:rPr lang="en-US" sz="1000">
                          <a:effectLst/>
                        </a:rPr>
                        <a:t>Universalist and suffered</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0.05</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0.09**</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565029872"/>
                  </a:ext>
                </a:extLst>
              </a:tr>
              <a:tr h="41774">
                <a:tc vMerge="1">
                  <a:txBody>
                    <a:bodyPr/>
                    <a:lstStyle/>
                    <a:p>
                      <a:endParaRPr lang="en-US"/>
                    </a:p>
                  </a:txBody>
                  <a:tcPr/>
                </a:tc>
                <a:tc>
                  <a:txBody>
                    <a:bodyPr/>
                    <a:lstStyle/>
                    <a:p>
                      <a:pPr marL="0" marR="0" algn="r">
                        <a:lnSpc>
                          <a:spcPct val="125000"/>
                        </a:lnSpc>
                        <a:spcBef>
                          <a:spcPts val="0"/>
                        </a:spcBef>
                        <a:spcAft>
                          <a:spcPts val="0"/>
                        </a:spcAft>
                      </a:pPr>
                      <a:r>
                        <a:rPr lang="en-US" sz="1000">
                          <a:effectLst/>
                        </a:rPr>
                        <a:t>(0.04)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4082833906"/>
                  </a:ext>
                </a:extLst>
              </a:tr>
              <a:tr h="37667">
                <a:tc rowSpan="2">
                  <a:txBody>
                    <a:bodyPr/>
                    <a:lstStyle/>
                    <a:p>
                      <a:pPr marL="0" marR="0">
                        <a:lnSpc>
                          <a:spcPct val="125000"/>
                        </a:lnSpc>
                        <a:spcBef>
                          <a:spcPts val="0"/>
                        </a:spcBef>
                        <a:spcAft>
                          <a:spcPts val="0"/>
                        </a:spcAft>
                      </a:pPr>
                      <a:r>
                        <a:rPr lang="en-US" sz="1000">
                          <a:effectLst/>
                        </a:rPr>
                        <a:t>Moderate and suffered</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0.18***</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0.14***</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271978487"/>
                  </a:ext>
                </a:extLst>
              </a:tr>
              <a:tr h="41774">
                <a:tc vMerge="1">
                  <a:txBody>
                    <a:bodyPr/>
                    <a:lstStyle/>
                    <a:p>
                      <a:endParaRPr lang="en-US"/>
                    </a:p>
                  </a:txBody>
                  <a:tcPr/>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a:effectLst/>
                        </a:rPr>
                        <a:t>(0.03)</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763236794"/>
                  </a:ext>
                </a:extLst>
              </a:tr>
              <a:tr h="37667">
                <a:tc>
                  <a:txBody>
                    <a:bodyPr/>
                    <a:lstStyle/>
                    <a:p>
                      <a:pPr marL="0" marR="0">
                        <a:lnSpc>
                          <a:spcPct val="125000"/>
                        </a:lnSpc>
                        <a:spcBef>
                          <a:spcPts val="0"/>
                        </a:spcBef>
                        <a:spcAft>
                          <a:spcPts val="0"/>
                        </a:spcAft>
                      </a:pPr>
                      <a:r>
                        <a:rPr lang="en-US" sz="1000">
                          <a:effectLst/>
                        </a:rPr>
                        <a:t>Observations</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00">
                          <a:effectLst/>
                        </a:rPr>
                        <a:t>2,519</a:t>
                      </a:r>
                      <a:endParaRPr lang="en-US" sz="11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r">
                        <a:lnSpc>
                          <a:spcPct val="125000"/>
                        </a:lnSpc>
                        <a:spcBef>
                          <a:spcPts val="0"/>
                        </a:spcBef>
                        <a:spcAft>
                          <a:spcPts val="0"/>
                        </a:spcAft>
                      </a:pPr>
                      <a:r>
                        <a:rPr lang="en-US" sz="1000" dirty="0">
                          <a:effectLst/>
                        </a:rPr>
                        <a:t>2,519</a:t>
                      </a:r>
                      <a:endParaRPr lang="en-US" sz="11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5771724"/>
                  </a:ext>
                </a:extLst>
              </a:tr>
              <a:tr h="128859">
                <a:tc gridSpan="3">
                  <a:txBody>
                    <a:bodyPr/>
                    <a:lstStyle/>
                    <a:p>
                      <a:pPr marL="0" marR="0">
                        <a:lnSpc>
                          <a:spcPct val="125000"/>
                        </a:lnSpc>
                        <a:spcBef>
                          <a:spcPts val="0"/>
                        </a:spcBef>
                        <a:spcAft>
                          <a:spcPts val="0"/>
                        </a:spcAft>
                      </a:pPr>
                      <a:r>
                        <a:rPr lang="en-US" sz="1000" dirty="0">
                          <a:effectLst/>
                        </a:rPr>
                        <a:t>Robust standard errors in parentheses; *** p&lt;0.01, ** p&lt;0.05, * p&lt;0.1.</a:t>
                      </a:r>
                      <a:endParaRPr lang="en-US" sz="1100" dirty="0">
                        <a:effectLst/>
                      </a:endParaRPr>
                    </a:p>
                  </a:txBody>
                  <a:tcPr marL="36875" marR="36875"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93444932"/>
                  </a:ext>
                </a:extLst>
              </a:tr>
            </a:tbl>
          </a:graphicData>
        </a:graphic>
      </p:graphicFrame>
    </p:spTree>
    <p:extLst>
      <p:ext uri="{BB962C8B-B14F-4D97-AF65-F5344CB8AC3E}">
        <p14:creationId xmlns:p14="http://schemas.microsoft.com/office/powerpoint/2010/main" val="349732844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3EC94-E610-4417-B38A-44A51A9C0541}"/>
              </a:ext>
            </a:extLst>
          </p:cNvPr>
          <p:cNvSpPr>
            <a:spLocks noGrp="1"/>
          </p:cNvSpPr>
          <p:nvPr>
            <p:ph type="title"/>
          </p:nvPr>
        </p:nvSpPr>
        <p:spPr>
          <a:xfrm>
            <a:off x="1238250" y="99499"/>
            <a:ext cx="10561864" cy="978486"/>
          </a:xfrm>
        </p:spPr>
        <p:txBody>
          <a:bodyPr/>
          <a:lstStyle/>
          <a:p>
            <a:r>
              <a:rPr lang="en-US" dirty="0"/>
              <a:t>Political Views from Principal Component Analysis</a:t>
            </a:r>
          </a:p>
        </p:txBody>
      </p:sp>
      <p:sp>
        <p:nvSpPr>
          <p:cNvPr id="3" name="Text Placeholder 2">
            <a:extLst>
              <a:ext uri="{FF2B5EF4-FFF2-40B4-BE49-F238E27FC236}">
                <a16:creationId xmlns:a16="http://schemas.microsoft.com/office/drawing/2014/main" id="{89188C2B-2775-47B6-A12E-A6E24EA94666}"/>
              </a:ext>
            </a:extLst>
          </p:cNvPr>
          <p:cNvSpPr>
            <a:spLocks noGrp="1"/>
          </p:cNvSpPr>
          <p:nvPr>
            <p:ph type="body" sz="quarter" idx="10"/>
          </p:nvPr>
        </p:nvSpPr>
        <p:spPr>
          <a:xfrm>
            <a:off x="299312" y="1548248"/>
            <a:ext cx="7364231" cy="4077489"/>
          </a:xfrm>
        </p:spPr>
        <p:txBody>
          <a:bodyPr>
            <a:normAutofit fontScale="70000" lnSpcReduction="20000"/>
          </a:bodyPr>
          <a:lstStyle/>
          <a:p>
            <a:pPr>
              <a:lnSpc>
                <a:spcPct val="120000"/>
              </a:lnSpc>
              <a:spcBef>
                <a:spcPts val="0"/>
              </a:spcBef>
            </a:pPr>
            <a:r>
              <a:rPr lang="en-US" dirty="0">
                <a:latin typeface="Courier New" panose="02070309020205020404" pitchFamily="49" charset="0"/>
                <a:cs typeface="Courier New" panose="02070309020205020404" pitchFamily="49" charset="0"/>
              </a:rPr>
              <a:t>Principal components (eigenvectors) </a:t>
            </a:r>
          </a:p>
          <a:p>
            <a:pPr>
              <a:lnSpc>
                <a:spcPct val="120000"/>
              </a:lnSpc>
              <a:spcBef>
                <a:spcPts val="0"/>
              </a:spcBef>
            </a:pPr>
            <a:r>
              <a:rPr lang="en-US" dirty="0">
                <a:latin typeface="Courier New" panose="02070309020205020404" pitchFamily="49" charset="0"/>
                <a:cs typeface="Courier New" panose="02070309020205020404" pitchFamily="49" charset="0"/>
              </a:rPr>
              <a:t>-------------------------------------------------------------------</a:t>
            </a:r>
          </a:p>
          <a:p>
            <a:pPr>
              <a:lnSpc>
                <a:spcPct val="120000"/>
              </a:lnSpc>
              <a:spcBef>
                <a:spcPts val="0"/>
              </a:spcBef>
            </a:pPr>
            <a:r>
              <a:rPr lang="en-US" dirty="0">
                <a:latin typeface="Courier New" panose="02070309020205020404" pitchFamily="49" charset="0"/>
                <a:cs typeface="Courier New" panose="02070309020205020404" pitchFamily="49" charset="0"/>
              </a:rPr>
              <a:t>        Variable       |    Comp1     Comp2     Comp3 | Unexplained </a:t>
            </a:r>
          </a:p>
          <a:p>
            <a:pPr>
              <a:lnSpc>
                <a:spcPct val="120000"/>
              </a:lnSpc>
              <a:spcBef>
                <a:spcPts val="0"/>
              </a:spcBef>
            </a:pPr>
            <a:r>
              <a:rPr lang="en-US" dirty="0">
                <a:latin typeface="Courier New" panose="02070309020205020404" pitchFamily="49" charset="0"/>
                <a:cs typeface="Courier New" panose="02070309020205020404" pitchFamily="49" charset="0"/>
              </a:rPr>
              <a:t>-----------------------+------------------------------+------------</a:t>
            </a:r>
          </a:p>
          <a:p>
            <a:pPr>
              <a:lnSpc>
                <a:spcPct val="120000"/>
              </a:lnSpc>
              <a:spcBef>
                <a:spcPts val="0"/>
              </a:spcBef>
            </a:pPr>
            <a:r>
              <a:rPr lang="en-US" dirty="0">
                <a:latin typeface="Courier New" panose="02070309020205020404" pitchFamily="49" charset="0"/>
                <a:cs typeface="Courier New" panose="02070309020205020404" pitchFamily="49" charset="0"/>
              </a:rPr>
              <a:t>Health Cuts            |   0.3620    0.3444   -0.2829 |        .421 </a:t>
            </a:r>
          </a:p>
          <a:p>
            <a:pPr>
              <a:lnSpc>
                <a:spcPct val="120000"/>
              </a:lnSpc>
              <a:spcBef>
                <a:spcPts val="0"/>
              </a:spcBef>
            </a:pPr>
            <a:r>
              <a:rPr lang="en-US" dirty="0">
                <a:latin typeface="Courier New" panose="02070309020205020404" pitchFamily="49" charset="0"/>
                <a:cs typeface="Courier New" panose="02070309020205020404" pitchFamily="49" charset="0"/>
              </a:rPr>
              <a:t>Education Cuts         |   0.3844    0.3726   -0.1582 |        .395 </a:t>
            </a:r>
          </a:p>
          <a:p>
            <a:pPr>
              <a:lnSpc>
                <a:spcPct val="120000"/>
              </a:lnSpc>
              <a:spcBef>
                <a:spcPts val="0"/>
              </a:spcBef>
            </a:pPr>
            <a:r>
              <a:rPr lang="en-US" dirty="0">
                <a:latin typeface="Courier New" panose="02070309020205020404" pitchFamily="49" charset="0"/>
                <a:cs typeface="Courier New" panose="02070309020205020404" pitchFamily="49" charset="0"/>
              </a:rPr>
              <a:t>Local environment cuts |   0.4495    0.0991   -0.0367 |       .4976 </a:t>
            </a:r>
          </a:p>
          <a:p>
            <a:pPr>
              <a:lnSpc>
                <a:spcPct val="120000"/>
              </a:lnSpc>
              <a:spcBef>
                <a:spcPts val="0"/>
              </a:spcBef>
            </a:pPr>
            <a:r>
              <a:rPr lang="en-US" dirty="0">
                <a:latin typeface="Courier New" panose="02070309020205020404" pitchFamily="49" charset="0"/>
                <a:cs typeface="Courier New" panose="02070309020205020404" pitchFamily="49" charset="0"/>
              </a:rPr>
              <a:t>Climate change cuts    |   0.4709    0.0323   -0.0851 |       .4597 </a:t>
            </a:r>
          </a:p>
          <a:p>
            <a:pPr>
              <a:lnSpc>
                <a:spcPct val="120000"/>
              </a:lnSpc>
              <a:spcBef>
                <a:spcPts val="0"/>
              </a:spcBef>
            </a:pPr>
            <a:r>
              <a:rPr lang="en-US" dirty="0">
                <a:latin typeface="Courier New" panose="02070309020205020404" pitchFamily="49" charset="0"/>
                <a:cs typeface="Courier New" panose="02070309020205020404" pitchFamily="49" charset="0"/>
              </a:rPr>
              <a:t>Police cuts            |  -0.2648    0.4809   -0.2259 |       .4068 </a:t>
            </a:r>
          </a:p>
          <a:p>
            <a:pPr>
              <a:lnSpc>
                <a:spcPct val="120000"/>
              </a:lnSpc>
              <a:spcBef>
                <a:spcPts val="0"/>
              </a:spcBef>
            </a:pPr>
            <a:r>
              <a:rPr lang="en-US" dirty="0">
                <a:latin typeface="Courier New" panose="02070309020205020404" pitchFamily="49" charset="0"/>
                <a:cs typeface="Courier New" panose="02070309020205020404" pitchFamily="49" charset="0"/>
              </a:rPr>
              <a:t>Military cuts          |  -0.2856    0.4918   -0.1984 |       .3719 </a:t>
            </a:r>
          </a:p>
          <a:p>
            <a:pPr>
              <a:lnSpc>
                <a:spcPct val="120000"/>
              </a:lnSpc>
              <a:spcBef>
                <a:spcPts val="0"/>
              </a:spcBef>
            </a:pPr>
            <a:r>
              <a:rPr lang="en-US" dirty="0">
                <a:latin typeface="Courier New" panose="02070309020205020404" pitchFamily="49" charset="0"/>
                <a:cs typeface="Courier New" panose="02070309020205020404" pitchFamily="49" charset="0"/>
              </a:rPr>
              <a:t>Border protection cuts |  -0.3411    0.3575    0.1406 |       .4931 </a:t>
            </a:r>
          </a:p>
          <a:p>
            <a:pPr>
              <a:lnSpc>
                <a:spcPct val="120000"/>
              </a:lnSpc>
              <a:spcBef>
                <a:spcPts val="0"/>
              </a:spcBef>
            </a:pPr>
            <a:r>
              <a:rPr lang="en-US" dirty="0">
                <a:latin typeface="Courier New" panose="02070309020205020404" pitchFamily="49" charset="0"/>
                <a:cs typeface="Courier New" panose="02070309020205020404" pitchFamily="49" charset="0"/>
              </a:rPr>
              <a:t>Infrastructure cuts    |   0.1717    0.3617    0.8810 |      .04268 </a:t>
            </a:r>
          </a:p>
          <a:p>
            <a:pPr>
              <a:lnSpc>
                <a:spcPct val="120000"/>
              </a:lnSpc>
              <a:spcBef>
                <a:spcPts val="0"/>
              </a:spcBef>
            </a:pPr>
            <a:endParaRPr lang="en-US" dirty="0">
              <a:latin typeface="Courier New" panose="02070309020205020404" pitchFamily="49" charset="0"/>
              <a:cs typeface="Courier New" panose="02070309020205020404" pitchFamily="49" charset="0"/>
            </a:endParaRPr>
          </a:p>
        </p:txBody>
      </p:sp>
      <p:graphicFrame>
        <p:nvGraphicFramePr>
          <p:cNvPr id="4" name="Table 3">
            <a:extLst>
              <a:ext uri="{FF2B5EF4-FFF2-40B4-BE49-F238E27FC236}">
                <a16:creationId xmlns:a16="http://schemas.microsoft.com/office/drawing/2014/main" id="{402F4663-40C7-4884-B99E-9E1A7078F899}"/>
              </a:ext>
            </a:extLst>
          </p:cNvPr>
          <p:cNvGraphicFramePr>
            <a:graphicFrameLocks noGrp="1"/>
          </p:cNvGraphicFramePr>
          <p:nvPr>
            <p:extLst>
              <p:ext uri="{D42A27DB-BD31-4B8C-83A1-F6EECF244321}">
                <p14:modId xmlns:p14="http://schemas.microsoft.com/office/powerpoint/2010/main" val="2861330234"/>
              </p:ext>
            </p:extLst>
          </p:nvPr>
        </p:nvGraphicFramePr>
        <p:xfrm>
          <a:off x="8141499" y="1199905"/>
          <a:ext cx="3258020" cy="5461704"/>
        </p:xfrm>
        <a:graphic>
          <a:graphicData uri="http://schemas.openxmlformats.org/drawingml/2006/table">
            <a:tbl>
              <a:tblPr firstRow="1" firstCol="1" bandRow="1">
                <a:tableStyleId>{5C22544A-7EE6-4342-B048-85BDC9FD1C3A}</a:tableStyleId>
              </a:tblPr>
              <a:tblGrid>
                <a:gridCol w="2185820">
                  <a:extLst>
                    <a:ext uri="{9D8B030D-6E8A-4147-A177-3AD203B41FA5}">
                      <a16:colId xmlns:a16="http://schemas.microsoft.com/office/drawing/2014/main" val="3594070829"/>
                    </a:ext>
                  </a:extLst>
                </a:gridCol>
                <a:gridCol w="1072200">
                  <a:extLst>
                    <a:ext uri="{9D8B030D-6E8A-4147-A177-3AD203B41FA5}">
                      <a16:colId xmlns:a16="http://schemas.microsoft.com/office/drawing/2014/main" val="3400250394"/>
                    </a:ext>
                  </a:extLst>
                </a:gridCol>
              </a:tblGrid>
              <a:tr h="135420">
                <a:tc>
                  <a:txBody>
                    <a:bodyPr/>
                    <a:lstStyle/>
                    <a:p>
                      <a:pPr marL="0" marR="0">
                        <a:lnSpc>
                          <a:spcPct val="125000"/>
                        </a:lnSpc>
                        <a:spcBef>
                          <a:spcPts val="0"/>
                        </a:spcBef>
                        <a:spcAft>
                          <a:spcPts val="0"/>
                        </a:spcAft>
                      </a:pPr>
                      <a:r>
                        <a:rPr lang="en-US" sz="1050" dirty="0">
                          <a:effectLst/>
                        </a:rPr>
                        <a:t> </a:t>
                      </a:r>
                      <a:endParaRPr lang="en-US" sz="12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tc>
                  <a:txBody>
                    <a:bodyPr/>
                    <a:lstStyle/>
                    <a:p>
                      <a:pPr marL="0" marR="0" algn="ctr">
                        <a:lnSpc>
                          <a:spcPct val="125000"/>
                        </a:lnSpc>
                        <a:spcBef>
                          <a:spcPts val="0"/>
                        </a:spcBef>
                        <a:spcAft>
                          <a:spcPts val="0"/>
                        </a:spcAft>
                      </a:pPr>
                      <a:r>
                        <a:rPr lang="en-US" sz="1050">
                          <a:effectLst/>
                        </a:rPr>
                        <a:t>(5)</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786872178"/>
                  </a:ext>
                </a:extLst>
              </a:tr>
              <a:tr h="135420">
                <a:tc>
                  <a:txBody>
                    <a:bodyPr/>
                    <a:lstStyle/>
                    <a:p>
                      <a:pPr marL="0" marR="0">
                        <a:lnSpc>
                          <a:spcPct val="125000"/>
                        </a:lnSpc>
                        <a:spcBef>
                          <a:spcPts val="0"/>
                        </a:spcBef>
                        <a:spcAft>
                          <a:spcPts val="0"/>
                        </a:spcAft>
                      </a:pPr>
                      <a:r>
                        <a:rPr lang="en-US" sz="1050">
                          <a:effectLst/>
                        </a:rPr>
                        <a:t>Female</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dirty="0">
                          <a:effectLst/>
                        </a:rPr>
                        <a:t>0.00</a:t>
                      </a:r>
                      <a:endParaRPr lang="en-US" sz="12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617537284"/>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(0.02)</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638481876"/>
                  </a:ext>
                </a:extLst>
              </a:tr>
              <a:tr h="135420">
                <a:tc>
                  <a:txBody>
                    <a:bodyPr/>
                    <a:lstStyle/>
                    <a:p>
                      <a:pPr marL="0" marR="0">
                        <a:lnSpc>
                          <a:spcPct val="125000"/>
                        </a:lnSpc>
                        <a:spcBef>
                          <a:spcPts val="0"/>
                        </a:spcBef>
                        <a:spcAft>
                          <a:spcPts val="0"/>
                        </a:spcAft>
                      </a:pPr>
                      <a:r>
                        <a:rPr lang="en-US" sz="1050">
                          <a:effectLst/>
                        </a:rPr>
                        <a:t>Older half</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-0.03*</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490346904"/>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(0.02)</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030621492"/>
                  </a:ext>
                </a:extLst>
              </a:tr>
              <a:tr h="135420">
                <a:tc>
                  <a:txBody>
                    <a:bodyPr/>
                    <a:lstStyle/>
                    <a:p>
                      <a:pPr marL="0" marR="0">
                        <a:lnSpc>
                          <a:spcPct val="125000"/>
                        </a:lnSpc>
                        <a:spcBef>
                          <a:spcPts val="0"/>
                        </a:spcBef>
                        <a:spcAft>
                          <a:spcPts val="0"/>
                        </a:spcAft>
                      </a:pPr>
                      <a:r>
                        <a:rPr lang="en-US" sz="1050">
                          <a:effectLst/>
                        </a:rPr>
                        <a:t>Has children</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0.08***</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490018275"/>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(0.02)</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709709437"/>
                  </a:ext>
                </a:extLst>
              </a:tr>
              <a:tr h="135420">
                <a:tc>
                  <a:txBody>
                    <a:bodyPr/>
                    <a:lstStyle/>
                    <a:p>
                      <a:pPr marL="0" marR="0">
                        <a:lnSpc>
                          <a:spcPct val="125000"/>
                        </a:lnSpc>
                        <a:spcBef>
                          <a:spcPts val="0"/>
                        </a:spcBef>
                        <a:spcAft>
                          <a:spcPts val="0"/>
                        </a:spcAft>
                      </a:pPr>
                      <a:r>
                        <a:rPr lang="en-US" sz="1050">
                          <a:effectLst/>
                        </a:rPr>
                        <a:t>Household size</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0.02***</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349628586"/>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(0.01)</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491851090"/>
                  </a:ext>
                </a:extLst>
              </a:tr>
              <a:tr h="135420">
                <a:tc>
                  <a:txBody>
                    <a:bodyPr/>
                    <a:lstStyle/>
                    <a:p>
                      <a:pPr marL="0" marR="0">
                        <a:lnSpc>
                          <a:spcPct val="125000"/>
                        </a:lnSpc>
                        <a:spcBef>
                          <a:spcPts val="0"/>
                        </a:spcBef>
                        <a:spcAft>
                          <a:spcPts val="0"/>
                        </a:spcAft>
                      </a:pPr>
                      <a:r>
                        <a:rPr lang="en-US" sz="1050">
                          <a:effectLst/>
                        </a:rPr>
                        <a:t>Education</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0.02</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86239946"/>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(0.01)</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746390668"/>
                  </a:ext>
                </a:extLst>
              </a:tr>
              <a:tr h="135420">
                <a:tc>
                  <a:txBody>
                    <a:bodyPr/>
                    <a:lstStyle/>
                    <a:p>
                      <a:pPr marL="0" marR="0">
                        <a:lnSpc>
                          <a:spcPct val="125000"/>
                        </a:lnSpc>
                        <a:spcBef>
                          <a:spcPts val="0"/>
                        </a:spcBef>
                        <a:spcAft>
                          <a:spcPts val="0"/>
                        </a:spcAft>
                      </a:pPr>
                      <a:r>
                        <a:rPr lang="en-US" sz="1050">
                          <a:effectLst/>
                        </a:rPr>
                        <a:t>Income &gt; $20k</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0.07***</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921091508"/>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(0.03)</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646233266"/>
                  </a:ext>
                </a:extLst>
              </a:tr>
              <a:tr h="135420">
                <a:tc>
                  <a:txBody>
                    <a:bodyPr/>
                    <a:lstStyle/>
                    <a:p>
                      <a:pPr marL="0" marR="0">
                        <a:lnSpc>
                          <a:spcPct val="125000"/>
                        </a:lnSpc>
                        <a:spcBef>
                          <a:spcPts val="0"/>
                        </a:spcBef>
                        <a:spcAft>
                          <a:spcPts val="0"/>
                        </a:spcAft>
                      </a:pPr>
                      <a:r>
                        <a:rPr lang="en-US" sz="1050">
                          <a:effectLst/>
                        </a:rPr>
                        <a:t>Income &gt; $50k</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-0.02</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534704464"/>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(0.02)</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694179464"/>
                  </a:ext>
                </a:extLst>
              </a:tr>
              <a:tr h="135420">
                <a:tc>
                  <a:txBody>
                    <a:bodyPr/>
                    <a:lstStyle/>
                    <a:p>
                      <a:pPr marL="0" marR="0">
                        <a:lnSpc>
                          <a:spcPct val="125000"/>
                        </a:lnSpc>
                        <a:spcBef>
                          <a:spcPts val="0"/>
                        </a:spcBef>
                        <a:spcAft>
                          <a:spcPts val="0"/>
                        </a:spcAft>
                      </a:pPr>
                      <a:r>
                        <a:rPr lang="en-US" sz="1050">
                          <a:effectLst/>
                        </a:rPr>
                        <a:t>Income &gt; $150k</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-0.09***</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114315297"/>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(0.03)</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544802242"/>
                  </a:ext>
                </a:extLst>
              </a:tr>
              <a:tr h="135420">
                <a:tc>
                  <a:txBody>
                    <a:bodyPr/>
                    <a:lstStyle/>
                    <a:p>
                      <a:pPr marL="0" marR="0">
                        <a:lnSpc>
                          <a:spcPct val="125000"/>
                        </a:lnSpc>
                        <a:spcBef>
                          <a:spcPts val="0"/>
                        </a:spcBef>
                        <a:spcAft>
                          <a:spcPts val="0"/>
                        </a:spcAft>
                      </a:pPr>
                      <a:r>
                        <a:rPr lang="en-US" sz="1050">
                          <a:effectLst/>
                        </a:rPr>
                        <a:t>Black/African American</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0.02</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013035649"/>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(0.03)</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193986494"/>
                  </a:ext>
                </a:extLst>
              </a:tr>
              <a:tr h="135420">
                <a:tc>
                  <a:txBody>
                    <a:bodyPr/>
                    <a:lstStyle/>
                    <a:p>
                      <a:pPr marL="0" marR="0">
                        <a:lnSpc>
                          <a:spcPct val="125000"/>
                        </a:lnSpc>
                        <a:spcBef>
                          <a:spcPts val="0"/>
                        </a:spcBef>
                        <a:spcAft>
                          <a:spcPts val="0"/>
                        </a:spcAft>
                      </a:pPr>
                      <a:r>
                        <a:rPr lang="en-US" sz="1050">
                          <a:effectLst/>
                        </a:rPr>
                        <a:t>Ethnicity withheld</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-0.44***</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433300801"/>
                  </a:ext>
                </a:extLst>
              </a:tr>
              <a:tr h="149000">
                <a:tc>
                  <a:txBody>
                    <a:bodyPr/>
                    <a:lstStyle/>
                    <a:p>
                      <a:pPr>
                        <a:lnSpc>
                          <a:spcPct val="107000"/>
                        </a:lnSpc>
                      </a:pPr>
                      <a:endParaRPr lang="en-US" sz="1200">
                        <a:effectLst/>
                        <a:latin typeface="Arial" panose="020B0604020202020204" pitchFamily="34" charset="0"/>
                        <a:cs typeface="Arial" panose="020B0604020202020204" pitchFamily="34" charset="0"/>
                      </a:endParaRPr>
                    </a:p>
                  </a:txBody>
                  <a:tcPr marL="36875" marR="36875" marT="0" marB="0"/>
                </a:tc>
                <a:tc>
                  <a:txBody>
                    <a:bodyPr/>
                    <a:lstStyle/>
                    <a:p>
                      <a:pPr marL="0" marR="0" algn="r">
                        <a:lnSpc>
                          <a:spcPct val="125000"/>
                        </a:lnSpc>
                        <a:spcBef>
                          <a:spcPts val="0"/>
                        </a:spcBef>
                        <a:spcAft>
                          <a:spcPts val="0"/>
                        </a:spcAft>
                      </a:pPr>
                      <a:r>
                        <a:rPr lang="en-US" sz="1050">
                          <a:effectLst/>
                        </a:rPr>
                        <a:t>(0.07)</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76430793"/>
                  </a:ext>
                </a:extLst>
              </a:tr>
              <a:tr h="135420">
                <a:tc rowSpan="2">
                  <a:txBody>
                    <a:bodyPr/>
                    <a:lstStyle/>
                    <a:p>
                      <a:pPr marL="0" marR="0">
                        <a:lnSpc>
                          <a:spcPct val="125000"/>
                        </a:lnSpc>
                        <a:spcBef>
                          <a:spcPts val="0"/>
                        </a:spcBef>
                        <a:spcAft>
                          <a:spcPts val="0"/>
                        </a:spcAft>
                      </a:pPr>
                      <a:r>
                        <a:rPr lang="en-US" sz="1050">
                          <a:effectLst/>
                        </a:rPr>
                        <a:t>Suffered</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0.09***</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491262282"/>
                  </a:ext>
                </a:extLst>
              </a:tr>
              <a:tr h="135420">
                <a:tc vMerge="1">
                  <a:txBody>
                    <a:bodyPr/>
                    <a:lstStyle/>
                    <a:p>
                      <a:endParaRPr lang="en-US"/>
                    </a:p>
                  </a:txBody>
                  <a:tcPr/>
                </a:tc>
                <a:tc>
                  <a:txBody>
                    <a:bodyPr/>
                    <a:lstStyle/>
                    <a:p>
                      <a:pPr marL="0" marR="0" algn="r">
                        <a:lnSpc>
                          <a:spcPct val="125000"/>
                        </a:lnSpc>
                        <a:spcBef>
                          <a:spcPts val="0"/>
                        </a:spcBef>
                        <a:spcAft>
                          <a:spcPts val="0"/>
                        </a:spcAft>
                      </a:pPr>
                      <a:r>
                        <a:rPr lang="en-US" sz="1050">
                          <a:effectLst/>
                        </a:rPr>
                        <a:t>(0.02)</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339178371"/>
                  </a:ext>
                </a:extLst>
              </a:tr>
              <a:tr h="135420">
                <a:tc rowSpan="2">
                  <a:txBody>
                    <a:bodyPr/>
                    <a:lstStyle/>
                    <a:p>
                      <a:pPr marL="0" marR="0">
                        <a:lnSpc>
                          <a:spcPct val="125000"/>
                        </a:lnSpc>
                        <a:spcBef>
                          <a:spcPts val="0"/>
                        </a:spcBef>
                        <a:spcAft>
                          <a:spcPts val="0"/>
                        </a:spcAft>
                      </a:pPr>
                      <a:r>
                        <a:rPr lang="en-US" sz="1050">
                          <a:effectLst/>
                        </a:rPr>
                        <a:t>Communitarian (PCA)</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dirty="0">
                          <a:effectLst/>
                        </a:rPr>
                        <a:t>-0.11***</a:t>
                      </a:r>
                      <a:endParaRPr lang="en-US" sz="1200" dirty="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538608607"/>
                  </a:ext>
                </a:extLst>
              </a:tr>
              <a:tr h="135420">
                <a:tc vMerge="1">
                  <a:txBody>
                    <a:bodyPr/>
                    <a:lstStyle/>
                    <a:p>
                      <a:endParaRPr lang="en-US"/>
                    </a:p>
                  </a:txBody>
                  <a:tcPr/>
                </a:tc>
                <a:tc>
                  <a:txBody>
                    <a:bodyPr/>
                    <a:lstStyle/>
                    <a:p>
                      <a:pPr marL="0" marR="0" algn="r">
                        <a:lnSpc>
                          <a:spcPct val="125000"/>
                        </a:lnSpc>
                        <a:spcBef>
                          <a:spcPts val="0"/>
                        </a:spcBef>
                        <a:spcAft>
                          <a:spcPts val="0"/>
                        </a:spcAft>
                      </a:pPr>
                      <a:r>
                        <a:rPr lang="en-US" sz="1050">
                          <a:effectLst/>
                        </a:rPr>
                        <a:t>(0.01)</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1834283397"/>
                  </a:ext>
                </a:extLst>
              </a:tr>
              <a:tr h="135420">
                <a:tc rowSpan="2">
                  <a:txBody>
                    <a:bodyPr/>
                    <a:lstStyle/>
                    <a:p>
                      <a:pPr marL="0" marR="0">
                        <a:lnSpc>
                          <a:spcPct val="125000"/>
                        </a:lnSpc>
                        <a:spcBef>
                          <a:spcPts val="0"/>
                        </a:spcBef>
                        <a:spcAft>
                          <a:spcPts val="0"/>
                        </a:spcAft>
                      </a:pPr>
                      <a:r>
                        <a:rPr lang="en-US" sz="1050">
                          <a:effectLst/>
                        </a:rPr>
                        <a:t>Communitarian (PCA) and suffered</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0.05***</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701427888"/>
                  </a:ext>
                </a:extLst>
              </a:tr>
              <a:tr h="135420">
                <a:tc vMerge="1">
                  <a:txBody>
                    <a:bodyPr/>
                    <a:lstStyle/>
                    <a:p>
                      <a:endParaRPr lang="en-US"/>
                    </a:p>
                  </a:txBody>
                  <a:tcPr/>
                </a:tc>
                <a:tc>
                  <a:txBody>
                    <a:bodyPr/>
                    <a:lstStyle/>
                    <a:p>
                      <a:pPr marL="0" marR="0" algn="r">
                        <a:lnSpc>
                          <a:spcPct val="125000"/>
                        </a:lnSpc>
                        <a:spcBef>
                          <a:spcPts val="0"/>
                        </a:spcBef>
                        <a:spcAft>
                          <a:spcPts val="0"/>
                        </a:spcAft>
                      </a:pPr>
                      <a:r>
                        <a:rPr lang="en-US" sz="1050">
                          <a:effectLst/>
                        </a:rPr>
                        <a:t>(0.01)</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856212287"/>
                  </a:ext>
                </a:extLst>
              </a:tr>
              <a:tr h="135420">
                <a:tc>
                  <a:txBody>
                    <a:bodyPr/>
                    <a:lstStyle/>
                    <a:p>
                      <a:pPr marL="0" marR="0">
                        <a:lnSpc>
                          <a:spcPct val="125000"/>
                        </a:lnSpc>
                        <a:spcBef>
                          <a:spcPts val="0"/>
                        </a:spcBef>
                        <a:spcAft>
                          <a:spcPts val="0"/>
                        </a:spcAft>
                      </a:pPr>
                      <a:r>
                        <a:rPr lang="en-US" sz="1050">
                          <a:effectLst/>
                        </a:rPr>
                        <a:t>Observations</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tc>
                <a:tc>
                  <a:txBody>
                    <a:bodyPr/>
                    <a:lstStyle/>
                    <a:p>
                      <a:pPr marL="0" marR="0" algn="r">
                        <a:lnSpc>
                          <a:spcPct val="125000"/>
                        </a:lnSpc>
                        <a:spcBef>
                          <a:spcPts val="0"/>
                        </a:spcBef>
                        <a:spcAft>
                          <a:spcPts val="0"/>
                        </a:spcAft>
                      </a:pPr>
                      <a:r>
                        <a:rPr lang="en-US" sz="1050">
                          <a:effectLst/>
                        </a:rPr>
                        <a:t>2,519</a:t>
                      </a:r>
                      <a:endParaRPr lang="en-US" sz="1200">
                        <a:effectLst/>
                        <a:latin typeface="Segoe UI" panose="020B0502040204020203" pitchFamily="34" charset="0"/>
                        <a:ea typeface="Arial" panose="020B0604020202020204" pitchFamily="34" charset="0"/>
                        <a:cs typeface="Times New Roman" panose="02020603050405020304" pitchFamily="18" charset="0"/>
                      </a:endParaRPr>
                    </a:p>
                  </a:txBody>
                  <a:tcPr marL="36875" marR="36875" marT="0" marB="0" anchor="b"/>
                </a:tc>
                <a:extLst>
                  <a:ext uri="{0D108BD9-81ED-4DB2-BD59-A6C34878D82A}">
                    <a16:rowId xmlns:a16="http://schemas.microsoft.com/office/drawing/2014/main" val="25771724"/>
                  </a:ext>
                </a:extLst>
              </a:tr>
              <a:tr h="285608">
                <a:tc gridSpan="2">
                  <a:txBody>
                    <a:bodyPr/>
                    <a:lstStyle/>
                    <a:p>
                      <a:pPr marL="0" marR="0">
                        <a:lnSpc>
                          <a:spcPct val="125000"/>
                        </a:lnSpc>
                        <a:spcBef>
                          <a:spcPts val="0"/>
                        </a:spcBef>
                        <a:spcAft>
                          <a:spcPts val="0"/>
                        </a:spcAft>
                      </a:pPr>
                      <a:r>
                        <a:rPr lang="en-US" sz="1050" dirty="0">
                          <a:effectLst/>
                        </a:rPr>
                        <a:t>Robust standard errors in parentheses; *** p&lt;0.01, ** p&lt;0.05, * p&lt;0.1.</a:t>
                      </a:r>
                      <a:endParaRPr lang="en-US" sz="1200" dirty="0">
                        <a:effectLst/>
                      </a:endParaRPr>
                    </a:p>
                  </a:txBody>
                  <a:tcPr marL="36875" marR="36875" marT="0" marB="0"/>
                </a:tc>
                <a:tc hMerge="1">
                  <a:txBody>
                    <a:bodyPr/>
                    <a:lstStyle/>
                    <a:p>
                      <a:endParaRPr lang="en-US"/>
                    </a:p>
                  </a:txBody>
                  <a:tcPr/>
                </a:tc>
                <a:extLst>
                  <a:ext uri="{0D108BD9-81ED-4DB2-BD59-A6C34878D82A}">
                    <a16:rowId xmlns:a16="http://schemas.microsoft.com/office/drawing/2014/main" val="3293444932"/>
                  </a:ext>
                </a:extLst>
              </a:tr>
            </a:tbl>
          </a:graphicData>
        </a:graphic>
      </p:graphicFrame>
    </p:spTree>
    <p:extLst>
      <p:ext uri="{BB962C8B-B14F-4D97-AF65-F5344CB8AC3E}">
        <p14:creationId xmlns:p14="http://schemas.microsoft.com/office/powerpoint/2010/main" val="75459110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1778C-0E06-46D2-948E-4478F89530CA}"/>
              </a:ext>
            </a:extLst>
          </p:cNvPr>
          <p:cNvSpPr>
            <a:spLocks noGrp="1"/>
          </p:cNvSpPr>
          <p:nvPr>
            <p:ph type="title"/>
          </p:nvPr>
        </p:nvSpPr>
        <p:spPr/>
        <p:txBody>
          <a:bodyPr/>
          <a:lstStyle/>
          <a:p>
            <a:r>
              <a:rPr lang="en-US" dirty="0"/>
              <a:t>Robustness Checks</a:t>
            </a:r>
          </a:p>
        </p:txBody>
      </p:sp>
      <p:sp>
        <p:nvSpPr>
          <p:cNvPr id="3" name="Text Placeholder 2">
            <a:extLst>
              <a:ext uri="{FF2B5EF4-FFF2-40B4-BE49-F238E27FC236}">
                <a16:creationId xmlns:a16="http://schemas.microsoft.com/office/drawing/2014/main" id="{1B75AD00-5234-40EF-8B97-36CDD5CB8709}"/>
              </a:ext>
            </a:extLst>
          </p:cNvPr>
          <p:cNvSpPr>
            <a:spLocks noGrp="1"/>
          </p:cNvSpPr>
          <p:nvPr>
            <p:ph type="body" sz="quarter" idx="10"/>
          </p:nvPr>
        </p:nvSpPr>
        <p:spPr/>
        <p:txBody>
          <a:bodyPr/>
          <a:lstStyle/>
          <a:p>
            <a:pPr lvl="1"/>
            <a:r>
              <a:rPr lang="en-US" dirty="0"/>
              <a:t>Leave out health spending preferences in detecting moral perspectives</a:t>
            </a:r>
          </a:p>
          <a:p>
            <a:pPr lvl="1"/>
            <a:r>
              <a:rPr lang="en-US" dirty="0"/>
              <a:t>Calculations to show that result not driven by simply fewer universalists available to change their mind</a:t>
            </a:r>
          </a:p>
          <a:p>
            <a:pPr lvl="1"/>
            <a:r>
              <a:rPr lang="en-US" dirty="0"/>
              <a:t>Use actual COVID-19 incidence data instead of self-reported sickness</a:t>
            </a:r>
          </a:p>
          <a:p>
            <a:pPr lvl="2"/>
            <a:r>
              <a:rPr lang="en-US" dirty="0"/>
              <a:t>Also used this to check whether there are systematic differences in reporting sickness across moral perspectives</a:t>
            </a:r>
          </a:p>
          <a:p>
            <a:pPr lvl="1"/>
            <a:r>
              <a:rPr lang="en-US" dirty="0"/>
              <a:t>Checked assigned moral perspectives by comparing them to answers on questions regarding attitudes toward social policy (e.g., taxes generally too high, benefits discourage poor,…)</a:t>
            </a:r>
          </a:p>
          <a:p>
            <a:pPr lvl="1"/>
            <a:endParaRPr lang="en-US" dirty="0"/>
          </a:p>
        </p:txBody>
      </p:sp>
    </p:spTree>
    <p:extLst>
      <p:ext uri="{BB962C8B-B14F-4D97-AF65-F5344CB8AC3E}">
        <p14:creationId xmlns:p14="http://schemas.microsoft.com/office/powerpoint/2010/main" val="256507156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BC9C1-CF3D-41EF-92BA-646988C17829}"/>
              </a:ext>
            </a:extLst>
          </p:cNvPr>
          <p:cNvSpPr>
            <a:spLocks noGrp="1"/>
          </p:cNvSpPr>
          <p:nvPr>
            <p:ph type="title"/>
          </p:nvPr>
        </p:nvSpPr>
        <p:spPr/>
        <p:txBody>
          <a:bodyPr/>
          <a:lstStyle/>
          <a:p>
            <a:r>
              <a:rPr lang="en-US" dirty="0"/>
              <a:t>Conclusions</a:t>
            </a:r>
          </a:p>
        </p:txBody>
      </p:sp>
      <p:sp>
        <p:nvSpPr>
          <p:cNvPr id="3" name="Text Placeholder 2">
            <a:extLst>
              <a:ext uri="{FF2B5EF4-FFF2-40B4-BE49-F238E27FC236}">
                <a16:creationId xmlns:a16="http://schemas.microsoft.com/office/drawing/2014/main" id="{C18BD9E8-25EC-4D18-8AAC-786019DBCC08}"/>
              </a:ext>
            </a:extLst>
          </p:cNvPr>
          <p:cNvSpPr>
            <a:spLocks noGrp="1"/>
          </p:cNvSpPr>
          <p:nvPr>
            <p:ph type="body" sz="quarter" idx="10"/>
          </p:nvPr>
        </p:nvSpPr>
        <p:spPr/>
        <p:txBody>
          <a:bodyPr/>
          <a:lstStyle/>
          <a:p>
            <a:pPr lvl="1"/>
            <a:r>
              <a:rPr lang="en-US" dirty="0"/>
              <a:t>Strong support for temporary and permanent progressive tax increases</a:t>
            </a:r>
          </a:p>
          <a:p>
            <a:pPr lvl="2"/>
            <a:r>
              <a:rPr lang="en-US" dirty="0"/>
              <a:t>Despite general perception that taxes too high</a:t>
            </a:r>
          </a:p>
          <a:p>
            <a:pPr lvl="1"/>
            <a:r>
              <a:rPr lang="en-US" dirty="0"/>
              <a:t>Views differ as expected across moral perspectives</a:t>
            </a:r>
          </a:p>
          <a:p>
            <a:pPr lvl="2"/>
            <a:r>
              <a:rPr lang="en-US" dirty="0"/>
              <a:t>But change as a result of personal exposure</a:t>
            </a:r>
          </a:p>
          <a:p>
            <a:pPr lvl="1"/>
            <a:r>
              <a:rPr lang="en-US" dirty="0"/>
              <a:t>Term used not particularly important</a:t>
            </a:r>
          </a:p>
          <a:p>
            <a:pPr lvl="2"/>
            <a:r>
              <a:rPr lang="en-US" dirty="0"/>
              <a:t>But: “COVID-19 Recovery Contribution” wins</a:t>
            </a:r>
          </a:p>
          <a:p>
            <a:pPr lvl="2"/>
            <a:endParaRPr lang="en-US" dirty="0"/>
          </a:p>
          <a:p>
            <a:pPr lvl="1"/>
            <a:r>
              <a:rPr lang="en-US" dirty="0"/>
              <a:t>Open questions for future research:</a:t>
            </a:r>
          </a:p>
          <a:p>
            <a:pPr lvl="2"/>
            <a:r>
              <a:rPr lang="en-US" dirty="0"/>
              <a:t>How long do changes in attitudes last?</a:t>
            </a:r>
          </a:p>
          <a:p>
            <a:pPr lvl="2"/>
            <a:r>
              <a:rPr lang="en-US" dirty="0"/>
              <a:t>Are results transferable to other countries?</a:t>
            </a:r>
          </a:p>
          <a:p>
            <a:pPr lvl="2"/>
            <a:endParaRPr lang="en-US" dirty="0"/>
          </a:p>
        </p:txBody>
      </p:sp>
    </p:spTree>
    <p:extLst>
      <p:ext uri="{BB962C8B-B14F-4D97-AF65-F5344CB8AC3E}">
        <p14:creationId xmlns:p14="http://schemas.microsoft.com/office/powerpoint/2010/main" val="79445914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Motivation</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p:txBody>
          <a:bodyPr/>
          <a:lstStyle/>
          <a:p>
            <a:pPr lvl="1"/>
            <a:r>
              <a:rPr lang="en-US" dirty="0"/>
              <a:t>Policy Relevance:</a:t>
            </a:r>
          </a:p>
          <a:p>
            <a:pPr lvl="2"/>
            <a:r>
              <a:rPr lang="en-US" dirty="0"/>
              <a:t>Case for progressive tax reforms</a:t>
            </a:r>
          </a:p>
          <a:p>
            <a:pPr lvl="3"/>
            <a:r>
              <a:rPr lang="en-US" dirty="0"/>
              <a:t>High direct and indirect cost of pandemic on public finances</a:t>
            </a:r>
          </a:p>
          <a:p>
            <a:pPr lvl="3"/>
            <a:r>
              <a:rPr lang="en-US" dirty="0"/>
              <a:t>Likely increase in inequality</a:t>
            </a:r>
          </a:p>
          <a:p>
            <a:pPr lvl="3"/>
            <a:endParaRPr lang="en-US" dirty="0"/>
          </a:p>
          <a:p>
            <a:pPr lvl="2"/>
            <a:r>
              <a:rPr lang="en-US" dirty="0"/>
              <a:t>Gauge attitudes toward</a:t>
            </a:r>
          </a:p>
          <a:p>
            <a:pPr lvl="3"/>
            <a:r>
              <a:rPr lang="en-US" dirty="0"/>
              <a:t>Temporary levies</a:t>
            </a:r>
          </a:p>
          <a:p>
            <a:pPr lvl="3"/>
            <a:r>
              <a:rPr lang="en-US" dirty="0"/>
              <a:t>Permanent/structural reforms</a:t>
            </a:r>
          </a:p>
          <a:p>
            <a:pPr lvl="3"/>
            <a:r>
              <a:rPr lang="en-US" dirty="0"/>
              <a:t>Different terms (including “solidarity tax”)</a:t>
            </a:r>
          </a:p>
          <a:p>
            <a:pPr lvl="1"/>
            <a:endParaRPr lang="en-US" dirty="0"/>
          </a:p>
          <a:p>
            <a:pPr lvl="1"/>
            <a:r>
              <a:rPr lang="en-US" dirty="0"/>
              <a:t>Contribution to literature on how experiences shape attitudes</a:t>
            </a:r>
          </a:p>
        </p:txBody>
      </p:sp>
    </p:spTree>
    <p:extLst>
      <p:ext uri="{BB962C8B-B14F-4D97-AF65-F5344CB8AC3E}">
        <p14:creationId xmlns:p14="http://schemas.microsoft.com/office/powerpoint/2010/main" val="49585439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A0B0-20D6-48EE-B1AB-3572873728C7}"/>
              </a:ext>
            </a:extLst>
          </p:cNvPr>
          <p:cNvSpPr>
            <a:spLocks noGrp="1"/>
          </p:cNvSpPr>
          <p:nvPr>
            <p:ph type="title"/>
          </p:nvPr>
        </p:nvSpPr>
        <p:spPr/>
        <p:txBody>
          <a:bodyPr/>
          <a:lstStyle/>
          <a:p>
            <a:r>
              <a:rPr lang="en-US" dirty="0"/>
              <a:t>Data</a:t>
            </a:r>
          </a:p>
        </p:txBody>
      </p:sp>
      <p:sp>
        <p:nvSpPr>
          <p:cNvPr id="3" name="Text Placeholder 2">
            <a:extLst>
              <a:ext uri="{FF2B5EF4-FFF2-40B4-BE49-F238E27FC236}">
                <a16:creationId xmlns:a16="http://schemas.microsoft.com/office/drawing/2014/main" id="{52076967-48B8-405F-90DE-94CD01A5ED58}"/>
              </a:ext>
            </a:extLst>
          </p:cNvPr>
          <p:cNvSpPr>
            <a:spLocks noGrp="1"/>
          </p:cNvSpPr>
          <p:nvPr>
            <p:ph type="body" sz="quarter" idx="10"/>
          </p:nvPr>
        </p:nvSpPr>
        <p:spPr>
          <a:xfrm>
            <a:off x="1236662" y="1208614"/>
            <a:ext cx="9715500" cy="4860591"/>
          </a:xfrm>
        </p:spPr>
        <p:txBody>
          <a:bodyPr/>
          <a:lstStyle/>
          <a:p>
            <a:pPr lvl="1"/>
            <a:r>
              <a:rPr lang="en-US" dirty="0"/>
              <a:t>Survey of 2,519 US residents (October 9-23)</a:t>
            </a:r>
          </a:p>
          <a:p>
            <a:pPr lvl="1"/>
            <a:endParaRPr lang="en-US" dirty="0"/>
          </a:p>
        </p:txBody>
      </p:sp>
      <p:graphicFrame>
        <p:nvGraphicFramePr>
          <p:cNvPr id="5" name="Table 4">
            <a:extLst>
              <a:ext uri="{FF2B5EF4-FFF2-40B4-BE49-F238E27FC236}">
                <a16:creationId xmlns:a16="http://schemas.microsoft.com/office/drawing/2014/main" id="{CAE2812F-DCB3-459E-B951-3EA8081CE0BD}"/>
              </a:ext>
            </a:extLst>
          </p:cNvPr>
          <p:cNvGraphicFramePr>
            <a:graphicFrameLocks noGrp="1"/>
          </p:cNvGraphicFramePr>
          <p:nvPr>
            <p:extLst>
              <p:ext uri="{D42A27DB-BD31-4B8C-83A1-F6EECF244321}">
                <p14:modId xmlns:p14="http://schemas.microsoft.com/office/powerpoint/2010/main" val="848305506"/>
              </p:ext>
            </p:extLst>
          </p:nvPr>
        </p:nvGraphicFramePr>
        <p:xfrm>
          <a:off x="7510873" y="2187100"/>
          <a:ext cx="4376327" cy="2725938"/>
        </p:xfrm>
        <a:graphic>
          <a:graphicData uri="http://schemas.openxmlformats.org/drawingml/2006/table">
            <a:tbl>
              <a:tblPr firstRow="1" firstCol="1" bandRow="1">
                <a:tableStyleId>{5C22544A-7EE6-4342-B048-85BDC9FD1C3A}</a:tableStyleId>
              </a:tblPr>
              <a:tblGrid>
                <a:gridCol w="1613888">
                  <a:extLst>
                    <a:ext uri="{9D8B030D-6E8A-4147-A177-3AD203B41FA5}">
                      <a16:colId xmlns:a16="http://schemas.microsoft.com/office/drawing/2014/main" val="3837228645"/>
                    </a:ext>
                  </a:extLst>
                </a:gridCol>
                <a:gridCol w="920813">
                  <a:extLst>
                    <a:ext uri="{9D8B030D-6E8A-4147-A177-3AD203B41FA5}">
                      <a16:colId xmlns:a16="http://schemas.microsoft.com/office/drawing/2014/main" val="2183642204"/>
                    </a:ext>
                  </a:extLst>
                </a:gridCol>
                <a:gridCol w="920813">
                  <a:extLst>
                    <a:ext uri="{9D8B030D-6E8A-4147-A177-3AD203B41FA5}">
                      <a16:colId xmlns:a16="http://schemas.microsoft.com/office/drawing/2014/main" val="2362097597"/>
                    </a:ext>
                  </a:extLst>
                </a:gridCol>
                <a:gridCol w="920813">
                  <a:extLst>
                    <a:ext uri="{9D8B030D-6E8A-4147-A177-3AD203B41FA5}">
                      <a16:colId xmlns:a16="http://schemas.microsoft.com/office/drawing/2014/main" val="2278741603"/>
                    </a:ext>
                  </a:extLst>
                </a:gridCol>
              </a:tblGrid>
              <a:tr h="387609">
                <a:tc>
                  <a:txBody>
                    <a:bodyPr/>
                    <a:lstStyle/>
                    <a:p>
                      <a:pPr marL="0" marR="0">
                        <a:spcBef>
                          <a:spcPts val="0"/>
                        </a:spcBef>
                        <a:spcAft>
                          <a:spcPts val="0"/>
                        </a:spcAft>
                      </a:pPr>
                      <a:r>
                        <a:rPr lang="en-US" sz="1600" dirty="0">
                          <a:effectLst/>
                        </a:rPr>
                        <a:t> </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Min</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Median</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Max</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0586625"/>
                  </a:ext>
                </a:extLst>
              </a:tr>
              <a:tr h="387609">
                <a:tc>
                  <a:txBody>
                    <a:bodyPr/>
                    <a:lstStyle/>
                    <a:p>
                      <a:pPr marL="0" marR="0">
                        <a:spcBef>
                          <a:spcPts val="0"/>
                        </a:spcBef>
                        <a:spcAft>
                          <a:spcPts val="0"/>
                        </a:spcAft>
                      </a:pPr>
                      <a:r>
                        <a:rPr lang="en-US" sz="1600">
                          <a:effectLst/>
                        </a:rPr>
                        <a:t>Age</a:t>
                      </a:r>
                      <a:endParaRPr lang="en-US" sz="200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18.0</a:t>
                      </a:r>
                      <a:endParaRPr lang="en-US" sz="200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43.0</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99.0</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6340328"/>
                  </a:ext>
                </a:extLst>
              </a:tr>
              <a:tr h="387609">
                <a:tc>
                  <a:txBody>
                    <a:bodyPr/>
                    <a:lstStyle/>
                    <a:p>
                      <a:pPr marL="0" marR="0">
                        <a:spcBef>
                          <a:spcPts val="0"/>
                        </a:spcBef>
                        <a:spcAft>
                          <a:spcPts val="0"/>
                        </a:spcAft>
                      </a:pPr>
                      <a:r>
                        <a:rPr lang="en-US" sz="1600">
                          <a:effectLst/>
                        </a:rPr>
                        <a:t>Number of children</a:t>
                      </a:r>
                      <a:endParaRPr lang="en-US" sz="200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0.0</a:t>
                      </a:r>
                      <a:endParaRPr lang="en-US" sz="200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1.0</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9.0</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5197586"/>
                  </a:ext>
                </a:extLst>
              </a:tr>
              <a:tr h="545656">
                <a:tc>
                  <a:txBody>
                    <a:bodyPr/>
                    <a:lstStyle/>
                    <a:p>
                      <a:pPr marL="0" marR="0">
                        <a:spcBef>
                          <a:spcPts val="0"/>
                        </a:spcBef>
                        <a:spcAft>
                          <a:spcPts val="0"/>
                        </a:spcAft>
                      </a:pPr>
                      <a:r>
                        <a:rPr lang="en-US" sz="1600">
                          <a:effectLst/>
                        </a:rPr>
                        <a:t>Number of adults in household</a:t>
                      </a:r>
                      <a:endParaRPr lang="en-US" sz="200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1.0</a:t>
                      </a:r>
                      <a:endParaRPr lang="en-US" sz="200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2.0</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19.0</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0706777"/>
                  </a:ext>
                </a:extLst>
              </a:tr>
              <a:tr h="581413">
                <a:tc>
                  <a:txBody>
                    <a:bodyPr/>
                    <a:lstStyle/>
                    <a:p>
                      <a:pPr marL="0" marR="0">
                        <a:spcBef>
                          <a:spcPts val="0"/>
                        </a:spcBef>
                        <a:spcAft>
                          <a:spcPts val="0"/>
                        </a:spcAft>
                      </a:pPr>
                      <a:r>
                        <a:rPr lang="en-US" sz="1600" dirty="0">
                          <a:effectLst/>
                        </a:rPr>
                        <a:t>Number of children in household</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0.0</a:t>
                      </a:r>
                      <a:endParaRPr lang="en-US" sz="200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0.0</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19.0</a:t>
                      </a:r>
                      <a:endParaRPr lang="en-US" sz="2000" dirty="0">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6076791"/>
                  </a:ext>
                </a:extLst>
              </a:tr>
            </a:tbl>
          </a:graphicData>
        </a:graphic>
      </p:graphicFrame>
      <p:pic>
        <p:nvPicPr>
          <p:cNvPr id="6" name="Picture 5">
            <a:extLst>
              <a:ext uri="{FF2B5EF4-FFF2-40B4-BE49-F238E27FC236}">
                <a16:creationId xmlns:a16="http://schemas.microsoft.com/office/drawing/2014/main" id="{D26FBB5F-D446-4D22-8F22-7542695379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39838" y="1849030"/>
            <a:ext cx="5943600" cy="4326890"/>
          </a:xfrm>
          <a:prstGeom prst="rect">
            <a:avLst/>
          </a:prstGeom>
          <a:noFill/>
          <a:ln>
            <a:noFill/>
          </a:ln>
        </p:spPr>
      </p:pic>
    </p:spTree>
    <p:extLst>
      <p:ext uri="{BB962C8B-B14F-4D97-AF65-F5344CB8AC3E}">
        <p14:creationId xmlns:p14="http://schemas.microsoft.com/office/powerpoint/2010/main" val="43074627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C8257-AA8A-49A8-8365-043BF7DA3CB2}"/>
              </a:ext>
            </a:extLst>
          </p:cNvPr>
          <p:cNvSpPr>
            <a:spLocks noGrp="1"/>
          </p:cNvSpPr>
          <p:nvPr>
            <p:ph type="title"/>
          </p:nvPr>
        </p:nvSpPr>
        <p:spPr/>
        <p:txBody>
          <a:bodyPr/>
          <a:lstStyle/>
          <a:p>
            <a:r>
              <a:rPr lang="en-US" dirty="0"/>
              <a:t>Introductory Paragraph</a:t>
            </a:r>
          </a:p>
        </p:txBody>
      </p:sp>
      <p:sp>
        <p:nvSpPr>
          <p:cNvPr id="3" name="Text Placeholder 2">
            <a:extLst>
              <a:ext uri="{FF2B5EF4-FFF2-40B4-BE49-F238E27FC236}">
                <a16:creationId xmlns:a16="http://schemas.microsoft.com/office/drawing/2014/main" id="{8CE86656-41FB-4C76-B022-B6A5919602A5}"/>
              </a:ext>
            </a:extLst>
          </p:cNvPr>
          <p:cNvSpPr>
            <a:spLocks noGrp="1"/>
          </p:cNvSpPr>
          <p:nvPr>
            <p:ph type="body" sz="quarter" idx="10"/>
          </p:nvPr>
        </p:nvSpPr>
        <p:spPr>
          <a:xfrm>
            <a:off x="1239838" y="2256312"/>
            <a:ext cx="9715500" cy="4074150"/>
          </a:xfrm>
        </p:spPr>
        <p:txBody>
          <a:bodyPr/>
          <a:lstStyle/>
          <a:p>
            <a:r>
              <a:rPr lang="en-US" i="1" dirty="0"/>
              <a:t>The COVID-19 pandemic has caused the government to spend more to cover health costs and help people and businesses. Meanwhile, tax revenues have fallen because of the decline in incomes. </a:t>
            </a:r>
          </a:p>
          <a:p>
            <a:r>
              <a:rPr lang="en-US" i="1" dirty="0"/>
              <a:t>After the pandemic, a combination of spending cuts and tax increases is to be expected. We would like to get your input on how the government should approach making these changes.  </a:t>
            </a:r>
          </a:p>
          <a:p>
            <a:endParaRPr lang="en-US" i="1" dirty="0"/>
          </a:p>
        </p:txBody>
      </p:sp>
    </p:spTree>
    <p:extLst>
      <p:ext uri="{BB962C8B-B14F-4D97-AF65-F5344CB8AC3E}">
        <p14:creationId xmlns:p14="http://schemas.microsoft.com/office/powerpoint/2010/main" val="115263203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B92C18-1CC3-4D83-B295-DE19945B5D22}"/>
              </a:ext>
            </a:extLst>
          </p:cNvPr>
          <p:cNvSpPr>
            <a:spLocks noGrp="1"/>
          </p:cNvSpPr>
          <p:nvPr>
            <p:ph type="body" sz="quarter" idx="10"/>
          </p:nvPr>
        </p:nvSpPr>
        <p:spPr>
          <a:xfrm>
            <a:off x="1239838" y="83127"/>
            <a:ext cx="9715500" cy="6247335"/>
          </a:xfrm>
        </p:spPr>
        <p:txBody>
          <a:bodyPr/>
          <a:lstStyle/>
          <a:p>
            <a:r>
              <a:rPr lang="en-US" i="1" dirty="0"/>
              <a:t>Would you support the introduction of a temporary [tax/solidarity tax/COVID-19 recovery tax/contribution/solidarity contribution/COVID-19 recovery contribution] charged on those who are well off, to cover the costs of fighting the COVID-19 pandemic and its economic impact?</a:t>
            </a:r>
            <a:endParaRPr lang="en-US" dirty="0"/>
          </a:p>
          <a:p>
            <a:endParaRPr lang="en-US" dirty="0"/>
          </a:p>
        </p:txBody>
      </p:sp>
      <p:pic>
        <p:nvPicPr>
          <p:cNvPr id="4" name="Picture 3">
            <a:extLst>
              <a:ext uri="{FF2B5EF4-FFF2-40B4-BE49-F238E27FC236}">
                <a16:creationId xmlns:a16="http://schemas.microsoft.com/office/drawing/2014/main" id="{50544BEF-499F-4641-8E2D-F5AD4B9A394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4329" y="1544452"/>
            <a:ext cx="7685946" cy="5070104"/>
          </a:xfrm>
          <a:prstGeom prst="rect">
            <a:avLst/>
          </a:prstGeom>
          <a:noFill/>
          <a:ln>
            <a:noFill/>
          </a:ln>
        </p:spPr>
      </p:pic>
    </p:spTree>
    <p:extLst>
      <p:ext uri="{BB962C8B-B14F-4D97-AF65-F5344CB8AC3E}">
        <p14:creationId xmlns:p14="http://schemas.microsoft.com/office/powerpoint/2010/main" val="34230768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70507E-6589-4CB2-8D81-0666DBFC2CD8}"/>
              </a:ext>
            </a:extLst>
          </p:cNvPr>
          <p:cNvSpPr>
            <a:spLocks noGrp="1"/>
          </p:cNvSpPr>
          <p:nvPr>
            <p:ph type="body" sz="quarter" idx="10"/>
          </p:nvPr>
        </p:nvSpPr>
        <p:spPr>
          <a:xfrm>
            <a:off x="1238250" y="222962"/>
            <a:ext cx="9715500" cy="4860591"/>
          </a:xfrm>
        </p:spPr>
        <p:txBody>
          <a:bodyPr/>
          <a:lstStyle/>
          <a:p>
            <a:r>
              <a:rPr lang="en-US" i="1" dirty="0"/>
              <a:t>Assuming such a temporary [tax/solidarity tax/COVID-19 recovery tax/contribution/solidarity contribution/COVID-19 recovery contribution] were introduced, which of the following would you support?</a:t>
            </a:r>
            <a:endParaRPr lang="en-US" dirty="0"/>
          </a:p>
          <a:p>
            <a:endParaRPr lang="en-US" i="1" dirty="0"/>
          </a:p>
        </p:txBody>
      </p:sp>
      <p:pic>
        <p:nvPicPr>
          <p:cNvPr id="4" name="Picture 3">
            <a:extLst>
              <a:ext uri="{FF2B5EF4-FFF2-40B4-BE49-F238E27FC236}">
                <a16:creationId xmlns:a16="http://schemas.microsoft.com/office/drawing/2014/main" id="{F8D56CC5-9856-4602-95B3-02B039B144E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49" y="1497841"/>
            <a:ext cx="7893875" cy="4860591"/>
          </a:xfrm>
          <a:prstGeom prst="rect">
            <a:avLst/>
          </a:prstGeom>
          <a:noFill/>
          <a:ln>
            <a:noFill/>
          </a:ln>
        </p:spPr>
      </p:pic>
    </p:spTree>
    <p:extLst>
      <p:ext uri="{BB962C8B-B14F-4D97-AF65-F5344CB8AC3E}">
        <p14:creationId xmlns:p14="http://schemas.microsoft.com/office/powerpoint/2010/main" val="312120455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70507E-6589-4CB2-8D81-0666DBFC2CD8}"/>
              </a:ext>
            </a:extLst>
          </p:cNvPr>
          <p:cNvSpPr>
            <a:spLocks noGrp="1"/>
          </p:cNvSpPr>
          <p:nvPr>
            <p:ph type="body" sz="quarter" idx="10"/>
          </p:nvPr>
        </p:nvSpPr>
        <p:spPr>
          <a:xfrm>
            <a:off x="1238250" y="222962"/>
            <a:ext cx="9715500" cy="4860591"/>
          </a:xfrm>
        </p:spPr>
        <p:txBody>
          <a:bodyPr/>
          <a:lstStyle/>
          <a:p>
            <a:r>
              <a:rPr lang="en-US" i="1" dirty="0"/>
              <a:t>Would you support a </a:t>
            </a:r>
            <a:r>
              <a:rPr lang="en-US" b="1" i="1" dirty="0"/>
              <a:t>permanent</a:t>
            </a:r>
            <a:r>
              <a:rPr lang="en-US" i="1" dirty="0"/>
              <a:t> increase in taxes raised only on those who are well off?</a:t>
            </a:r>
          </a:p>
        </p:txBody>
      </p:sp>
      <p:pic>
        <p:nvPicPr>
          <p:cNvPr id="5" name="Picture 4">
            <a:extLst>
              <a:ext uri="{FF2B5EF4-FFF2-40B4-BE49-F238E27FC236}">
                <a16:creationId xmlns:a16="http://schemas.microsoft.com/office/drawing/2014/main" id="{496AD0D5-FF5A-4901-8D78-32BAD50DC76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09107" y="1364619"/>
            <a:ext cx="7189273" cy="4860591"/>
          </a:xfrm>
          <a:prstGeom prst="rect">
            <a:avLst/>
          </a:prstGeom>
          <a:noFill/>
          <a:ln>
            <a:noFill/>
          </a:ln>
        </p:spPr>
      </p:pic>
    </p:spTree>
    <p:extLst>
      <p:ext uri="{BB962C8B-B14F-4D97-AF65-F5344CB8AC3E}">
        <p14:creationId xmlns:p14="http://schemas.microsoft.com/office/powerpoint/2010/main" val="415116008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70507E-6589-4CB2-8D81-0666DBFC2CD8}"/>
              </a:ext>
            </a:extLst>
          </p:cNvPr>
          <p:cNvSpPr>
            <a:spLocks noGrp="1"/>
          </p:cNvSpPr>
          <p:nvPr>
            <p:ph type="body" sz="quarter" idx="10"/>
          </p:nvPr>
        </p:nvSpPr>
        <p:spPr>
          <a:xfrm>
            <a:off x="1238250" y="222962"/>
            <a:ext cx="9715500" cy="1546461"/>
          </a:xfrm>
        </p:spPr>
        <p:txBody>
          <a:bodyPr/>
          <a:lstStyle/>
          <a:p>
            <a:r>
              <a:rPr lang="en-US" i="1" dirty="0"/>
              <a:t>Would you support a tax law change that raises taxes on the rich, reducing them for everybody else so that the government receives the same total revenue?</a:t>
            </a:r>
          </a:p>
        </p:txBody>
      </p:sp>
      <p:pic>
        <p:nvPicPr>
          <p:cNvPr id="4" name="Picture 3">
            <a:extLst>
              <a:ext uri="{FF2B5EF4-FFF2-40B4-BE49-F238E27FC236}">
                <a16:creationId xmlns:a16="http://schemas.microsoft.com/office/drawing/2014/main" id="{25BA2137-74C2-4E3D-A4D6-F8FF7FFBDF6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1388" y="1359477"/>
            <a:ext cx="8072005" cy="5088824"/>
          </a:xfrm>
          <a:prstGeom prst="rect">
            <a:avLst/>
          </a:prstGeom>
          <a:noFill/>
          <a:ln>
            <a:noFill/>
          </a:ln>
        </p:spPr>
      </p:pic>
    </p:spTree>
    <p:extLst>
      <p:ext uri="{BB962C8B-B14F-4D97-AF65-F5344CB8AC3E}">
        <p14:creationId xmlns:p14="http://schemas.microsoft.com/office/powerpoint/2010/main" val="218417730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508F36-6419-483D-8BB6-58104BE4F9A0}"/>
              </a:ext>
            </a:extLst>
          </p:cNvPr>
          <p:cNvSpPr>
            <a:spLocks noGrp="1"/>
          </p:cNvSpPr>
          <p:nvPr>
            <p:ph type="body" sz="quarter" idx="10"/>
          </p:nvPr>
        </p:nvSpPr>
        <p:spPr>
          <a:xfrm>
            <a:off x="1239838" y="332509"/>
            <a:ext cx="9715500" cy="5997954"/>
          </a:xfrm>
        </p:spPr>
        <p:txBody>
          <a:bodyPr/>
          <a:lstStyle/>
          <a:p>
            <a:r>
              <a:rPr lang="en-US" i="1" dirty="0"/>
              <a:t>Which of the following statements do you agree with?</a:t>
            </a:r>
            <a:endParaRPr lang="en-US" dirty="0"/>
          </a:p>
        </p:txBody>
      </p:sp>
      <p:pic>
        <p:nvPicPr>
          <p:cNvPr id="4098" name="Picture 2">
            <a:extLst>
              <a:ext uri="{FF2B5EF4-FFF2-40B4-BE49-F238E27FC236}">
                <a16:creationId xmlns:a16="http://schemas.microsoft.com/office/drawing/2014/main" id="{5EEFF183-5417-4599-BAB7-63365C410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6662" y="1013179"/>
            <a:ext cx="7467951" cy="5430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222907"/>
      </p:ext>
    </p:extLst>
  </p:cSld>
  <p:clrMapOvr>
    <a:masterClrMapping/>
  </p:clrMapOvr>
  <p:transition>
    <p:fade/>
  </p:transition>
</p:sld>
</file>

<file path=ppt/theme/theme1.xml><?xml version="1.0" encoding="utf-8"?>
<a:theme xmlns:a="http://schemas.openxmlformats.org/drawingml/2006/main" name="Custom Design">
  <a:themeElements>
    <a:clrScheme name="IMF Colors V2">
      <a:dk1>
        <a:srgbClr val="000000"/>
      </a:dk1>
      <a:lt1>
        <a:srgbClr val="FEFEFE"/>
      </a:lt1>
      <a:dk2>
        <a:srgbClr val="004C97"/>
      </a:dk2>
      <a:lt2>
        <a:srgbClr val="CAEDFE"/>
      </a:lt2>
      <a:accent1>
        <a:srgbClr val="009CDE"/>
      </a:accent1>
      <a:accent2>
        <a:srgbClr val="F2A900"/>
      </a:accent2>
      <a:accent3>
        <a:srgbClr val="8030A7"/>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FAD_PresentationTemplate-General" id="{8770546A-285C-4DB4-A6F7-CAA1B9D88E34}" vid="{66D2F9A7-66D2-4DED-B482-082D7CE409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7C0DA2B2C6F4409B7A7BE51408BC67" ma:contentTypeVersion="12" ma:contentTypeDescription="Create a new document." ma:contentTypeScope="" ma:versionID="43367216a2ec37315e76c14324d4db1d">
  <xsd:schema xmlns:xsd="http://www.w3.org/2001/XMLSchema" xmlns:xs="http://www.w3.org/2001/XMLSchema" xmlns:p="http://schemas.microsoft.com/office/2006/metadata/properties" xmlns:ns2="8f27df3f-2386-4bb0-ba21-eeb37404bf5e" xmlns:ns3="38c7e0ae-360c-4df1-a7c8-7dee0aa4f55d" targetNamespace="http://schemas.microsoft.com/office/2006/metadata/properties" ma:root="true" ma:fieldsID="00c3d0bffa6e9177d534037465dc8697" ns2:_="" ns3:_="">
    <xsd:import namespace="8f27df3f-2386-4bb0-ba21-eeb37404bf5e"/>
    <xsd:import namespace="38c7e0ae-360c-4df1-a7c8-7dee0aa4f55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27df3f-2386-4bb0-ba21-eeb37404bf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c7e0ae-360c-4df1-a7c8-7dee0aa4f55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13F0C6-ECC4-47E6-81FD-58B0BD956FE4}"/>
</file>

<file path=customXml/itemProps2.xml><?xml version="1.0" encoding="utf-8"?>
<ds:datastoreItem xmlns:ds="http://schemas.openxmlformats.org/officeDocument/2006/customXml" ds:itemID="{EA7663B8-CE39-42BA-A12C-6084D1566349}"/>
</file>

<file path=customXml/itemProps3.xml><?xml version="1.0" encoding="utf-8"?>
<ds:datastoreItem xmlns:ds="http://schemas.openxmlformats.org/officeDocument/2006/customXml" ds:itemID="{DC414A5F-CEE6-4274-8881-64FA5B976B41}"/>
</file>

<file path=docProps/app.xml><?xml version="1.0" encoding="utf-8"?>
<Properties xmlns="http://schemas.openxmlformats.org/officeDocument/2006/extended-properties" xmlns:vt="http://schemas.openxmlformats.org/officeDocument/2006/docPropsVTypes">
  <Template>IMF-FAD_PresentationTemplate-General</Template>
  <TotalTime>3447</TotalTime>
  <Words>1500</Words>
  <Application>Microsoft Office PowerPoint</Application>
  <PresentationFormat>Widescreen</PresentationFormat>
  <Paragraphs>353</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.HelveticaNeueDeskInterface-Regular</vt:lpstr>
      <vt:lpstr>Arial</vt:lpstr>
      <vt:lpstr>Arial Black</vt:lpstr>
      <vt:lpstr>ArialMT</vt:lpstr>
      <vt:lpstr>Calibri</vt:lpstr>
      <vt:lpstr>Courier New</vt:lpstr>
      <vt:lpstr>Lucida Grande</vt:lpstr>
      <vt:lpstr>LucidaGrande</vt:lpstr>
      <vt:lpstr>Segoe UI</vt:lpstr>
      <vt:lpstr>Wingdings</vt:lpstr>
      <vt:lpstr>Custom Design</vt:lpstr>
      <vt:lpstr>Pandemic and Progressivity</vt:lpstr>
      <vt:lpstr>Motivation</vt:lpstr>
      <vt:lpstr>Data</vt:lpstr>
      <vt:lpstr>Introductory Paragraph</vt:lpstr>
      <vt:lpstr>PowerPoint Presentation</vt:lpstr>
      <vt:lpstr>PowerPoint Presentation</vt:lpstr>
      <vt:lpstr>PowerPoint Presentation</vt:lpstr>
      <vt:lpstr>PowerPoint Presentation</vt:lpstr>
      <vt:lpstr>PowerPoint Presentation</vt:lpstr>
      <vt:lpstr>PowerPoint Presentation</vt:lpstr>
      <vt:lpstr>Logit (marginal effects): Support for a Temporary Levy</vt:lpstr>
      <vt:lpstr>Political Views from Spending Decisions</vt:lpstr>
      <vt:lpstr>Logit (marginal effects): Support for a Temporary Levy</vt:lpstr>
      <vt:lpstr>Logit (marginal effects): Support for Structural Reform</vt:lpstr>
      <vt:lpstr>Political Views from Principal Component Analysis</vt:lpstr>
      <vt:lpstr>Robustness Checks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 visually integrated Fund</dc:title>
  <dc:creator>Klemm, Alexander D.</dc:creator>
  <cp:lastModifiedBy>Spalding, Helen</cp:lastModifiedBy>
  <cp:revision>14</cp:revision>
  <cp:lastPrinted>2018-06-28T11:42:50Z</cp:lastPrinted>
  <dcterms:created xsi:type="dcterms:W3CDTF">2020-11-26T22:51:15Z</dcterms:created>
  <dcterms:modified xsi:type="dcterms:W3CDTF">2021-12-06T11:54:09Z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0x010100897C0DA2B2C6F4409B7A7BE51408BC67</vt:lpwstr>
  </property>
</Properties>
</file>