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6" r:id="rId4"/>
  </p:sldMasterIdLst>
  <p:notesMasterIdLst>
    <p:notesMasterId r:id="rId12"/>
  </p:notesMasterIdLst>
  <p:handoutMasterIdLst>
    <p:handoutMasterId r:id="rId13"/>
  </p:handoutMasterIdLst>
  <p:sldIdLst>
    <p:sldId id="314" r:id="rId5"/>
    <p:sldId id="312" r:id="rId6"/>
    <p:sldId id="313" r:id="rId7"/>
    <p:sldId id="318" r:id="rId8"/>
    <p:sldId id="316" r:id="rId9"/>
    <p:sldId id="315" r:id="rId10"/>
    <p:sldId id="317" r:id="rId11"/>
  </p:sldIdLst>
  <p:sldSz cx="9144000" cy="5143500" type="screen16x9"/>
  <p:notesSz cx="6810375" cy="9942513"/>
  <p:embeddedFontLst>
    <p:embeddedFont>
      <p:font typeface="Outfit" pitchFamily="2" charset="0"/>
      <p:regular r:id="rId14"/>
      <p:bold r:id="rId15"/>
      <p:italic r:id="rId16"/>
      <p:boldItalic r:id="rId17"/>
    </p:embeddedFont>
  </p:embeddedFontLst>
  <p:defaultTextStyle>
    <a:defPPr>
      <a:defRPr kern="0"/>
    </a:defPPr>
  </p:defaultTextStyle>
  <p:extLst>
    <p:ext uri="{EFAFB233-063F-42B5-8137-9DF3F51BA10A}">
      <p15:sldGuideLst xmlns:p15="http://schemas.microsoft.com/office/powerpoint/2012/main">
        <p15:guide id="2" pos="2818"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3D81F0-C93B-4453-DE59-ACB1BCC15F74}" name="Williams, Gini" initials="WG" userId="S::g.williams6@exeter.ac.uk::e8c2db2c-de4d-430f-a72f-6d98c60172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3B"/>
    <a:srgbClr val="00C896"/>
    <a:srgbClr val="017D69"/>
    <a:srgbClr val="F5F5F5"/>
    <a:srgbClr val="01DC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53B08-7822-405F-BAF0-6D65E5925093}" v="1" dt="2024-03-11T15:37:00.333"/>
    <p1510:client id="{77AF0F3B-6162-C059-0DC2-AA4B71E9C767}" v="1006" dt="2024-03-11T14:22:53.56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580" y="96"/>
      </p:cViewPr>
      <p:guideLst>
        <p:guide pos="2818"/>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presProps" Target="presProps.xml"/><Relationship Id="rId51"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3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mn-lt"/>
        <a:ea typeface="+mn-ea"/>
        <a:cs typeface="+mn-cs"/>
      </a:defRPr>
    </a:lvl1pPr>
    <a:lvl2pPr marL="207935" algn="l" defTabSz="415869" rtl="0" eaLnBrk="1" latinLnBrk="0" hangingPunct="1">
      <a:defRPr sz="546" kern="1200">
        <a:solidFill>
          <a:schemeClr val="tx1"/>
        </a:solidFill>
        <a:latin typeface="+mn-lt"/>
        <a:ea typeface="+mn-ea"/>
        <a:cs typeface="+mn-cs"/>
      </a:defRPr>
    </a:lvl2pPr>
    <a:lvl3pPr marL="415869" algn="l" defTabSz="415869" rtl="0" eaLnBrk="1" latinLnBrk="0" hangingPunct="1">
      <a:defRPr sz="546" kern="1200">
        <a:solidFill>
          <a:schemeClr val="tx1"/>
        </a:solidFill>
        <a:latin typeface="+mn-lt"/>
        <a:ea typeface="+mn-ea"/>
        <a:cs typeface="+mn-cs"/>
      </a:defRPr>
    </a:lvl3pPr>
    <a:lvl4pPr marL="623804" algn="l" defTabSz="415869" rtl="0" eaLnBrk="1" latinLnBrk="0" hangingPunct="1">
      <a:defRPr sz="546" kern="1200">
        <a:solidFill>
          <a:schemeClr val="tx1"/>
        </a:solidFill>
        <a:latin typeface="+mn-lt"/>
        <a:ea typeface="+mn-ea"/>
        <a:cs typeface="+mn-cs"/>
      </a:defRPr>
    </a:lvl4pPr>
    <a:lvl5pPr marL="831738" algn="l" defTabSz="415869" rtl="0" eaLnBrk="1" latinLnBrk="0" hangingPunct="1">
      <a:defRPr sz="546" kern="1200">
        <a:solidFill>
          <a:schemeClr val="tx1"/>
        </a:solidFill>
        <a:latin typeface="+mn-lt"/>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white_opt1">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AC4B8B1-E9D0-3C8E-A507-4A7B253F87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92535" y="361"/>
            <a:ext cx="3851465" cy="5143139"/>
          </a:xfrm>
          <a:prstGeom prst="rect">
            <a:avLst/>
          </a:prstGeom>
        </p:spPr>
      </p:pic>
      <p:sp>
        <p:nvSpPr>
          <p:cNvPr id="5" name="Title Placeholder 1">
            <a:extLst>
              <a:ext uri="{FF2B5EF4-FFF2-40B4-BE49-F238E27FC236}">
                <a16:creationId xmlns:a16="http://schemas.microsoft.com/office/drawing/2014/main" id="{8ACB8A57-5EFB-A8C3-4852-AD100EC5EFBC}"/>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 title maximum of 2 lines</a:t>
            </a:r>
            <a:endParaRPr lang="en-US"/>
          </a:p>
        </p:txBody>
      </p:sp>
      <p:pic>
        <p:nvPicPr>
          <p:cNvPr id="8" name="Picture 7" descr="Logo&#10;&#10;Description automatically generated with medium confidence">
            <a:extLst>
              <a:ext uri="{FF2B5EF4-FFF2-40B4-BE49-F238E27FC236}">
                <a16:creationId xmlns:a16="http://schemas.microsoft.com/office/drawing/2014/main" id="{1199BFAD-F4D4-1B01-012B-E92049685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394" y="324909"/>
            <a:ext cx="4135674" cy="2721896"/>
          </a:xfrm>
          <a:prstGeom prst="rect">
            <a:avLst/>
          </a:prstGeom>
        </p:spPr>
      </p:pic>
    </p:spTree>
    <p:extLst>
      <p:ext uri="{BB962C8B-B14F-4D97-AF65-F5344CB8AC3E}">
        <p14:creationId xmlns:p14="http://schemas.microsoft.com/office/powerpoint/2010/main" val="302314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_green_opt5">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2D71C4C-306A-A0BD-62AA-747F3FE1639B}"/>
              </a:ext>
            </a:extLst>
          </p:cNvPr>
          <p:cNvSpPr/>
          <p:nvPr userDrawn="1"/>
        </p:nvSpPr>
        <p:spPr>
          <a:xfrm>
            <a:off x="1" y="0"/>
            <a:ext cx="5401549"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sp>
        <p:nvSpPr>
          <p:cNvPr id="3" name="Picture Placeholder 12">
            <a:extLst>
              <a:ext uri="{FF2B5EF4-FFF2-40B4-BE49-F238E27FC236}">
                <a16:creationId xmlns:a16="http://schemas.microsoft.com/office/drawing/2014/main" id="{D02B1128-FC30-2A5F-395F-B23F39F01B7A}"/>
              </a:ext>
            </a:extLst>
          </p:cNvPr>
          <p:cNvSpPr>
            <a:spLocks noGrp="1"/>
          </p:cNvSpPr>
          <p:nvPr>
            <p:ph type="pic" sz="quarter" idx="10"/>
          </p:nvPr>
        </p:nvSpPr>
        <p:spPr>
          <a:xfrm>
            <a:off x="5554548" y="0"/>
            <a:ext cx="3589452"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object 3">
            <a:extLst>
              <a:ext uri="{FF2B5EF4-FFF2-40B4-BE49-F238E27FC236}">
                <a16:creationId xmlns:a16="http://schemas.microsoft.com/office/drawing/2014/main" id="{89B06EA9-5726-1883-D30F-BFF95D19A571}"/>
              </a:ext>
            </a:extLst>
          </p:cNvPr>
          <p:cNvSpPr/>
          <p:nvPr userDrawn="1"/>
        </p:nvSpPr>
        <p:spPr>
          <a:xfrm>
            <a:off x="5401549"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pic>
        <p:nvPicPr>
          <p:cNvPr id="5" name="Picture 4" descr="Logo&#10;&#10;Description automatically generated">
            <a:extLst>
              <a:ext uri="{FF2B5EF4-FFF2-40B4-BE49-F238E27FC236}">
                <a16:creationId xmlns:a16="http://schemas.microsoft.com/office/drawing/2014/main" id="{523A3671-EF21-D70D-2E1F-A66863435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Title Placeholder 1">
            <a:extLst>
              <a:ext uri="{FF2B5EF4-FFF2-40B4-BE49-F238E27FC236}">
                <a16:creationId xmlns:a16="http://schemas.microsoft.com/office/drawing/2014/main" id="{75D80FCF-3CBB-04A7-ECCA-B8C5E132E589}"/>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485DB350-EE56-950E-D578-B313C92F023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04640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_white_opt6_3">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0" name="Title Placeholder 1">
            <a:extLst>
              <a:ext uri="{FF2B5EF4-FFF2-40B4-BE49-F238E27FC236}">
                <a16:creationId xmlns:a16="http://schemas.microsoft.com/office/drawing/2014/main" id="{76C95C69-9981-BDC4-EB37-A36C66206B18}"/>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28E454C8-6C6C-B313-F7B3-801EA0F0450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2" name="Picture 11" descr="Logo&#10;&#10;Description automatically generated with medium confidence">
            <a:extLst>
              <a:ext uri="{FF2B5EF4-FFF2-40B4-BE49-F238E27FC236}">
                <a16:creationId xmlns:a16="http://schemas.microsoft.com/office/drawing/2014/main" id="{85C755DB-893F-C64E-8AF2-C831F24E08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D16448E-F6D1-2C20-67AF-E1151C7186A0}"/>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55786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_green_opt6">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3" name="Title Placeholder 1">
            <a:extLst>
              <a:ext uri="{FF2B5EF4-FFF2-40B4-BE49-F238E27FC236}">
                <a16:creationId xmlns:a16="http://schemas.microsoft.com/office/drawing/2014/main" id="{293FCEBB-2B78-CAAE-746C-62AA054C77F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Picture Placeholder 12">
            <a:extLst>
              <a:ext uri="{FF2B5EF4-FFF2-40B4-BE49-F238E27FC236}">
                <a16:creationId xmlns:a16="http://schemas.microsoft.com/office/drawing/2014/main" id="{F255504C-6278-D317-3B7B-B0FC81F2265D}"/>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8538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white_opt1_2">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F44AC0E7-BC0A-60E6-DB9B-9E4959B08777}"/>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3600" b="1" i="0">
                <a:solidFill>
                  <a:srgbClr val="003C3B"/>
                </a:solidFill>
                <a:latin typeface="Outfit" pitchFamily="2" charset="0"/>
              </a:defRPr>
            </a:lvl1pPr>
          </a:lstStyle>
          <a:p>
            <a:r>
              <a:rPr lang="en-GB"/>
              <a:t>Divider Slide </a:t>
            </a:r>
            <a:endParaRPr lang="en-US"/>
          </a:p>
        </p:txBody>
      </p:sp>
      <p:sp>
        <p:nvSpPr>
          <p:cNvPr id="6" name="Subtitle 2">
            <a:extLst>
              <a:ext uri="{FF2B5EF4-FFF2-40B4-BE49-F238E27FC236}">
                <a16:creationId xmlns:a16="http://schemas.microsoft.com/office/drawing/2014/main" id="{48776E67-A12F-39E1-5122-480F41F2B23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7" name="Picture 6" descr="Logo&#10;&#10;Description automatically generated with medium confidence">
            <a:extLst>
              <a:ext uri="{FF2B5EF4-FFF2-40B4-BE49-F238E27FC236}">
                <a16:creationId xmlns:a16="http://schemas.microsoft.com/office/drawing/2014/main" id="{BA2B8176-154E-1134-AE38-0573799014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53E632D-627C-2CF2-8F59-9A00EB7D70DE}"/>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2097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green_opt1_3">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Title Placeholder 1">
            <a:extLst>
              <a:ext uri="{FF2B5EF4-FFF2-40B4-BE49-F238E27FC236}">
                <a16:creationId xmlns:a16="http://schemas.microsoft.com/office/drawing/2014/main" id="{CE83BAD9-BD3D-6E62-299D-153A8F0BA5F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3" name="Picture Placeholder 12">
            <a:extLst>
              <a:ext uri="{FF2B5EF4-FFF2-40B4-BE49-F238E27FC236}">
                <a16:creationId xmlns:a16="http://schemas.microsoft.com/office/drawing/2014/main" id="{C126C8C0-3094-993C-1E39-30F086435078}"/>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953685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white_opt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7953599" y="4443894"/>
            <a:ext cx="763925" cy="480003"/>
          </a:xfrm>
          <a:prstGeom prst="rect">
            <a:avLst/>
          </a:prstGeom>
        </p:spPr>
        <p:txBody>
          <a:bodyPr vert="horz" wrap="square" lIns="0" tIns="0" rIns="0" bIns="0" rtlCol="0">
            <a:spAutoFit/>
          </a:bodyPr>
          <a:lstStyle/>
          <a:p>
            <a:pPr marL="5776">
              <a:lnSpc>
                <a:spcPts val="1069"/>
              </a:lnSpc>
            </a:pPr>
            <a:r>
              <a:rPr sz="1228" b="0" i="0" spc="-5">
                <a:solidFill>
                  <a:srgbClr val="FFFFFF"/>
                </a:solidFill>
                <a:latin typeface="Outfit" pitchFamily="2" charset="0"/>
                <a:cs typeface="Spectral-Light"/>
              </a:rPr>
              <a:t>University</a:t>
            </a:r>
            <a:endParaRPr sz="1228" b="0" i="0">
              <a:latin typeface="Outfit" pitchFamily="2" charset="0"/>
              <a:cs typeface="Spectral-Light"/>
            </a:endParaRPr>
          </a:p>
          <a:p>
            <a:pPr marL="5776">
              <a:lnSpc>
                <a:spcPts val="1308"/>
              </a:lnSpc>
            </a:pPr>
            <a:r>
              <a:rPr sz="1228" b="0" i="0" spc="-25" err="1">
                <a:solidFill>
                  <a:srgbClr val="FFFFFF"/>
                </a:solidFill>
                <a:latin typeface="Outfit" pitchFamily="2" charset="0"/>
                <a:cs typeface="Spectral"/>
              </a:rPr>
              <a:t>of</a:t>
            </a:r>
            <a:r>
              <a:rPr sz="1228" b="0" i="0" spc="-25" err="1">
                <a:solidFill>
                  <a:srgbClr val="FFFFFF"/>
                </a:solidFill>
                <a:latin typeface="Outfit" pitchFamily="2" charset="0"/>
                <a:cs typeface="Spectral-Light"/>
              </a:rPr>
              <a:t>Galway.ie</a:t>
            </a:r>
            <a:endParaRPr sz="1228" b="0" i="0">
              <a:latin typeface="Outfit" pitchFamily="2" charset="0"/>
              <a:cs typeface="Spectral-Light"/>
            </a:endParaRPr>
          </a:p>
        </p:txBody>
      </p:sp>
      <p:sp>
        <p:nvSpPr>
          <p:cNvPr id="10" name="Title Placeholder 1">
            <a:extLst>
              <a:ext uri="{FF2B5EF4-FFF2-40B4-BE49-F238E27FC236}">
                <a16:creationId xmlns:a16="http://schemas.microsoft.com/office/drawing/2014/main" id="{B42C85CB-741A-2D67-0D87-8A43E2C6D3B2}"/>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6" name="Picture 75" descr="Icon&#10;&#10;Description automatically generated">
            <a:extLst>
              <a:ext uri="{FF2B5EF4-FFF2-40B4-BE49-F238E27FC236}">
                <a16:creationId xmlns:a16="http://schemas.microsoft.com/office/drawing/2014/main" id="{739C4E43-7729-C4E5-690B-9C37F35AC7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78981" y="181"/>
            <a:ext cx="4965019" cy="5143139"/>
          </a:xfrm>
          <a:prstGeom prst="rect">
            <a:avLst/>
          </a:prstGeom>
        </p:spPr>
      </p:pic>
      <p:pic>
        <p:nvPicPr>
          <p:cNvPr id="79" name="Picture 78" descr="Logo&#10;&#10;Description automatically generated with medium confidence">
            <a:extLst>
              <a:ext uri="{FF2B5EF4-FFF2-40B4-BE49-F238E27FC236}">
                <a16:creationId xmlns:a16="http://schemas.microsoft.com/office/drawing/2014/main" id="{D512AD58-9BCD-C5E1-0485-634CAE1E3E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Subtitle 2">
            <a:extLst>
              <a:ext uri="{FF2B5EF4-FFF2-40B4-BE49-F238E27FC236}">
                <a16:creationId xmlns:a16="http://schemas.microsoft.com/office/drawing/2014/main" id="{D9CE0E88-1024-2217-A732-5EB0B740467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47422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green_opt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A3ED5843-A67C-EFB1-D461-9CCEDF85A6CF}"/>
              </a:ext>
            </a:extLst>
          </p:cNvPr>
          <p:cNvSpPr/>
          <p:nvPr userDrawn="1"/>
        </p:nvSpPr>
        <p:spPr>
          <a:xfrm>
            <a:off x="0" y="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a:ln>
            <a:noFill/>
          </a:ln>
        </p:spPr>
        <p:txBody>
          <a:bodyPr wrap="square" lIns="0" tIns="0" rIns="0" bIns="0" rtlCol="0"/>
          <a:lstStyle/>
          <a:p>
            <a:endParaRPr/>
          </a:p>
        </p:txBody>
      </p:sp>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pic>
        <p:nvPicPr>
          <p:cNvPr id="79" name="Picture 78" descr="Icon&#10;&#10;Description automatically generated">
            <a:extLst>
              <a:ext uri="{FF2B5EF4-FFF2-40B4-BE49-F238E27FC236}">
                <a16:creationId xmlns:a16="http://schemas.microsoft.com/office/drawing/2014/main" id="{63A50759-F8AB-3FBC-D737-5D8E38A3631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22630" y="7729"/>
            <a:ext cx="5021370" cy="5143139"/>
          </a:xfrm>
          <a:prstGeom prst="rect">
            <a:avLst/>
          </a:prstGeom>
        </p:spPr>
      </p:pic>
      <p:sp>
        <p:nvSpPr>
          <p:cNvPr id="80" name="Subtitle 2">
            <a:extLst>
              <a:ext uri="{FF2B5EF4-FFF2-40B4-BE49-F238E27FC236}">
                <a16:creationId xmlns:a16="http://schemas.microsoft.com/office/drawing/2014/main" id="{01C673F2-9EDD-B71B-58BF-18B353D091A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white_opt3_2">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E274902-B01F-6EF6-B71B-60E4A7B67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sp>
        <p:nvSpPr>
          <p:cNvPr id="9" name="Picture Placeholder 8">
            <a:extLst>
              <a:ext uri="{FF2B5EF4-FFF2-40B4-BE49-F238E27FC236}">
                <a16:creationId xmlns:a16="http://schemas.microsoft.com/office/drawing/2014/main" id="{A3F300A6-A419-8C90-233A-37E8AC45F9E0}"/>
              </a:ext>
            </a:extLst>
          </p:cNvPr>
          <p:cNvSpPr>
            <a:spLocks noGrp="1"/>
          </p:cNvSpPr>
          <p:nvPr>
            <p:ph type="pic" sz="quarter" idx="10" hasCustomPrompt="1"/>
          </p:nvPr>
        </p:nvSpPr>
        <p:spPr>
          <a:xfrm>
            <a:off x="635841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11" name="Rectangle 5">
            <a:extLst>
              <a:ext uri="{FF2B5EF4-FFF2-40B4-BE49-F238E27FC236}">
                <a16:creationId xmlns:a16="http://schemas.microsoft.com/office/drawing/2014/main" id="{615A1A1E-EB3F-911A-8895-76AAF9699152}"/>
              </a:ext>
            </a:extLst>
          </p:cNvPr>
          <p:cNvSpPr/>
          <p:nvPr userDrawn="1"/>
        </p:nvSpPr>
        <p:spPr>
          <a:xfrm>
            <a:off x="7979920"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utfit" pitchFamily="2" charset="0"/>
            </a:endParaRPr>
          </a:p>
        </p:txBody>
      </p:sp>
      <p:sp>
        <p:nvSpPr>
          <p:cNvPr id="6" name="Title Placeholder 1">
            <a:extLst>
              <a:ext uri="{FF2B5EF4-FFF2-40B4-BE49-F238E27FC236}">
                <a16:creationId xmlns:a16="http://schemas.microsoft.com/office/drawing/2014/main" id="{9DBC7975-EE5A-D398-AC86-ACDDCB0EB9D9}"/>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 name="Picture 6" descr="Logo&#10;&#10;Description automatically generated with medium confidence">
            <a:extLst>
              <a:ext uri="{FF2B5EF4-FFF2-40B4-BE49-F238E27FC236}">
                <a16:creationId xmlns:a16="http://schemas.microsoft.com/office/drawing/2014/main" id="{10B1BE47-1CA2-4FEA-EA68-808D696D07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Subtitle 2">
            <a:extLst>
              <a:ext uri="{FF2B5EF4-FFF2-40B4-BE49-F238E27FC236}">
                <a16:creationId xmlns:a16="http://schemas.microsoft.com/office/drawing/2014/main" id="{1E1BD5C4-29E3-E66C-EFEF-43D6572A762B}"/>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807007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green_opt3_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FA78424-EBEF-A3A7-C341-7FC211974A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2" name="Subtitle 2">
            <a:extLst>
              <a:ext uri="{FF2B5EF4-FFF2-40B4-BE49-F238E27FC236}">
                <a16:creationId xmlns:a16="http://schemas.microsoft.com/office/drawing/2014/main" id="{DE06D043-BE9E-7D4A-4983-128637F355B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5" name="Picture Placeholder 8">
            <a:extLst>
              <a:ext uri="{FF2B5EF4-FFF2-40B4-BE49-F238E27FC236}">
                <a16:creationId xmlns:a16="http://schemas.microsoft.com/office/drawing/2014/main" id="{80C7C12A-42BB-918A-4EDA-059063A00EDC}"/>
              </a:ext>
            </a:extLst>
          </p:cNvPr>
          <p:cNvSpPr>
            <a:spLocks noGrp="1"/>
          </p:cNvSpPr>
          <p:nvPr>
            <p:ph type="pic" sz="quarter" idx="10" hasCustomPrompt="1"/>
          </p:nvPr>
        </p:nvSpPr>
        <p:spPr>
          <a:xfrm>
            <a:off x="635559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7" name="Rectangle 5">
            <a:extLst>
              <a:ext uri="{FF2B5EF4-FFF2-40B4-BE49-F238E27FC236}">
                <a16:creationId xmlns:a16="http://schemas.microsoft.com/office/drawing/2014/main" id="{A63A5A37-2DD3-8DB2-B5F5-DED340B7FDED}"/>
              </a:ext>
            </a:extLst>
          </p:cNvPr>
          <p:cNvSpPr/>
          <p:nvPr userDrawn="1"/>
        </p:nvSpPr>
        <p:spPr>
          <a:xfrm>
            <a:off x="7972223"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utfit" pitchFamily="2" charset="0"/>
            </a:endParaRPr>
          </a:p>
        </p:txBody>
      </p:sp>
    </p:spTree>
    <p:extLst>
      <p:ext uri="{BB962C8B-B14F-4D97-AF65-F5344CB8AC3E}">
        <p14:creationId xmlns:p14="http://schemas.microsoft.com/office/powerpoint/2010/main" val="3301236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green_opt3">
    <p:spTree>
      <p:nvGrpSpPr>
        <p:cNvPr id="1" name=""/>
        <p:cNvGrpSpPr/>
        <p:nvPr/>
      </p:nvGrpSpPr>
      <p:grpSpPr>
        <a:xfrm>
          <a:off x="0" y="0"/>
          <a:ext cx="0" cy="0"/>
          <a:chOff x="0" y="0"/>
          <a:chExt cx="0" cy="0"/>
        </a:xfrm>
      </p:grpSpPr>
      <p:sp>
        <p:nvSpPr>
          <p:cNvPr id="80" name="object 3">
            <a:extLst>
              <a:ext uri="{FF2B5EF4-FFF2-40B4-BE49-F238E27FC236}">
                <a16:creationId xmlns:a16="http://schemas.microsoft.com/office/drawing/2014/main" id="{F6B89E7D-C894-6508-DE68-941030866F77}"/>
              </a:ext>
            </a:extLst>
          </p:cNvPr>
          <p:cNvSpPr/>
          <p:nvPr userDrawn="1"/>
        </p:nvSpPr>
        <p:spPr>
          <a:xfrm>
            <a:off x="0" y="289"/>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8" name="Picture 37" descr="Shape&#10;&#10;Description automatically generated">
            <a:extLst>
              <a:ext uri="{FF2B5EF4-FFF2-40B4-BE49-F238E27FC236}">
                <a16:creationId xmlns:a16="http://schemas.microsoft.com/office/drawing/2014/main" id="{2B4A76F5-4DD6-B3B4-A522-ECD143D38A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442" y="1285928"/>
            <a:ext cx="3014998" cy="3715406"/>
          </a:xfrm>
          <a:prstGeom prst="rect">
            <a:avLst/>
          </a:prstGeom>
        </p:spPr>
      </p:pic>
      <p:sp>
        <p:nvSpPr>
          <p:cNvPr id="36" name="Title Placeholder 1">
            <a:extLst>
              <a:ext uri="{FF2B5EF4-FFF2-40B4-BE49-F238E27FC236}">
                <a16:creationId xmlns:a16="http://schemas.microsoft.com/office/drawing/2014/main" id="{D7BEA09C-5FA4-283D-831E-8B44961516A2}"/>
              </a:ext>
            </a:extLst>
          </p:cNvPr>
          <p:cNvSpPr>
            <a:spLocks noGrp="1"/>
          </p:cNvSpPr>
          <p:nvPr>
            <p:ph type="title" hasCustomPrompt="1"/>
          </p:nvPr>
        </p:nvSpPr>
        <p:spPr>
          <a:xfrm>
            <a:off x="1296841" y="1253515"/>
            <a:ext cx="3477146" cy="2122527"/>
          </a:xfrm>
          <a:prstGeom prst="rect">
            <a:avLst/>
          </a:prstGeom>
        </p:spPr>
        <p:txBody>
          <a:bodyPr vert="horz" lIns="91440" tIns="45720" rIns="91440" bIns="45720" rtlCol="0" anchor="t">
            <a:noAutofit/>
          </a:bodyPr>
          <a:lstStyle>
            <a:lvl1pPr>
              <a:lnSpc>
                <a:spcPct val="100000"/>
              </a:lnSpc>
              <a:spcBef>
                <a:spcPts val="546"/>
              </a:spcBef>
              <a:spcAft>
                <a:spcPts val="546"/>
              </a:spcAft>
              <a:defRPr sz="3275" b="1" i="0">
                <a:solidFill>
                  <a:schemeClr val="bg1"/>
                </a:solidFill>
                <a:latin typeface="Outfit" pitchFamily="2" charset="0"/>
              </a:defRPr>
            </a:lvl1pPr>
          </a:lstStyle>
          <a:p>
            <a:r>
              <a:rPr lang="en-GB"/>
              <a:t>Divider Slide</a:t>
            </a:r>
            <a:br>
              <a:rPr lang="en-GB"/>
            </a:br>
            <a:r>
              <a:rPr lang="en-GB"/>
              <a:t>Max 4 lines </a:t>
            </a:r>
            <a:br>
              <a:rPr lang="en-GB"/>
            </a:br>
            <a:r>
              <a:rPr lang="en-GB"/>
              <a:t>for copy to be placed here</a:t>
            </a:r>
            <a:endParaRPr lang="en-US"/>
          </a:p>
        </p:txBody>
      </p:sp>
      <p:pic>
        <p:nvPicPr>
          <p:cNvPr id="39" name="Picture 38" descr="Logo&#10;&#10;Description automatically generated">
            <a:extLst>
              <a:ext uri="{FF2B5EF4-FFF2-40B4-BE49-F238E27FC236}">
                <a16:creationId xmlns:a16="http://schemas.microsoft.com/office/drawing/2014/main" id="{F874A05C-1D8D-38FA-3879-352AA30633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0" name="object 3">
            <a:extLst>
              <a:ext uri="{FF2B5EF4-FFF2-40B4-BE49-F238E27FC236}">
                <a16:creationId xmlns:a16="http://schemas.microsoft.com/office/drawing/2014/main" id="{EE53FCE0-553F-884D-67FD-F3AAC22407C2}"/>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107079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green_opt1">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6652" y="-7439"/>
            <a:ext cx="9150652" cy="5158307"/>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039" y="324909"/>
            <a:ext cx="4135673" cy="2721896"/>
          </a:xfrm>
          <a:prstGeom prst="rect">
            <a:avLst/>
          </a:prstGeom>
        </p:spPr>
      </p:pic>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59784" y="7729"/>
            <a:ext cx="388421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 title maximum of 2 lines</a:t>
            </a:r>
            <a:endParaRPr lang="en-US"/>
          </a:p>
        </p:txBody>
      </p:sp>
    </p:spTree>
    <p:extLst>
      <p:ext uri="{BB962C8B-B14F-4D97-AF65-F5344CB8AC3E}">
        <p14:creationId xmlns:p14="http://schemas.microsoft.com/office/powerpoint/2010/main" val="348715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BBA1B77-52BC-3189-9D44-3FD2E311CDCD}"/>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a:t>
            </a:r>
            <a:endParaRPr lang="en-US"/>
          </a:p>
        </p:txBody>
      </p:sp>
      <p:pic>
        <p:nvPicPr>
          <p:cNvPr id="4" name="Picture 3" descr="Logo&#10;&#10;Description automatically generated with medium confidence">
            <a:extLst>
              <a:ext uri="{FF2B5EF4-FFF2-40B4-BE49-F238E27FC236}">
                <a16:creationId xmlns:a16="http://schemas.microsoft.com/office/drawing/2014/main" id="{04C23F71-F8FF-7C2B-0FE1-E228C8B3C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5" name="Content Placeholder 2">
            <a:extLst>
              <a:ext uri="{FF2B5EF4-FFF2-40B4-BE49-F238E27FC236}">
                <a16:creationId xmlns:a16="http://schemas.microsoft.com/office/drawing/2014/main" id="{A324C769-1998-A06D-6E9C-55F0D1FA758C}"/>
              </a:ext>
            </a:extLst>
          </p:cNvPr>
          <p:cNvSpPr>
            <a:spLocks noGrp="1"/>
          </p:cNvSpPr>
          <p:nvPr>
            <p:ph idx="1"/>
          </p:nvPr>
        </p:nvSpPr>
        <p:spPr>
          <a:xfrm>
            <a:off x="424547" y="1187520"/>
            <a:ext cx="8235197" cy="3578432"/>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Tree>
    <p:extLst>
      <p:ext uri="{BB962C8B-B14F-4D97-AF65-F5344CB8AC3E}">
        <p14:creationId xmlns:p14="http://schemas.microsoft.com/office/powerpoint/2010/main" val="3266912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289"/>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6" name="Picture Placeholder 12">
            <a:extLst>
              <a:ext uri="{FF2B5EF4-FFF2-40B4-BE49-F238E27FC236}">
                <a16:creationId xmlns:a16="http://schemas.microsoft.com/office/drawing/2014/main" id="{125DBA8C-F4DB-0D36-D51C-275FFF5B12E3}"/>
              </a:ext>
            </a:extLst>
          </p:cNvPr>
          <p:cNvSpPr>
            <a:spLocks noGrp="1"/>
          </p:cNvSpPr>
          <p:nvPr>
            <p:ph type="pic" sz="quarter" idx="11"/>
          </p:nvPr>
        </p:nvSpPr>
        <p:spPr>
          <a:xfrm>
            <a:off x="5554548" y="1425525"/>
            <a:ext cx="3589452" cy="3719281"/>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2" name="object 3">
            <a:extLst>
              <a:ext uri="{FF2B5EF4-FFF2-40B4-BE49-F238E27FC236}">
                <a16:creationId xmlns:a16="http://schemas.microsoft.com/office/drawing/2014/main" id="{1380E4B3-05CE-C39D-C7D6-CAB444C30F52}"/>
              </a:ext>
            </a:extLst>
          </p:cNvPr>
          <p:cNvSpPr/>
          <p:nvPr userDrawn="1"/>
        </p:nvSpPr>
        <p:spPr>
          <a:xfrm>
            <a:off x="5430645" y="1425525"/>
            <a:ext cx="123903" cy="371768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242643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opt1">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2" name="Picture 1" descr="Logo&#10;&#10;Description automatically generated with medium confidence">
            <a:extLst>
              <a:ext uri="{FF2B5EF4-FFF2-40B4-BE49-F238E27FC236}">
                <a16:creationId xmlns:a16="http://schemas.microsoft.com/office/drawing/2014/main" id="{0D9F827A-E976-6ABC-1466-86F285CB7C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
        <p:nvSpPr>
          <p:cNvPr id="3" name="Content Placeholder 2">
            <a:extLst>
              <a:ext uri="{FF2B5EF4-FFF2-40B4-BE49-F238E27FC236}">
                <a16:creationId xmlns:a16="http://schemas.microsoft.com/office/drawing/2014/main" id="{0ABF1A5B-745A-E6EC-8F3D-4FD608B1B0A9}"/>
              </a:ext>
            </a:extLst>
          </p:cNvPr>
          <p:cNvSpPr>
            <a:spLocks noGrp="1"/>
          </p:cNvSpPr>
          <p:nvPr>
            <p:ph idx="1"/>
          </p:nvPr>
        </p:nvSpPr>
        <p:spPr>
          <a:xfrm>
            <a:off x="424547" y="1187521"/>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1331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opt2">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424547" y="2141468"/>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390120" y="1299192"/>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12" name="Picture 11" descr="Logo&#10;&#10;Description automatically generated with medium confidence">
            <a:extLst>
              <a:ext uri="{FF2B5EF4-FFF2-40B4-BE49-F238E27FC236}">
                <a16:creationId xmlns:a16="http://schemas.microsoft.com/office/drawing/2014/main" id="{624B7872-7768-8994-9EFC-A12171D04E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444015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Slide_opt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BD68109-0D5F-A423-C4F3-DEA6B5C0B444}"/>
              </a:ext>
            </a:extLst>
          </p:cNvPr>
          <p:cNvSpPr/>
          <p:nvPr userDrawn="1"/>
        </p:nvSpPr>
        <p:spPr>
          <a:xfrm>
            <a:off x="0" y="5019323"/>
            <a:ext cx="9144000" cy="12389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426476" y="1274651"/>
            <a:ext cx="8235197" cy="2683331"/>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455" b="0" i="0">
                <a:solidFill>
                  <a:srgbClr val="003C3B"/>
                </a:solidFill>
                <a:latin typeface="Outfit" pitchFamily="2" charset="0"/>
                <a:ea typeface="Inter" panose="02000503000000020004" pitchFamily="2" charset="0"/>
              </a:defRPr>
            </a:lvl2pPr>
            <a:lvl3pPr>
              <a:defRPr sz="1455" b="0" i="0">
                <a:solidFill>
                  <a:srgbClr val="003C3B"/>
                </a:solidFill>
                <a:latin typeface="Outfit" pitchFamily="2" charset="0"/>
                <a:ea typeface="Inter" panose="02000503000000020004" pitchFamily="2" charset="0"/>
              </a:defRPr>
            </a:lvl3pPr>
            <a:lvl4pPr>
              <a:defRPr sz="1455" b="0" i="0">
                <a:solidFill>
                  <a:srgbClr val="003C3B"/>
                </a:solidFill>
                <a:latin typeface="Outfit" pitchFamily="2" charset="0"/>
                <a:ea typeface="Inter" panose="02000503000000020004" pitchFamily="2" charset="0"/>
              </a:defRPr>
            </a:lvl4pPr>
            <a:lvl5pPr>
              <a:defRPr sz="1455"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8" name="Picture 7" descr="Logo&#10;&#10;Description automatically generated with medium confidence">
            <a:extLst>
              <a:ext uri="{FF2B5EF4-FFF2-40B4-BE49-F238E27FC236}">
                <a16:creationId xmlns:a16="http://schemas.microsoft.com/office/drawing/2014/main" id="{E9C1154D-36D6-A953-38F2-59B9E13E96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Tree>
    <p:extLst>
      <p:ext uri="{BB962C8B-B14F-4D97-AF65-F5344CB8AC3E}">
        <p14:creationId xmlns:p14="http://schemas.microsoft.com/office/powerpoint/2010/main" val="169160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opt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522621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 name="Picture Placeholder 12">
            <a:extLst>
              <a:ext uri="{FF2B5EF4-FFF2-40B4-BE49-F238E27FC236}">
                <a16:creationId xmlns:a16="http://schemas.microsoft.com/office/drawing/2014/main" id="{53827B12-AFEC-0AC9-04EF-BDF6A071CF2E}"/>
              </a:ext>
            </a:extLst>
          </p:cNvPr>
          <p:cNvSpPr>
            <a:spLocks noGrp="1"/>
          </p:cNvSpPr>
          <p:nvPr>
            <p:ph type="pic" sz="quarter" idx="11"/>
          </p:nvPr>
        </p:nvSpPr>
        <p:spPr>
          <a:xfrm>
            <a:off x="5347884" y="1306"/>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Slide_opt2">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3792079"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4350080" y="170517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4350079" y="421413"/>
            <a:ext cx="4236359"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72" name="Picture 71" descr="Logo&#10;&#10;Description automatically generated with medium confidence">
            <a:extLst>
              <a:ext uri="{FF2B5EF4-FFF2-40B4-BE49-F238E27FC236}">
                <a16:creationId xmlns:a16="http://schemas.microsoft.com/office/drawing/2014/main" id="{A7E1376B-7710-0DD8-EA1F-07505FDD1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24879" y="3970892"/>
            <a:ext cx="1642925" cy="1081292"/>
          </a:xfrm>
          <a:prstGeom prst="rect">
            <a:avLst/>
          </a:prstGeom>
        </p:spPr>
      </p:pic>
      <p:sp>
        <p:nvSpPr>
          <p:cNvPr id="3" name="Picture Placeholder 12">
            <a:extLst>
              <a:ext uri="{FF2B5EF4-FFF2-40B4-BE49-F238E27FC236}">
                <a16:creationId xmlns:a16="http://schemas.microsoft.com/office/drawing/2014/main" id="{666F29F3-5F63-ECBC-D7F4-B4046920754E}"/>
              </a:ext>
            </a:extLst>
          </p:cNvPr>
          <p:cNvSpPr>
            <a:spLocks noGrp="1"/>
          </p:cNvSpPr>
          <p:nvPr>
            <p:ph type="pic" sz="quarter" idx="11"/>
          </p:nvPr>
        </p:nvSpPr>
        <p:spPr>
          <a:xfrm>
            <a:off x="0" y="2149"/>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F4E101A4-56D7-2B69-7070-2CA34A9EEFCC}"/>
              </a:ext>
            </a:extLst>
          </p:cNvPr>
          <p:cNvSpPr>
            <a:spLocks noGrp="1"/>
          </p:cNvSpPr>
          <p:nvPr>
            <p:ph type="pic" sz="quarter" idx="11"/>
          </p:nvPr>
        </p:nvSpPr>
        <p:spPr>
          <a:xfrm>
            <a:off x="0" y="2149"/>
            <a:ext cx="9144000"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2600472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Image Slide_opt1">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8" name="Picture Placeholder 12">
            <a:extLst>
              <a:ext uri="{FF2B5EF4-FFF2-40B4-BE49-F238E27FC236}">
                <a16:creationId xmlns:a16="http://schemas.microsoft.com/office/drawing/2014/main" id="{C6CDE099-1FB8-58A8-FC61-4700ECB4DA69}"/>
              </a:ext>
            </a:extLst>
          </p:cNvPr>
          <p:cNvSpPr>
            <a:spLocks noGrp="1"/>
          </p:cNvSpPr>
          <p:nvPr>
            <p:ph type="pic" sz="quarter" idx="13"/>
          </p:nvPr>
        </p:nvSpPr>
        <p:spPr>
          <a:xfrm>
            <a:off x="4379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EC66147D-9FC7-612D-FFE0-F5B777FAF52E}"/>
              </a:ext>
            </a:extLst>
          </p:cNvPr>
          <p:cNvSpPr>
            <a:spLocks noGrp="1"/>
          </p:cNvSpPr>
          <p:nvPr>
            <p:ph type="pic" sz="quarter" idx="14"/>
          </p:nvPr>
        </p:nvSpPr>
        <p:spPr>
          <a:xfrm>
            <a:off x="33214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1" name="Picture Placeholder 12">
            <a:extLst>
              <a:ext uri="{FF2B5EF4-FFF2-40B4-BE49-F238E27FC236}">
                <a16:creationId xmlns:a16="http://schemas.microsoft.com/office/drawing/2014/main" id="{2BA07D73-342E-F574-3FF1-6110E6D91C04}"/>
              </a:ext>
            </a:extLst>
          </p:cNvPr>
          <p:cNvSpPr>
            <a:spLocks noGrp="1"/>
          </p:cNvSpPr>
          <p:nvPr>
            <p:ph type="pic" sz="quarter" idx="15"/>
          </p:nvPr>
        </p:nvSpPr>
        <p:spPr>
          <a:xfrm>
            <a:off x="6184341"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433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grey_opt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18CBD-6FF2-33EA-7CEC-90D3B43D5D11}"/>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22" name="Picture 21" descr="Icon&#10;&#10;Description automatically generated">
            <a:extLst>
              <a:ext uri="{FF2B5EF4-FFF2-40B4-BE49-F238E27FC236}">
                <a16:creationId xmlns:a16="http://schemas.microsoft.com/office/drawing/2014/main" id="{CC92E8A1-37D3-2FC9-50B2-B2124284996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01261" y="181"/>
            <a:ext cx="4342739" cy="514313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_opt2">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9" name="Picture Placeholder 12">
            <a:extLst>
              <a:ext uri="{FF2B5EF4-FFF2-40B4-BE49-F238E27FC236}">
                <a16:creationId xmlns:a16="http://schemas.microsoft.com/office/drawing/2014/main" id="{4441B3FD-1279-E5F0-E2EF-2F813922601B}"/>
              </a:ext>
            </a:extLst>
          </p:cNvPr>
          <p:cNvSpPr>
            <a:spLocks noGrp="1"/>
          </p:cNvSpPr>
          <p:nvPr>
            <p:ph type="pic" sz="quarter" idx="13"/>
          </p:nvPr>
        </p:nvSpPr>
        <p:spPr>
          <a:xfrm>
            <a:off x="1786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6981FABC-D64E-DD4E-DD40-88B87CDE4C1B}"/>
              </a:ext>
            </a:extLst>
          </p:cNvPr>
          <p:cNvSpPr>
            <a:spLocks noGrp="1"/>
          </p:cNvSpPr>
          <p:nvPr>
            <p:ph type="pic" sz="quarter" idx="14"/>
          </p:nvPr>
        </p:nvSpPr>
        <p:spPr>
          <a:xfrm>
            <a:off x="30621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Picture Placeholder 12">
            <a:extLst>
              <a:ext uri="{FF2B5EF4-FFF2-40B4-BE49-F238E27FC236}">
                <a16:creationId xmlns:a16="http://schemas.microsoft.com/office/drawing/2014/main" id="{267225A8-DF92-6DC4-B9E0-536C7B8E9CEE}"/>
              </a:ext>
            </a:extLst>
          </p:cNvPr>
          <p:cNvSpPr>
            <a:spLocks noGrp="1"/>
          </p:cNvSpPr>
          <p:nvPr>
            <p:ph type="pic" sz="quarter" idx="15"/>
          </p:nvPr>
        </p:nvSpPr>
        <p:spPr>
          <a:xfrm>
            <a:off x="5925046"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81135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ple Image Slide_opt3">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D8CD300-AFD2-A445-594E-242C47286653}"/>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main images</a:t>
            </a:r>
            <a:endParaRPr lang="en-US"/>
          </a:p>
        </p:txBody>
      </p:sp>
      <p:sp>
        <p:nvSpPr>
          <p:cNvPr id="7" name="Picture Placeholder 12">
            <a:extLst>
              <a:ext uri="{FF2B5EF4-FFF2-40B4-BE49-F238E27FC236}">
                <a16:creationId xmlns:a16="http://schemas.microsoft.com/office/drawing/2014/main" id="{26C29E3D-6339-BE55-5799-0028BAFC3DEA}"/>
              </a:ext>
            </a:extLst>
          </p:cNvPr>
          <p:cNvSpPr>
            <a:spLocks noGrp="1"/>
          </p:cNvSpPr>
          <p:nvPr>
            <p:ph type="pic" sz="quarter" idx="13"/>
          </p:nvPr>
        </p:nvSpPr>
        <p:spPr>
          <a:xfrm>
            <a:off x="1279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8" name="Picture Placeholder 12">
            <a:extLst>
              <a:ext uri="{FF2B5EF4-FFF2-40B4-BE49-F238E27FC236}">
                <a16:creationId xmlns:a16="http://schemas.microsoft.com/office/drawing/2014/main" id="{5557DA65-DD09-B94E-7CC0-8C994100CDE0}"/>
              </a:ext>
            </a:extLst>
          </p:cNvPr>
          <p:cNvSpPr>
            <a:spLocks noGrp="1"/>
          </p:cNvSpPr>
          <p:nvPr>
            <p:ph type="pic" sz="quarter" idx="14"/>
          </p:nvPr>
        </p:nvSpPr>
        <p:spPr>
          <a:xfrm>
            <a:off x="30114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9" name="Picture Placeholder 12">
            <a:extLst>
              <a:ext uri="{FF2B5EF4-FFF2-40B4-BE49-F238E27FC236}">
                <a16:creationId xmlns:a16="http://schemas.microsoft.com/office/drawing/2014/main" id="{3B0D28BD-15AE-5855-9139-0860ED508082}"/>
              </a:ext>
            </a:extLst>
          </p:cNvPr>
          <p:cNvSpPr>
            <a:spLocks noGrp="1"/>
          </p:cNvSpPr>
          <p:nvPr>
            <p:ph type="pic" sz="quarter" idx="15"/>
          </p:nvPr>
        </p:nvSpPr>
        <p:spPr>
          <a:xfrm>
            <a:off x="5874402"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2520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Slide_opt4">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698958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_opt3">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71280F10-9A00-38FC-CBBE-9B2D4CB648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7" cy="1879801"/>
          </a:xfrm>
          <a:prstGeom prst="rect">
            <a:avLst/>
          </a:prstGeom>
        </p:spPr>
      </p:pic>
      <p:sp>
        <p:nvSpPr>
          <p:cNvPr id="8" name="Title Placeholder 1">
            <a:extLst>
              <a:ext uri="{FF2B5EF4-FFF2-40B4-BE49-F238E27FC236}">
                <a16:creationId xmlns:a16="http://schemas.microsoft.com/office/drawing/2014/main" id="{0F23457A-38BB-DF64-F930-13DF3E90421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Thank you.</a:t>
            </a:r>
            <a:endParaRPr lang="en-US"/>
          </a:p>
        </p:txBody>
      </p:sp>
    </p:spTree>
    <p:extLst>
      <p:ext uri="{BB962C8B-B14F-4D97-AF65-F5344CB8AC3E}">
        <p14:creationId xmlns:p14="http://schemas.microsoft.com/office/powerpoint/2010/main" val="1894742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03C3B"/>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101275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_opt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17D69"/>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322043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green_opt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1" y="0"/>
            <a:ext cx="9143999" cy="51435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 name="Subtitle 2">
            <a:extLst>
              <a:ext uri="{FF2B5EF4-FFF2-40B4-BE49-F238E27FC236}">
                <a16:creationId xmlns:a16="http://schemas.microsoft.com/office/drawing/2014/main" id="{A30411B7-870E-526A-63C0-7491D265319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5954" y="0"/>
            <a:ext cx="439804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Tree>
    <p:extLst>
      <p:ext uri="{BB962C8B-B14F-4D97-AF65-F5344CB8AC3E}">
        <p14:creationId xmlns:p14="http://schemas.microsoft.com/office/powerpoint/2010/main" val="31609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white_opt3">
    <p:spTree>
      <p:nvGrpSpPr>
        <p:cNvPr id="1" name=""/>
        <p:cNvGrpSpPr/>
        <p:nvPr/>
      </p:nvGrpSpPr>
      <p:grpSpPr>
        <a:xfrm>
          <a:off x="0" y="0"/>
          <a:ext cx="0" cy="0"/>
          <a:chOff x="0" y="0"/>
          <a:chExt cx="0" cy="0"/>
        </a:xfrm>
      </p:grpSpPr>
      <p:pic>
        <p:nvPicPr>
          <p:cNvPr id="6" name="Picture 5" descr="A group of people inside a building&#10;&#10;Description automatically generated with medium confidence">
            <a:extLst>
              <a:ext uri="{FF2B5EF4-FFF2-40B4-BE49-F238E27FC236}">
                <a16:creationId xmlns:a16="http://schemas.microsoft.com/office/drawing/2014/main" id="{58AAB12F-A906-1F06-31DB-042EF3133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5531" y="-1123"/>
            <a:ext cx="4492911" cy="45206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3" name="Picture Placeholder 6">
            <a:extLst>
              <a:ext uri="{FF2B5EF4-FFF2-40B4-BE49-F238E27FC236}">
                <a16:creationId xmlns:a16="http://schemas.microsoft.com/office/drawing/2014/main" id="{90DEBE9C-A3B3-8A25-ACF6-5DE4D57E1A17}"/>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17652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_green_opt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2295549-C08F-2833-10A2-22BF12289814}"/>
              </a:ext>
            </a:extLst>
          </p:cNvPr>
          <p:cNvSpPr/>
          <p:nvPr userDrawn="1"/>
        </p:nvSpPr>
        <p:spPr>
          <a:xfrm>
            <a:off x="0"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7" name="Picture 6" descr="A picture containing text, sky, outdoor, green&#10;&#10;Description automatically generated">
            <a:extLst>
              <a:ext uri="{FF2B5EF4-FFF2-40B4-BE49-F238E27FC236}">
                <a16:creationId xmlns:a16="http://schemas.microsoft.com/office/drawing/2014/main" id="{A87E668B-9E4F-B66A-219F-844904B174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8369" y="-1125"/>
            <a:ext cx="4490207" cy="4517954"/>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5" name="Picture 4" descr="Logo&#10;&#10;Description automatically generated">
            <a:extLst>
              <a:ext uri="{FF2B5EF4-FFF2-40B4-BE49-F238E27FC236}">
                <a16:creationId xmlns:a16="http://schemas.microsoft.com/office/drawing/2014/main" id="{56800AB7-3DD6-1390-0D81-070E14CB57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Picture Placeholder 6">
            <a:extLst>
              <a:ext uri="{FF2B5EF4-FFF2-40B4-BE49-F238E27FC236}">
                <a16:creationId xmlns:a16="http://schemas.microsoft.com/office/drawing/2014/main" id="{6A67FF1C-2AE3-AC33-1C9E-A9127729BFE2}"/>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03309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white_opt4_2">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5BAB2048-AC9E-1F4A-D866-B15D7071D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85146" y="-5523"/>
            <a:ext cx="4257706" cy="5154677"/>
          </a:xfrm>
          <a:prstGeom prst="rect">
            <a:avLst/>
          </a:prstGeom>
        </p:spPr>
      </p:pic>
      <p:pic>
        <p:nvPicPr>
          <p:cNvPr id="9" name="Picture 8">
            <a:extLst>
              <a:ext uri="{FF2B5EF4-FFF2-40B4-BE49-F238E27FC236}">
                <a16:creationId xmlns:a16="http://schemas.microsoft.com/office/drawing/2014/main" id="{849D4D7D-7842-485B-36C3-917F4255A6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12789" y="-5523"/>
            <a:ext cx="2878105" cy="29425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2" name="Picture Placeholder 8">
            <a:extLst>
              <a:ext uri="{FF2B5EF4-FFF2-40B4-BE49-F238E27FC236}">
                <a16:creationId xmlns:a16="http://schemas.microsoft.com/office/drawing/2014/main" id="{5B0E4720-DC61-098C-8125-F7EF583CA320}"/>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13564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green_opt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298603-0265-B51E-5AFA-28B77C5D93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0"/>
            <a:ext cx="9152642" cy="5148000"/>
          </a:xfrm>
          <a:prstGeom prst="rect">
            <a:avLst/>
          </a:prstGeom>
        </p:spPr>
      </p:pic>
      <p:pic>
        <p:nvPicPr>
          <p:cNvPr id="5" name="Picture 4" descr="Logo&#10;&#10;Description automatically generated">
            <a:extLst>
              <a:ext uri="{FF2B5EF4-FFF2-40B4-BE49-F238E27FC236}">
                <a16:creationId xmlns:a16="http://schemas.microsoft.com/office/drawing/2014/main" id="{60B11714-66E0-73E7-21D9-A04EC04528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Subtitle 2">
            <a:extLst>
              <a:ext uri="{FF2B5EF4-FFF2-40B4-BE49-F238E27FC236}">
                <a16:creationId xmlns:a16="http://schemas.microsoft.com/office/drawing/2014/main" id="{DDC1EBCA-571F-432C-54DC-A169C3608F9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7" name="Title Placeholder 1">
            <a:extLst>
              <a:ext uri="{FF2B5EF4-FFF2-40B4-BE49-F238E27FC236}">
                <a16:creationId xmlns:a16="http://schemas.microsoft.com/office/drawing/2014/main" id="{7EC8DA54-688C-5EFC-0681-FB90111AA67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3" name="Picture 2" descr="A picture containing sky, building, outdoor, structure&#10;&#10;Description automatically generated">
            <a:extLst>
              <a:ext uri="{FF2B5EF4-FFF2-40B4-BE49-F238E27FC236}">
                <a16:creationId xmlns:a16="http://schemas.microsoft.com/office/drawing/2014/main" id="{DFCDE3D0-BC23-0D56-1107-07EABC2762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12789" y="-5523"/>
            <a:ext cx="2878104" cy="2942574"/>
          </a:xfrm>
          <a:prstGeom prst="rect">
            <a:avLst/>
          </a:prstGeom>
        </p:spPr>
      </p:pic>
      <p:sp>
        <p:nvSpPr>
          <p:cNvPr id="4" name="Picture Placeholder 8">
            <a:extLst>
              <a:ext uri="{FF2B5EF4-FFF2-40B4-BE49-F238E27FC236}">
                <a16:creationId xmlns:a16="http://schemas.microsoft.com/office/drawing/2014/main" id="{4F0807F8-6F11-2AD6-E61F-AAF048058D2F}"/>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tx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94885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white_opt5_1">
    <p:spTree>
      <p:nvGrpSpPr>
        <p:cNvPr id="1" name=""/>
        <p:cNvGrpSpPr/>
        <p:nvPr/>
      </p:nvGrpSpPr>
      <p:grpSpPr>
        <a:xfrm>
          <a:off x="0" y="0"/>
          <a:ext cx="0" cy="0"/>
          <a:chOff x="0" y="0"/>
          <a:chExt cx="0" cy="0"/>
        </a:xfrm>
      </p:grpSpPr>
      <p:pic>
        <p:nvPicPr>
          <p:cNvPr id="3" name="Picture 2" descr="People walking in front of a building&#10;&#10;Description automatically generated with low confidence">
            <a:extLst>
              <a:ext uri="{FF2B5EF4-FFF2-40B4-BE49-F238E27FC236}">
                <a16:creationId xmlns:a16="http://schemas.microsoft.com/office/drawing/2014/main" id="{D825D899-3701-A821-CF70-373ED20C7D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59552" y="0"/>
            <a:ext cx="3584448" cy="5143500"/>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2" name="object 3">
            <a:extLst>
              <a:ext uri="{FF2B5EF4-FFF2-40B4-BE49-F238E27FC236}">
                <a16:creationId xmlns:a16="http://schemas.microsoft.com/office/drawing/2014/main" id="{89B06EA9-5726-1883-D30F-BFF95D19A571}"/>
              </a:ext>
            </a:extLst>
          </p:cNvPr>
          <p:cNvSpPr/>
          <p:nvPr userDrawn="1"/>
        </p:nvSpPr>
        <p:spPr>
          <a:xfrm>
            <a:off x="5399047"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3" name="Title Placeholder 1">
            <a:extLst>
              <a:ext uri="{FF2B5EF4-FFF2-40B4-BE49-F238E27FC236}">
                <a16:creationId xmlns:a16="http://schemas.microsoft.com/office/drawing/2014/main" id="{4E998EA2-4145-3937-3457-AE70AAE0E5A7}"/>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4" name="Subtitle 2">
            <a:extLst>
              <a:ext uri="{FF2B5EF4-FFF2-40B4-BE49-F238E27FC236}">
                <a16:creationId xmlns:a16="http://schemas.microsoft.com/office/drawing/2014/main" id="{83D9B738-0A38-3F95-E441-05394665AD5D}"/>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9" name="Picture Placeholder 12">
            <a:extLst>
              <a:ext uri="{FF2B5EF4-FFF2-40B4-BE49-F238E27FC236}">
                <a16:creationId xmlns:a16="http://schemas.microsoft.com/office/drawing/2014/main" id="{3D93502A-F937-F227-B1D6-80A95B70856E}"/>
              </a:ext>
            </a:extLst>
          </p:cNvPr>
          <p:cNvSpPr>
            <a:spLocks noGrp="1"/>
          </p:cNvSpPr>
          <p:nvPr>
            <p:ph type="pic" sz="quarter" idx="10"/>
          </p:nvPr>
        </p:nvSpPr>
        <p:spPr>
          <a:xfrm>
            <a:off x="5554547" y="0"/>
            <a:ext cx="3589452"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6253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4D371A-D2D5-4200-2DCE-D7D59B366953}"/>
              </a:ext>
            </a:extLst>
          </p:cNvPr>
          <p:cNvSpPr>
            <a:spLocks noGrp="1"/>
          </p:cNvSpPr>
          <p:nvPr>
            <p:ph type="title"/>
          </p:nvPr>
        </p:nvSpPr>
        <p:spPr>
          <a:xfrm>
            <a:off x="628903" y="273637"/>
            <a:ext cx="7886195" cy="994188"/>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4288139380"/>
      </p:ext>
    </p:extLst>
  </p:cSld>
  <p:clrMap bg1="lt1" tx1="dk1" bg2="lt2" tx2="dk2" accent1="accent1" accent2="accent2" accent3="accent3" accent4="accent4" accent5="accent5" accent6="accent6" hlink="hlink" folHlink="folHlink"/>
  <p:sldLayoutIdLst>
    <p:sldLayoutId id="2147483722" r:id="rId1"/>
    <p:sldLayoutId id="2147483721" r:id="rId2"/>
    <p:sldLayoutId id="2147483661" r:id="rId3"/>
    <p:sldLayoutId id="2147483698" r:id="rId4"/>
    <p:sldLayoutId id="2147483716" r:id="rId5"/>
    <p:sldLayoutId id="2147483867" r:id="rId6"/>
    <p:sldLayoutId id="2147483785" r:id="rId7"/>
    <p:sldLayoutId id="2147483793" r:id="rId8"/>
    <p:sldLayoutId id="2147483730" r:id="rId9"/>
    <p:sldLayoutId id="2147483699" r:id="rId10"/>
    <p:sldLayoutId id="2147483804" r:id="rId11"/>
    <p:sldLayoutId id="2147483830" r:id="rId12"/>
    <p:sldLayoutId id="2147483823" r:id="rId13"/>
    <p:sldLayoutId id="2147483853" r:id="rId14"/>
    <p:sldLayoutId id="2147483690" r:id="rId15"/>
    <p:sldLayoutId id="2147483673" r:id="rId16"/>
    <p:sldLayoutId id="2147483840" r:id="rId17"/>
    <p:sldLayoutId id="2147483720" r:id="rId18"/>
    <p:sldLayoutId id="2147483667" r:id="rId19"/>
    <p:sldLayoutId id="2147483664" r:id="rId20"/>
    <p:sldLayoutId id="2147483862" r:id="rId21"/>
    <p:sldLayoutId id="2147483864" r:id="rId22"/>
    <p:sldLayoutId id="2147483674" r:id="rId23"/>
    <p:sldLayoutId id="2147483676" r:id="rId24"/>
    <p:sldLayoutId id="2147483675" r:id="rId25"/>
    <p:sldLayoutId id="2147483662" r:id="rId26"/>
    <p:sldLayoutId id="2147483678" r:id="rId27"/>
    <p:sldLayoutId id="2147483687" r:id="rId28"/>
    <p:sldLayoutId id="2147483689" r:id="rId29"/>
    <p:sldLayoutId id="2147483700" r:id="rId30"/>
    <p:sldLayoutId id="2147483701" r:id="rId31"/>
    <p:sldLayoutId id="2147483702" r:id="rId32"/>
    <p:sldLayoutId id="2147483680" r:id="rId33"/>
    <p:sldLayoutId id="2147483719" r:id="rId34"/>
    <p:sldLayoutId id="2147483682" r:id="rId35"/>
  </p:sldLayoutIdLst>
  <p:txStyles>
    <p:titleStyle>
      <a:lvl1pPr algn="l" defTabSz="415869" rtl="0" eaLnBrk="1" latinLnBrk="0" hangingPunct="1">
        <a:lnSpc>
          <a:spcPct val="90000"/>
        </a:lnSpc>
        <a:spcBef>
          <a:spcPct val="0"/>
        </a:spcBef>
        <a:buNone/>
        <a:defRPr sz="2001" b="0" i="0" kern="1200">
          <a:solidFill>
            <a:srgbClr val="003C3B"/>
          </a:solidFill>
          <a:latin typeface="Outfit" pitchFamily="2" charset="0"/>
          <a:ea typeface="+mj-ea"/>
          <a:cs typeface="+mj-cs"/>
        </a:defRPr>
      </a:lvl1pPr>
    </p:titleStyle>
    <p:bodyStyle>
      <a:lvl1pPr marL="103967" indent="-103967" algn="l" defTabSz="415869" rtl="0" eaLnBrk="1" latinLnBrk="0" hangingPunct="1">
        <a:lnSpc>
          <a:spcPct val="90000"/>
        </a:lnSpc>
        <a:spcBef>
          <a:spcPts val="455"/>
        </a:spcBef>
        <a:buFont typeface="Arial" panose="020B0604020202020204" pitchFamily="34" charset="0"/>
        <a:buChar char="•"/>
        <a:defRPr sz="1273" kern="1200">
          <a:solidFill>
            <a:schemeClr val="tx1"/>
          </a:solidFill>
          <a:latin typeface="+mn-lt"/>
          <a:ea typeface="+mn-ea"/>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092" kern="1200">
          <a:solidFill>
            <a:schemeClr val="tx1"/>
          </a:solidFill>
          <a:latin typeface="+mn-lt"/>
          <a:ea typeface="+mn-ea"/>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910" kern="1200">
          <a:solidFill>
            <a:schemeClr val="tx1"/>
          </a:solidFill>
          <a:latin typeface="+mn-lt"/>
          <a:ea typeface="+mn-ea"/>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3F8745-8A73-57FD-5405-02C168233CBD}"/>
              </a:ext>
            </a:extLst>
          </p:cNvPr>
          <p:cNvSpPr>
            <a:spLocks noGrp="1"/>
          </p:cNvSpPr>
          <p:nvPr>
            <p:ph type="title"/>
          </p:nvPr>
        </p:nvSpPr>
        <p:spPr>
          <a:xfrm>
            <a:off x="703114" y="899606"/>
            <a:ext cx="5415125" cy="1710162"/>
          </a:xfrm>
        </p:spPr>
        <p:txBody>
          <a:bodyPr/>
          <a:lstStyle/>
          <a:p>
            <a:r>
              <a:rPr lang="en-GB" sz="4000" dirty="0">
                <a:latin typeface="Outfit"/>
                <a:cs typeface="Outfit"/>
              </a:rPr>
              <a:t>Changes </a:t>
            </a:r>
            <a:r>
              <a:rPr lang="en-GB" sz="4000" dirty="0" smtClean="0">
                <a:latin typeface="Outfit"/>
                <a:cs typeface="Outfit"/>
              </a:rPr>
              <a:t>to courses from 2024 </a:t>
            </a:r>
            <a:r>
              <a:rPr lang="en-GB" sz="4000" dirty="0">
                <a:latin typeface="Outfit"/>
                <a:cs typeface="Outfit"/>
              </a:rPr>
              <a:t>– </a:t>
            </a:r>
            <a:r>
              <a:rPr lang="en-GB" sz="4000" dirty="0" smtClean="0">
                <a:latin typeface="Outfit"/>
                <a:cs typeface="Outfit"/>
              </a:rPr>
              <a:t>2025</a:t>
            </a:r>
            <a:br>
              <a:rPr lang="en-GB" sz="4000" dirty="0" smtClean="0">
                <a:latin typeface="Outfit"/>
                <a:cs typeface="Outfit"/>
              </a:rPr>
            </a:br>
            <a:r>
              <a:rPr lang="en-GB" sz="4000" dirty="0">
                <a:latin typeface="Outfit"/>
                <a:cs typeface="Outfit"/>
              </a:rPr>
              <a:t/>
            </a:r>
            <a:br>
              <a:rPr lang="en-GB" sz="4000" dirty="0">
                <a:latin typeface="Outfit"/>
                <a:cs typeface="Outfit"/>
              </a:rPr>
            </a:br>
            <a:r>
              <a:rPr lang="en-GB" sz="4000" dirty="0" smtClean="0">
                <a:latin typeface="Outfit"/>
                <a:cs typeface="Outfit"/>
              </a:rPr>
              <a:t>Intensive Training &amp; Practice (ITAP)</a:t>
            </a:r>
            <a:r>
              <a:rPr lang="en-GB" sz="4000" dirty="0">
                <a:latin typeface="Outfit"/>
                <a:cs typeface="Outfit"/>
              </a:rPr>
              <a:t> </a:t>
            </a:r>
            <a:endParaRPr lang="en-GB" dirty="0"/>
          </a:p>
        </p:txBody>
      </p:sp>
      <p:sp>
        <p:nvSpPr>
          <p:cNvPr id="4" name="Picture Placeholder 3">
            <a:extLst>
              <a:ext uri="{FF2B5EF4-FFF2-40B4-BE49-F238E27FC236}">
                <a16:creationId xmlns:a16="http://schemas.microsoft.com/office/drawing/2014/main" id="{FC30443C-026A-A485-8A93-D4D540A217B5}"/>
              </a:ext>
            </a:extLst>
          </p:cNvPr>
          <p:cNvSpPr>
            <a:spLocks noGrp="1"/>
          </p:cNvSpPr>
          <p:nvPr>
            <p:ph type="pic" sz="quarter" idx="10"/>
          </p:nvPr>
        </p:nvSpPr>
        <p:spPr/>
        <p:txBody>
          <a:bodyPr/>
          <a:lstStyle/>
          <a:p>
            <a:endParaRPr lang="en-GB"/>
          </a:p>
        </p:txBody>
      </p:sp>
    </p:spTree>
    <p:extLst>
      <p:ext uri="{BB962C8B-B14F-4D97-AF65-F5344CB8AC3E}">
        <p14:creationId xmlns:p14="http://schemas.microsoft.com/office/powerpoint/2010/main" val="108206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36D986-1AB7-D48F-2379-1BF10F6DD28E}"/>
              </a:ext>
            </a:extLst>
          </p:cNvPr>
          <p:cNvSpPr>
            <a:spLocks noGrp="1"/>
          </p:cNvSpPr>
          <p:nvPr>
            <p:ph type="title"/>
          </p:nvPr>
        </p:nvSpPr>
        <p:spPr>
          <a:xfrm>
            <a:off x="390119" y="459162"/>
            <a:ext cx="7198187" cy="473233"/>
          </a:xfrm>
        </p:spPr>
        <p:txBody>
          <a:bodyPr/>
          <a:lstStyle/>
          <a:p>
            <a:r>
              <a:rPr lang="en-GB" sz="1800" b="1" dirty="0">
                <a:solidFill>
                  <a:srgbClr val="1D2B0B"/>
                </a:solidFill>
                <a:cs typeface="Arial"/>
              </a:rPr>
              <a:t>What is Intensive Training and Practice</a:t>
            </a:r>
            <a:r>
              <a:rPr lang="en-GB" sz="1800" b="1" dirty="0" smtClean="0">
                <a:solidFill>
                  <a:srgbClr val="1D2B0B"/>
                </a:solidFill>
                <a:cs typeface="Arial"/>
              </a:rPr>
              <a:t>? Guidance from the </a:t>
            </a:r>
            <a:r>
              <a:rPr lang="en-GB" sz="1800" b="1" dirty="0" err="1" smtClean="0">
                <a:solidFill>
                  <a:srgbClr val="1D2B0B"/>
                </a:solidFill>
                <a:cs typeface="Arial"/>
              </a:rPr>
              <a:t>DfE</a:t>
            </a:r>
            <a:endParaRPr lang="en-US" dirty="0"/>
          </a:p>
        </p:txBody>
      </p:sp>
      <p:pic>
        <p:nvPicPr>
          <p:cNvPr id="8" name="Picture 7" descr="A green rectangular object with black border&#10;&#10;Description automatically generated">
            <a:extLst>
              <a:ext uri="{FF2B5EF4-FFF2-40B4-BE49-F238E27FC236}">
                <a16:creationId xmlns:a16="http://schemas.microsoft.com/office/drawing/2014/main" id="{BB3BDC9F-5EAD-3C5C-99F9-68E0F66BB6FD}"/>
              </a:ext>
            </a:extLst>
          </p:cNvPr>
          <p:cNvPicPr>
            <a:picLocks noChangeAspect="1"/>
          </p:cNvPicPr>
          <p:nvPr/>
        </p:nvPicPr>
        <p:blipFill>
          <a:blip r:embed="rId2"/>
          <a:stretch>
            <a:fillRect/>
          </a:stretch>
        </p:blipFill>
        <p:spPr>
          <a:xfrm>
            <a:off x="1143000" y="930352"/>
            <a:ext cx="6858000" cy="1022084"/>
          </a:xfrm>
          <a:prstGeom prst="rect">
            <a:avLst/>
          </a:prstGeom>
        </p:spPr>
      </p:pic>
      <p:sp>
        <p:nvSpPr>
          <p:cNvPr id="10" name="TextBox 9">
            <a:extLst>
              <a:ext uri="{FF2B5EF4-FFF2-40B4-BE49-F238E27FC236}">
                <a16:creationId xmlns:a16="http://schemas.microsoft.com/office/drawing/2014/main" id="{A76E6694-AB1B-DC0C-8CB9-575E5C0C7A7A}"/>
              </a:ext>
            </a:extLst>
          </p:cNvPr>
          <p:cNvSpPr txBox="1"/>
          <p:nvPr/>
        </p:nvSpPr>
        <p:spPr>
          <a:xfrm>
            <a:off x="1397899" y="964975"/>
            <a:ext cx="6190407" cy="126957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GB" sz="1200" dirty="0" smtClean="0">
                <a:solidFill>
                  <a:srgbClr val="FFFFFF"/>
                </a:solidFill>
                <a:latin typeface="Outfit"/>
                <a:cs typeface="Arial"/>
              </a:rPr>
              <a:t>“</a:t>
            </a:r>
            <a:r>
              <a:rPr lang="en-GB" sz="1200" i="1" dirty="0" smtClean="0">
                <a:solidFill>
                  <a:srgbClr val="FFFFFF"/>
                </a:solidFill>
                <a:latin typeface="Outfit"/>
                <a:cs typeface="Arial"/>
              </a:rPr>
              <a:t>Another </a:t>
            </a:r>
            <a:r>
              <a:rPr lang="en-GB" sz="1200" i="1" dirty="0">
                <a:solidFill>
                  <a:srgbClr val="FFFFFF"/>
                </a:solidFill>
                <a:latin typeface="Outfit"/>
                <a:cs typeface="Arial"/>
              </a:rPr>
              <a:t>way that schools can get involved in ITT is through supporting Intensive Training and Practice.</a:t>
            </a:r>
            <a:endParaRPr lang="en-US" i="1" dirty="0">
              <a:latin typeface="Outfit"/>
              <a:cs typeface="Outfit"/>
            </a:endParaRPr>
          </a:p>
          <a:p>
            <a:pPr algn="ctr"/>
            <a:r>
              <a:rPr lang="en-GB" sz="1200" i="1" dirty="0">
                <a:solidFill>
                  <a:srgbClr val="FFFFFF"/>
                </a:solidFill>
                <a:latin typeface="Outfit"/>
                <a:cs typeface="Arial"/>
              </a:rPr>
              <a:t> Intensive Training and Practice is not part of the ITT placement, although placement schools may wish to support Intensive Training and Practice too. Other schools can also be involved in supporting Intensive Training and </a:t>
            </a:r>
            <a:r>
              <a:rPr lang="en-GB" sz="1200" i="1" dirty="0" smtClean="0">
                <a:solidFill>
                  <a:srgbClr val="FFFFFF"/>
                </a:solidFill>
                <a:latin typeface="Outfit"/>
                <a:cs typeface="Arial"/>
              </a:rPr>
              <a:t>Practice”.</a:t>
            </a:r>
            <a:endParaRPr lang="en-GB" i="1" dirty="0">
              <a:latin typeface="Outfit"/>
            </a:endParaRPr>
          </a:p>
          <a:p>
            <a:pPr algn="l"/>
            <a:endParaRPr lang="en-GB" dirty="0"/>
          </a:p>
        </p:txBody>
      </p:sp>
      <p:pic>
        <p:nvPicPr>
          <p:cNvPr id="11" name="Picture 10" descr="A green rectangular sign with white text&#10;&#10;Description automatically generated">
            <a:extLst>
              <a:ext uri="{FF2B5EF4-FFF2-40B4-BE49-F238E27FC236}">
                <a16:creationId xmlns:a16="http://schemas.microsoft.com/office/drawing/2014/main" id="{462C94B0-BF6D-FA3F-9CE1-052F5D42FB6D}"/>
              </a:ext>
            </a:extLst>
          </p:cNvPr>
          <p:cNvPicPr>
            <a:picLocks noChangeAspect="1"/>
          </p:cNvPicPr>
          <p:nvPr/>
        </p:nvPicPr>
        <p:blipFill>
          <a:blip r:embed="rId3"/>
          <a:stretch>
            <a:fillRect/>
          </a:stretch>
        </p:blipFill>
        <p:spPr>
          <a:xfrm>
            <a:off x="2083102" y="1952436"/>
            <a:ext cx="5849025" cy="2482683"/>
          </a:xfrm>
          <a:prstGeom prst="rect">
            <a:avLst/>
          </a:prstGeom>
        </p:spPr>
      </p:pic>
    </p:spTree>
    <p:extLst>
      <p:ext uri="{BB962C8B-B14F-4D97-AF65-F5344CB8AC3E}">
        <p14:creationId xmlns:p14="http://schemas.microsoft.com/office/powerpoint/2010/main" val="778882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4CB608-3725-31D3-B498-C90188B78630}"/>
              </a:ext>
            </a:extLst>
          </p:cNvPr>
          <p:cNvSpPr>
            <a:spLocks noGrp="1"/>
          </p:cNvSpPr>
          <p:nvPr>
            <p:ph idx="1"/>
          </p:nvPr>
        </p:nvSpPr>
        <p:spPr>
          <a:xfrm>
            <a:off x="1581782" y="891850"/>
            <a:ext cx="3864233" cy="3368128"/>
          </a:xfrm>
        </p:spPr>
        <p:txBody>
          <a:bodyPr lIns="68580" tIns="34290" rIns="68580" bIns="34290" anchor="t"/>
          <a:lstStyle/>
          <a:p>
            <a:pPr marL="103823" indent="-103823"/>
            <a:r>
              <a:rPr lang="en-GB" sz="1200" dirty="0">
                <a:solidFill>
                  <a:srgbClr val="000000"/>
                </a:solidFill>
                <a:cs typeface="Arial"/>
              </a:rPr>
              <a:t>Intensive Training and Practice is not part of the school placement but an additional element of the provider's ITT curriculum. </a:t>
            </a:r>
            <a:endParaRPr lang="en-GB" sz="1200" dirty="0">
              <a:cs typeface="Outfit" pitchFamily="2" charset="0"/>
            </a:endParaRPr>
          </a:p>
          <a:p>
            <a:pPr marL="103823" indent="-103823"/>
            <a:r>
              <a:rPr lang="en-GB" sz="1200" dirty="0">
                <a:solidFill>
                  <a:srgbClr val="000000"/>
                </a:solidFill>
                <a:cs typeface="Arial"/>
              </a:rPr>
              <a:t>A typical Intensive Training and Practice block will include expert input, observation, opportunities to practice in both a controlled and live environment, and expert feedback throughout this process. Some elements of Intensive Training and Practice will take place in the ITT institution, or virtually, and some will need to take place in a school environment, such as the live classroom practice.</a:t>
            </a:r>
            <a:endParaRPr lang="en-GB" sz="1200" dirty="0">
              <a:cs typeface="Outfit"/>
            </a:endParaRPr>
          </a:p>
          <a:p>
            <a:pPr marL="103823" indent="-103823"/>
            <a:r>
              <a:rPr lang="en-GB" sz="1200" dirty="0">
                <a:solidFill>
                  <a:srgbClr val="000000"/>
                </a:solidFill>
                <a:cs typeface="Arial"/>
              </a:rPr>
              <a:t>Many schools will be well placed to welcome individual or groups of trainees, to allow them to observe strong practice in the area being examined and give them the opportunity of live classroom practice. </a:t>
            </a:r>
            <a:endParaRPr lang="en-GB" sz="1200" dirty="0">
              <a:cs typeface="Outfit"/>
            </a:endParaRPr>
          </a:p>
          <a:p>
            <a:pPr marL="103823" indent="-103823"/>
            <a:r>
              <a:rPr lang="en-GB" sz="1200" dirty="0">
                <a:solidFill>
                  <a:srgbClr val="000000"/>
                </a:solidFill>
                <a:cs typeface="Arial"/>
              </a:rPr>
              <a:t>Intensive Training and Practice will be supported by an appropriate range of experts, which can include lead mentors from the ITT provider and other experts within the school. </a:t>
            </a:r>
            <a:endParaRPr lang="en-GB" sz="1200" dirty="0"/>
          </a:p>
        </p:txBody>
      </p:sp>
      <p:sp>
        <p:nvSpPr>
          <p:cNvPr id="3" name="Title 2">
            <a:extLst>
              <a:ext uri="{FF2B5EF4-FFF2-40B4-BE49-F238E27FC236}">
                <a16:creationId xmlns:a16="http://schemas.microsoft.com/office/drawing/2014/main" id="{2B98BCC1-2EF2-CBA8-B564-F25D8D9EA8F0}"/>
              </a:ext>
            </a:extLst>
          </p:cNvPr>
          <p:cNvSpPr>
            <a:spLocks noGrp="1"/>
          </p:cNvSpPr>
          <p:nvPr>
            <p:ph type="title"/>
          </p:nvPr>
        </p:nvSpPr>
        <p:spPr>
          <a:xfrm>
            <a:off x="1409588" y="239893"/>
            <a:ext cx="6403842" cy="295792"/>
          </a:xfrm>
        </p:spPr>
        <p:txBody>
          <a:bodyPr/>
          <a:lstStyle/>
          <a:p>
            <a:r>
              <a:rPr lang="en-GB" sz="1800" dirty="0">
                <a:latin typeface="Outfit"/>
                <a:cs typeface="Outfit"/>
              </a:rPr>
              <a:t>How can schools support Intensive Training and </a:t>
            </a:r>
            <a:r>
              <a:rPr lang="en-GB" sz="1800" dirty="0" smtClean="0">
                <a:latin typeface="Outfit"/>
                <a:cs typeface="Outfit"/>
              </a:rPr>
              <a:t>Practice? </a:t>
            </a:r>
            <a:r>
              <a:rPr lang="en-GB" sz="1800" dirty="0" err="1" smtClean="0">
                <a:latin typeface="Outfit"/>
                <a:cs typeface="Outfit"/>
              </a:rPr>
              <a:t>DfE</a:t>
            </a:r>
            <a:r>
              <a:rPr lang="en-GB" sz="1800" dirty="0" smtClean="0">
                <a:latin typeface="Outfit"/>
                <a:cs typeface="Outfit"/>
              </a:rPr>
              <a:t> Guidance</a:t>
            </a:r>
            <a:endParaRPr lang="en-GB" sz="1800" dirty="0">
              <a:cs typeface="Outfit" pitchFamily="2" charset="0"/>
            </a:endParaRPr>
          </a:p>
        </p:txBody>
      </p:sp>
    </p:spTree>
    <p:extLst>
      <p:ext uri="{BB962C8B-B14F-4D97-AF65-F5344CB8AC3E}">
        <p14:creationId xmlns:p14="http://schemas.microsoft.com/office/powerpoint/2010/main" val="863462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4CB608-3725-31D3-B498-C90188B78630}"/>
              </a:ext>
            </a:extLst>
          </p:cNvPr>
          <p:cNvSpPr>
            <a:spLocks noGrp="1"/>
          </p:cNvSpPr>
          <p:nvPr>
            <p:ph idx="1"/>
          </p:nvPr>
        </p:nvSpPr>
        <p:spPr>
          <a:xfrm>
            <a:off x="1893806" y="475820"/>
            <a:ext cx="3578212" cy="3710486"/>
          </a:xfrm>
        </p:spPr>
        <p:txBody>
          <a:bodyPr lIns="68580" tIns="34290" rIns="68580" bIns="34290" anchor="t"/>
          <a:lstStyle/>
          <a:p>
            <a:pPr marL="0" indent="0">
              <a:buNone/>
            </a:pPr>
            <a:endParaRPr lang="en-GB" sz="1050" dirty="0" smtClean="0">
              <a:solidFill>
                <a:srgbClr val="000000"/>
              </a:solidFill>
              <a:latin typeface="Arial"/>
              <a:cs typeface="Arial"/>
            </a:endParaRPr>
          </a:p>
          <a:p>
            <a:pPr marL="0" indent="0">
              <a:buNone/>
            </a:pPr>
            <a:r>
              <a:rPr lang="en-GB" sz="1050" b="1" dirty="0">
                <a:solidFill>
                  <a:srgbClr val="000000"/>
                </a:solidFill>
                <a:cs typeface="Arial"/>
              </a:rPr>
              <a:t>Primary trainees</a:t>
            </a:r>
          </a:p>
          <a:p>
            <a:pPr marL="0" indent="0">
              <a:buNone/>
            </a:pPr>
            <a:r>
              <a:rPr lang="en-GB" sz="1050" dirty="0" smtClean="0">
                <a:solidFill>
                  <a:srgbClr val="000000"/>
                </a:solidFill>
                <a:cs typeface="Arial"/>
              </a:rPr>
              <a:t>Each five day ITAP will consist of four taught days and one day of school experience</a:t>
            </a:r>
          </a:p>
          <a:p>
            <a:pPr marL="0" indent="0">
              <a:buNone/>
            </a:pPr>
            <a:endParaRPr lang="en-GB" sz="1050" dirty="0" smtClean="0">
              <a:solidFill>
                <a:srgbClr val="000000"/>
              </a:solidFill>
              <a:cs typeface="Arial"/>
            </a:endParaRPr>
          </a:p>
          <a:p>
            <a:pPr marL="0" indent="0">
              <a:buNone/>
            </a:pPr>
            <a:r>
              <a:rPr lang="en-GB" sz="1050" b="1" dirty="0" smtClean="0">
                <a:solidFill>
                  <a:srgbClr val="000000"/>
                </a:solidFill>
                <a:cs typeface="Arial"/>
              </a:rPr>
              <a:t>Primary trainees</a:t>
            </a:r>
          </a:p>
          <a:p>
            <a:pPr marL="103823" indent="-103823"/>
            <a:r>
              <a:rPr lang="en-GB" sz="1050" dirty="0" smtClean="0">
                <a:solidFill>
                  <a:srgbClr val="000000"/>
                </a:solidFill>
                <a:cs typeface="Arial"/>
              </a:rPr>
              <a:t>ITAP 1 	Early Reading</a:t>
            </a:r>
          </a:p>
          <a:p>
            <a:pPr marL="103823" indent="-103823"/>
            <a:r>
              <a:rPr lang="en-GB" sz="1050" dirty="0" smtClean="0">
                <a:solidFill>
                  <a:srgbClr val="000000"/>
                </a:solidFill>
                <a:cs typeface="Arial"/>
              </a:rPr>
              <a:t>ITAP 2	Formative Assessment (maths lens)</a:t>
            </a:r>
          </a:p>
          <a:p>
            <a:pPr marL="103823" indent="-103823"/>
            <a:r>
              <a:rPr lang="en-GB" sz="1050" dirty="0" smtClean="0">
                <a:solidFill>
                  <a:srgbClr val="000000"/>
                </a:solidFill>
                <a:cs typeface="Arial"/>
              </a:rPr>
              <a:t>ITAP 3	Effective questioning (science lens)</a:t>
            </a:r>
          </a:p>
          <a:p>
            <a:pPr marL="103823" indent="-103823"/>
            <a:r>
              <a:rPr lang="en-GB" sz="1050" dirty="0" smtClean="0">
                <a:solidFill>
                  <a:srgbClr val="000000"/>
                </a:solidFill>
                <a:cs typeface="Arial"/>
              </a:rPr>
              <a:t>ITAP 4	Adaptive Teaching</a:t>
            </a:r>
          </a:p>
          <a:p>
            <a:pPr marL="103823" indent="-103823"/>
            <a:endParaRPr lang="en-GB" sz="1050" dirty="0" smtClean="0">
              <a:solidFill>
                <a:srgbClr val="000000"/>
              </a:solidFill>
              <a:cs typeface="Arial"/>
            </a:endParaRPr>
          </a:p>
          <a:p>
            <a:pPr marL="0" indent="0">
              <a:buNone/>
            </a:pPr>
            <a:r>
              <a:rPr lang="en-GB" sz="1050" dirty="0" smtClean="0">
                <a:solidFill>
                  <a:srgbClr val="000000"/>
                </a:solidFill>
                <a:cs typeface="Arial"/>
              </a:rPr>
              <a:t>ITAP 1 and ITAP 2 happen before placements begin so they will have one day of school experience in </a:t>
            </a:r>
            <a:r>
              <a:rPr lang="en-GB" sz="1050" b="1" dirty="0" smtClean="0">
                <a:solidFill>
                  <a:srgbClr val="000000"/>
                </a:solidFill>
                <a:cs typeface="Arial"/>
              </a:rPr>
              <a:t>specific ITAP schools </a:t>
            </a:r>
            <a:r>
              <a:rPr lang="en-GB" sz="1050" dirty="0">
                <a:solidFill>
                  <a:srgbClr val="000000"/>
                </a:solidFill>
                <a:cs typeface="Arial"/>
              </a:rPr>
              <a:t>for one </a:t>
            </a:r>
            <a:r>
              <a:rPr lang="en-GB" sz="1050" dirty="0" smtClean="0">
                <a:solidFill>
                  <a:srgbClr val="000000"/>
                </a:solidFill>
                <a:cs typeface="Arial"/>
              </a:rPr>
              <a:t>day.</a:t>
            </a:r>
          </a:p>
          <a:p>
            <a:pPr marL="0" indent="0">
              <a:buNone/>
            </a:pPr>
            <a:endParaRPr lang="en-GB" sz="1050" dirty="0" smtClean="0">
              <a:solidFill>
                <a:srgbClr val="000000"/>
              </a:solidFill>
              <a:cs typeface="Arial"/>
            </a:endParaRPr>
          </a:p>
          <a:p>
            <a:pPr marL="0" indent="0">
              <a:buNone/>
            </a:pPr>
            <a:r>
              <a:rPr lang="en-GB" sz="1050" dirty="0" smtClean="0">
                <a:solidFill>
                  <a:srgbClr val="000000"/>
                </a:solidFill>
                <a:cs typeface="Arial"/>
              </a:rPr>
              <a:t>ITAP 3 and ITAP 4 will have their school experience days in their placement schools with activities to complete, led by the trainee. </a:t>
            </a:r>
            <a:endParaRPr lang="en-GB" sz="1050" dirty="0" smtClean="0">
              <a:solidFill>
                <a:srgbClr val="000000"/>
              </a:solidFill>
              <a:cs typeface="Arial"/>
            </a:endParaRPr>
          </a:p>
          <a:p>
            <a:pPr marL="0" indent="0">
              <a:buNone/>
            </a:pPr>
            <a:endParaRPr lang="en-GB" sz="1050" dirty="0" smtClean="0">
              <a:solidFill>
                <a:srgbClr val="000000"/>
              </a:solidFill>
              <a:cs typeface="Arial"/>
            </a:endParaRPr>
          </a:p>
        </p:txBody>
      </p:sp>
      <p:sp>
        <p:nvSpPr>
          <p:cNvPr id="3" name="Title 2">
            <a:extLst>
              <a:ext uri="{FF2B5EF4-FFF2-40B4-BE49-F238E27FC236}">
                <a16:creationId xmlns:a16="http://schemas.microsoft.com/office/drawing/2014/main" id="{2B98BCC1-2EF2-CBA8-B564-F25D8D9EA8F0}"/>
              </a:ext>
            </a:extLst>
          </p:cNvPr>
          <p:cNvSpPr>
            <a:spLocks noGrp="1"/>
          </p:cNvSpPr>
          <p:nvPr>
            <p:ph type="title"/>
          </p:nvPr>
        </p:nvSpPr>
        <p:spPr>
          <a:xfrm>
            <a:off x="1357583" y="140617"/>
            <a:ext cx="6403842" cy="295792"/>
          </a:xfrm>
        </p:spPr>
        <p:txBody>
          <a:bodyPr/>
          <a:lstStyle/>
          <a:p>
            <a:r>
              <a:rPr lang="en-GB" sz="1800" dirty="0" smtClean="0">
                <a:latin typeface="Outfit"/>
                <a:cs typeface="Outfit"/>
              </a:rPr>
              <a:t>University of Exeter Intensive </a:t>
            </a:r>
            <a:r>
              <a:rPr lang="en-GB" sz="1800" dirty="0">
                <a:latin typeface="Outfit"/>
                <a:cs typeface="Outfit"/>
              </a:rPr>
              <a:t>Training and </a:t>
            </a:r>
            <a:r>
              <a:rPr lang="en-GB" sz="1800" dirty="0" smtClean="0">
                <a:latin typeface="Outfit"/>
                <a:cs typeface="Outfit"/>
              </a:rPr>
              <a:t>Practice</a:t>
            </a:r>
            <a:r>
              <a:rPr lang="en-GB" sz="1800" dirty="0">
                <a:latin typeface="Outfit"/>
                <a:cs typeface="Outfit"/>
              </a:rPr>
              <a:t> </a:t>
            </a:r>
            <a:r>
              <a:rPr lang="en-GB" sz="1800" dirty="0" smtClean="0">
                <a:latin typeface="Outfit"/>
                <a:cs typeface="Outfit"/>
              </a:rPr>
              <a:t>plans</a:t>
            </a:r>
            <a:endParaRPr lang="en-GB" sz="1800" dirty="0">
              <a:cs typeface="Outfit" pitchFamily="2" charset="0"/>
            </a:endParaRPr>
          </a:p>
        </p:txBody>
      </p:sp>
      <p:pic>
        <p:nvPicPr>
          <p:cNvPr id="4" name="Picture 3" descr="A screenshot of a phone&#10;&#10;Description automatically generated">
            <a:extLst>
              <a:ext uri="{FF2B5EF4-FFF2-40B4-BE49-F238E27FC236}">
                <a16:creationId xmlns:a16="http://schemas.microsoft.com/office/drawing/2014/main" id="{1C40C789-B427-E0A4-07E0-0AF720B80680}"/>
              </a:ext>
            </a:extLst>
          </p:cNvPr>
          <p:cNvPicPr>
            <a:picLocks noChangeAspect="1"/>
          </p:cNvPicPr>
          <p:nvPr/>
        </p:nvPicPr>
        <p:blipFill>
          <a:blip r:embed="rId2"/>
          <a:stretch>
            <a:fillRect/>
          </a:stretch>
        </p:blipFill>
        <p:spPr>
          <a:xfrm>
            <a:off x="5876428" y="436409"/>
            <a:ext cx="2127540" cy="2847621"/>
          </a:xfrm>
          <a:prstGeom prst="rect">
            <a:avLst/>
          </a:prstGeom>
        </p:spPr>
      </p:pic>
      <p:sp>
        <p:nvSpPr>
          <p:cNvPr id="5" name="TextBox 4"/>
          <p:cNvSpPr txBox="1"/>
          <p:nvPr/>
        </p:nvSpPr>
        <p:spPr>
          <a:xfrm>
            <a:off x="5963102" y="3284030"/>
            <a:ext cx="2175491" cy="1754326"/>
          </a:xfrm>
          <a:prstGeom prst="rect">
            <a:avLst/>
          </a:prstGeom>
          <a:noFill/>
        </p:spPr>
        <p:txBody>
          <a:bodyPr wrap="square" rtlCol="0">
            <a:spAutoFit/>
          </a:bodyPr>
          <a:lstStyle/>
          <a:p>
            <a:r>
              <a:rPr lang="en-GB" dirty="0" smtClean="0"/>
              <a:t>We are looking for specific ITAP schools for ITAP 1 and 2 near our three ITE Hub locations</a:t>
            </a:r>
            <a:endParaRPr lang="en-GB" dirty="0"/>
          </a:p>
        </p:txBody>
      </p:sp>
    </p:spTree>
    <p:extLst>
      <p:ext uri="{BB962C8B-B14F-4D97-AF65-F5344CB8AC3E}">
        <p14:creationId xmlns:p14="http://schemas.microsoft.com/office/powerpoint/2010/main" val="1962769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BD51A7-AF7C-EE1B-2091-46A5E6EF1743}"/>
              </a:ext>
            </a:extLst>
          </p:cNvPr>
          <p:cNvSpPr>
            <a:spLocks noGrp="1"/>
          </p:cNvSpPr>
          <p:nvPr>
            <p:ph type="title"/>
          </p:nvPr>
        </p:nvSpPr>
        <p:spPr>
          <a:xfrm>
            <a:off x="1486768" y="246562"/>
            <a:ext cx="6372599" cy="474720"/>
          </a:xfrm>
        </p:spPr>
        <p:txBody>
          <a:bodyPr/>
          <a:lstStyle/>
          <a:p>
            <a:r>
              <a:rPr lang="en-US" sz="2700">
                <a:latin typeface="Outfit"/>
                <a:cs typeface="Outfit"/>
              </a:rPr>
              <a:t>Primary Course structure including ITAP</a:t>
            </a:r>
          </a:p>
          <a:p>
            <a:endParaRPr lang="en-US" sz="3000">
              <a:cs typeface="Outfit"/>
            </a:endParaRPr>
          </a:p>
        </p:txBody>
      </p:sp>
      <p:pic>
        <p:nvPicPr>
          <p:cNvPr id="5" name="Content Placeholder 4"/>
          <p:cNvPicPr>
            <a:picLocks noGrp="1" noChangeAspect="1"/>
          </p:cNvPicPr>
          <p:nvPr>
            <p:ph idx="1"/>
          </p:nvPr>
        </p:nvPicPr>
        <p:blipFill>
          <a:blip r:embed="rId2"/>
          <a:stretch>
            <a:fillRect/>
          </a:stretch>
        </p:blipFill>
        <p:spPr>
          <a:xfrm>
            <a:off x="1212658" y="627231"/>
            <a:ext cx="6216351" cy="3547375"/>
          </a:xfrm>
          <a:prstGeom prst="rect">
            <a:avLst/>
          </a:prstGeom>
        </p:spPr>
      </p:pic>
      <p:sp>
        <p:nvSpPr>
          <p:cNvPr id="7" name="TextBox 6"/>
          <p:cNvSpPr txBox="1"/>
          <p:nvPr/>
        </p:nvSpPr>
        <p:spPr>
          <a:xfrm>
            <a:off x="2354678" y="4174606"/>
            <a:ext cx="3932313" cy="830997"/>
          </a:xfrm>
          <a:prstGeom prst="rect">
            <a:avLst/>
          </a:prstGeom>
          <a:noFill/>
        </p:spPr>
        <p:txBody>
          <a:bodyPr wrap="square" rtlCol="0">
            <a:spAutoFit/>
          </a:bodyPr>
          <a:lstStyle/>
          <a:p>
            <a:r>
              <a:rPr lang="en-GB" sz="1200" dirty="0" smtClean="0"/>
              <a:t>Blue days are placement days</a:t>
            </a:r>
          </a:p>
          <a:p>
            <a:r>
              <a:rPr lang="en-GB" sz="1200" dirty="0" smtClean="0"/>
              <a:t>Yellow blocks are ITAP blocks, this is explained later</a:t>
            </a:r>
          </a:p>
          <a:p>
            <a:r>
              <a:rPr lang="en-GB" sz="1200" dirty="0" smtClean="0"/>
              <a:t>Orange days are the taught course days</a:t>
            </a:r>
          </a:p>
          <a:p>
            <a:endParaRPr lang="en-GB" sz="1200" dirty="0"/>
          </a:p>
        </p:txBody>
      </p:sp>
    </p:spTree>
    <p:extLst>
      <p:ext uri="{BB962C8B-B14F-4D97-AF65-F5344CB8AC3E}">
        <p14:creationId xmlns:p14="http://schemas.microsoft.com/office/powerpoint/2010/main" val="17292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4CB608-3725-31D3-B498-C90188B78630}"/>
              </a:ext>
            </a:extLst>
          </p:cNvPr>
          <p:cNvSpPr>
            <a:spLocks noGrp="1"/>
          </p:cNvSpPr>
          <p:nvPr>
            <p:ph idx="1"/>
          </p:nvPr>
        </p:nvSpPr>
        <p:spPr>
          <a:xfrm>
            <a:off x="1919807" y="588495"/>
            <a:ext cx="3517541" cy="3337792"/>
          </a:xfrm>
        </p:spPr>
        <p:txBody>
          <a:bodyPr lIns="68580" tIns="34290" rIns="68580" bIns="34290" anchor="t"/>
          <a:lstStyle/>
          <a:p>
            <a:pPr marL="0" indent="0">
              <a:buNone/>
            </a:pPr>
            <a:endParaRPr lang="en-GB" sz="1050" dirty="0" smtClean="0">
              <a:solidFill>
                <a:srgbClr val="000000"/>
              </a:solidFill>
              <a:cs typeface="Arial"/>
            </a:endParaRPr>
          </a:p>
          <a:p>
            <a:pPr marL="0" indent="0">
              <a:buNone/>
            </a:pPr>
            <a:r>
              <a:rPr lang="en-GB" sz="1050" b="1" dirty="0">
                <a:solidFill>
                  <a:srgbClr val="000000"/>
                </a:solidFill>
                <a:cs typeface="Arial"/>
              </a:rPr>
              <a:t>Secondary trainees</a:t>
            </a:r>
          </a:p>
          <a:p>
            <a:pPr marL="0" indent="0">
              <a:buNone/>
            </a:pPr>
            <a:r>
              <a:rPr lang="en-GB" sz="1050" dirty="0" smtClean="0">
                <a:solidFill>
                  <a:srgbClr val="000000"/>
                </a:solidFill>
                <a:cs typeface="Arial"/>
              </a:rPr>
              <a:t>Each five day ITAP will consist of four taught days and one days worth of school tasks to complete during their normal placements.</a:t>
            </a:r>
          </a:p>
          <a:p>
            <a:pPr marL="0" indent="0">
              <a:buNone/>
            </a:pPr>
            <a:endParaRPr lang="en-GB" sz="1050" dirty="0">
              <a:solidFill>
                <a:srgbClr val="000000"/>
              </a:solidFill>
              <a:cs typeface="Arial"/>
            </a:endParaRPr>
          </a:p>
          <a:p>
            <a:pPr marL="0" indent="0">
              <a:buNone/>
            </a:pPr>
            <a:r>
              <a:rPr lang="en-GB" sz="1050" dirty="0" smtClean="0">
                <a:solidFill>
                  <a:srgbClr val="000000"/>
                </a:solidFill>
                <a:cs typeface="Arial"/>
              </a:rPr>
              <a:t>The tasks will be led by the trainee using Exeter Model training tools such as demonstrations, agendas and framework tasks. The trainee will have a subject specific ITAP handbook containing all their instructions that they can share with their Mentor. </a:t>
            </a:r>
          </a:p>
          <a:p>
            <a:pPr marL="0" indent="0">
              <a:buNone/>
            </a:pPr>
            <a:endParaRPr lang="en-GB" sz="1050" dirty="0">
              <a:solidFill>
                <a:srgbClr val="000000"/>
              </a:solidFill>
              <a:cs typeface="Arial"/>
            </a:endParaRPr>
          </a:p>
          <a:p>
            <a:pPr marL="103823" indent="-103823"/>
            <a:r>
              <a:rPr lang="en-GB" sz="1050" dirty="0" smtClean="0">
                <a:solidFill>
                  <a:srgbClr val="000000"/>
                </a:solidFill>
                <a:cs typeface="Arial"/>
              </a:rPr>
              <a:t>ITAP </a:t>
            </a:r>
            <a:r>
              <a:rPr lang="en-GB" sz="1050" dirty="0">
                <a:solidFill>
                  <a:srgbClr val="000000"/>
                </a:solidFill>
                <a:cs typeface="Arial"/>
              </a:rPr>
              <a:t>1 	</a:t>
            </a:r>
            <a:r>
              <a:rPr lang="en-GB" sz="1050" dirty="0" smtClean="0">
                <a:solidFill>
                  <a:srgbClr val="000000"/>
                </a:solidFill>
                <a:cs typeface="Arial"/>
              </a:rPr>
              <a:t>Setting up the learning environment</a:t>
            </a:r>
            <a:endParaRPr lang="en-GB" sz="1050" dirty="0">
              <a:solidFill>
                <a:srgbClr val="000000"/>
              </a:solidFill>
              <a:cs typeface="Arial"/>
            </a:endParaRPr>
          </a:p>
          <a:p>
            <a:pPr marL="103823" indent="-103823"/>
            <a:r>
              <a:rPr lang="en-GB" sz="1050" dirty="0">
                <a:solidFill>
                  <a:srgbClr val="000000"/>
                </a:solidFill>
                <a:cs typeface="Arial"/>
              </a:rPr>
              <a:t>ITAP 2	</a:t>
            </a:r>
            <a:r>
              <a:rPr lang="en-GB" sz="1050" dirty="0" smtClean="0">
                <a:solidFill>
                  <a:srgbClr val="000000"/>
                </a:solidFill>
                <a:cs typeface="Arial"/>
              </a:rPr>
              <a:t>Assessment</a:t>
            </a:r>
            <a:endParaRPr lang="en-GB" sz="1050" dirty="0">
              <a:solidFill>
                <a:srgbClr val="000000"/>
              </a:solidFill>
              <a:cs typeface="Arial"/>
            </a:endParaRPr>
          </a:p>
          <a:p>
            <a:pPr marL="103823" indent="-103823"/>
            <a:r>
              <a:rPr lang="en-GB" sz="1050" dirty="0">
                <a:solidFill>
                  <a:srgbClr val="000000"/>
                </a:solidFill>
                <a:cs typeface="Arial"/>
              </a:rPr>
              <a:t>ITAP 3	</a:t>
            </a:r>
            <a:r>
              <a:rPr lang="en-GB" sz="1050" dirty="0" smtClean="0">
                <a:solidFill>
                  <a:srgbClr val="000000"/>
                </a:solidFill>
                <a:cs typeface="Arial"/>
              </a:rPr>
              <a:t>Adaptive Teaching</a:t>
            </a:r>
          </a:p>
          <a:p>
            <a:pPr marL="103823" indent="-103823"/>
            <a:r>
              <a:rPr lang="en-GB" sz="1050" dirty="0" smtClean="0">
                <a:solidFill>
                  <a:srgbClr val="000000"/>
                </a:solidFill>
                <a:cs typeface="Arial"/>
              </a:rPr>
              <a:t>ITAP 4	Literacy and Numeracy across the 				curriculum</a:t>
            </a:r>
            <a:endParaRPr lang="en-GB" sz="1050" dirty="0">
              <a:solidFill>
                <a:srgbClr val="000000"/>
              </a:solidFill>
              <a:cs typeface="Arial"/>
            </a:endParaRPr>
          </a:p>
        </p:txBody>
      </p:sp>
      <p:sp>
        <p:nvSpPr>
          <p:cNvPr id="3" name="Title 2">
            <a:extLst>
              <a:ext uri="{FF2B5EF4-FFF2-40B4-BE49-F238E27FC236}">
                <a16:creationId xmlns:a16="http://schemas.microsoft.com/office/drawing/2014/main" id="{2B98BCC1-2EF2-CBA8-B564-F25D8D9EA8F0}"/>
              </a:ext>
            </a:extLst>
          </p:cNvPr>
          <p:cNvSpPr>
            <a:spLocks noGrp="1"/>
          </p:cNvSpPr>
          <p:nvPr>
            <p:ph type="title"/>
          </p:nvPr>
        </p:nvSpPr>
        <p:spPr>
          <a:xfrm>
            <a:off x="1405253" y="292703"/>
            <a:ext cx="6403842" cy="295792"/>
          </a:xfrm>
        </p:spPr>
        <p:txBody>
          <a:bodyPr/>
          <a:lstStyle/>
          <a:p>
            <a:r>
              <a:rPr lang="en-GB" sz="1800" dirty="0" smtClean="0">
                <a:latin typeface="Outfit"/>
                <a:cs typeface="Outfit"/>
              </a:rPr>
              <a:t>University of Exeter Intensive </a:t>
            </a:r>
            <a:r>
              <a:rPr lang="en-GB" sz="1800" dirty="0">
                <a:latin typeface="Outfit"/>
                <a:cs typeface="Outfit"/>
              </a:rPr>
              <a:t>Training and </a:t>
            </a:r>
            <a:r>
              <a:rPr lang="en-GB" sz="1800" dirty="0" smtClean="0">
                <a:latin typeface="Outfit"/>
                <a:cs typeface="Outfit"/>
              </a:rPr>
              <a:t>Practice</a:t>
            </a:r>
            <a:r>
              <a:rPr lang="en-GB" sz="1800" dirty="0">
                <a:latin typeface="Outfit"/>
                <a:cs typeface="Outfit"/>
              </a:rPr>
              <a:t> </a:t>
            </a:r>
            <a:r>
              <a:rPr lang="en-GB" sz="1800" dirty="0" smtClean="0">
                <a:latin typeface="Outfit"/>
                <a:cs typeface="Outfit"/>
              </a:rPr>
              <a:t>plans</a:t>
            </a:r>
            <a:endParaRPr lang="en-GB" sz="1800" dirty="0">
              <a:cs typeface="Outfit" pitchFamily="2" charset="0"/>
            </a:endParaRPr>
          </a:p>
        </p:txBody>
      </p:sp>
    </p:spTree>
    <p:extLst>
      <p:ext uri="{BB962C8B-B14F-4D97-AF65-F5344CB8AC3E}">
        <p14:creationId xmlns:p14="http://schemas.microsoft.com/office/powerpoint/2010/main" val="1396156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BD51A7-AF7C-EE1B-2091-46A5E6EF1743}"/>
              </a:ext>
            </a:extLst>
          </p:cNvPr>
          <p:cNvSpPr>
            <a:spLocks noGrp="1"/>
          </p:cNvSpPr>
          <p:nvPr>
            <p:ph type="title"/>
          </p:nvPr>
        </p:nvSpPr>
        <p:spPr>
          <a:xfrm>
            <a:off x="737800" y="231543"/>
            <a:ext cx="7121568" cy="489739"/>
          </a:xfrm>
        </p:spPr>
        <p:txBody>
          <a:bodyPr/>
          <a:lstStyle/>
          <a:p>
            <a:r>
              <a:rPr lang="en-US" sz="2700" dirty="0" smtClean="0">
                <a:latin typeface="Outfit"/>
                <a:cs typeface="Outfit"/>
              </a:rPr>
              <a:t>Secondary </a:t>
            </a:r>
            <a:r>
              <a:rPr lang="en-US" sz="2700" dirty="0">
                <a:latin typeface="Outfit"/>
                <a:cs typeface="Outfit"/>
              </a:rPr>
              <a:t>Course structure including ITAP</a:t>
            </a:r>
          </a:p>
          <a:p>
            <a:endParaRPr lang="en-US" sz="3000" dirty="0">
              <a:cs typeface="Outfit"/>
            </a:endParaRPr>
          </a:p>
        </p:txBody>
      </p:sp>
      <p:sp>
        <p:nvSpPr>
          <p:cNvPr id="7" name="TextBox 6"/>
          <p:cNvSpPr txBox="1"/>
          <p:nvPr/>
        </p:nvSpPr>
        <p:spPr>
          <a:xfrm>
            <a:off x="6747490" y="919182"/>
            <a:ext cx="2288169" cy="3416320"/>
          </a:xfrm>
          <a:prstGeom prst="rect">
            <a:avLst/>
          </a:prstGeom>
          <a:noFill/>
        </p:spPr>
        <p:txBody>
          <a:bodyPr wrap="square" rtlCol="0">
            <a:spAutoFit/>
          </a:bodyPr>
          <a:lstStyle/>
          <a:p>
            <a:r>
              <a:rPr lang="en-GB" sz="1200" dirty="0" smtClean="0"/>
              <a:t>Blue days are placement </a:t>
            </a:r>
            <a:r>
              <a:rPr lang="en-GB" sz="1200" dirty="0" smtClean="0"/>
              <a:t>days.</a:t>
            </a:r>
          </a:p>
          <a:p>
            <a:endParaRPr lang="en-GB" sz="1200" dirty="0" smtClean="0"/>
          </a:p>
          <a:p>
            <a:r>
              <a:rPr lang="en-GB" sz="1200" dirty="0" smtClean="0"/>
              <a:t>Yellow blocks are </a:t>
            </a:r>
            <a:r>
              <a:rPr lang="en-GB" sz="1200" dirty="0" smtClean="0"/>
              <a:t>counted </a:t>
            </a:r>
            <a:r>
              <a:rPr lang="en-GB" sz="1200" dirty="0" smtClean="0"/>
              <a:t>as ITAP </a:t>
            </a:r>
            <a:r>
              <a:rPr lang="en-GB" sz="1200" dirty="0" smtClean="0"/>
              <a:t>days. </a:t>
            </a:r>
          </a:p>
          <a:p>
            <a:r>
              <a:rPr lang="en-GB" sz="1200" dirty="0" smtClean="0"/>
              <a:t>Any yello</a:t>
            </a:r>
            <a:r>
              <a:rPr lang="en-GB" sz="1200" dirty="0" smtClean="0"/>
              <a:t>w days that happen within the placement window are to highlight that the ITT Criteria has been met</a:t>
            </a:r>
            <a:r>
              <a:rPr lang="en-GB" sz="1200" dirty="0" smtClean="0"/>
              <a:t> but the tasks can happen at any point before the next ITAP day.</a:t>
            </a:r>
          </a:p>
          <a:p>
            <a:endParaRPr lang="en-GB" sz="1200" dirty="0" smtClean="0"/>
          </a:p>
          <a:p>
            <a:r>
              <a:rPr lang="en-GB" sz="1200" dirty="0" smtClean="0"/>
              <a:t>ITAP days on Fridays during school based work are seminar days on campus. </a:t>
            </a:r>
            <a:endParaRPr lang="en-GB" sz="1200" dirty="0" smtClean="0"/>
          </a:p>
          <a:p>
            <a:endParaRPr lang="en-GB" sz="1200" dirty="0" smtClean="0"/>
          </a:p>
          <a:p>
            <a:r>
              <a:rPr lang="en-GB" sz="1200" dirty="0" smtClean="0"/>
              <a:t>Orange </a:t>
            </a:r>
            <a:r>
              <a:rPr lang="en-GB" sz="1200" dirty="0" smtClean="0"/>
              <a:t>days are the taught course days</a:t>
            </a:r>
          </a:p>
          <a:p>
            <a:endParaRPr lang="en-GB" sz="1200" dirty="0"/>
          </a:p>
        </p:txBody>
      </p:sp>
      <p:pic>
        <p:nvPicPr>
          <p:cNvPr id="8" name="Content Placeholder 7"/>
          <p:cNvPicPr>
            <a:picLocks noGrp="1" noChangeAspect="1"/>
          </p:cNvPicPr>
          <p:nvPr>
            <p:ph idx="1"/>
          </p:nvPr>
        </p:nvPicPr>
        <p:blipFill>
          <a:blip r:embed="rId2"/>
          <a:stretch>
            <a:fillRect/>
          </a:stretch>
        </p:blipFill>
        <p:spPr>
          <a:xfrm>
            <a:off x="1057410" y="620918"/>
            <a:ext cx="5722836" cy="3693549"/>
          </a:xfrm>
          <a:prstGeom prst="rect">
            <a:avLst/>
          </a:prstGeom>
        </p:spPr>
      </p:pic>
    </p:spTree>
    <p:extLst>
      <p:ext uri="{BB962C8B-B14F-4D97-AF65-F5344CB8AC3E}">
        <p14:creationId xmlns:p14="http://schemas.microsoft.com/office/powerpoint/2010/main" val="37924724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Powerpoint 16.9" id="{F64BD898-907F-364F-9241-62CC1352D110}" vid="{03961058-3D3F-4742-A47D-83E494AD8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06da5eb-40b0-4950-befd-25032263aabd">
      <Terms xmlns="http://schemas.microsoft.com/office/infopath/2007/PartnerControls"/>
    </lcf76f155ced4ddcb4097134ff3c332f>
    <TaxCatchAll xmlns="1ea9effa-5ea0-4d45-936c-cbdcd445a23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BACED03C6B0B4291EB0BA5E869A6C1" ma:contentTypeVersion="18" ma:contentTypeDescription="Create a new document." ma:contentTypeScope="" ma:versionID="cb3d8d600a434762366acd4cee60c6ec">
  <xsd:schema xmlns:xsd="http://www.w3.org/2001/XMLSchema" xmlns:xs="http://www.w3.org/2001/XMLSchema" xmlns:p="http://schemas.microsoft.com/office/2006/metadata/properties" xmlns:ns2="b06da5eb-40b0-4950-befd-25032263aabd" xmlns:ns3="1ea9effa-5ea0-4d45-936c-cbdcd445a239" targetNamespace="http://schemas.microsoft.com/office/2006/metadata/properties" ma:root="true" ma:fieldsID="b3ca170452b110f1ad28a53ca66099ab" ns2:_="" ns3:_="">
    <xsd:import namespace="b06da5eb-40b0-4950-befd-25032263aabd"/>
    <xsd:import namespace="1ea9effa-5ea0-4d45-936c-cbdcd445a2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6da5eb-40b0-4950-befd-25032263aa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03e67f-0598-4a90-8a4a-cec34b03bf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ea9effa-5ea0-4d45-936c-cbdcd445a23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c97b0af-32b4-45b6-a628-697cb2793f9c}" ma:internalName="TaxCatchAll" ma:showField="CatchAllData" ma:web="1ea9effa-5ea0-4d45-936c-cbdcd445a2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C9CA35-1137-4CBC-A719-3D7C0CE685E2}">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3190fef2-146d-4cb3-88e5-a612589f5e92"/>
    <ds:schemaRef ds:uri="http://purl.org/dc/elements/1.1/"/>
    <ds:schemaRef ds:uri="http://schemas.microsoft.com/office/infopath/2007/PartnerControls"/>
    <ds:schemaRef ds:uri="1a703673-5156-40d6-bd17-9d77e817651c"/>
    <ds:schemaRef ds:uri="http://www.w3.org/XML/1998/namespace"/>
    <ds:schemaRef ds:uri="http://purl.org/dc/dcmitype/"/>
  </ds:schemaRefs>
</ds:datastoreItem>
</file>

<file path=customXml/itemProps2.xml><?xml version="1.0" encoding="utf-8"?>
<ds:datastoreItem xmlns:ds="http://schemas.openxmlformats.org/officeDocument/2006/customXml" ds:itemID="{AA51B988-6999-48D8-A995-709B3B3A3505}">
  <ds:schemaRefs>
    <ds:schemaRef ds:uri="http://schemas.microsoft.com/sharepoint/v3/contenttype/forms"/>
  </ds:schemaRefs>
</ds:datastoreItem>
</file>

<file path=customXml/itemProps3.xml><?xml version="1.0" encoding="utf-8"?>
<ds:datastoreItem xmlns:ds="http://schemas.openxmlformats.org/officeDocument/2006/customXml" ds:itemID="{D3C06D58-1022-408A-BAD2-36D7967F1062}"/>
</file>

<file path=docProps/app.xml><?xml version="1.0" encoding="utf-8"?>
<Properties xmlns="http://schemas.openxmlformats.org/officeDocument/2006/extended-properties" xmlns:vt="http://schemas.openxmlformats.org/officeDocument/2006/docPropsVTypes">
  <Template>Custom Design</Template>
  <TotalTime>114</TotalTime>
  <Words>594</Words>
  <Application>Microsoft Office PowerPoint</Application>
  <PresentationFormat>On-screen Show (16:9)</PresentationFormat>
  <Paragraphs>48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Inter</vt:lpstr>
      <vt:lpstr>Arial</vt:lpstr>
      <vt:lpstr>Spectral-Light</vt:lpstr>
      <vt:lpstr>Outfit</vt:lpstr>
      <vt:lpstr>Spectral</vt:lpstr>
      <vt:lpstr>Custom Design</vt:lpstr>
      <vt:lpstr>Changes to courses from 2024 – 2025  Intensive Training &amp; Practice (ITAP) </vt:lpstr>
      <vt:lpstr>What is Intensive Training and Practice? Guidance from the DfE</vt:lpstr>
      <vt:lpstr>How can schools support Intensive Training and Practice? DfE Guidance</vt:lpstr>
      <vt:lpstr>University of Exeter Intensive Training and Practice plans</vt:lpstr>
      <vt:lpstr>Primary Course structure including ITAP </vt:lpstr>
      <vt:lpstr>University of Exeter Intensive Training and Practice plans</vt:lpstr>
      <vt:lpstr>Secondary Course structure including ITAP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Coles, Andy</dc:creator>
  <cp:lastModifiedBy>Greaves, Corinne</cp:lastModifiedBy>
  <cp:revision>7</cp:revision>
  <cp:lastPrinted>2024-03-11T15:59:01Z</cp:lastPrinted>
  <dcterms:created xsi:type="dcterms:W3CDTF">2022-09-29T15:54:17Z</dcterms:created>
  <dcterms:modified xsi:type="dcterms:W3CDTF">2024-03-19T14:36:38Z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ContentTypeId">
    <vt:lpwstr>0x010100FABACED03C6B0B4291EB0BA5E869A6C1</vt:lpwstr>
  </property>
  <property fmtid="{D5CDD505-2E9C-101B-9397-08002B2CF9AE}" pid="7" name="MediaServiceImageTags">
    <vt:lpwstr/>
  </property>
</Properties>
</file>