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868" r:id="rId5"/>
  </p:sldMasterIdLst>
  <p:notesMasterIdLst>
    <p:notesMasterId r:id="rId53"/>
  </p:notesMasterIdLst>
  <p:handoutMasterIdLst>
    <p:handoutMasterId r:id="rId54"/>
  </p:handoutMasterIdLst>
  <p:sldIdLst>
    <p:sldId id="257" r:id="rId6"/>
    <p:sldId id="350" r:id="rId7"/>
    <p:sldId id="354" r:id="rId8"/>
    <p:sldId id="349" r:id="rId9"/>
    <p:sldId id="279" r:id="rId10"/>
    <p:sldId id="281" r:id="rId11"/>
    <p:sldId id="282" r:id="rId12"/>
    <p:sldId id="283" r:id="rId13"/>
    <p:sldId id="285" r:id="rId14"/>
    <p:sldId id="284" r:id="rId15"/>
    <p:sldId id="339" r:id="rId16"/>
    <p:sldId id="280" r:id="rId17"/>
    <p:sldId id="286" r:id="rId18"/>
    <p:sldId id="288" r:id="rId19"/>
    <p:sldId id="287" r:id="rId20"/>
    <p:sldId id="289" r:id="rId21"/>
    <p:sldId id="341" r:id="rId22"/>
    <p:sldId id="342" r:id="rId23"/>
    <p:sldId id="291" r:id="rId24"/>
    <p:sldId id="292" r:id="rId25"/>
    <p:sldId id="293" r:id="rId26"/>
    <p:sldId id="343" r:id="rId27"/>
    <p:sldId id="294" r:id="rId28"/>
    <p:sldId id="295" r:id="rId29"/>
    <p:sldId id="296" r:id="rId30"/>
    <p:sldId id="297" r:id="rId31"/>
    <p:sldId id="351" r:id="rId32"/>
    <p:sldId id="298" r:id="rId33"/>
    <p:sldId id="356" r:id="rId34"/>
    <p:sldId id="299" r:id="rId35"/>
    <p:sldId id="357" r:id="rId36"/>
    <p:sldId id="359" r:id="rId37"/>
    <p:sldId id="305" r:id="rId38"/>
    <p:sldId id="306" r:id="rId39"/>
    <p:sldId id="300" r:id="rId40"/>
    <p:sldId id="352" r:id="rId41"/>
    <p:sldId id="301" r:id="rId42"/>
    <p:sldId id="326" r:id="rId43"/>
    <p:sldId id="360" r:id="rId44"/>
    <p:sldId id="344" r:id="rId45"/>
    <p:sldId id="345" r:id="rId46"/>
    <p:sldId id="346" r:id="rId47"/>
    <p:sldId id="347" r:id="rId48"/>
    <p:sldId id="327" r:id="rId49"/>
    <p:sldId id="355" r:id="rId50"/>
    <p:sldId id="338" r:id="rId51"/>
    <p:sldId id="353" r:id="rId52"/>
  </p:sldIdLst>
  <p:sldSz cx="9144000" cy="6858000" type="screen4x3"/>
  <p:notesSz cx="6810375" cy="9942513"/>
  <p:embeddedFontLst>
    <p:embeddedFont>
      <p:font typeface="Calibri" panose="020F0502020204030204" pitchFamily="34"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Outfit" pitchFamily="2" charset="0"/>
      <p:regular r:id="rId63"/>
      <p:bold r:id="rId64"/>
      <p:italic r:id="rId65"/>
      <p:boldItalic r:id="rId66"/>
    </p:embeddedFont>
    <p:embeddedFont>
      <p:font typeface="Palatino Linotype" panose="02040502050505030304" pitchFamily="18" charset="0"/>
      <p:regular r:id="rId67"/>
      <p:bold r:id="rId68"/>
      <p:italic r:id="rId69"/>
      <p:boldItalic r:id="rId70"/>
    </p:embeddedFont>
  </p:embeddedFontLst>
  <p:defaultTextStyle>
    <a:defPPr>
      <a:defRPr kern="0"/>
    </a:defPPr>
  </p:defaultTextStyle>
  <p:extLst>
    <p:ext uri="{EFAFB233-063F-42B5-8137-9DF3F51BA10A}">
      <p15:sldGuideLst xmlns:p15="http://schemas.microsoft.com/office/powerpoint/2012/main">
        <p15:guide id="2" pos="2818"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D6C2"/>
    <a:srgbClr val="01DCA5"/>
    <a:srgbClr val="00C896"/>
    <a:srgbClr val="003C3B"/>
    <a:srgbClr val="017D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19EF7-F39D-4A74-B913-07715A0B1BE7}" v="2" dt="2023-10-11T09:53:47.83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snapToGrid="0">
      <p:cViewPr varScale="1">
        <p:scale>
          <a:sx n="65" d="100"/>
          <a:sy n="65" d="100"/>
        </p:scale>
        <p:origin x="1316" y="40"/>
      </p:cViewPr>
      <p:guideLst>
        <p:guide pos="2818"/>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mn-lt"/>
        <a:ea typeface="+mn-ea"/>
        <a:cs typeface="+mn-cs"/>
      </a:defRPr>
    </a:lvl1pPr>
    <a:lvl2pPr marL="207935" algn="l" defTabSz="415869" rtl="0" eaLnBrk="1" latinLnBrk="0" hangingPunct="1">
      <a:defRPr sz="546" kern="1200">
        <a:solidFill>
          <a:schemeClr val="tx1"/>
        </a:solidFill>
        <a:latin typeface="+mn-lt"/>
        <a:ea typeface="+mn-ea"/>
        <a:cs typeface="+mn-cs"/>
      </a:defRPr>
    </a:lvl2pPr>
    <a:lvl3pPr marL="415869" algn="l" defTabSz="415869" rtl="0" eaLnBrk="1" latinLnBrk="0" hangingPunct="1">
      <a:defRPr sz="546" kern="1200">
        <a:solidFill>
          <a:schemeClr val="tx1"/>
        </a:solidFill>
        <a:latin typeface="+mn-lt"/>
        <a:ea typeface="+mn-ea"/>
        <a:cs typeface="+mn-cs"/>
      </a:defRPr>
    </a:lvl3pPr>
    <a:lvl4pPr marL="623804" algn="l" defTabSz="415869" rtl="0" eaLnBrk="1" latinLnBrk="0" hangingPunct="1">
      <a:defRPr sz="546" kern="1200">
        <a:solidFill>
          <a:schemeClr val="tx1"/>
        </a:solidFill>
        <a:latin typeface="+mn-lt"/>
        <a:ea typeface="+mn-ea"/>
        <a:cs typeface="+mn-cs"/>
      </a:defRPr>
    </a:lvl4pPr>
    <a:lvl5pPr marL="831738" algn="l" defTabSz="415869" rtl="0" eaLnBrk="1" latinLnBrk="0" hangingPunct="1">
      <a:defRPr sz="546" kern="1200">
        <a:solidFill>
          <a:schemeClr val="tx1"/>
        </a:solidFill>
        <a:latin typeface="+mn-lt"/>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a:cs typeface="Calibri"/>
            </a:endParaRPr>
          </a:p>
        </p:txBody>
      </p:sp>
    </p:spTree>
    <p:extLst>
      <p:ext uri="{BB962C8B-B14F-4D97-AF65-F5344CB8AC3E}">
        <p14:creationId xmlns:p14="http://schemas.microsoft.com/office/powerpoint/2010/main" val="3380972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66161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209243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18864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18185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638707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3755138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296556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283366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346191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46089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3978738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3284393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32904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2720097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2559933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1484521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27395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4041070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2374618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4004638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84757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4030547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300" dirty="0">
              <a:cs typeface="Calibri"/>
            </a:endParaRPr>
          </a:p>
        </p:txBody>
      </p:sp>
    </p:spTree>
    <p:extLst>
      <p:ext uri="{BB962C8B-B14F-4D97-AF65-F5344CB8AC3E}">
        <p14:creationId xmlns:p14="http://schemas.microsoft.com/office/powerpoint/2010/main" val="2229709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323634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600480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1758298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4095166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500" dirty="0">
              <a:ea typeface="Calibri" panose="020F0502020204030204"/>
              <a:cs typeface="Calibri"/>
            </a:endParaRPr>
          </a:p>
        </p:txBody>
      </p:sp>
    </p:spTree>
    <p:extLst>
      <p:ext uri="{BB962C8B-B14F-4D97-AF65-F5344CB8AC3E}">
        <p14:creationId xmlns:p14="http://schemas.microsoft.com/office/powerpoint/2010/main" val="2646963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20100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750802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874539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281213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sz="500" dirty="0">
              <a:ea typeface="Calibri"/>
              <a:cs typeface="Calibri"/>
            </a:endParaRPr>
          </a:p>
        </p:txBody>
      </p:sp>
    </p:spTree>
    <p:extLst>
      <p:ext uri="{BB962C8B-B14F-4D97-AF65-F5344CB8AC3E}">
        <p14:creationId xmlns:p14="http://schemas.microsoft.com/office/powerpoint/2010/main" val="3951962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837882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2543525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4033819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p>
        </p:txBody>
      </p:sp>
    </p:spTree>
    <p:extLst>
      <p:ext uri="{BB962C8B-B14F-4D97-AF65-F5344CB8AC3E}">
        <p14:creationId xmlns:p14="http://schemas.microsoft.com/office/powerpoint/2010/main" val="395960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75619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418830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0823" y="4784242"/>
            <a:ext cx="5448730" cy="3916156"/>
          </a:xfrm>
          <a:prstGeom prst="rect">
            <a:avLst/>
          </a:prstGeom>
        </p:spPr>
        <p:txBody>
          <a:bodyPr lIns="48765" tIns="24382" rIns="48765" bIns="24382"/>
          <a:lstStyle/>
          <a:p>
            <a:endParaRPr lang="en-US" sz="300" dirty="0">
              <a:ea typeface="Calibri"/>
              <a:cs typeface="Calibri"/>
            </a:endParaRPr>
          </a:p>
        </p:txBody>
      </p:sp>
    </p:spTree>
    <p:extLst>
      <p:ext uri="{BB962C8B-B14F-4D97-AF65-F5344CB8AC3E}">
        <p14:creationId xmlns:p14="http://schemas.microsoft.com/office/powerpoint/2010/main" val="2272197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10954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243013"/>
            <a:ext cx="4473575" cy="3355975"/>
          </a:xfrm>
          <a:prstGeom prst="rect">
            <a:avLst/>
          </a:prstGeom>
          <a:noFill/>
          <a:ln w="12700">
            <a:solidFill>
              <a:prstClr val="black"/>
            </a:solidFill>
          </a:ln>
        </p:spPr>
      </p:sp>
      <p:sp>
        <p:nvSpPr>
          <p:cNvPr id="3" name="Notes Placeholder 2"/>
          <p:cNvSpPr>
            <a:spLocks noGrp="1"/>
          </p:cNvSpPr>
          <p:nvPr>
            <p:ph type="body" idx="1"/>
          </p:nvPr>
        </p:nvSpPr>
        <p:spPr>
          <a:xfrm>
            <a:off x="681038" y="4784725"/>
            <a:ext cx="5448300" cy="3914775"/>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327483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6" y="4129531"/>
            <a:ext cx="5216513" cy="1330480"/>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 title maximum of 2 lines</a:t>
            </a:r>
            <a:endParaRPr lang="en-US"/>
          </a:p>
        </p:txBody>
      </p:sp>
      <p:pic>
        <p:nvPicPr>
          <p:cNvPr id="2" name="Picture 1" descr="Logo&#10;&#10;Description automatically generated with medium confidence">
            <a:extLst>
              <a:ext uri="{FF2B5EF4-FFF2-40B4-BE49-F238E27FC236}">
                <a16:creationId xmlns:a16="http://schemas.microsoft.com/office/drawing/2014/main" id="{B2766EE5-D0ED-938A-F3A3-5C39EF2EB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394" y="324909"/>
            <a:ext cx="4135674" cy="2721896"/>
          </a:xfrm>
          <a:prstGeom prst="rect">
            <a:avLst/>
          </a:prstGeom>
        </p:spPr>
      </p:pic>
      <p:pic>
        <p:nvPicPr>
          <p:cNvPr id="4" name="Picture 3" descr="Icon&#10;&#10;Description automatically generated">
            <a:extLst>
              <a:ext uri="{FF2B5EF4-FFF2-40B4-BE49-F238E27FC236}">
                <a16:creationId xmlns:a16="http://schemas.microsoft.com/office/drawing/2014/main" id="{FD1FC297-09E3-7C3E-BD8F-E089366262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13175" y="361"/>
            <a:ext cx="3130825" cy="6861850"/>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408345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4E8CA410-2839-057D-FE70-15FEC2088B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4669859"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with medium confidence">
            <a:extLst>
              <a:ext uri="{FF2B5EF4-FFF2-40B4-BE49-F238E27FC236}">
                <a16:creationId xmlns:a16="http://schemas.microsoft.com/office/drawing/2014/main" id="{2976AB15-4769-401E-869F-DE3DC3B59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a:extLst>
              <a:ext uri="{FF2B5EF4-FFF2-40B4-BE49-F238E27FC236}">
                <a16:creationId xmlns:a16="http://schemas.microsoft.com/office/drawing/2014/main" id="{781589A5-C757-7627-90BD-D96976FA57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50132F49-4273-612E-3FE0-BD563A45A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
        <p:nvSpPr>
          <p:cNvPr id="8" name="Title Placeholder 1">
            <a:extLst>
              <a:ext uri="{FF2B5EF4-FFF2-40B4-BE49-F238E27FC236}">
                <a16:creationId xmlns:a16="http://schemas.microsoft.com/office/drawing/2014/main" id="{157EB895-B15F-EF94-D221-26E31B604641}"/>
              </a:ext>
            </a:extLst>
          </p:cNvPr>
          <p:cNvSpPr txBox="1">
            <a:spLocks/>
          </p:cNvSpPr>
          <p:nvPr userDrawn="1"/>
        </p:nvSpPr>
        <p:spPr>
          <a:xfrm>
            <a:off x="541557" y="2189095"/>
            <a:ext cx="3344315" cy="2286128"/>
          </a:xfrm>
          <a:prstGeom prst="rect">
            <a:avLst/>
          </a:prstGeom>
        </p:spPr>
        <p:txBody>
          <a:bodyPr vert="horz" lIns="91440" tIns="45720" rIns="91440" bIns="45720" rtlCol="0" anchor="t">
            <a:noAutofit/>
          </a:bodyPr>
          <a:lstStyle>
            <a:lvl1pPr algn="l" defTabSz="554478" rtl="0" eaLnBrk="1" latinLnBrk="0" hangingPunct="1">
              <a:lnSpc>
                <a:spcPct val="90000"/>
              </a:lnSpc>
              <a:spcBef>
                <a:spcPct val="0"/>
              </a:spcBef>
              <a:buNone/>
              <a:defRPr sz="5336" b="1" i="0" kern="1200">
                <a:solidFill>
                  <a:schemeClr val="bg1"/>
                </a:solidFill>
                <a:latin typeface="Outfit" pitchFamily="2" charset="0"/>
                <a:ea typeface="+mj-ea"/>
                <a:cs typeface="+mj-cs"/>
              </a:defRPr>
            </a:lvl1pPr>
          </a:lstStyle>
          <a:p>
            <a:r>
              <a:rPr lang="en-GB">
                <a:solidFill>
                  <a:srgbClr val="003C3B"/>
                </a:solidFill>
              </a:rPr>
              <a:t>Divider Slide </a:t>
            </a:r>
            <a:endParaRPr lang="en-US">
              <a:solidFill>
                <a:srgbClr val="003C3B"/>
              </a:solidFill>
            </a:endParaRPr>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B7F33200-E466-1081-5EF4-336A39DD6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795089"/>
          </a:xfrm>
          <a:prstGeom prst="rect">
            <a:avLst/>
          </a:prstGeom>
        </p:spPr>
        <p:txBody>
          <a:bodyPr vert="horz" wrap="square" lIns="0" tIns="0" rIns="0" bIns="0" rtlCol="0">
            <a:spAutoFit/>
          </a:bodyPr>
          <a:lstStyle/>
          <a:p>
            <a:pPr marL="7701">
              <a:lnSpc>
                <a:spcPts val="1425"/>
              </a:lnSpc>
            </a:pPr>
            <a:r>
              <a:rPr sz="1637" b="0" i="0" spc="-7">
                <a:solidFill>
                  <a:srgbClr val="FFFFFF"/>
                </a:solidFill>
                <a:latin typeface="Outfit" pitchFamily="2" charset="0"/>
                <a:cs typeface="Spectral-Light"/>
              </a:rPr>
              <a:t>University</a:t>
            </a:r>
            <a:endParaRPr sz="1637" b="0" i="0">
              <a:latin typeface="Outfit" pitchFamily="2" charset="0"/>
              <a:cs typeface="Spectral-Light"/>
            </a:endParaRPr>
          </a:p>
          <a:p>
            <a:pPr marL="7701">
              <a:lnSpc>
                <a:spcPts val="1744"/>
              </a:lnSpc>
            </a:pPr>
            <a:r>
              <a:rPr sz="1637" b="0" i="0" spc="-33" err="1">
                <a:solidFill>
                  <a:srgbClr val="FFFFFF"/>
                </a:solidFill>
                <a:latin typeface="Outfit" pitchFamily="2" charset="0"/>
                <a:cs typeface="Spectral"/>
              </a:rPr>
              <a:t>of</a:t>
            </a:r>
            <a:r>
              <a:rPr sz="1637" b="0" i="0" spc="-33" err="1">
                <a:solidFill>
                  <a:srgbClr val="FFFFFF"/>
                </a:solidFill>
                <a:latin typeface="Outfit" pitchFamily="2" charset="0"/>
                <a:cs typeface="Spectral-Light"/>
              </a:rPr>
              <a:t>Galway.ie</a:t>
            </a:r>
            <a:endParaRPr sz="1637"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with medium confidence">
            <a:extLst>
              <a:ext uri="{FF2B5EF4-FFF2-40B4-BE49-F238E27FC236}">
                <a16:creationId xmlns:a16="http://schemas.microsoft.com/office/drawing/2014/main" id="{935FFC80-7F09-8B90-0C03-128827F883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a:extLst>
              <a:ext uri="{FF2B5EF4-FFF2-40B4-BE49-F238E27FC236}">
                <a16:creationId xmlns:a16="http://schemas.microsoft.com/office/drawing/2014/main" id="{71987DD5-C1FF-616F-1868-29A45E279B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with medium confidence">
            <a:extLst>
              <a:ext uri="{FF2B5EF4-FFF2-40B4-BE49-F238E27FC236}">
                <a16:creationId xmlns:a16="http://schemas.microsoft.com/office/drawing/2014/main" id="{27EE17CB-1F2E-630D-37B3-36F997105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13" name="Picture 12" descr="Icon&#10;&#10;Description automatically generated">
            <a:extLst>
              <a:ext uri="{FF2B5EF4-FFF2-40B4-BE49-F238E27FC236}">
                <a16:creationId xmlns:a16="http://schemas.microsoft.com/office/drawing/2014/main" id="{47375C3B-C1FF-F009-BEC8-8283C22EEA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087" y="361"/>
            <a:ext cx="9144000" cy="5143139"/>
          </a:xfrm>
          <a:prstGeom prst="rect">
            <a:avLst/>
          </a:prstGeom>
        </p:spPr>
      </p:pic>
      <p:sp>
        <p:nvSpPr>
          <p:cNvPr id="14" name="Picture Placeholder 8">
            <a:extLst>
              <a:ext uri="{FF2B5EF4-FFF2-40B4-BE49-F238E27FC236}">
                <a16:creationId xmlns:a16="http://schemas.microsoft.com/office/drawing/2014/main" id="{51E5B835-E67C-2B6F-CB0F-482DE61A2359}"/>
              </a:ext>
            </a:extLst>
          </p:cNvPr>
          <p:cNvSpPr>
            <a:spLocks noGrp="1"/>
          </p:cNvSpPr>
          <p:nvPr>
            <p:ph type="pic" sz="quarter" idx="10" hasCustomPrompt="1"/>
          </p:nvPr>
        </p:nvSpPr>
        <p:spPr>
          <a:xfrm>
            <a:off x="6507500"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5" name="Rectangle 5">
            <a:extLst>
              <a:ext uri="{FF2B5EF4-FFF2-40B4-BE49-F238E27FC236}">
                <a16:creationId xmlns:a16="http://schemas.microsoft.com/office/drawing/2014/main" id="{72720B5B-6353-CAA5-5171-3B609504511D}"/>
              </a:ext>
            </a:extLst>
          </p:cNvPr>
          <p:cNvSpPr/>
          <p:nvPr userDrawn="1"/>
        </p:nvSpPr>
        <p:spPr>
          <a:xfrm>
            <a:off x="8129007"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B13599-C1C6-28A4-D994-CD427AEE4855}"/>
              </a:ext>
            </a:extLst>
          </p:cNvPr>
          <p:cNvSpPr/>
          <p:nvPr userDrawn="1"/>
        </p:nvSpPr>
        <p:spPr>
          <a:xfrm>
            <a:off x="-2" y="4214191"/>
            <a:ext cx="9144001" cy="2643448"/>
          </a:xfrm>
          <a:prstGeom prst="rect">
            <a:avLst/>
          </a:prstGeom>
          <a:solidFill>
            <a:srgbClr val="00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pic>
        <p:nvPicPr>
          <p:cNvPr id="6" name="Picture 5" descr="Icon&#10;&#10;Description automatically generated">
            <a:extLst>
              <a:ext uri="{FF2B5EF4-FFF2-40B4-BE49-F238E27FC236}">
                <a16:creationId xmlns:a16="http://schemas.microsoft.com/office/drawing/2014/main" id="{5C650ED1-7B77-23F1-E476-70246BE6A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1"/>
            <a:ext cx="9144000" cy="5143139"/>
          </a:xfrm>
          <a:prstGeom prst="rect">
            <a:avLst/>
          </a:prstGeom>
        </p:spPr>
      </p:pic>
      <p:sp>
        <p:nvSpPr>
          <p:cNvPr id="9" name="Picture Placeholder 8">
            <a:extLst>
              <a:ext uri="{FF2B5EF4-FFF2-40B4-BE49-F238E27FC236}">
                <a16:creationId xmlns:a16="http://schemas.microsoft.com/office/drawing/2014/main" id="{C9862F4B-0D4A-BD4B-EAE9-10BCD765F11D}"/>
              </a:ext>
            </a:extLst>
          </p:cNvPr>
          <p:cNvSpPr>
            <a:spLocks noGrp="1"/>
          </p:cNvSpPr>
          <p:nvPr>
            <p:ph type="pic" sz="quarter" idx="10" hasCustomPrompt="1"/>
          </p:nvPr>
        </p:nvSpPr>
        <p:spPr>
          <a:xfrm>
            <a:off x="6355593"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EB8A8734-A697-6D65-868D-1A7DDFE8336A}"/>
              </a:ext>
            </a:extLst>
          </p:cNvPr>
          <p:cNvSpPr/>
          <p:nvPr userDrawn="1"/>
        </p:nvSpPr>
        <p:spPr>
          <a:xfrm>
            <a:off x="7972223"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E2F82EE0-FBBD-1011-AA8A-6BD2B3FA09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0" y="1671354"/>
            <a:ext cx="4259133" cy="2830036"/>
          </a:xfrm>
          <a:prstGeom prst="rect">
            <a:avLst/>
          </a:prstGeom>
        </p:spPr>
        <p:txBody>
          <a:bodyPr vert="horz" lIns="91440" tIns="45720" rIns="91440" bIns="45720" rtlCol="0" anchor="t">
            <a:noAutofit/>
          </a:bodyPr>
          <a:lstStyle>
            <a:lvl1pPr>
              <a:lnSpc>
                <a:spcPct val="100000"/>
              </a:lnSpc>
              <a:spcBef>
                <a:spcPts val="728"/>
              </a:spcBef>
              <a:spcAft>
                <a:spcPts val="728"/>
              </a:spcAft>
              <a:defRPr sz="4367"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2" name="Picture 1" descr="Logo&#10;&#10;Description automatically generated">
            <a:extLst>
              <a:ext uri="{FF2B5EF4-FFF2-40B4-BE49-F238E27FC236}">
                <a16:creationId xmlns:a16="http://schemas.microsoft.com/office/drawing/2014/main" id="{6146766B-E704-89BC-C74D-827F0419B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0" y="-9918"/>
            <a:ext cx="9143999"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5266208" cy="1330480"/>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 title maximum of 2 lines</a:t>
            </a:r>
            <a:endParaRPr lang="en-US"/>
          </a:p>
        </p:txBody>
      </p:sp>
      <p:pic>
        <p:nvPicPr>
          <p:cNvPr id="2" name="Picture 1" descr="Logo&#10;&#10;Description automatically generated">
            <a:extLst>
              <a:ext uri="{FF2B5EF4-FFF2-40B4-BE49-F238E27FC236}">
                <a16:creationId xmlns:a16="http://schemas.microsoft.com/office/drawing/2014/main" id="{3CC8144F-AE8A-0B44-B52E-51797F9AA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39" y="324909"/>
            <a:ext cx="4135673" cy="2721896"/>
          </a:xfrm>
          <a:prstGeom prst="rect">
            <a:avLst/>
          </a:prstGeom>
        </p:spPr>
      </p:pic>
      <p:pic>
        <p:nvPicPr>
          <p:cNvPr id="4" name="Picture 3" descr="Icon&#10;&#10;Description automatically generated">
            <a:extLst>
              <a:ext uri="{FF2B5EF4-FFF2-40B4-BE49-F238E27FC236}">
                <a16:creationId xmlns:a16="http://schemas.microsoft.com/office/drawing/2014/main" id="{1C6869A7-413E-6D13-F353-6531E17CBA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38741" y="7729"/>
            <a:ext cx="3205258" cy="6849910"/>
          </a:xfrm>
          <a:prstGeom prst="rect">
            <a:avLst/>
          </a:prstGeom>
        </p:spPr>
      </p:pic>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a:t>
            </a:r>
            <a:endParaRPr lang="en-US"/>
          </a:p>
        </p:txBody>
      </p:sp>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Logo&#10;&#10;Description automatically generated with medium confidence">
            <a:extLst>
              <a:ext uri="{FF2B5EF4-FFF2-40B4-BE49-F238E27FC236}">
                <a16:creationId xmlns:a16="http://schemas.microsoft.com/office/drawing/2014/main" id="{D52D5089-5F97-B379-B016-CBAE299BF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pic>
        <p:nvPicPr>
          <p:cNvPr id="2" name="Picture 1" descr="Logo&#10;&#10;Description automatically generated with medium confidence">
            <a:extLst>
              <a:ext uri="{FF2B5EF4-FFF2-40B4-BE49-F238E27FC236}">
                <a16:creationId xmlns:a16="http://schemas.microsoft.com/office/drawing/2014/main" id="{BE9CC1BC-D016-1832-201F-844D3B148D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7" name="Picture 6" descr="Logo&#10;&#10;Description automatically generated with medium confidence">
            <a:extLst>
              <a:ext uri="{FF2B5EF4-FFF2-40B4-BE49-F238E27FC236}">
                <a16:creationId xmlns:a16="http://schemas.microsoft.com/office/drawing/2014/main" id="{37F3E0AF-6064-F11F-0CFB-18BA8C1A4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8505402"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Logo&#10;&#10;Description automatically generated with medium confidence">
            <a:extLst>
              <a:ext uri="{FF2B5EF4-FFF2-40B4-BE49-F238E27FC236}">
                <a16:creationId xmlns:a16="http://schemas.microsoft.com/office/drawing/2014/main" id="{5143318D-3C1A-609C-B2AF-CB96CE85D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8630056"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4" name="Picture 3" descr="Logo&#10;&#10;Description automatically generated with medium confidence">
            <a:extLst>
              <a:ext uri="{FF2B5EF4-FFF2-40B4-BE49-F238E27FC236}">
                <a16:creationId xmlns:a16="http://schemas.microsoft.com/office/drawing/2014/main" id="{5940C3EA-B361-FC6B-9D64-C24E654DD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940" b="0" i="0">
                <a:solidFill>
                  <a:srgbClr val="003C3B"/>
                </a:solidFill>
                <a:latin typeface="Outfit" pitchFamily="2" charset="0"/>
                <a:ea typeface="Inter" panose="02000503000000020004" pitchFamily="2" charset="0"/>
              </a:defRPr>
            </a:lvl2pPr>
            <a:lvl3pPr>
              <a:defRPr sz="1940" b="0" i="0">
                <a:solidFill>
                  <a:srgbClr val="003C3B"/>
                </a:solidFill>
                <a:latin typeface="Outfit" pitchFamily="2" charset="0"/>
                <a:ea typeface="Inter" panose="02000503000000020004" pitchFamily="2" charset="0"/>
              </a:defRPr>
            </a:lvl3pPr>
            <a:lvl4pPr>
              <a:defRPr sz="1940" b="0" i="0">
                <a:solidFill>
                  <a:srgbClr val="003C3B"/>
                </a:solidFill>
                <a:latin typeface="Outfit" pitchFamily="2" charset="0"/>
                <a:ea typeface="Inter" panose="02000503000000020004" pitchFamily="2" charset="0"/>
              </a:defRPr>
            </a:lvl4pPr>
            <a:lvl5pPr>
              <a:defRPr sz="1940"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19" y="627294"/>
            <a:ext cx="856503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5" name="Picture 4" descr="Logo&#10;&#10;Description automatically generated with medium confidence">
            <a:extLst>
              <a:ext uri="{FF2B5EF4-FFF2-40B4-BE49-F238E27FC236}">
                <a16:creationId xmlns:a16="http://schemas.microsoft.com/office/drawing/2014/main" id="{951A7B06-4309-B6DD-746F-BBFB55C918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819697"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344760"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943600" y="1741"/>
            <a:ext cx="32004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F1F90FD5-FF59-7F5E-D3C4-87CB8FB91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378522" y="385"/>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3656511" y="227356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3656511" y="561884"/>
            <a:ext cx="5509537"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370388"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7" name="Picture 6" descr="Logo&#10;&#10;Description automatically generated with medium confidence">
            <a:extLst>
              <a:ext uri="{FF2B5EF4-FFF2-40B4-BE49-F238E27FC236}">
                <a16:creationId xmlns:a16="http://schemas.microsoft.com/office/drawing/2014/main" id="{BB1857D5-33AC-2E9E-0ACD-8A403E693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79" y="5586985"/>
            <a:ext cx="1642925" cy="1081292"/>
          </a:xfrm>
          <a:prstGeom prst="rect">
            <a:avLst/>
          </a:prstGeom>
        </p:spPr>
      </p:pic>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57BC838E-3CA1-9E19-80C1-F759BC7FA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Icon&#10;&#10;Description automatically generated">
            <a:extLst>
              <a:ext uri="{FF2B5EF4-FFF2-40B4-BE49-F238E27FC236}">
                <a16:creationId xmlns:a16="http://schemas.microsoft.com/office/drawing/2014/main" id="{BE4EC3B9-0145-C1B5-B5EF-8611E04B0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65305" y="181"/>
            <a:ext cx="3478696" cy="686248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B08DADD-1BB8-9CF8-2188-A63A576F1C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3053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1888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605175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4B2203F6-FE5B-BED2-25D6-0E22F6DDF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5395534"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16776A6F-95C0-3396-27FC-9703F86B11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583298"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pic>
        <p:nvPicPr>
          <p:cNvPr id="4" name="Picture 3" descr="Logo&#10;&#10;Description automatically generated with medium confidence">
            <a:extLst>
              <a:ext uri="{FF2B5EF4-FFF2-40B4-BE49-F238E27FC236}">
                <a16:creationId xmlns:a16="http://schemas.microsoft.com/office/drawing/2014/main" id="{74ECCFC5-86B8-2C47-F037-3D8510C5E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Thank you.</a:t>
            </a:r>
            <a:endParaRPr lang="en-US"/>
          </a:p>
        </p:txBody>
      </p:sp>
      <p:pic>
        <p:nvPicPr>
          <p:cNvPr id="2" name="Picture 1" descr="Logo&#10;&#10;Description automatically generated with medium confidence">
            <a:extLst>
              <a:ext uri="{FF2B5EF4-FFF2-40B4-BE49-F238E27FC236}">
                <a16:creationId xmlns:a16="http://schemas.microsoft.com/office/drawing/2014/main" id="{E838B55D-7C35-60F1-B242-574C8A7C5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7" cy="1879801"/>
          </a:xfrm>
          <a:prstGeom prst="rect">
            <a:avLst/>
          </a:prstGeom>
        </p:spPr>
      </p:pic>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EC78FE60-23E3-4102-E9FA-9F781714E6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86B7E26C-103B-12A2-21B8-3CB4DD615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AC4B8B1-E9D0-3C8E-A507-4A7B253F8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2536" y="482"/>
            <a:ext cx="3851465" cy="6857519"/>
          </a:xfrm>
          <a:prstGeom prst="rect">
            <a:avLst/>
          </a:prstGeom>
        </p:spPr>
      </p:pic>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7" y="4129531"/>
            <a:ext cx="4706868" cy="1330480"/>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 title maximum of 2 lines</a:t>
            </a:r>
            <a:endParaRPr lang="en-US"/>
          </a:p>
        </p:txBody>
      </p:sp>
      <p:pic>
        <p:nvPicPr>
          <p:cNvPr id="8" name="Picture 7" descr="Logo&#10;&#10;Description automatically generated with medium confidence">
            <a:extLst>
              <a:ext uri="{FF2B5EF4-FFF2-40B4-BE49-F238E27FC236}">
                <a16:creationId xmlns:a16="http://schemas.microsoft.com/office/drawing/2014/main" id="{1199BFAD-F4D4-1B01-012B-E92049685C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394" y="433212"/>
            <a:ext cx="4135674" cy="3629195"/>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6652" y="-9918"/>
            <a:ext cx="9150652"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40" y="433212"/>
            <a:ext cx="4135673" cy="3629195"/>
          </a:xfrm>
          <a:prstGeom prst="rect">
            <a:avLst/>
          </a:prstGeom>
        </p:spPr>
      </p:pic>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59784" y="10306"/>
            <a:ext cx="3884216"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4706868" cy="1330480"/>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 title maximum of 2 lines</a:t>
            </a:r>
            <a:endParaRPr lang="en-US"/>
          </a:p>
        </p:txBody>
      </p:sp>
    </p:spTree>
    <p:extLst>
      <p:ext uri="{BB962C8B-B14F-4D97-AF65-F5344CB8AC3E}">
        <p14:creationId xmlns:p14="http://schemas.microsoft.com/office/powerpoint/2010/main" val="3487153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22" name="Picture 21" descr="Icon&#10;&#10;Description automatically generated">
            <a:extLst>
              <a:ext uri="{FF2B5EF4-FFF2-40B4-BE49-F238E27FC236}">
                <a16:creationId xmlns:a16="http://schemas.microsoft.com/office/drawing/2014/main" id="{CC92E8A1-37D3-2FC9-50B2-B212428499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1262" y="242"/>
            <a:ext cx="4342739" cy="6857519"/>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45954" y="1"/>
            <a:ext cx="4398046"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Tree>
    <p:extLst>
      <p:ext uri="{BB962C8B-B14F-4D97-AF65-F5344CB8AC3E}">
        <p14:creationId xmlns:p14="http://schemas.microsoft.com/office/powerpoint/2010/main" val="31609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4" name="Picture 3" descr="Icon&#10;&#10;Description automatically generated">
            <a:extLst>
              <a:ext uri="{FF2B5EF4-FFF2-40B4-BE49-F238E27FC236}">
                <a16:creationId xmlns:a16="http://schemas.microsoft.com/office/drawing/2014/main" id="{5CA86D71-9888-D075-62FF-87915AD29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6627" y="0"/>
            <a:ext cx="3557373" cy="6868194"/>
          </a:xfrm>
          <a:prstGeom prst="rect">
            <a:avLst/>
          </a:prstGeom>
        </p:spPr>
      </p:pic>
      <p:pic>
        <p:nvPicPr>
          <p:cNvPr id="5" name="Picture 4" descr="Logo&#10;&#10;Description automatically generated">
            <a:extLst>
              <a:ext uri="{FF2B5EF4-FFF2-40B4-BE49-F238E27FC236}">
                <a16:creationId xmlns:a16="http://schemas.microsoft.com/office/drawing/2014/main" id="{2225BA12-4EAF-B937-238D-8D3C949002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16097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pic>
        <p:nvPicPr>
          <p:cNvPr id="6" name="Picture 5" descr="A group of people inside a building&#10;&#10;Description automatically generated with medium confidence">
            <a:extLst>
              <a:ext uri="{FF2B5EF4-FFF2-40B4-BE49-F238E27FC236}">
                <a16:creationId xmlns:a16="http://schemas.microsoft.com/office/drawing/2014/main" id="{58AAB12F-A906-1F06-31DB-042EF3133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5532" y="-1497"/>
            <a:ext cx="4492911" cy="6027565"/>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3" name="Picture Placeholder 6">
            <a:extLst>
              <a:ext uri="{FF2B5EF4-FFF2-40B4-BE49-F238E27FC236}">
                <a16:creationId xmlns:a16="http://schemas.microsoft.com/office/drawing/2014/main" id="{90DEBE9C-A3B3-8A25-ACF6-5DE4D57E1A17}"/>
              </a:ext>
            </a:extLst>
          </p:cNvPr>
          <p:cNvSpPr>
            <a:spLocks noGrp="1"/>
          </p:cNvSpPr>
          <p:nvPr>
            <p:ph type="pic" sz="quarter" idx="10"/>
          </p:nvPr>
        </p:nvSpPr>
        <p:spPr>
          <a:xfrm>
            <a:off x="5474537" y="-1497"/>
            <a:ext cx="3837872" cy="554930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7" name="Picture 6" descr="A picture containing text, sky, outdoor, green&#10;&#10;Description automatically generated">
            <a:extLst>
              <a:ext uri="{FF2B5EF4-FFF2-40B4-BE49-F238E27FC236}">
                <a16:creationId xmlns:a16="http://schemas.microsoft.com/office/drawing/2014/main" id="{A87E668B-9E4F-B66A-219F-844904B17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8370" y="-1500"/>
            <a:ext cx="4490207" cy="6023939"/>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a:extLst>
              <a:ext uri="{FF2B5EF4-FFF2-40B4-BE49-F238E27FC236}">
                <a16:creationId xmlns:a16="http://schemas.microsoft.com/office/drawing/2014/main" id="{56800AB7-3DD6-1390-0D81-070E14CB5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6" name="Picture Placeholder 6">
            <a:extLst>
              <a:ext uri="{FF2B5EF4-FFF2-40B4-BE49-F238E27FC236}">
                <a16:creationId xmlns:a16="http://schemas.microsoft.com/office/drawing/2014/main" id="{6A67FF1C-2AE3-AC33-1C9E-A9127729BFE2}"/>
              </a:ext>
            </a:extLst>
          </p:cNvPr>
          <p:cNvSpPr>
            <a:spLocks noGrp="1"/>
          </p:cNvSpPr>
          <p:nvPr>
            <p:ph type="pic" sz="quarter" idx="10"/>
          </p:nvPr>
        </p:nvSpPr>
        <p:spPr>
          <a:xfrm>
            <a:off x="5474537" y="-1497"/>
            <a:ext cx="3837872" cy="554930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5BAB2048-AC9E-1F4A-D866-B15D7071D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7364"/>
            <a:ext cx="4257706" cy="6872903"/>
          </a:xfrm>
          <a:prstGeom prst="rect">
            <a:avLst/>
          </a:prstGeom>
        </p:spPr>
      </p:pic>
      <p:pic>
        <p:nvPicPr>
          <p:cNvPr id="9" name="Picture 8">
            <a:extLst>
              <a:ext uri="{FF2B5EF4-FFF2-40B4-BE49-F238E27FC236}">
                <a16:creationId xmlns:a16="http://schemas.microsoft.com/office/drawing/2014/main" id="{849D4D7D-7842-485B-36C3-917F4255A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90" y="-7364"/>
            <a:ext cx="2878105" cy="3923432"/>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2" name="Picture Placeholder 8">
            <a:extLst>
              <a:ext uri="{FF2B5EF4-FFF2-40B4-BE49-F238E27FC236}">
                <a16:creationId xmlns:a16="http://schemas.microsoft.com/office/drawing/2014/main" id="{5B0E4720-DC61-098C-8125-F7EF583CA320}"/>
              </a:ext>
            </a:extLst>
          </p:cNvPr>
          <p:cNvSpPr>
            <a:spLocks noGrp="1"/>
          </p:cNvSpPr>
          <p:nvPr>
            <p:ph type="pic" sz="quarter" idx="10"/>
          </p:nvPr>
        </p:nvSpPr>
        <p:spPr>
          <a:xfrm>
            <a:off x="5812789" y="9228"/>
            <a:ext cx="2878104" cy="390684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298603-0265-B51E-5AFA-28B77C5D9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0"/>
            <a:ext cx="9152642" cy="6864000"/>
          </a:xfrm>
          <a:prstGeom prst="rect">
            <a:avLst/>
          </a:prstGeom>
        </p:spPr>
      </p:pic>
      <p:pic>
        <p:nvPicPr>
          <p:cNvPr id="5" name="Picture 4" descr="Logo&#10;&#10;Description automatically generated">
            <a:extLst>
              <a:ext uri="{FF2B5EF4-FFF2-40B4-BE49-F238E27FC236}">
                <a16:creationId xmlns:a16="http://schemas.microsoft.com/office/drawing/2014/main" id="{60B11714-66E0-73E7-21D9-A04EC0452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3" name="Picture 2" descr="A picture containing sky, building, outdoor, structure&#10;&#10;Description automatically generated">
            <a:extLst>
              <a:ext uri="{FF2B5EF4-FFF2-40B4-BE49-F238E27FC236}">
                <a16:creationId xmlns:a16="http://schemas.microsoft.com/office/drawing/2014/main" id="{DFCDE3D0-BC23-0D56-1107-07EABC2762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7364"/>
            <a:ext cx="2878104" cy="3923432"/>
          </a:xfrm>
          <a:prstGeom prst="rect">
            <a:avLst/>
          </a:prstGeom>
        </p:spPr>
      </p:pic>
      <p:sp>
        <p:nvSpPr>
          <p:cNvPr id="4" name="Picture Placeholder 8">
            <a:extLst>
              <a:ext uri="{FF2B5EF4-FFF2-40B4-BE49-F238E27FC236}">
                <a16:creationId xmlns:a16="http://schemas.microsoft.com/office/drawing/2014/main" id="{4F0807F8-6F11-2AD6-E61F-AAF048058D2F}"/>
              </a:ext>
            </a:extLst>
          </p:cNvPr>
          <p:cNvSpPr>
            <a:spLocks noGrp="1"/>
          </p:cNvSpPr>
          <p:nvPr>
            <p:ph type="pic" sz="quarter" idx="10"/>
          </p:nvPr>
        </p:nvSpPr>
        <p:spPr>
          <a:xfrm>
            <a:off x="5812789" y="9228"/>
            <a:ext cx="2878104" cy="390684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948852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pic>
        <p:nvPicPr>
          <p:cNvPr id="3" name="Picture 2" descr="People walking in front of a building&#10;&#10;Description automatically generated with low confidence">
            <a:extLst>
              <a:ext uri="{FF2B5EF4-FFF2-40B4-BE49-F238E27FC236}">
                <a16:creationId xmlns:a16="http://schemas.microsoft.com/office/drawing/2014/main" id="{D825D899-3701-A821-CF70-373ED20C7D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9552" y="0"/>
            <a:ext cx="3584448" cy="68580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9" name="Picture Placeholder 12">
            <a:extLst>
              <a:ext uri="{FF2B5EF4-FFF2-40B4-BE49-F238E27FC236}">
                <a16:creationId xmlns:a16="http://schemas.microsoft.com/office/drawing/2014/main" id="{3D93502A-F937-F227-B1D6-80A95B70856E}"/>
              </a:ext>
            </a:extLst>
          </p:cNvPr>
          <p:cNvSpPr>
            <a:spLocks noGrp="1"/>
          </p:cNvSpPr>
          <p:nvPr>
            <p:ph type="pic" sz="quarter" idx="10"/>
          </p:nvPr>
        </p:nvSpPr>
        <p:spPr>
          <a:xfrm>
            <a:off x="5554547" y="0"/>
            <a:ext cx="3589452"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62539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5" name="Picture 4" descr="Logo&#10;&#10;Description automatically generated">
            <a:extLst>
              <a:ext uri="{FF2B5EF4-FFF2-40B4-BE49-F238E27FC236}">
                <a16:creationId xmlns:a16="http://schemas.microsoft.com/office/drawing/2014/main" id="{523A3671-EF21-D70D-2E1F-A66863435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1046407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12" name="Picture 11" descr="Logo&#10;&#10;Description automatically generated with medium confidence">
            <a:extLst>
              <a:ext uri="{FF2B5EF4-FFF2-40B4-BE49-F238E27FC236}">
                <a16:creationId xmlns:a16="http://schemas.microsoft.com/office/drawing/2014/main" id="{85C755DB-893F-C64E-8AF2-C831F24E08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557868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8538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F44AC0E7-BC0A-60E6-DB9B-9E4959B08777}"/>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3600" b="1" i="0">
                <a:solidFill>
                  <a:srgbClr val="003C3B"/>
                </a:solidFill>
                <a:latin typeface="Outfit" pitchFamily="2" charset="0"/>
              </a:defRPr>
            </a:lvl1pPr>
          </a:lstStyle>
          <a:p>
            <a:r>
              <a:rPr lang="en-GB"/>
              <a:t>Divider Slide </a:t>
            </a:r>
            <a:endParaRPr lang="en-US"/>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pic>
        <p:nvPicPr>
          <p:cNvPr id="7" name="Picture 6" descr="Logo&#10;&#10;Description automatically generated with medium confidence">
            <a:extLst>
              <a:ext uri="{FF2B5EF4-FFF2-40B4-BE49-F238E27FC236}">
                <a16:creationId xmlns:a16="http://schemas.microsoft.com/office/drawing/2014/main" id="{BA2B8176-154E-1134-AE38-0573799014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2097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95368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with medium confidence">
            <a:extLst>
              <a:ext uri="{FF2B5EF4-FFF2-40B4-BE49-F238E27FC236}">
                <a16:creationId xmlns:a16="http://schemas.microsoft.com/office/drawing/2014/main" id="{3C799F6E-4361-CFFF-0B64-CB0AAA7EEA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group of people inside a building&#10;&#10;Description automatically generated with medium confidence">
            <a:extLst>
              <a:ext uri="{FF2B5EF4-FFF2-40B4-BE49-F238E27FC236}">
                <a16:creationId xmlns:a16="http://schemas.microsoft.com/office/drawing/2014/main" id="{33D4F795-912A-6E90-4F66-183173CF4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5531" y="-1123"/>
            <a:ext cx="4492911" cy="4520674"/>
          </a:xfrm>
          <a:prstGeom prst="rect">
            <a:avLst/>
          </a:prstGeom>
        </p:spPr>
      </p:pic>
      <p:sp>
        <p:nvSpPr>
          <p:cNvPr id="10" name="Picture Placeholder 6">
            <a:extLst>
              <a:ext uri="{FF2B5EF4-FFF2-40B4-BE49-F238E27FC236}">
                <a16:creationId xmlns:a16="http://schemas.microsoft.com/office/drawing/2014/main" id="{36F70F5B-EC03-AA8D-6E4C-7DDA156E5FE0}"/>
              </a:ext>
            </a:extLst>
          </p:cNvPr>
          <p:cNvSpPr>
            <a:spLocks noGrp="1"/>
          </p:cNvSpPr>
          <p:nvPr>
            <p:ph type="pic" sz="quarter" idx="11"/>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474489"/>
          </a:xfrm>
          <a:prstGeom prst="rect">
            <a:avLst/>
          </a:prstGeom>
        </p:spPr>
        <p:txBody>
          <a:bodyPr vert="horz" wrap="square" lIns="0" tIns="0" rIns="0" bIns="0" rtlCol="0">
            <a:spAutoFit/>
          </a:bodyPr>
          <a:lstStyle/>
          <a:p>
            <a:pPr marL="5776">
              <a:lnSpc>
                <a:spcPts val="1069"/>
              </a:lnSpc>
            </a:pPr>
            <a:r>
              <a:rPr sz="1228" b="0" i="0" spc="-5">
                <a:solidFill>
                  <a:srgbClr val="FFFFFF"/>
                </a:solidFill>
                <a:latin typeface="Outfit" pitchFamily="2" charset="0"/>
                <a:cs typeface="Spectral-Light"/>
              </a:rPr>
              <a:t>University</a:t>
            </a:r>
            <a:endParaRPr sz="1228" b="0" i="0">
              <a:latin typeface="Outfit" pitchFamily="2" charset="0"/>
              <a:cs typeface="Spectral-Light"/>
            </a:endParaRPr>
          </a:p>
          <a:p>
            <a:pPr marL="5776">
              <a:lnSpc>
                <a:spcPts val="1308"/>
              </a:lnSpc>
            </a:pPr>
            <a:r>
              <a:rPr sz="1228" b="0" i="0" spc="-25" err="1">
                <a:solidFill>
                  <a:srgbClr val="FFFFFF"/>
                </a:solidFill>
                <a:latin typeface="Outfit" pitchFamily="2" charset="0"/>
                <a:cs typeface="Spectral"/>
              </a:rPr>
              <a:t>of</a:t>
            </a:r>
            <a:r>
              <a:rPr sz="1228" b="0" i="0" spc="-25" err="1">
                <a:solidFill>
                  <a:srgbClr val="FFFFFF"/>
                </a:solidFill>
                <a:latin typeface="Outfit" pitchFamily="2" charset="0"/>
                <a:cs typeface="Spectral-Light"/>
              </a:rPr>
              <a:t>Galway.ie</a:t>
            </a:r>
            <a:endParaRPr sz="1228"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pic>
        <p:nvPicPr>
          <p:cNvPr id="79" name="Picture 78" descr="Logo&#10;&#10;Description automatically generated with medium confidence">
            <a:extLst>
              <a:ext uri="{FF2B5EF4-FFF2-40B4-BE49-F238E27FC236}">
                <a16:creationId xmlns:a16="http://schemas.microsoft.com/office/drawing/2014/main" id="{D512AD58-9BCD-C5E1-0485-634CAE1E3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1474224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E274902-B01F-6EF6-B71B-60E4A7B679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
            <a:ext cx="9144000" cy="6857519"/>
          </a:xfrm>
          <a:prstGeom prst="rect">
            <a:avLst/>
          </a:prstGeom>
        </p:spPr>
      </p:pic>
      <p:sp>
        <p:nvSpPr>
          <p:cNvPr id="9" name="Picture Placeholder 8">
            <a:extLst>
              <a:ext uri="{FF2B5EF4-FFF2-40B4-BE49-F238E27FC236}">
                <a16:creationId xmlns:a16="http://schemas.microsoft.com/office/drawing/2014/main" id="{A3F300A6-A419-8C90-233A-37E8AC45F9E0}"/>
              </a:ext>
            </a:extLst>
          </p:cNvPr>
          <p:cNvSpPr>
            <a:spLocks noGrp="1"/>
          </p:cNvSpPr>
          <p:nvPr>
            <p:ph type="pic" sz="quarter" idx="10" hasCustomPrompt="1"/>
          </p:nvPr>
        </p:nvSpPr>
        <p:spPr>
          <a:xfrm>
            <a:off x="6358414" y="0"/>
            <a:ext cx="2284287" cy="257287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615A1A1E-EB3F-911A-8895-76AAF9699152}"/>
              </a:ext>
            </a:extLst>
          </p:cNvPr>
          <p:cNvSpPr/>
          <p:nvPr userDrawn="1"/>
        </p:nvSpPr>
        <p:spPr>
          <a:xfrm>
            <a:off x="7979920" y="1"/>
            <a:ext cx="196510" cy="2249545"/>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 name="Picture 6" descr="Logo&#10;&#10;Description automatically generated with medium confidence">
            <a:extLst>
              <a:ext uri="{FF2B5EF4-FFF2-40B4-BE49-F238E27FC236}">
                <a16:creationId xmlns:a16="http://schemas.microsoft.com/office/drawing/2014/main" id="{10B1BE47-1CA2-4FEA-EA68-808D696D07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Tree>
    <p:extLst>
      <p:ext uri="{BB962C8B-B14F-4D97-AF65-F5344CB8AC3E}">
        <p14:creationId xmlns:p14="http://schemas.microsoft.com/office/powerpoint/2010/main" val="807007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FA78424-EBEF-A3A7-C341-7FC211974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
            <a:ext cx="9144000" cy="6857519"/>
          </a:xfrm>
          <a:prstGeom prst="rect">
            <a:avLst/>
          </a:prstGeom>
        </p:spPr>
      </p:pic>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GB"/>
              <a:t>Click to edit Master subtitle style</a:t>
            </a:r>
            <a:endParaRPr lang="en-US"/>
          </a:p>
        </p:txBody>
      </p:sp>
      <p:sp>
        <p:nvSpPr>
          <p:cNvPr id="5" name="Picture Placeholder 8">
            <a:extLst>
              <a:ext uri="{FF2B5EF4-FFF2-40B4-BE49-F238E27FC236}">
                <a16:creationId xmlns:a16="http://schemas.microsoft.com/office/drawing/2014/main" id="{80C7C12A-42BB-918A-4EDA-059063A00EDC}"/>
              </a:ext>
            </a:extLst>
          </p:cNvPr>
          <p:cNvSpPr>
            <a:spLocks noGrp="1"/>
          </p:cNvSpPr>
          <p:nvPr>
            <p:ph type="pic" sz="quarter" idx="10" hasCustomPrompt="1"/>
          </p:nvPr>
        </p:nvSpPr>
        <p:spPr>
          <a:xfrm>
            <a:off x="6355594" y="0"/>
            <a:ext cx="2284287" cy="2572875"/>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7" name="Rectangle 5">
            <a:extLst>
              <a:ext uri="{FF2B5EF4-FFF2-40B4-BE49-F238E27FC236}">
                <a16:creationId xmlns:a16="http://schemas.microsoft.com/office/drawing/2014/main" id="{A63A5A37-2DD3-8DB2-B5F5-DED340B7FDED}"/>
              </a:ext>
            </a:extLst>
          </p:cNvPr>
          <p:cNvSpPr/>
          <p:nvPr userDrawn="1"/>
        </p:nvSpPr>
        <p:spPr>
          <a:xfrm>
            <a:off x="7972223" y="1"/>
            <a:ext cx="196510" cy="2249545"/>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3301236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1" y="1671354"/>
            <a:ext cx="3477146" cy="2830036"/>
          </a:xfrm>
          <a:prstGeom prst="rect">
            <a:avLst/>
          </a:prstGeom>
        </p:spPr>
        <p:txBody>
          <a:bodyPr vert="horz" lIns="91440" tIns="45720" rIns="91440" bIns="45720" rtlCol="0" anchor="t">
            <a:noAutofit/>
          </a:bodyPr>
          <a:lstStyle>
            <a:lvl1pPr>
              <a:lnSpc>
                <a:spcPct val="100000"/>
              </a:lnSpc>
              <a:spcBef>
                <a:spcPts val="546"/>
              </a:spcBef>
              <a:spcAft>
                <a:spcPts val="546"/>
              </a:spcAft>
              <a:defRPr sz="3275"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pic>
        <p:nvPicPr>
          <p:cNvPr id="39" name="Picture 38" descr="Logo&#10;&#10;Description automatically generated">
            <a:extLst>
              <a:ext uri="{FF2B5EF4-FFF2-40B4-BE49-F238E27FC236}">
                <a16:creationId xmlns:a16="http://schemas.microsoft.com/office/drawing/2014/main" id="{F874A05C-1D8D-38FA-3879-352AA3063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1070793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a:t>
            </a:r>
            <a:endParaRPr lang="en-US"/>
          </a:p>
        </p:txBody>
      </p:sp>
      <p:pic>
        <p:nvPicPr>
          <p:cNvPr id="4" name="Picture 3" descr="Logo&#10;&#10;Description automatically generated with medium confidence">
            <a:extLst>
              <a:ext uri="{FF2B5EF4-FFF2-40B4-BE49-F238E27FC236}">
                <a16:creationId xmlns:a16="http://schemas.microsoft.com/office/drawing/2014/main" id="{04C23F71-F8FF-7C2B-0FE1-E228C8B3C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134991"/>
            <a:ext cx="1642925" cy="1441723"/>
          </a:xfrm>
          <a:prstGeom prst="rect">
            <a:avLst/>
          </a:prstGeom>
        </p:spPr>
      </p:pic>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2426431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2" name="Picture 1" descr="Logo&#10;&#10;Description automatically generated with medium confidence">
            <a:extLst>
              <a:ext uri="{FF2B5EF4-FFF2-40B4-BE49-F238E27FC236}">
                <a16:creationId xmlns:a16="http://schemas.microsoft.com/office/drawing/2014/main" id="{0D9F827A-E976-6ABC-1466-86F285CB7C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8" y="5294523"/>
            <a:ext cx="1642925" cy="1441723"/>
          </a:xfrm>
          <a:prstGeom prst="rect">
            <a:avLst/>
          </a:prstGeom>
        </p:spPr>
      </p:pic>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3311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12" name="Picture 11" descr="Logo&#10;&#10;Description automatically generated with medium confidence">
            <a:extLst>
              <a:ext uri="{FF2B5EF4-FFF2-40B4-BE49-F238E27FC236}">
                <a16:creationId xmlns:a16="http://schemas.microsoft.com/office/drawing/2014/main" id="{624B7872-7768-8994-9EFC-A12171D04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887B67AA-A63D-B9D0-9F44-B95374D01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picture containing text, sky, outdoor, green&#10;&#10;Description automatically generated">
            <a:extLst>
              <a:ext uri="{FF2B5EF4-FFF2-40B4-BE49-F238E27FC236}">
                <a16:creationId xmlns:a16="http://schemas.microsoft.com/office/drawing/2014/main" id="{1ECA9F31-55BC-6EFE-707D-C144EC8528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8369" y="-1125"/>
            <a:ext cx="4490207" cy="4517954"/>
          </a:xfrm>
          <a:prstGeom prst="rect">
            <a:avLst/>
          </a:prstGeom>
        </p:spPr>
      </p:pic>
      <p:sp>
        <p:nvSpPr>
          <p:cNvPr id="10" name="Picture Placeholder 6">
            <a:extLst>
              <a:ext uri="{FF2B5EF4-FFF2-40B4-BE49-F238E27FC236}">
                <a16:creationId xmlns:a16="http://schemas.microsoft.com/office/drawing/2014/main" id="{2C26AC24-A0F9-EA48-830F-CEC9E4167E58}"/>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455" b="0" i="0">
                <a:solidFill>
                  <a:srgbClr val="003C3B"/>
                </a:solidFill>
                <a:latin typeface="Outfit" pitchFamily="2" charset="0"/>
                <a:ea typeface="Inter" panose="02000503000000020004" pitchFamily="2" charset="0"/>
              </a:defRPr>
            </a:lvl2pPr>
            <a:lvl3pPr>
              <a:defRPr sz="1455" b="0" i="0">
                <a:solidFill>
                  <a:srgbClr val="003C3B"/>
                </a:solidFill>
                <a:latin typeface="Outfit" pitchFamily="2" charset="0"/>
                <a:ea typeface="Inter" panose="02000503000000020004" pitchFamily="2" charset="0"/>
              </a:defRPr>
            </a:lvl3pPr>
            <a:lvl4pPr>
              <a:defRPr sz="1455" b="0" i="0">
                <a:solidFill>
                  <a:srgbClr val="003C3B"/>
                </a:solidFill>
                <a:latin typeface="Outfit" pitchFamily="2" charset="0"/>
                <a:ea typeface="Inter" panose="02000503000000020004" pitchFamily="2" charset="0"/>
              </a:defRPr>
            </a:lvl4pPr>
            <a:lvl5pPr>
              <a:defRPr sz="1455"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20" y="627294"/>
            <a:ext cx="6919882" cy="615900"/>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8" name="Picture 7" descr="Logo&#10;&#10;Description automatically generated with medium confidence">
            <a:extLst>
              <a:ext uri="{FF2B5EF4-FFF2-40B4-BE49-F238E27FC236}">
                <a16:creationId xmlns:a16="http://schemas.microsoft.com/office/drawing/2014/main" id="{E9C1154D-36D6-A953-38F2-59B9E13E96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8" y="5294523"/>
            <a:ext cx="1642925" cy="1441723"/>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22621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347884" y="1741"/>
            <a:ext cx="3796116"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792080"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4350080" y="227356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4350080" y="561884"/>
            <a:ext cx="4236359"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72" name="Picture 71" descr="Logo&#10;&#10;Description automatically generated with medium confidence">
            <a:extLst>
              <a:ext uri="{FF2B5EF4-FFF2-40B4-BE49-F238E27FC236}">
                <a16:creationId xmlns:a16="http://schemas.microsoft.com/office/drawing/2014/main" id="{A7E1376B-7710-0DD8-EA1F-07505FDD1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80" y="5294523"/>
            <a:ext cx="1642925" cy="1441723"/>
          </a:xfrm>
          <a:prstGeom prst="rect">
            <a:avLst/>
          </a:prstGeom>
        </p:spPr>
      </p:pic>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796116"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643396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17861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06211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5925047"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811359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325207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4043248" cy="1231797"/>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2" y="136616"/>
            <a:ext cx="1642925" cy="1441723"/>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71280F10-9A00-38FC-CBBE-9B2D4CB64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36617"/>
            <a:ext cx="2856187" cy="2506401"/>
          </a:xfrm>
          <a:prstGeom prst="rect">
            <a:avLst/>
          </a:prstGeom>
        </p:spPr>
      </p:pic>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Thank you.</a:t>
            </a:r>
            <a:endParaRPr lang="en-US"/>
          </a:p>
        </p:txBody>
      </p:sp>
    </p:spTree>
    <p:extLst>
      <p:ext uri="{BB962C8B-B14F-4D97-AF65-F5344CB8AC3E}">
        <p14:creationId xmlns:p14="http://schemas.microsoft.com/office/powerpoint/2010/main" val="189474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36617"/>
            <a:ext cx="2856186" cy="25064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6" name="Picture 5" descr="Logo&#10;&#10;Description automatically generated with medium confidence">
            <a:extLst>
              <a:ext uri="{FF2B5EF4-FFF2-40B4-BE49-F238E27FC236}">
                <a16:creationId xmlns:a16="http://schemas.microsoft.com/office/drawing/2014/main" id="{676589F2-165E-5A59-0C49-9F0B6248B9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7" name="Picture 6" descr="Shape&#10;&#10;Description automatically generated">
            <a:extLst>
              <a:ext uri="{FF2B5EF4-FFF2-40B4-BE49-F238E27FC236}">
                <a16:creationId xmlns:a16="http://schemas.microsoft.com/office/drawing/2014/main" id="{D6E1F63B-0F6B-3375-5344-618A35EFB1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a:extLst>
              <a:ext uri="{FF2B5EF4-FFF2-40B4-BE49-F238E27FC236}">
                <a16:creationId xmlns:a16="http://schemas.microsoft.com/office/drawing/2014/main" id="{B12E77E1-1598-AAD6-014C-AAE334D362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5523"/>
            <a:ext cx="2878105" cy="2942574"/>
          </a:xfrm>
          <a:prstGeom prst="rect">
            <a:avLst/>
          </a:prstGeom>
        </p:spPr>
      </p:pic>
      <p:sp>
        <p:nvSpPr>
          <p:cNvPr id="11" name="Picture Placeholder 8">
            <a:extLst>
              <a:ext uri="{FF2B5EF4-FFF2-40B4-BE49-F238E27FC236}">
                <a16:creationId xmlns:a16="http://schemas.microsoft.com/office/drawing/2014/main" id="{CBE36C1D-6502-4E20-AB34-A90F1FCACF99}"/>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36617"/>
            <a:ext cx="2856186" cy="25064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F9BBA517-0FB9-B601-F0F3-A74438C26DCB}"/>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3" name="Picture 12" descr="Shape&#10;&#10;Description automatically generated">
            <a:extLst>
              <a:ext uri="{FF2B5EF4-FFF2-40B4-BE49-F238E27FC236}">
                <a16:creationId xmlns:a16="http://schemas.microsoft.com/office/drawing/2014/main" id="{A68F04D1-80A8-EECF-C4FE-68D1FC8299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descr="A picture containing sky, building, outdoor, structure&#10;&#10;Description automatically generated">
            <a:extLst>
              <a:ext uri="{FF2B5EF4-FFF2-40B4-BE49-F238E27FC236}">
                <a16:creationId xmlns:a16="http://schemas.microsoft.com/office/drawing/2014/main" id="{FFCAB590-1AFD-E448-6B7F-2C28600A5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89" y="-5523"/>
            <a:ext cx="2878104" cy="2942574"/>
          </a:xfrm>
          <a:prstGeom prst="rect">
            <a:avLst/>
          </a:prstGeom>
        </p:spPr>
      </p:pic>
      <p:sp>
        <p:nvSpPr>
          <p:cNvPr id="11" name="Picture Placeholder 8">
            <a:extLst>
              <a:ext uri="{FF2B5EF4-FFF2-40B4-BE49-F238E27FC236}">
                <a16:creationId xmlns:a16="http://schemas.microsoft.com/office/drawing/2014/main" id="{F2D1DFE8-A4CC-73B5-A968-D95D4713BCE8}"/>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4490955"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4DEEDB42-38C5-212F-2E67-B76A86B26C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Logo&#10;&#10;Description automatically generated with medium confidence">
            <a:extLst>
              <a:ext uri="{FF2B5EF4-FFF2-40B4-BE49-F238E27FC236}">
                <a16:creationId xmlns:a16="http://schemas.microsoft.com/office/drawing/2014/main" id="{FE94CD4C-F1C9-4644-3D9F-04E1A64B8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6" name="Picture 5" descr="People walking in front of a building&#10;&#10;Description automatically generated with low confidence">
            <a:extLst>
              <a:ext uri="{FF2B5EF4-FFF2-40B4-BE49-F238E27FC236}">
                <a16:creationId xmlns:a16="http://schemas.microsoft.com/office/drawing/2014/main" id="{2453E745-999C-68B9-6FF9-D2D0E2B40A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9552" y="-1"/>
            <a:ext cx="3584448" cy="6852573"/>
          </a:xfrm>
          <a:prstGeom prst="rect">
            <a:avLst/>
          </a:prstGeom>
        </p:spPr>
      </p:pic>
      <p:sp>
        <p:nvSpPr>
          <p:cNvPr id="7" name="Picture Placeholder 12">
            <a:extLst>
              <a:ext uri="{FF2B5EF4-FFF2-40B4-BE49-F238E27FC236}">
                <a16:creationId xmlns:a16="http://schemas.microsoft.com/office/drawing/2014/main" id="{3B4B6C34-58D9-2615-96CD-8FF10CBCD78C}"/>
              </a:ext>
            </a:extLst>
          </p:cNvPr>
          <p:cNvSpPr>
            <a:spLocks noGrp="1"/>
          </p:cNvSpPr>
          <p:nvPr>
            <p:ph type="pic" sz="quarter" idx="10" hasCustomPrompt="1"/>
          </p:nvPr>
        </p:nvSpPr>
        <p:spPr>
          <a:xfrm>
            <a:off x="5554547" y="-1"/>
            <a:ext cx="3589454" cy="6852573"/>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 </a:t>
            </a:r>
            <a:endParaRPr lang="en-US"/>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Lst>
  <p:txStyles>
    <p:titleStyle>
      <a:lvl1pPr algn="l" defTabSz="554478" rtl="0" eaLnBrk="1" latinLnBrk="0" hangingPunct="1">
        <a:lnSpc>
          <a:spcPct val="90000"/>
        </a:lnSpc>
        <a:spcBef>
          <a:spcPct val="0"/>
        </a:spcBef>
        <a:buNone/>
        <a:defRPr sz="2668" b="0" i="0" kern="1200">
          <a:solidFill>
            <a:srgbClr val="003C3B"/>
          </a:solidFill>
          <a:latin typeface="Outfit" pitchFamily="2" charset="0"/>
          <a:ea typeface="+mj-ea"/>
          <a:cs typeface="+mj-cs"/>
        </a:defRPr>
      </a:lvl1pPr>
    </p:titleStyle>
    <p:bodyStyle>
      <a:lvl1pPr marL="138619" indent="-138619" algn="l" defTabSz="554478" rtl="0" eaLnBrk="1" latinLnBrk="0" hangingPunct="1">
        <a:lnSpc>
          <a:spcPct val="90000"/>
        </a:lnSpc>
        <a:spcBef>
          <a:spcPts val="607"/>
        </a:spcBef>
        <a:buFont typeface="Arial" panose="020B0604020202020204" pitchFamily="34" charset="0"/>
        <a:buChar char="•"/>
        <a:defRPr sz="1697" kern="1200">
          <a:solidFill>
            <a:schemeClr val="tx1"/>
          </a:solidFill>
          <a:latin typeface="+mn-lt"/>
          <a:ea typeface="+mn-ea"/>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456" kern="1200">
          <a:solidFill>
            <a:schemeClr val="tx1"/>
          </a:solidFill>
          <a:latin typeface="+mn-lt"/>
          <a:ea typeface="+mn-ea"/>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78" rtl="0" eaLnBrk="1" latinLnBrk="0" hangingPunct="1">
        <a:defRPr sz="1092" kern="1200">
          <a:solidFill>
            <a:schemeClr val="tx1"/>
          </a:solidFill>
          <a:latin typeface="+mn-lt"/>
          <a:ea typeface="+mn-ea"/>
          <a:cs typeface="+mn-cs"/>
        </a:defRPr>
      </a:lvl1pPr>
      <a:lvl2pPr marL="277240" algn="l" defTabSz="554478" rtl="0" eaLnBrk="1" latinLnBrk="0" hangingPunct="1">
        <a:defRPr sz="1092" kern="1200">
          <a:solidFill>
            <a:schemeClr val="tx1"/>
          </a:solidFill>
          <a:latin typeface="+mn-lt"/>
          <a:ea typeface="+mn-ea"/>
          <a:cs typeface="+mn-cs"/>
        </a:defRPr>
      </a:lvl2pPr>
      <a:lvl3pPr marL="554478" algn="l" defTabSz="554478" rtl="0" eaLnBrk="1" latinLnBrk="0" hangingPunct="1">
        <a:defRPr sz="1092" kern="1200">
          <a:solidFill>
            <a:schemeClr val="tx1"/>
          </a:solidFill>
          <a:latin typeface="+mn-lt"/>
          <a:ea typeface="+mn-ea"/>
          <a:cs typeface="+mn-cs"/>
        </a:defRPr>
      </a:lvl3pPr>
      <a:lvl4pPr marL="831718" algn="l" defTabSz="554478" rtl="0" eaLnBrk="1" latinLnBrk="0" hangingPunct="1">
        <a:defRPr sz="1092" kern="1200">
          <a:solidFill>
            <a:schemeClr val="tx1"/>
          </a:solidFill>
          <a:latin typeface="+mn-lt"/>
          <a:ea typeface="+mn-ea"/>
          <a:cs typeface="+mn-cs"/>
        </a:defRPr>
      </a:lvl4pPr>
      <a:lvl5pPr marL="1108956" algn="l" defTabSz="554478" rtl="0" eaLnBrk="1" latinLnBrk="0" hangingPunct="1">
        <a:defRPr sz="1092" kern="1200">
          <a:solidFill>
            <a:schemeClr val="tx1"/>
          </a:solidFill>
          <a:latin typeface="+mn-lt"/>
          <a:ea typeface="+mn-ea"/>
          <a:cs typeface="+mn-cs"/>
        </a:defRPr>
      </a:lvl5pPr>
      <a:lvl6pPr marL="1386196" algn="l" defTabSz="554478" rtl="0" eaLnBrk="1" latinLnBrk="0" hangingPunct="1">
        <a:defRPr sz="1092" kern="1200">
          <a:solidFill>
            <a:schemeClr val="tx1"/>
          </a:solidFill>
          <a:latin typeface="+mn-lt"/>
          <a:ea typeface="+mn-ea"/>
          <a:cs typeface="+mn-cs"/>
        </a:defRPr>
      </a:lvl6pPr>
      <a:lvl7pPr marL="1663434" algn="l" defTabSz="554478" rtl="0" eaLnBrk="1" latinLnBrk="0" hangingPunct="1">
        <a:defRPr sz="1092" kern="1200">
          <a:solidFill>
            <a:schemeClr val="tx1"/>
          </a:solidFill>
          <a:latin typeface="+mn-lt"/>
          <a:ea typeface="+mn-ea"/>
          <a:cs typeface="+mn-cs"/>
        </a:defRPr>
      </a:lvl7pPr>
      <a:lvl8pPr marL="1940674" algn="l" defTabSz="554478" rtl="0" eaLnBrk="1" latinLnBrk="0" hangingPunct="1">
        <a:defRPr sz="1092" kern="1200">
          <a:solidFill>
            <a:schemeClr val="tx1"/>
          </a:solidFill>
          <a:latin typeface="+mn-lt"/>
          <a:ea typeface="+mn-ea"/>
          <a:cs typeface="+mn-cs"/>
        </a:defRPr>
      </a:lvl8pPr>
      <a:lvl9pPr marL="2217913" algn="l" defTabSz="554478" rtl="0" eaLnBrk="1" latinLnBrk="0" hangingPunct="1">
        <a:defRPr sz="10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Lst>
  <p:txStyles>
    <p:titleStyle>
      <a:lvl1pPr algn="l" defTabSz="415869" rtl="0" eaLnBrk="1" latinLnBrk="0" hangingPunct="1">
        <a:lnSpc>
          <a:spcPct val="90000"/>
        </a:lnSpc>
        <a:spcBef>
          <a:spcPct val="0"/>
        </a:spcBef>
        <a:buNone/>
        <a:defRPr sz="2001" b="0" i="0" kern="1200">
          <a:solidFill>
            <a:srgbClr val="003C3B"/>
          </a:solidFill>
          <a:latin typeface="Outfit" pitchFamily="2" charset="0"/>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hyperlink" Target="https://education.exeter.ac.uk/partnership/mentor_zone/induction_training_and_feedback/"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s://education.exeter.ac.uk/partnership/school_direct/" TargetMode="External"/><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hyperlink" Target="mailto:Exeterpartner@exteer.ac.uk" TargetMode="External"/><Relationship Id="rId2" Type="http://schemas.openxmlformats.org/officeDocument/2006/relationships/notesSlide" Target="../notesSlides/notesSlide43.xml"/><Relationship Id="rId1" Type="http://schemas.openxmlformats.org/officeDocument/2006/relationships/slideLayout" Target="../slideLayouts/slideLayout55.xml"/><Relationship Id="rId6" Type="http://schemas.openxmlformats.org/officeDocument/2006/relationships/hyperlink" Target="mailto:f.bosley@exeter.ac.uk" TargetMode="External"/><Relationship Id="rId5" Type="http://schemas.openxmlformats.org/officeDocument/2006/relationships/hyperlink" Target="mailto:h.long@exeter.ac.uk" TargetMode="External"/><Relationship Id="rId4" Type="http://schemas.openxmlformats.org/officeDocument/2006/relationships/hyperlink" Target="mailto:g.willims6@exeter.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hyperlink" Target="https://education.exeter.ac.uk/partnership/mentor_zone/welcome/" TargetMode="Externa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exeter.ac.uk/partnership/mentor_zone/induction_training_and_feedback/"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77" y="3149816"/>
            <a:ext cx="5850231" cy="1887811"/>
          </a:xfrm>
        </p:spPr>
        <p:txBody>
          <a:bodyPr/>
          <a:lstStyle/>
          <a:p>
            <a:r>
              <a:rPr lang="en-GB" sz="2400">
                <a:latin typeface="Outfit"/>
                <a:cs typeface="Outfit"/>
              </a:rPr>
              <a:t/>
            </a:r>
            <a:br>
              <a:rPr lang="en-GB" sz="2400">
                <a:latin typeface="Outfit"/>
                <a:cs typeface="Outfit"/>
              </a:rPr>
            </a:br>
            <a:r>
              <a:rPr lang="en-GB" sz="2400">
                <a:latin typeface="Outfit"/>
                <a:cs typeface="Outfit"/>
              </a:rPr>
              <a:t/>
            </a:r>
            <a:br>
              <a:rPr lang="en-GB" sz="2400">
                <a:latin typeface="Outfit"/>
                <a:cs typeface="Outfit"/>
              </a:rPr>
            </a:br>
            <a:r>
              <a:rPr lang="en-GB" sz="2400">
                <a:latin typeface="Outfit"/>
                <a:cs typeface="Outfit"/>
              </a:rPr>
              <a:t>Exeter Model and IDP Induction</a:t>
            </a: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endParaRPr lang="en-US" sz="1800"/>
          </a:p>
        </p:txBody>
      </p:sp>
    </p:spTree>
    <p:extLst>
      <p:ext uri="{BB962C8B-B14F-4D97-AF65-F5344CB8AC3E}">
        <p14:creationId xmlns:p14="http://schemas.microsoft.com/office/powerpoint/2010/main" val="424759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Core Content Framework</a:t>
            </a:r>
            <a:endParaRPr lang="en-GB">
              <a:cs typeface="Outfit" pitchFamily="2" charset="0"/>
            </a:endParaRPr>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394988" y="1849404"/>
            <a:ext cx="8235197" cy="4771243"/>
          </a:xfrm>
        </p:spPr>
        <p:txBody>
          <a:bodyPr lIns="91440" tIns="45720" rIns="91440" bIns="45720" anchor="t"/>
          <a:lstStyle/>
          <a:p>
            <a:pPr marL="138430" indent="-138430"/>
            <a:r>
              <a:rPr lang="en-GB" sz="1600">
                <a:latin typeface="Outfit"/>
                <a:ea typeface="Calibri"/>
                <a:cs typeface="Calibri"/>
              </a:rPr>
              <a:t>The Ofsted Framework for ITT changed in September 2020, and, like the EIF for schools, is very much focused around the ‘Curriculum as the progression model’, built on the core idea that a well-planned curriculum, appropriately taught and assessed, will secure the training of excellent teachers.</a:t>
            </a:r>
            <a:endParaRPr lang="en-GB" sz="1900">
              <a:latin typeface="Outfit"/>
              <a:cs typeface="Outfit" pitchFamily="2" charset="0"/>
            </a:endParaRPr>
          </a:p>
          <a:p>
            <a:pPr marL="138430" indent="-138430"/>
            <a:endParaRPr lang="en-GB" sz="1600">
              <a:latin typeface="Outfit"/>
              <a:ea typeface="Calibri"/>
              <a:cs typeface="Calibri"/>
            </a:endParaRPr>
          </a:p>
          <a:p>
            <a:pPr marL="138430" indent="-138430"/>
            <a:endParaRPr lang="en-GB" sz="1600">
              <a:latin typeface="Outfit"/>
              <a:ea typeface="Calibri"/>
              <a:cs typeface="Calibri"/>
            </a:endParaRPr>
          </a:p>
          <a:p>
            <a:pPr marL="138430" indent="-138430"/>
            <a:endParaRPr lang="en-GB" sz="1600">
              <a:latin typeface="Outfit"/>
              <a:ea typeface="Calibri"/>
              <a:cs typeface="Calibri"/>
            </a:endParaRPr>
          </a:p>
          <a:p>
            <a:pPr marL="138430" indent="-138430"/>
            <a:endParaRPr lang="en-GB" sz="1600">
              <a:latin typeface="Outfit"/>
              <a:ea typeface="Calibri"/>
              <a:cs typeface="Calibri"/>
            </a:endParaRPr>
          </a:p>
          <a:p>
            <a:pPr marL="138430" indent="-138430"/>
            <a:endParaRPr lang="en-GB" sz="1600">
              <a:latin typeface="Outfit"/>
              <a:ea typeface="Calibri"/>
              <a:cs typeface="Calibri"/>
            </a:endParaRPr>
          </a:p>
          <a:p>
            <a:pPr marL="138430" indent="-138430"/>
            <a:r>
              <a:rPr lang="en-GB" sz="1600">
                <a:solidFill>
                  <a:srgbClr val="1B1810"/>
                </a:solidFill>
                <a:latin typeface="Outfit"/>
                <a:ea typeface="Calibri"/>
                <a:cs typeface="Calibri"/>
              </a:rPr>
              <a:t> </a:t>
            </a:r>
            <a:r>
              <a:rPr lang="en-GB" sz="1600">
                <a:latin typeface="Outfit"/>
                <a:ea typeface="Calibri"/>
                <a:cs typeface="Calibri"/>
              </a:rPr>
              <a:t>“The approach is built around the connectedness of curriculum, teaching and assessment within the ‘quality of education and training’ judgement” (ITE Framework Inspection Handbook 2020, p. 9)</a:t>
            </a:r>
            <a:endParaRPr lang="en-GB">
              <a:latin typeface="Outfit"/>
            </a:endParaRPr>
          </a:p>
          <a:p>
            <a:pPr marL="0" indent="0">
              <a:buNone/>
            </a:pPr>
            <a:endParaRPr lang="en-GB" sz="1600">
              <a:latin typeface="Outfit"/>
              <a:ea typeface="Calibri"/>
              <a:cs typeface="Calibri"/>
            </a:endParaRPr>
          </a:p>
          <a:p>
            <a:pPr marL="138430" indent="-138430"/>
            <a:endParaRPr lang="en-GB" sz="1600" b="1">
              <a:latin typeface="Calibri"/>
              <a:ea typeface="Calibri"/>
              <a:cs typeface="Calibri"/>
            </a:endParaRPr>
          </a:p>
          <a:p>
            <a:pPr marL="0" indent="0">
              <a:buNone/>
            </a:pPr>
            <a:endParaRPr lang="en-GB" sz="1900">
              <a:cs typeface="Outfit"/>
            </a:endParaRPr>
          </a:p>
          <a:p>
            <a:pPr marL="0" indent="0">
              <a:buNone/>
            </a:pPr>
            <a:endParaRPr lang="en-GB" sz="1900">
              <a:cs typeface="Outfit"/>
            </a:endParaRPr>
          </a:p>
        </p:txBody>
      </p:sp>
    </p:spTree>
    <p:extLst>
      <p:ext uri="{BB962C8B-B14F-4D97-AF65-F5344CB8AC3E}">
        <p14:creationId xmlns:p14="http://schemas.microsoft.com/office/powerpoint/2010/main" val="10137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6887-E39E-B6B7-6A7B-6A10ABED4191}"/>
              </a:ext>
            </a:extLst>
          </p:cNvPr>
          <p:cNvSpPr>
            <a:spLocks noGrp="1"/>
          </p:cNvSpPr>
          <p:nvPr>
            <p:ph type="title"/>
          </p:nvPr>
        </p:nvSpPr>
        <p:spPr>
          <a:xfrm>
            <a:off x="152615" y="439268"/>
            <a:ext cx="6226717" cy="615900"/>
          </a:xfrm>
        </p:spPr>
        <p:txBody>
          <a:bodyPr/>
          <a:lstStyle/>
          <a:p>
            <a:r>
              <a:rPr lang="en-GB" sz="3200">
                <a:latin typeface="Outfit"/>
                <a:cs typeface="Outfit"/>
              </a:rPr>
              <a:t>Primary and Secondary PGCE</a:t>
            </a:r>
            <a:endParaRPr lang="en-US" sz="3200"/>
          </a:p>
        </p:txBody>
      </p:sp>
      <p:pic>
        <p:nvPicPr>
          <p:cNvPr id="4" name="Content Placeholder 3" descr="A diagram of a school&#10;&#10;Description automatically generated">
            <a:extLst>
              <a:ext uri="{FF2B5EF4-FFF2-40B4-BE49-F238E27FC236}">
                <a16:creationId xmlns:a16="http://schemas.microsoft.com/office/drawing/2014/main" id="{46C26984-6B96-4994-D380-ED04D1B93B19}"/>
              </a:ext>
            </a:extLst>
          </p:cNvPr>
          <p:cNvPicPr>
            <a:picLocks noGrp="1" noChangeAspect="1"/>
          </p:cNvPicPr>
          <p:nvPr>
            <p:ph idx="1"/>
          </p:nvPr>
        </p:nvPicPr>
        <p:blipFill>
          <a:blip r:embed="rId3"/>
          <a:stretch>
            <a:fillRect/>
          </a:stretch>
        </p:blipFill>
        <p:spPr>
          <a:xfrm>
            <a:off x="1027020" y="1583360"/>
            <a:ext cx="7030253" cy="4771243"/>
          </a:xfrm>
        </p:spPr>
      </p:pic>
      <p:sp>
        <p:nvSpPr>
          <p:cNvPr id="3" name="TextBox 2">
            <a:extLst>
              <a:ext uri="{FF2B5EF4-FFF2-40B4-BE49-F238E27FC236}">
                <a16:creationId xmlns:a16="http://schemas.microsoft.com/office/drawing/2014/main" id="{2BD3DD9A-2383-5D2B-5798-4B36BC64E6E0}"/>
              </a:ext>
            </a:extLst>
          </p:cNvPr>
          <p:cNvSpPr txBox="1"/>
          <p:nvPr/>
        </p:nvSpPr>
        <p:spPr>
          <a:xfrm>
            <a:off x="3900339" y="3782504"/>
            <a:ext cx="1234912" cy="2950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6" name="Rectangle: Rounded Corners 5">
            <a:extLst>
              <a:ext uri="{FF2B5EF4-FFF2-40B4-BE49-F238E27FC236}">
                <a16:creationId xmlns:a16="http://schemas.microsoft.com/office/drawing/2014/main" id="{39F8DA89-D620-CC82-50DB-8BFD49ACC426}"/>
              </a:ext>
            </a:extLst>
          </p:cNvPr>
          <p:cNvSpPr/>
          <p:nvPr/>
        </p:nvSpPr>
        <p:spPr>
          <a:xfrm>
            <a:off x="3417867" y="3542805"/>
            <a:ext cx="2315688" cy="62345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b="1">
              <a:solidFill>
                <a:schemeClr val="tx1"/>
              </a:solidFill>
            </a:endParaRPr>
          </a:p>
          <a:p>
            <a:pPr algn="ctr"/>
            <a:r>
              <a:rPr lang="en-GB" sz="1100" b="1">
                <a:solidFill>
                  <a:schemeClr val="tx1"/>
                </a:solidFill>
              </a:rPr>
              <a:t>Purposeful Integration of the Primary and Secondary PGCE</a:t>
            </a:r>
            <a:endParaRPr lang="en-GB">
              <a:solidFill>
                <a:schemeClr val="tx1"/>
              </a:solidFill>
            </a:endParaRPr>
          </a:p>
        </p:txBody>
      </p:sp>
    </p:spTree>
    <p:extLst>
      <p:ext uri="{BB962C8B-B14F-4D97-AF65-F5344CB8AC3E}">
        <p14:creationId xmlns:p14="http://schemas.microsoft.com/office/powerpoint/2010/main" val="271953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p:txBody>
          <a:bodyPr/>
          <a:lstStyle/>
          <a:p>
            <a:r>
              <a:rPr lang="en-GB" sz="4000">
                <a:latin typeface="Outfit"/>
                <a:cs typeface="Outfit"/>
              </a:rPr>
              <a:t>Timetabling in each phase</a:t>
            </a:r>
            <a:endParaRPr lang="en-GB"/>
          </a:p>
        </p:txBody>
      </p:sp>
      <p:graphicFrame>
        <p:nvGraphicFramePr>
          <p:cNvPr id="7" name="Content Placeholder 6">
            <a:extLst>
              <a:ext uri="{FF2B5EF4-FFF2-40B4-BE49-F238E27FC236}">
                <a16:creationId xmlns:a16="http://schemas.microsoft.com/office/drawing/2014/main" id="{AB730AB1-ED19-F187-73C9-76F3120655D2}"/>
              </a:ext>
            </a:extLst>
          </p:cNvPr>
          <p:cNvGraphicFramePr>
            <a:graphicFrameLocks noGrp="1"/>
          </p:cNvGraphicFramePr>
          <p:nvPr>
            <p:ph idx="1"/>
            <p:extLst>
              <p:ext uri="{D42A27DB-BD31-4B8C-83A1-F6EECF244321}">
                <p14:modId xmlns:p14="http://schemas.microsoft.com/office/powerpoint/2010/main" val="2138093484"/>
              </p:ext>
            </p:extLst>
          </p:nvPr>
        </p:nvGraphicFramePr>
        <p:xfrm>
          <a:off x="393247" y="2396672"/>
          <a:ext cx="8235949" cy="4023487"/>
        </p:xfrm>
        <a:graphic>
          <a:graphicData uri="http://schemas.openxmlformats.org/drawingml/2006/table">
            <a:tbl>
              <a:tblPr firstRow="1" bandRow="1" bandCol="1">
                <a:tableStyleId>{93296810-A885-4BE3-A3E7-6D5BEEA58F35}</a:tableStyleId>
              </a:tblPr>
              <a:tblGrid>
                <a:gridCol w="4162017">
                  <a:extLst>
                    <a:ext uri="{9D8B030D-6E8A-4147-A177-3AD203B41FA5}">
                      <a16:colId xmlns:a16="http://schemas.microsoft.com/office/drawing/2014/main" val="4228253324"/>
                    </a:ext>
                  </a:extLst>
                </a:gridCol>
                <a:gridCol w="4073932">
                  <a:extLst>
                    <a:ext uri="{9D8B030D-6E8A-4147-A177-3AD203B41FA5}">
                      <a16:colId xmlns:a16="http://schemas.microsoft.com/office/drawing/2014/main" val="3451586649"/>
                    </a:ext>
                  </a:extLst>
                </a:gridCol>
              </a:tblGrid>
              <a:tr h="1269873">
                <a:tc>
                  <a:txBody>
                    <a:bodyPr/>
                    <a:lstStyle/>
                    <a:p>
                      <a:pPr marL="0" algn="l" rtl="0" eaLnBrk="1" latinLnBrk="0" hangingPunct="1">
                        <a:spcBef>
                          <a:spcPts val="0"/>
                        </a:spcBef>
                        <a:spcAft>
                          <a:spcPts val="0"/>
                        </a:spcAft>
                      </a:pPr>
                      <a:r>
                        <a:rPr lang="en-US" sz="1400" kern="1200" spc="0">
                          <a:solidFill>
                            <a:srgbClr val="000000"/>
                          </a:solidFill>
                          <a:effectLst/>
                        </a:rPr>
                        <a:t>Beginning Practice &amp; Consolidating Practice  </a:t>
                      </a:r>
                      <a:endParaRPr lang="en-US">
                        <a:effectLst/>
                      </a:endParaRPr>
                    </a:p>
                    <a:p>
                      <a:pPr marL="0" algn="l" rtl="0" eaLnBrk="1" latinLnBrk="0" hangingPunct="1">
                        <a:spcBef>
                          <a:spcPts val="0"/>
                        </a:spcBef>
                        <a:spcAft>
                          <a:spcPts val="0"/>
                        </a:spcAft>
                      </a:pPr>
                      <a:r>
                        <a:rPr lang="en-US" sz="1400" kern="1200" spc="0">
                          <a:solidFill>
                            <a:srgbClr val="000000"/>
                          </a:solidFill>
                          <a:effectLst/>
                        </a:rPr>
                        <a:t>Primary and Secondary including School Direct @ </a:t>
                      </a:r>
                      <a:r>
                        <a:rPr lang="en-US" sz="1400" kern="1200" spc="0" err="1">
                          <a:solidFill>
                            <a:srgbClr val="000000"/>
                          </a:solidFill>
                          <a:effectLst/>
                        </a:rPr>
                        <a:t>exeter</a:t>
                      </a:r>
                      <a:r>
                        <a:rPr lang="en-US" sz="1400" kern="1200" spc="0">
                          <a:solidFill>
                            <a:srgbClr val="000000"/>
                          </a:solidFill>
                          <a:effectLst/>
                        </a:rPr>
                        <a:t> </a:t>
                      </a:r>
                      <a:endParaRPr lang="en-US">
                        <a:effectLst/>
                      </a:endParaRPr>
                    </a:p>
                  </a:txBody>
                  <a:tcPr marL="0" marR="0" marT="0" marB="0" anchor="ctr"/>
                </a:tc>
                <a:tc>
                  <a:txBody>
                    <a:bodyPr/>
                    <a:lstStyle/>
                    <a:p>
                      <a:pPr marL="0" algn="l" rtl="0" eaLnBrk="1" latinLnBrk="0" hangingPunct="1">
                        <a:spcBef>
                          <a:spcPts val="0"/>
                        </a:spcBef>
                        <a:spcAft>
                          <a:spcPts val="0"/>
                        </a:spcAft>
                      </a:pPr>
                      <a:r>
                        <a:rPr lang="en-US" sz="1400" kern="1200" spc="0">
                          <a:solidFill>
                            <a:srgbClr val="000000"/>
                          </a:solidFill>
                          <a:effectLst/>
                        </a:rPr>
                        <a:t>Developing Independence </a:t>
                      </a:r>
                      <a:endParaRPr lang="en-US">
                        <a:effectLst/>
                      </a:endParaRPr>
                    </a:p>
                    <a:p>
                      <a:pPr marL="0" algn="l" rtl="0" eaLnBrk="1" latinLnBrk="0" hangingPunct="1">
                        <a:spcBef>
                          <a:spcPts val="0"/>
                        </a:spcBef>
                        <a:spcAft>
                          <a:spcPts val="0"/>
                        </a:spcAft>
                      </a:pPr>
                      <a:r>
                        <a:rPr lang="en-US" sz="1400" kern="1200" spc="0">
                          <a:solidFill>
                            <a:srgbClr val="000000"/>
                          </a:solidFill>
                          <a:effectLst/>
                        </a:rPr>
                        <a:t>Primary and Secondary including School Direct @ </a:t>
                      </a:r>
                      <a:r>
                        <a:rPr lang="en-US" sz="1400" kern="1200" spc="0" err="1">
                          <a:solidFill>
                            <a:srgbClr val="000000"/>
                          </a:solidFill>
                          <a:effectLst/>
                        </a:rPr>
                        <a:t>exeter</a:t>
                      </a:r>
                      <a:r>
                        <a:rPr lang="en-US" sz="1400" kern="1200" spc="0">
                          <a:solidFill>
                            <a:srgbClr val="000000"/>
                          </a:solidFill>
                          <a:effectLst/>
                        </a:rPr>
                        <a:t> </a:t>
                      </a:r>
                      <a:endParaRPr lang="en-US">
                        <a:effectLst/>
                      </a:endParaRPr>
                    </a:p>
                  </a:txBody>
                  <a:tcPr marL="0" marR="0" marT="0" marB="0" anchor="ctr"/>
                </a:tc>
                <a:extLst>
                  <a:ext uri="{0D108BD9-81ED-4DB2-BD59-A6C34878D82A}">
                    <a16:rowId xmlns:a16="http://schemas.microsoft.com/office/drawing/2014/main" val="1065327728"/>
                  </a:ext>
                </a:extLst>
              </a:tr>
              <a:tr h="829818">
                <a:tc>
                  <a:txBody>
                    <a:bodyPr/>
                    <a:lstStyle/>
                    <a:p>
                      <a:pPr marL="0" algn="l" rtl="0" eaLnBrk="1" latinLnBrk="0" hangingPunct="1">
                        <a:spcBef>
                          <a:spcPts val="0"/>
                        </a:spcBef>
                        <a:spcAft>
                          <a:spcPts val="0"/>
                        </a:spcAft>
                      </a:pPr>
                      <a:r>
                        <a:rPr lang="en-US" sz="1400" kern="1200" spc="0">
                          <a:solidFill>
                            <a:srgbClr val="000000"/>
                          </a:solidFill>
                          <a:effectLst/>
                        </a:rPr>
                        <a:t>12 Hours contact time in the classroom per week. </a:t>
                      </a:r>
                      <a:endParaRPr lang="en-US">
                        <a:effectLst/>
                      </a:endParaRPr>
                    </a:p>
                  </a:txBody>
                  <a:tcPr marL="0" marR="0" marT="0" marB="0" anchor="ctr"/>
                </a:tc>
                <a:tc>
                  <a:txBody>
                    <a:bodyPr/>
                    <a:lstStyle/>
                    <a:p>
                      <a:pPr marL="0" algn="l" rtl="0" eaLnBrk="1" latinLnBrk="0" hangingPunct="1">
                        <a:spcBef>
                          <a:spcPts val="0"/>
                        </a:spcBef>
                        <a:spcAft>
                          <a:spcPts val="0"/>
                        </a:spcAft>
                      </a:pPr>
                      <a:r>
                        <a:rPr lang="en-US" sz="1200" kern="1200" spc="0">
                          <a:solidFill>
                            <a:srgbClr val="000000"/>
                          </a:solidFill>
                          <a:effectLst/>
                        </a:rPr>
                        <a:t>12-15 hours contact time in the classroom per week. </a:t>
                      </a:r>
                      <a:endParaRPr lang="en-US">
                        <a:effectLst/>
                      </a:endParaRPr>
                    </a:p>
                  </a:txBody>
                  <a:tcPr marL="0" marR="0" marT="0" marB="0" anchor="ctr"/>
                </a:tc>
                <a:extLst>
                  <a:ext uri="{0D108BD9-81ED-4DB2-BD59-A6C34878D82A}">
                    <a16:rowId xmlns:a16="http://schemas.microsoft.com/office/drawing/2014/main" val="3056077091"/>
                  </a:ext>
                </a:extLst>
              </a:tr>
              <a:tr h="546989">
                <a:tc>
                  <a:txBody>
                    <a:bodyPr/>
                    <a:lstStyle/>
                    <a:p>
                      <a:pPr marL="0" algn="l" rtl="0" eaLnBrk="1" latinLnBrk="0" hangingPunct="1">
                        <a:spcBef>
                          <a:spcPts val="0"/>
                        </a:spcBef>
                        <a:spcAft>
                          <a:spcPts val="0"/>
                        </a:spcAft>
                      </a:pPr>
                      <a:r>
                        <a:rPr lang="en-US" sz="1200" kern="1200" spc="0">
                          <a:solidFill>
                            <a:srgbClr val="000000"/>
                          </a:solidFill>
                          <a:effectLst/>
                        </a:rPr>
                        <a:t>Two Demonstrations &amp; Agendas and Observations per week</a:t>
                      </a:r>
                      <a:endParaRPr lang="en-US">
                        <a:effectLst/>
                      </a:endParaRPr>
                    </a:p>
                  </a:txBody>
                  <a:tcPr marL="0" marR="0" marT="0" marB="0" anchor="ctr"/>
                </a:tc>
                <a:tc>
                  <a:txBody>
                    <a:bodyPr/>
                    <a:lstStyle/>
                    <a:p>
                      <a:pPr marL="0" algn="l" rtl="0" eaLnBrk="1" latinLnBrk="0" hangingPunct="1">
                        <a:spcBef>
                          <a:spcPts val="0"/>
                        </a:spcBef>
                        <a:spcAft>
                          <a:spcPts val="0"/>
                        </a:spcAft>
                      </a:pPr>
                      <a:r>
                        <a:rPr lang="en-US" sz="1200" kern="1200" spc="0" err="1">
                          <a:solidFill>
                            <a:srgbClr val="000000"/>
                          </a:solidFill>
                          <a:effectLst/>
                        </a:rPr>
                        <a:t>Focussed</a:t>
                      </a:r>
                      <a:r>
                        <a:rPr lang="en-US" sz="1200" kern="1200" spc="0">
                          <a:solidFill>
                            <a:srgbClr val="000000"/>
                          </a:solidFill>
                          <a:effectLst/>
                        </a:rPr>
                        <a:t> Reflections supported by Exeter Model Training Tools</a:t>
                      </a:r>
                      <a:endParaRPr lang="en-US">
                        <a:effectLst/>
                      </a:endParaRPr>
                    </a:p>
                  </a:txBody>
                  <a:tcPr marL="0" marR="0" marT="0" marB="0" anchor="ctr"/>
                </a:tc>
                <a:extLst>
                  <a:ext uri="{0D108BD9-81ED-4DB2-BD59-A6C34878D82A}">
                    <a16:rowId xmlns:a16="http://schemas.microsoft.com/office/drawing/2014/main" val="885713531"/>
                  </a:ext>
                </a:extLst>
              </a:tr>
              <a:tr h="829818">
                <a:tc>
                  <a:txBody>
                    <a:bodyPr/>
                    <a:lstStyle/>
                    <a:p>
                      <a:pPr marL="0" algn="l" rtl="0" eaLnBrk="1" latinLnBrk="0" hangingPunct="1">
                        <a:spcBef>
                          <a:spcPts val="0"/>
                        </a:spcBef>
                        <a:spcAft>
                          <a:spcPts val="0"/>
                        </a:spcAft>
                      </a:pPr>
                      <a:endParaRPr lang="en-GB">
                        <a:effectLst/>
                      </a:endParaRPr>
                    </a:p>
                  </a:txBody>
                  <a:tcPr marL="0" marR="0" marT="0" marB="0" anchor="ctr"/>
                </a:tc>
                <a:tc>
                  <a:txBody>
                    <a:bodyPr/>
                    <a:lstStyle/>
                    <a:p>
                      <a:pPr marL="0" algn="l" rtl="0" eaLnBrk="1" latinLnBrk="0" hangingPunct="1">
                        <a:spcBef>
                          <a:spcPts val="0"/>
                        </a:spcBef>
                        <a:spcAft>
                          <a:spcPts val="0"/>
                        </a:spcAft>
                      </a:pPr>
                      <a:endParaRPr lang="en-GB">
                        <a:effectLst/>
                      </a:endParaRPr>
                    </a:p>
                  </a:txBody>
                  <a:tcPr marL="0" marR="0" marT="0" marB="0" anchor="ctr"/>
                </a:tc>
                <a:extLst>
                  <a:ext uri="{0D108BD9-81ED-4DB2-BD59-A6C34878D82A}">
                    <a16:rowId xmlns:a16="http://schemas.microsoft.com/office/drawing/2014/main" val="1778934679"/>
                  </a:ext>
                </a:extLst>
              </a:tr>
              <a:tr h="546989">
                <a:tc>
                  <a:txBody>
                    <a:bodyPr/>
                    <a:lstStyle/>
                    <a:p>
                      <a:pPr marL="0" algn="l" rtl="0" eaLnBrk="1" latinLnBrk="0" hangingPunct="1">
                        <a:spcBef>
                          <a:spcPts val="0"/>
                        </a:spcBef>
                        <a:spcAft>
                          <a:spcPts val="0"/>
                        </a:spcAft>
                      </a:pPr>
                      <a:r>
                        <a:rPr lang="en-US" sz="1200" kern="1200" spc="0">
                          <a:solidFill>
                            <a:srgbClr val="000000"/>
                          </a:solidFill>
                          <a:effectLst/>
                        </a:rPr>
                        <a:t>Team teaching, episodes or whole lessons</a:t>
                      </a:r>
                      <a:endParaRPr lang="en-US">
                        <a:effectLst/>
                      </a:endParaRPr>
                    </a:p>
                  </a:txBody>
                  <a:tcPr marL="0" marR="0" marT="0" marB="0" anchor="ctr"/>
                </a:tc>
                <a:tc>
                  <a:txBody>
                    <a:bodyPr/>
                    <a:lstStyle/>
                    <a:p>
                      <a:pPr marL="0" algn="l" rtl="0" eaLnBrk="1" latinLnBrk="0" hangingPunct="1">
                        <a:spcBef>
                          <a:spcPts val="0"/>
                        </a:spcBef>
                        <a:spcAft>
                          <a:spcPts val="0"/>
                        </a:spcAft>
                      </a:pPr>
                      <a:endParaRPr lang="en-GB">
                        <a:effectLst/>
                      </a:endParaRPr>
                    </a:p>
                  </a:txBody>
                  <a:tcPr marL="0" marR="0" marT="0" marB="0" anchor="ctr"/>
                </a:tc>
                <a:extLst>
                  <a:ext uri="{0D108BD9-81ED-4DB2-BD59-A6C34878D82A}">
                    <a16:rowId xmlns:a16="http://schemas.microsoft.com/office/drawing/2014/main" val="2758245814"/>
                  </a:ext>
                </a:extLst>
              </a:tr>
            </a:tbl>
          </a:graphicData>
        </a:graphic>
      </p:graphicFrame>
      <p:sp>
        <p:nvSpPr>
          <p:cNvPr id="8" name="TextBox 7">
            <a:extLst>
              <a:ext uri="{FF2B5EF4-FFF2-40B4-BE49-F238E27FC236}">
                <a16:creationId xmlns:a16="http://schemas.microsoft.com/office/drawing/2014/main" id="{CC412177-E466-2800-37EE-E5A6A6E69D4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5218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390121" y="627294"/>
            <a:ext cx="6226717" cy="615900"/>
          </a:xfrm>
        </p:spPr>
        <p:txBody>
          <a:bodyPr anchor="t">
            <a:normAutofit/>
          </a:bodyPr>
          <a:lstStyle/>
          <a:p>
            <a:r>
              <a:rPr lang="en-GB" sz="3700"/>
              <a:t>Timetabling requirements</a:t>
            </a:r>
          </a:p>
        </p:txBody>
      </p:sp>
      <p:sp>
        <p:nvSpPr>
          <p:cNvPr id="4" name="Content Placeholder 3">
            <a:extLst>
              <a:ext uri="{FF2B5EF4-FFF2-40B4-BE49-F238E27FC236}">
                <a16:creationId xmlns:a16="http://schemas.microsoft.com/office/drawing/2014/main" id="{A4D23103-BC28-250D-A04B-EB65FF5392A4}"/>
              </a:ext>
            </a:extLst>
          </p:cNvPr>
          <p:cNvSpPr>
            <a:spLocks noGrp="1"/>
          </p:cNvSpPr>
          <p:nvPr>
            <p:ph idx="1"/>
          </p:nvPr>
        </p:nvSpPr>
        <p:spPr>
          <a:xfrm>
            <a:off x="424548" y="1583360"/>
            <a:ext cx="8235197" cy="4771243"/>
          </a:xfrm>
        </p:spPr>
        <p:txBody>
          <a:bodyPr lIns="91440" tIns="45720" rIns="91440" bIns="45720">
            <a:normAutofit/>
          </a:bodyPr>
          <a:lstStyle/>
          <a:p>
            <a:pPr marL="0" indent="0">
              <a:buNone/>
            </a:pPr>
            <a:r>
              <a:rPr lang="en-GB" b="1" u="sng"/>
              <a:t>Primary</a:t>
            </a:r>
            <a:r>
              <a:rPr lang="en-GB"/>
              <a:t>: </a:t>
            </a:r>
          </a:p>
          <a:p>
            <a:pPr marL="138430" indent="-138430"/>
            <a:r>
              <a:rPr lang="en-GB"/>
              <a:t>Trainees are based with the Lead Mentor (LM) but should also have the opportunity to experience all year groups across the key stage. LM should assist with arranging demonstrations in other year groups. </a:t>
            </a:r>
          </a:p>
          <a:p>
            <a:pPr marL="138430" indent="-138430"/>
            <a:r>
              <a:rPr lang="en-GB"/>
              <a:t>Trainees should have the opportunity to teach all national curriculum subjects. </a:t>
            </a:r>
          </a:p>
          <a:p>
            <a:pPr marL="138430" indent="-138430"/>
            <a:endParaRPr lang="en-GB"/>
          </a:p>
          <a:p>
            <a:pPr marL="0" indent="0">
              <a:buNone/>
            </a:pPr>
            <a:r>
              <a:rPr lang="en-GB" b="1" u="sng"/>
              <a:t>Secondary</a:t>
            </a:r>
            <a:r>
              <a:rPr lang="en-GB"/>
              <a:t>: </a:t>
            </a:r>
          </a:p>
          <a:p>
            <a:pPr marL="138430" indent="-138430"/>
            <a:r>
              <a:rPr lang="en-GB"/>
              <a:t>Trainees should be timetabled to teach their subject across Key Stage 3 and 4, with post 16 experience in schools with 6th Forms. Trainees do not need to be given independence with year 11 or 6th Form groups, but they do need to experience them.  They should also be timetabled with a tutor group. </a:t>
            </a:r>
          </a:p>
          <a:p>
            <a:pPr marL="138430" indent="-138430"/>
            <a:r>
              <a:rPr lang="en-GB"/>
              <a:t>Trainees should be based in lessons with their LM for at least 50% of their timetable minimum</a:t>
            </a:r>
          </a:p>
        </p:txBody>
      </p:sp>
    </p:spTree>
    <p:extLst>
      <p:ext uri="{BB962C8B-B14F-4D97-AF65-F5344CB8AC3E}">
        <p14:creationId xmlns:p14="http://schemas.microsoft.com/office/powerpoint/2010/main" val="392017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52A2030-0820-745C-A3F1-EA26EDF7B345}"/>
              </a:ext>
            </a:extLst>
          </p:cNvPr>
          <p:cNvPicPr>
            <a:picLocks noGrp="1" noChangeAspect="1"/>
          </p:cNvPicPr>
          <p:nvPr>
            <p:ph idx="1"/>
          </p:nvPr>
        </p:nvPicPr>
        <p:blipFill>
          <a:blip r:embed="rId3"/>
          <a:stretch>
            <a:fillRect/>
          </a:stretch>
        </p:blipFill>
        <p:spPr>
          <a:xfrm>
            <a:off x="1383724" y="2855291"/>
            <a:ext cx="6316845" cy="3394728"/>
          </a:xfrm>
        </p:spPr>
      </p:pic>
      <p:sp>
        <p:nvSpPr>
          <p:cNvPr id="3" name="Title 2">
            <a:extLst>
              <a:ext uri="{FF2B5EF4-FFF2-40B4-BE49-F238E27FC236}">
                <a16:creationId xmlns:a16="http://schemas.microsoft.com/office/drawing/2014/main" id="{F55E8FE1-1970-C0A0-7869-17C8122AB2F1}"/>
              </a:ext>
            </a:extLst>
          </p:cNvPr>
          <p:cNvSpPr>
            <a:spLocks noGrp="1"/>
          </p:cNvSpPr>
          <p:nvPr>
            <p:ph type="title"/>
          </p:nvPr>
        </p:nvSpPr>
        <p:spPr/>
        <p:txBody>
          <a:bodyPr/>
          <a:lstStyle/>
          <a:p>
            <a:r>
              <a:rPr lang="en-GB" sz="4000">
                <a:latin typeface="Outfit"/>
                <a:cs typeface="Outfit"/>
              </a:rPr>
              <a:t>The Exeter Model Tools</a:t>
            </a:r>
            <a:endParaRPr lang="en-GB"/>
          </a:p>
        </p:txBody>
      </p:sp>
      <p:pic>
        <p:nvPicPr>
          <p:cNvPr id="5" name="Picture 5">
            <a:extLst>
              <a:ext uri="{FF2B5EF4-FFF2-40B4-BE49-F238E27FC236}">
                <a16:creationId xmlns:a16="http://schemas.microsoft.com/office/drawing/2014/main" id="{0FE0D300-4B02-D22B-FE81-BDCBD3757449}"/>
              </a:ext>
            </a:extLst>
          </p:cNvPr>
          <p:cNvPicPr>
            <a:picLocks noChangeAspect="1"/>
          </p:cNvPicPr>
          <p:nvPr/>
        </p:nvPicPr>
        <p:blipFill>
          <a:blip r:embed="rId4"/>
          <a:stretch>
            <a:fillRect/>
          </a:stretch>
        </p:blipFill>
        <p:spPr>
          <a:xfrm>
            <a:off x="6028340" y="5254015"/>
            <a:ext cx="2743200" cy="1473764"/>
          </a:xfrm>
          <a:prstGeom prst="rect">
            <a:avLst/>
          </a:prstGeom>
        </p:spPr>
      </p:pic>
      <p:sp>
        <p:nvSpPr>
          <p:cNvPr id="6" name="TextBox 5">
            <a:extLst>
              <a:ext uri="{FF2B5EF4-FFF2-40B4-BE49-F238E27FC236}">
                <a16:creationId xmlns:a16="http://schemas.microsoft.com/office/drawing/2014/main" id="{C492416C-BD4B-DDBF-60F4-B12ACE2B2757}"/>
              </a:ext>
            </a:extLst>
          </p:cNvPr>
          <p:cNvSpPr txBox="1"/>
          <p:nvPr/>
        </p:nvSpPr>
        <p:spPr>
          <a:xfrm>
            <a:off x="4382815" y="963669"/>
            <a:ext cx="4516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Exeter Model Framework</a:t>
            </a:r>
          </a:p>
        </p:txBody>
      </p:sp>
      <p:sp>
        <p:nvSpPr>
          <p:cNvPr id="7" name="TextBox 6">
            <a:extLst>
              <a:ext uri="{FF2B5EF4-FFF2-40B4-BE49-F238E27FC236}">
                <a16:creationId xmlns:a16="http://schemas.microsoft.com/office/drawing/2014/main" id="{3D80650B-72A0-7AB2-5395-60213F075CD5}"/>
              </a:ext>
            </a:extLst>
          </p:cNvPr>
          <p:cNvSpPr txBox="1"/>
          <p:nvPr/>
        </p:nvSpPr>
        <p:spPr>
          <a:xfrm>
            <a:off x="-642445" y="37620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Agenda</a:t>
            </a:r>
            <a:endParaRPr lang="en-GB" sz="2800" kern="1200">
              <a:solidFill>
                <a:schemeClr val="bg1">
                  <a:lumMod val="75000"/>
                </a:schemeClr>
              </a:solidFill>
              <a:latin typeface="Calibri"/>
              <a:ea typeface="+mn-ea"/>
              <a:cs typeface="Calibri"/>
            </a:endParaRPr>
          </a:p>
        </p:txBody>
      </p:sp>
      <p:sp>
        <p:nvSpPr>
          <p:cNvPr id="8" name="TextBox 7">
            <a:extLst>
              <a:ext uri="{FF2B5EF4-FFF2-40B4-BE49-F238E27FC236}">
                <a16:creationId xmlns:a16="http://schemas.microsoft.com/office/drawing/2014/main" id="{218BB6B1-B853-4C24-9F67-BF4585D45065}"/>
              </a:ext>
            </a:extLst>
          </p:cNvPr>
          <p:cNvSpPr txBox="1"/>
          <p:nvPr/>
        </p:nvSpPr>
        <p:spPr>
          <a:xfrm>
            <a:off x="7348701" y="20869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kern="1200">
                <a:solidFill>
                  <a:schemeClr val="bg1">
                    <a:lumMod val="75000"/>
                  </a:schemeClr>
                </a:solidFill>
                <a:latin typeface="Calibri"/>
                <a:ea typeface="+mn-ea"/>
                <a:cs typeface="+mn-cs"/>
              </a:rPr>
              <a:t>Episode</a:t>
            </a:r>
            <a:endParaRPr lang="en-GB">
              <a:solidFill>
                <a:schemeClr val="bg1">
                  <a:lumMod val="75000"/>
                </a:schemeClr>
              </a:solidFill>
            </a:endParaRPr>
          </a:p>
        </p:txBody>
      </p:sp>
      <p:sp>
        <p:nvSpPr>
          <p:cNvPr id="9" name="TextBox 8">
            <a:extLst>
              <a:ext uri="{FF2B5EF4-FFF2-40B4-BE49-F238E27FC236}">
                <a16:creationId xmlns:a16="http://schemas.microsoft.com/office/drawing/2014/main" id="{AC0E0FC4-DF1E-1177-3AF3-64C522C4D187}"/>
              </a:ext>
            </a:extLst>
          </p:cNvPr>
          <p:cNvSpPr txBox="1"/>
          <p:nvPr/>
        </p:nvSpPr>
        <p:spPr>
          <a:xfrm>
            <a:off x="1180443" y="628452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Demonstration</a:t>
            </a:r>
          </a:p>
        </p:txBody>
      </p:sp>
      <p:sp>
        <p:nvSpPr>
          <p:cNvPr id="10" name="TextBox 9">
            <a:extLst>
              <a:ext uri="{FF2B5EF4-FFF2-40B4-BE49-F238E27FC236}">
                <a16:creationId xmlns:a16="http://schemas.microsoft.com/office/drawing/2014/main" id="{DD25006F-8C3B-018D-F29C-F0B856262979}"/>
              </a:ext>
            </a:extLst>
          </p:cNvPr>
          <p:cNvSpPr txBox="1"/>
          <p:nvPr/>
        </p:nvSpPr>
        <p:spPr>
          <a:xfrm>
            <a:off x="677917" y="96564"/>
            <a:ext cx="38763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Framework Reflection</a:t>
            </a:r>
          </a:p>
        </p:txBody>
      </p:sp>
    </p:spTree>
    <p:extLst>
      <p:ext uri="{BB962C8B-B14F-4D97-AF65-F5344CB8AC3E}">
        <p14:creationId xmlns:p14="http://schemas.microsoft.com/office/powerpoint/2010/main" val="7048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510890" y="1231925"/>
            <a:ext cx="8630056" cy="615900"/>
          </a:xfrm>
        </p:spPr>
        <p:txBody>
          <a:bodyPr/>
          <a:lstStyle/>
          <a:p>
            <a:r>
              <a:rPr lang="en-GB" sz="4000">
                <a:latin typeface="Outfit"/>
                <a:cs typeface="Outfit"/>
              </a:rPr>
              <a:t>Episode and Lesson Planning</a:t>
            </a:r>
            <a:endParaRPr lang="en-US"/>
          </a:p>
        </p:txBody>
      </p:sp>
      <p:pic>
        <p:nvPicPr>
          <p:cNvPr id="8" name="Picture 7" descr="A green squares with black text&#10;&#10;Description automatically generated">
            <a:extLst>
              <a:ext uri="{FF2B5EF4-FFF2-40B4-BE49-F238E27FC236}">
                <a16:creationId xmlns:a16="http://schemas.microsoft.com/office/drawing/2014/main" id="{C67A1280-C43D-7C0A-401F-01C0C378D50A}"/>
              </a:ext>
            </a:extLst>
          </p:cNvPr>
          <p:cNvPicPr>
            <a:picLocks noChangeAspect="1"/>
          </p:cNvPicPr>
          <p:nvPr/>
        </p:nvPicPr>
        <p:blipFill>
          <a:blip r:embed="rId3"/>
          <a:stretch>
            <a:fillRect/>
          </a:stretch>
        </p:blipFill>
        <p:spPr>
          <a:xfrm>
            <a:off x="683795" y="1988007"/>
            <a:ext cx="7575884" cy="4536328"/>
          </a:xfrm>
          <a:prstGeom prst="rect">
            <a:avLst/>
          </a:prstGeom>
        </p:spPr>
      </p:pic>
    </p:spTree>
    <p:extLst>
      <p:ext uri="{BB962C8B-B14F-4D97-AF65-F5344CB8AC3E}">
        <p14:creationId xmlns:p14="http://schemas.microsoft.com/office/powerpoint/2010/main" val="2933126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74BD6-1D78-5B3C-4FC9-0C2FFD580AB6}"/>
              </a:ext>
            </a:extLst>
          </p:cNvPr>
          <p:cNvSpPr>
            <a:spLocks noGrp="1"/>
          </p:cNvSpPr>
          <p:nvPr>
            <p:ph type="title"/>
          </p:nvPr>
        </p:nvSpPr>
        <p:spPr/>
        <p:txBody>
          <a:bodyPr/>
          <a:lstStyle/>
          <a:p>
            <a:r>
              <a:rPr lang="en-GB" sz="4000">
                <a:latin typeface="Outfit"/>
                <a:cs typeface="Outfit"/>
              </a:rPr>
              <a:t>Episode and lesson observations</a:t>
            </a:r>
            <a:endParaRPr lang="en-GB"/>
          </a:p>
        </p:txBody>
      </p:sp>
      <p:sp>
        <p:nvSpPr>
          <p:cNvPr id="7" name="TextBox 6">
            <a:extLst>
              <a:ext uri="{FF2B5EF4-FFF2-40B4-BE49-F238E27FC236}">
                <a16:creationId xmlns:a16="http://schemas.microsoft.com/office/drawing/2014/main" id="{3810EBCD-4CDA-2292-AB21-80537011B51C}"/>
              </a:ext>
            </a:extLst>
          </p:cNvPr>
          <p:cNvSpPr txBox="1"/>
          <p:nvPr/>
        </p:nvSpPr>
        <p:spPr>
          <a:xfrm>
            <a:off x="6139543" y="250060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Focus is on the impact of  teaching and pupil learning</a:t>
            </a:r>
          </a:p>
        </p:txBody>
      </p:sp>
      <p:sp>
        <p:nvSpPr>
          <p:cNvPr id="8" name="TextBox 7">
            <a:extLst>
              <a:ext uri="{FF2B5EF4-FFF2-40B4-BE49-F238E27FC236}">
                <a16:creationId xmlns:a16="http://schemas.microsoft.com/office/drawing/2014/main" id="{EE8F1FFE-0C32-9B80-F7DB-FD64853EE62A}"/>
              </a:ext>
            </a:extLst>
          </p:cNvPr>
          <p:cNvSpPr txBox="1"/>
          <p:nvPr/>
        </p:nvSpPr>
        <p:spPr>
          <a:xfrm>
            <a:off x="179614" y="54514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cs typeface="Calibri"/>
              </a:rPr>
              <a:t>Teacher notes the Areas of Strength and Areas for Development and completes a summary</a:t>
            </a:r>
          </a:p>
        </p:txBody>
      </p:sp>
      <p:sp>
        <p:nvSpPr>
          <p:cNvPr id="9" name="TextBox 8">
            <a:extLst>
              <a:ext uri="{FF2B5EF4-FFF2-40B4-BE49-F238E27FC236}">
                <a16:creationId xmlns:a16="http://schemas.microsoft.com/office/drawing/2014/main" id="{971C0A39-0A1C-F195-5353-890EF7BE2F1C}"/>
              </a:ext>
            </a:extLst>
          </p:cNvPr>
          <p:cNvSpPr txBox="1"/>
          <p:nvPr/>
        </p:nvSpPr>
        <p:spPr>
          <a:xfrm>
            <a:off x="6135169" y="5038822"/>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The observer references the profile descriptors against the practice observed. See </a:t>
            </a:r>
            <a:r>
              <a:rPr lang="en-GB" b="1" kern="1200">
                <a:solidFill>
                  <a:schemeClr val="tx1"/>
                </a:solidFill>
                <a:latin typeface="Calibri"/>
                <a:ea typeface="+mn-ea"/>
                <a:cs typeface="Calibri"/>
              </a:rPr>
              <a:t>Phase Instructions and Profile Descriptors</a:t>
            </a:r>
          </a:p>
        </p:txBody>
      </p:sp>
      <p:sp>
        <p:nvSpPr>
          <p:cNvPr id="11" name="Oval 10">
            <a:extLst>
              <a:ext uri="{FF2B5EF4-FFF2-40B4-BE49-F238E27FC236}">
                <a16:creationId xmlns:a16="http://schemas.microsoft.com/office/drawing/2014/main" id="{A6E2AC38-A2F2-D9A3-ED34-3D964012F5B2}"/>
              </a:ext>
            </a:extLst>
          </p:cNvPr>
          <p:cNvSpPr/>
          <p:nvPr/>
        </p:nvSpPr>
        <p:spPr>
          <a:xfrm>
            <a:off x="1091975" y="3051404"/>
            <a:ext cx="6592658" cy="1990041"/>
          </a:xfrm>
          <a:prstGeom prst="ellipse">
            <a:avLst/>
          </a:prstGeom>
          <a:solidFill>
            <a:srgbClr val="87D6C2"/>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AEE71BDE-D759-6447-5EED-1A7D77463FBD}"/>
              </a:ext>
            </a:extLst>
          </p:cNvPr>
          <p:cNvSpPr txBox="1"/>
          <p:nvPr/>
        </p:nvSpPr>
        <p:spPr>
          <a:xfrm>
            <a:off x="2122715" y="3347358"/>
            <a:ext cx="516390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2 formal lesson observations a week in BP &amp; CP Phase </a:t>
            </a:r>
          </a:p>
          <a:p>
            <a:pPr algn="l"/>
            <a:r>
              <a:rPr lang="en-GB">
                <a:solidFill>
                  <a:srgbClr val="000000"/>
                </a:solidFill>
              </a:rPr>
              <a:t>More flexible in DI/EE Phase</a:t>
            </a:r>
          </a:p>
          <a:p>
            <a:pPr algn="l"/>
            <a:r>
              <a:rPr lang="en-GB">
                <a:solidFill>
                  <a:srgbClr val="000000"/>
                </a:solidFill>
              </a:rPr>
              <a:t>Trainee to upload lesson plan in lesson observation template</a:t>
            </a:r>
          </a:p>
        </p:txBody>
      </p:sp>
      <p:sp>
        <p:nvSpPr>
          <p:cNvPr id="6" name="TextBox 5">
            <a:extLst>
              <a:ext uri="{FF2B5EF4-FFF2-40B4-BE49-F238E27FC236}">
                <a16:creationId xmlns:a16="http://schemas.microsoft.com/office/drawing/2014/main" id="{49218CE2-E8A3-7C4E-5CAE-01A06AA606B0}"/>
              </a:ext>
            </a:extLst>
          </p:cNvPr>
          <p:cNvSpPr txBox="1"/>
          <p:nvPr/>
        </p:nvSpPr>
        <p:spPr>
          <a:xfrm>
            <a:off x="118382" y="230087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mn-cs"/>
              </a:rPr>
              <a:t>Observations can be conducted by teachers in the department as well as the Lead Mentor</a:t>
            </a:r>
          </a:p>
        </p:txBody>
      </p:sp>
    </p:spTree>
    <p:extLst>
      <p:ext uri="{BB962C8B-B14F-4D97-AF65-F5344CB8AC3E}">
        <p14:creationId xmlns:p14="http://schemas.microsoft.com/office/powerpoint/2010/main" val="355078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857" y="295011"/>
            <a:ext cx="6919882" cy="1037243"/>
          </a:xfrm>
        </p:spPr>
        <p:txBody>
          <a:bodyPr/>
          <a:lstStyle/>
          <a:p>
            <a:r>
              <a:rPr lang="en-GB" sz="2800" b="1">
                <a:solidFill>
                  <a:schemeClr val="tx1"/>
                </a:solidFill>
              </a:rPr>
              <a:t>Observations and Feedback- IDP template</a:t>
            </a:r>
            <a:br>
              <a:rPr lang="en-GB" sz="2800" b="1">
                <a:solidFill>
                  <a:schemeClr val="tx1"/>
                </a:solidFill>
              </a:rPr>
            </a:br>
            <a:r>
              <a:rPr lang="en-GB" sz="2800" b="1">
                <a:solidFill>
                  <a:schemeClr val="tx1"/>
                </a:solidFill>
              </a:rPr>
              <a:t/>
            </a:r>
            <a:br>
              <a:rPr lang="en-GB" sz="2800" b="1">
                <a:solidFill>
                  <a:schemeClr val="tx1"/>
                </a:solidFill>
              </a:rPr>
            </a:br>
            <a:endParaRPr lang="en-GB"/>
          </a:p>
        </p:txBody>
      </p:sp>
      <p:pic>
        <p:nvPicPr>
          <p:cNvPr id="5"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8968" y="1338096"/>
            <a:ext cx="6727161" cy="4364162"/>
          </a:xfrm>
        </p:spPr>
      </p:pic>
    </p:spTree>
    <p:extLst>
      <p:ext uri="{BB962C8B-B14F-4D97-AF65-F5344CB8AC3E}">
        <p14:creationId xmlns:p14="http://schemas.microsoft.com/office/powerpoint/2010/main" val="201756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a:solidFill>
                  <a:schemeClr val="tx1"/>
                </a:solidFill>
                <a:latin typeface="Outfit"/>
                <a:cs typeface="Outfit"/>
              </a:rPr>
              <a:t>Demonstrations and Agendas – </a:t>
            </a:r>
            <a:r>
              <a:rPr lang="en-GB" sz="1600" b="1">
                <a:solidFill>
                  <a:schemeClr val="tx1"/>
                </a:solidFill>
                <a:latin typeface="Outfit"/>
                <a:cs typeface="Outfit"/>
              </a:rPr>
              <a:t>2 a week</a:t>
            </a:r>
            <a:r>
              <a:rPr lang="en-GB" sz="2800" b="1"/>
              <a:t/>
            </a:r>
            <a:br>
              <a:rPr lang="en-GB" sz="2800" b="1"/>
            </a:br>
            <a:r>
              <a:rPr lang="en-GB" sz="2800" b="1"/>
              <a:t/>
            </a:r>
            <a:br>
              <a:rPr lang="en-GB" sz="2800" b="1"/>
            </a:br>
            <a:endParaRPr lang="en-GB"/>
          </a:p>
        </p:txBody>
      </p:sp>
      <p:pic>
        <p:nvPicPr>
          <p:cNvPr id="11" name="Content Placeholder 10"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621" y="1300930"/>
            <a:ext cx="6896657" cy="4107380"/>
          </a:xfrm>
        </p:spPr>
      </p:pic>
    </p:spTree>
    <p:extLst>
      <p:ext uri="{BB962C8B-B14F-4D97-AF65-F5344CB8AC3E}">
        <p14:creationId xmlns:p14="http://schemas.microsoft.com/office/powerpoint/2010/main" val="2747155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D1237-417D-FA76-F0C5-4849A0569077}"/>
              </a:ext>
            </a:extLst>
          </p:cNvPr>
          <p:cNvSpPr>
            <a:spLocks noGrp="1"/>
          </p:cNvSpPr>
          <p:nvPr>
            <p:ph type="title"/>
          </p:nvPr>
        </p:nvSpPr>
        <p:spPr>
          <a:xfrm>
            <a:off x="390121" y="627294"/>
            <a:ext cx="6226717" cy="615900"/>
          </a:xfrm>
        </p:spPr>
        <p:txBody>
          <a:bodyPr anchor="t">
            <a:normAutofit fontScale="90000"/>
          </a:bodyPr>
          <a:lstStyle/>
          <a:p>
            <a:r>
              <a:rPr lang="en-GB" sz="2800"/>
              <a:t>Learning focuses for Demos and Agendas</a:t>
            </a:r>
          </a:p>
        </p:txBody>
      </p:sp>
      <p:pic>
        <p:nvPicPr>
          <p:cNvPr id="4" name="Picture 4" descr="Text&#10;&#10;Description automatically generated">
            <a:extLst>
              <a:ext uri="{FF2B5EF4-FFF2-40B4-BE49-F238E27FC236}">
                <a16:creationId xmlns:a16="http://schemas.microsoft.com/office/drawing/2014/main" id="{A45AD898-1FA3-E630-DA9C-FB21AD2F0F7A}"/>
              </a:ext>
            </a:extLst>
          </p:cNvPr>
          <p:cNvPicPr>
            <a:picLocks noGrp="1" noChangeAspect="1"/>
          </p:cNvPicPr>
          <p:nvPr>
            <p:ph idx="1"/>
          </p:nvPr>
        </p:nvPicPr>
        <p:blipFill>
          <a:blip r:embed="rId3"/>
          <a:stretch>
            <a:fillRect/>
          </a:stretch>
        </p:blipFill>
        <p:spPr>
          <a:xfrm>
            <a:off x="1045977" y="1583360"/>
            <a:ext cx="6992338" cy="4771243"/>
          </a:xfrm>
          <a:noFill/>
        </p:spPr>
      </p:pic>
    </p:spTree>
    <p:extLst>
      <p:ext uri="{BB962C8B-B14F-4D97-AF65-F5344CB8AC3E}">
        <p14:creationId xmlns:p14="http://schemas.microsoft.com/office/powerpoint/2010/main" val="27206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6F1-0768-7B50-FB80-61B503133485}"/>
              </a:ext>
            </a:extLst>
          </p:cNvPr>
          <p:cNvSpPr>
            <a:spLocks noGrp="1"/>
          </p:cNvSpPr>
          <p:nvPr>
            <p:ph type="title"/>
          </p:nvPr>
        </p:nvSpPr>
        <p:spPr>
          <a:xfrm>
            <a:off x="358542" y="1342731"/>
            <a:ext cx="5792448" cy="3439333"/>
          </a:xfrm>
        </p:spPr>
        <p:txBody>
          <a:bodyPr/>
          <a:lstStyle/>
          <a:p>
            <a:r>
              <a:rPr lang="en-GB" sz="2000">
                <a:latin typeface="Outfit"/>
                <a:cs typeface="Outfit"/>
              </a:rPr>
              <a:t>Plan for the session </a:t>
            </a:r>
            <a:r>
              <a:rPr lang="en-GB" sz="1600">
                <a:latin typeface="Outfit"/>
                <a:cs typeface="Outfit"/>
              </a:rPr>
              <a:t/>
            </a:r>
            <a:br>
              <a:rPr lang="en-GB" sz="1600">
                <a:latin typeface="Outfit"/>
                <a:cs typeface="Outfit"/>
              </a:rPr>
            </a:br>
            <a:r>
              <a:rPr lang="en-GB" sz="1600">
                <a:latin typeface="Outfit"/>
                <a:cs typeface="Outfit"/>
              </a:rPr>
              <a:t/>
            </a:r>
            <a:br>
              <a:rPr lang="en-GB" sz="1600">
                <a:latin typeface="Outfit"/>
                <a:cs typeface="Outfit"/>
              </a:rPr>
            </a:br>
            <a:r>
              <a:rPr lang="en-GB" sz="2000" b="0">
                <a:latin typeface="Outfit"/>
                <a:cs typeface="Outfit"/>
              </a:rPr>
              <a:t>Introduction and welcome</a:t>
            </a:r>
            <a:r>
              <a:rPr lang="en-GB" sz="1600">
                <a:latin typeface="Outfit"/>
                <a:cs typeface="Outfit"/>
              </a:rPr>
              <a:t/>
            </a:r>
            <a:br>
              <a:rPr lang="en-GB" sz="1600">
                <a:latin typeface="Outfit"/>
                <a:cs typeface="Outfit"/>
              </a:rPr>
            </a:br>
            <a:r>
              <a:rPr lang="en-GB" sz="2000" b="0">
                <a:latin typeface="Calibri"/>
                <a:cs typeface="Calibri"/>
              </a:rPr>
              <a:t>Who's Who? - Roles and Responsibilities</a:t>
            </a:r>
            <a:br>
              <a:rPr lang="en-GB" sz="2000" b="0">
                <a:latin typeface="Calibri"/>
                <a:cs typeface="Calibri"/>
              </a:rPr>
            </a:br>
            <a:r>
              <a:rPr lang="en-GB" sz="2000" b="0">
                <a:latin typeface="Calibri"/>
                <a:cs typeface="Calibri"/>
              </a:rPr>
              <a:t>The Exeter Model Curriculum </a:t>
            </a:r>
            <a:br>
              <a:rPr lang="en-GB" sz="2000" b="0">
                <a:latin typeface="Calibri"/>
                <a:cs typeface="Calibri"/>
              </a:rPr>
            </a:br>
            <a:r>
              <a:rPr lang="en-GB" sz="2000" b="0">
                <a:latin typeface="Calibri"/>
                <a:cs typeface="Calibri"/>
              </a:rPr>
              <a:t>Exeter Model Tools</a:t>
            </a:r>
            <a:br>
              <a:rPr lang="en-GB" sz="2000" b="0">
                <a:latin typeface="Calibri"/>
                <a:cs typeface="Calibri"/>
              </a:rPr>
            </a:br>
            <a:r>
              <a:rPr lang="en-GB" sz="2000" b="0">
                <a:latin typeface="Calibri"/>
                <a:cs typeface="Calibri"/>
              </a:rPr>
              <a:t>Learning Conversations </a:t>
            </a:r>
            <a:br>
              <a:rPr lang="en-GB" sz="2000" b="0">
                <a:latin typeface="Calibri"/>
                <a:cs typeface="Calibri"/>
              </a:rPr>
            </a:br>
            <a:r>
              <a:rPr lang="en-GB" sz="2000" b="0">
                <a:latin typeface="Calibri"/>
                <a:cs typeface="Calibri"/>
              </a:rPr>
              <a:t>Supporting trainees</a:t>
            </a:r>
            <a:br>
              <a:rPr lang="en-GB" sz="2000" b="0">
                <a:latin typeface="Calibri"/>
                <a:cs typeface="Calibri"/>
              </a:rPr>
            </a:br>
            <a:r>
              <a:rPr lang="en-GB" sz="2000" b="0">
                <a:latin typeface="Calibri"/>
                <a:cs typeface="Calibri"/>
              </a:rPr>
              <a:t>Introduction to the IDP  </a:t>
            </a:r>
            <a:br>
              <a:rPr lang="en-GB" sz="2000" b="0">
                <a:latin typeface="Calibri"/>
                <a:cs typeface="Calibri"/>
              </a:rPr>
            </a:br>
            <a:r>
              <a:rPr lang="en-GB" sz="2000" b="0">
                <a:latin typeface="Calibri"/>
                <a:cs typeface="Calibri"/>
              </a:rPr>
              <a:t>Mentoring</a:t>
            </a:r>
            <a:br>
              <a:rPr lang="en-GB" sz="2000" b="0">
                <a:latin typeface="Calibri"/>
                <a:cs typeface="Calibri"/>
              </a:rPr>
            </a:br>
            <a:r>
              <a:rPr lang="en-GB" sz="2000" b="0">
                <a:latin typeface="Calibri"/>
                <a:cs typeface="Calibri"/>
              </a:rPr>
              <a:t>Transition between placements</a:t>
            </a:r>
            <a:br>
              <a:rPr lang="en-GB" sz="2000" b="0">
                <a:latin typeface="Calibri"/>
                <a:cs typeface="Calibri"/>
              </a:rPr>
            </a:br>
            <a:r>
              <a:rPr lang="en-GB" sz="2000" b="0">
                <a:latin typeface="Calibri"/>
                <a:cs typeface="Calibri"/>
              </a:rPr>
              <a:t>Questions and close </a:t>
            </a:r>
            <a:endParaRPr lang="en-GB" sz="4350">
              <a:cs typeface="Outfit"/>
            </a:endParaRPr>
          </a:p>
          <a:p>
            <a:endParaRPr lang="en-GB" sz="1600">
              <a:cs typeface="Outfit"/>
            </a:endParaRPr>
          </a:p>
        </p:txBody>
      </p:sp>
      <p:sp>
        <p:nvSpPr>
          <p:cNvPr id="3" name="Subtitle 2">
            <a:extLst>
              <a:ext uri="{FF2B5EF4-FFF2-40B4-BE49-F238E27FC236}">
                <a16:creationId xmlns:a16="http://schemas.microsoft.com/office/drawing/2014/main" id="{5C6AF388-26AE-5A05-DDBA-6C216076148B}"/>
              </a:ext>
            </a:extLst>
          </p:cNvPr>
          <p:cNvSpPr>
            <a:spLocks noGrp="1"/>
          </p:cNvSpPr>
          <p:nvPr>
            <p:ph type="subTitle" idx="1"/>
          </p:nvPr>
        </p:nvSpPr>
        <p:spPr>
          <a:xfrm>
            <a:off x="521829" y="5508390"/>
            <a:ext cx="5392536" cy="1098333"/>
          </a:xfrm>
        </p:spPr>
        <p:txBody>
          <a:bodyPr lIns="91440" tIns="45720" rIns="91440" bIns="45720" anchor="t"/>
          <a:lstStyle/>
          <a:p>
            <a:r>
              <a:rPr lang="en-GB" sz="1900">
                <a:latin typeface="Outfit"/>
                <a:cs typeface="Outfit"/>
              </a:rPr>
              <a:t>Coffee on arrival: 9.15am</a:t>
            </a:r>
          </a:p>
          <a:p>
            <a:r>
              <a:rPr lang="en-GB" sz="1900">
                <a:latin typeface="Outfit"/>
                <a:cs typeface="Outfit"/>
              </a:rPr>
              <a:t>Coffee break : 11am</a:t>
            </a:r>
            <a:endParaRPr lang="en-GB" sz="1900">
              <a:cs typeface="Outfit"/>
            </a:endParaRPr>
          </a:p>
          <a:p>
            <a:r>
              <a:rPr lang="en-GB" sz="1900">
                <a:latin typeface="Outfit"/>
                <a:cs typeface="Outfit"/>
              </a:rPr>
              <a:t>Lunch : 12.30pm</a:t>
            </a:r>
          </a:p>
        </p:txBody>
      </p:sp>
      <p:sp>
        <p:nvSpPr>
          <p:cNvPr id="4" name="Picture Placeholder 3">
            <a:extLst>
              <a:ext uri="{FF2B5EF4-FFF2-40B4-BE49-F238E27FC236}">
                <a16:creationId xmlns:a16="http://schemas.microsoft.com/office/drawing/2014/main" id="{C6AF87A0-D5FB-50E6-6519-1845FDBDB495}"/>
              </a:ext>
            </a:extLst>
          </p:cNvPr>
          <p:cNvSpPr>
            <a:spLocks noGrp="1"/>
          </p:cNvSpPr>
          <p:nvPr>
            <p:ph type="pic" sz="quarter" idx="10"/>
          </p:nvPr>
        </p:nvSpPr>
        <p:spPr/>
      </p:sp>
    </p:spTree>
    <p:extLst>
      <p:ext uri="{BB962C8B-B14F-4D97-AF65-F5344CB8AC3E}">
        <p14:creationId xmlns:p14="http://schemas.microsoft.com/office/powerpoint/2010/main" val="166705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617295-48B4-F49D-3CBC-51CF4390392E}"/>
              </a:ext>
            </a:extLst>
          </p:cNvPr>
          <p:cNvSpPr>
            <a:spLocks noGrp="1"/>
          </p:cNvSpPr>
          <p:nvPr>
            <p:ph type="title"/>
          </p:nvPr>
        </p:nvSpPr>
        <p:spPr>
          <a:xfrm>
            <a:off x="390121" y="627294"/>
            <a:ext cx="6226717" cy="615900"/>
          </a:xfrm>
        </p:spPr>
        <p:txBody>
          <a:bodyPr/>
          <a:lstStyle/>
          <a:p>
            <a:r>
              <a:rPr lang="en-US" sz="4000">
                <a:latin typeface="Outfit"/>
                <a:cs typeface="Outfit"/>
              </a:rPr>
              <a:t>Example Demonstration</a:t>
            </a:r>
            <a:endParaRPr lang="en-US"/>
          </a:p>
        </p:txBody>
      </p:sp>
      <p:pic>
        <p:nvPicPr>
          <p:cNvPr id="4" name="Picture 4" descr="Graphical user interface, text, application, Word&#10;&#10;Description automatically generated">
            <a:extLst>
              <a:ext uri="{FF2B5EF4-FFF2-40B4-BE49-F238E27FC236}">
                <a16:creationId xmlns:a16="http://schemas.microsoft.com/office/drawing/2014/main" id="{1BB2DA2B-8C4F-E5FC-22BB-FE1C96345EB2}"/>
              </a:ext>
            </a:extLst>
          </p:cNvPr>
          <p:cNvPicPr>
            <a:picLocks noGrp="1" noChangeAspect="1"/>
          </p:cNvPicPr>
          <p:nvPr>
            <p:ph idx="1"/>
          </p:nvPr>
        </p:nvPicPr>
        <p:blipFill>
          <a:blip r:embed="rId3"/>
          <a:stretch>
            <a:fillRect/>
          </a:stretch>
        </p:blipFill>
        <p:spPr>
          <a:xfrm>
            <a:off x="713216" y="1386701"/>
            <a:ext cx="7439963" cy="5190764"/>
          </a:xfrm>
          <a:noFill/>
        </p:spPr>
      </p:pic>
    </p:spTree>
    <p:extLst>
      <p:ext uri="{BB962C8B-B14F-4D97-AF65-F5344CB8AC3E}">
        <p14:creationId xmlns:p14="http://schemas.microsoft.com/office/powerpoint/2010/main" val="314383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D3EC18-C0C1-0FE0-303F-C01CF74CCB12}"/>
              </a:ext>
            </a:extLst>
          </p:cNvPr>
          <p:cNvSpPr>
            <a:spLocks noGrp="1"/>
          </p:cNvSpPr>
          <p:nvPr>
            <p:ph idx="1"/>
          </p:nvPr>
        </p:nvSpPr>
        <p:spPr>
          <a:xfrm>
            <a:off x="389559" y="2855291"/>
            <a:ext cx="4281351" cy="3394728"/>
          </a:xfrm>
        </p:spPr>
        <p:txBody>
          <a:bodyPr lIns="91440" tIns="45720" rIns="91440" bIns="45720" anchor="t"/>
          <a:lstStyle/>
          <a:p>
            <a:pPr marL="138430" indent="-138430"/>
            <a:r>
              <a:rPr lang="en-GB" sz="1500">
                <a:solidFill>
                  <a:srgbClr val="1B1810"/>
                </a:solidFill>
                <a:latin typeface="Outfit"/>
                <a:cs typeface="Calibri"/>
              </a:rPr>
              <a:t> </a:t>
            </a:r>
            <a:r>
              <a:rPr lang="en-GB" sz="1500">
                <a:solidFill>
                  <a:srgbClr val="404040"/>
                </a:solidFill>
                <a:latin typeface="Outfit"/>
                <a:cs typeface="Outfit"/>
              </a:rPr>
              <a:t>The Agenda focuses on an aspect of the trainee’s classroom practice that they want (or need) to develop. </a:t>
            </a:r>
            <a:endParaRPr lang="en-GB" sz="1900">
              <a:latin typeface="Outfit"/>
              <a:cs typeface="Outfit"/>
            </a:endParaRPr>
          </a:p>
          <a:p>
            <a:pPr marL="138430" indent="-138430"/>
            <a:endParaRPr lang="en-GB" sz="1500">
              <a:solidFill>
                <a:srgbClr val="1B1810"/>
              </a:solidFill>
              <a:latin typeface="Outfit"/>
              <a:cs typeface="Calibri"/>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It acts as a ‘microscope’ on a single aspect of their teaching.   </a:t>
            </a:r>
            <a:endParaRPr lang="en-GB" sz="1900">
              <a:latin typeface="Outfit"/>
              <a:cs typeface="Outfit"/>
            </a:endParaRPr>
          </a:p>
          <a:p>
            <a:pPr marL="138430" indent="-138430"/>
            <a:endParaRPr lang="en-GB" sz="1500">
              <a:solidFill>
                <a:srgbClr val="404040"/>
              </a:solidFill>
              <a:latin typeface="Outfit"/>
              <a:cs typeface="Outfit"/>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The trainee then analyses their teaching and writes a critical reflection, working out what effect they had on the pupils’ learning.  They write up their evaluation. </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19C16F83-910A-15E5-56B0-D4C20BA2ED7A}"/>
              </a:ext>
            </a:extLst>
          </p:cNvPr>
          <p:cNvSpPr>
            <a:spLocks noGrp="1"/>
          </p:cNvSpPr>
          <p:nvPr>
            <p:ph type="title"/>
          </p:nvPr>
        </p:nvSpPr>
        <p:spPr/>
        <p:txBody>
          <a:bodyPr/>
          <a:lstStyle/>
          <a:p>
            <a:r>
              <a:rPr lang="en-GB" sz="4000">
                <a:latin typeface="Outfit"/>
                <a:cs typeface="Outfit"/>
              </a:rPr>
              <a:t>Agendas</a:t>
            </a:r>
            <a:endParaRPr lang="en-GB"/>
          </a:p>
        </p:txBody>
      </p:sp>
      <p:pic>
        <p:nvPicPr>
          <p:cNvPr id="4" name="Picture 4" descr="Table&#10;&#10;Description automatically generated">
            <a:extLst>
              <a:ext uri="{FF2B5EF4-FFF2-40B4-BE49-F238E27FC236}">
                <a16:creationId xmlns:a16="http://schemas.microsoft.com/office/drawing/2014/main" id="{50BD8589-BE07-3D70-94CA-4910354A8191}"/>
              </a:ext>
            </a:extLst>
          </p:cNvPr>
          <p:cNvPicPr>
            <a:picLocks noChangeAspect="1"/>
          </p:cNvPicPr>
          <p:nvPr/>
        </p:nvPicPr>
        <p:blipFill>
          <a:blip r:embed="rId3"/>
          <a:stretch>
            <a:fillRect/>
          </a:stretch>
        </p:blipFill>
        <p:spPr>
          <a:xfrm>
            <a:off x="4669971" y="1306937"/>
            <a:ext cx="4037822" cy="5387125"/>
          </a:xfrm>
          <a:prstGeom prst="rect">
            <a:avLst/>
          </a:prstGeom>
        </p:spPr>
      </p:pic>
    </p:spTree>
    <p:extLst>
      <p:ext uri="{BB962C8B-B14F-4D97-AF65-F5344CB8AC3E}">
        <p14:creationId xmlns:p14="http://schemas.microsoft.com/office/powerpoint/2010/main" val="818438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20" y="627294"/>
            <a:ext cx="7466771" cy="1075287"/>
          </a:xfrm>
        </p:spPr>
        <p:txBody>
          <a:bodyPr/>
          <a:lstStyle/>
          <a:p>
            <a:r>
              <a:rPr lang="en-GB" sz="4000">
                <a:solidFill>
                  <a:schemeClr val="tx1"/>
                </a:solidFill>
                <a:latin typeface="Outfit"/>
                <a:cs typeface="Outfit"/>
              </a:rPr>
              <a:t>Demonstration and Agenda Template in IDP</a:t>
            </a:r>
            <a:r>
              <a:rPr lang="en-GB" sz="4000"/>
              <a:t/>
            </a:r>
            <a:br>
              <a:rPr lang="en-GB" sz="4000"/>
            </a:br>
            <a:endParaRPr lang="en-GB"/>
          </a:p>
        </p:txBody>
      </p:sp>
      <p:pic>
        <p:nvPicPr>
          <p:cNvPr id="4" name="Content Placeholder 3"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3024" y="2044700"/>
            <a:ext cx="6113713" cy="3571711"/>
          </a:xfrm>
        </p:spPr>
      </p:pic>
    </p:spTree>
    <p:extLst>
      <p:ext uri="{BB962C8B-B14F-4D97-AF65-F5344CB8AC3E}">
        <p14:creationId xmlns:p14="http://schemas.microsoft.com/office/powerpoint/2010/main" val="444435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F3DE6-869D-F1AE-9B42-724B76F2437E}"/>
              </a:ext>
            </a:extLst>
          </p:cNvPr>
          <p:cNvSpPr>
            <a:spLocks noGrp="1"/>
          </p:cNvSpPr>
          <p:nvPr>
            <p:ph idx="1"/>
          </p:nvPr>
        </p:nvSpPr>
        <p:spPr>
          <a:xfrm>
            <a:off x="148503" y="2967434"/>
            <a:ext cx="4316340" cy="3394728"/>
          </a:xfrm>
        </p:spPr>
        <p:txBody>
          <a:bodyPr lIns="91440" tIns="45720" rIns="91440" bIns="45720" anchor="t"/>
          <a:lstStyle/>
          <a:p>
            <a:pPr marL="138430" indent="-138430"/>
            <a:r>
              <a:rPr lang="en-GB" sz="1500">
                <a:solidFill>
                  <a:srgbClr val="404040"/>
                </a:solidFill>
                <a:latin typeface="Outfit"/>
                <a:cs typeface="Outfit"/>
              </a:rPr>
              <a:t>Trainees should draw on research and reading if possible. </a:t>
            </a:r>
            <a:endParaRPr lang="en-GB" sz="1900">
              <a:latin typeface="Outfit"/>
              <a:cs typeface="Outfit"/>
            </a:endParaRPr>
          </a:p>
          <a:p>
            <a:pPr marL="138430" indent="-138430"/>
            <a:r>
              <a:rPr lang="en-GB" sz="1500">
                <a:solidFill>
                  <a:srgbClr val="404040"/>
                </a:solidFill>
                <a:latin typeface="Outfit"/>
                <a:cs typeface="Outfit"/>
              </a:rPr>
              <a:t>Agendas should be a challenge for the trainee.</a:t>
            </a:r>
            <a:endParaRPr lang="en-GB" sz="1900">
              <a:latin typeface="Outfit"/>
              <a:cs typeface="Outfit"/>
            </a:endParaRPr>
          </a:p>
          <a:p>
            <a:pPr marL="138430" indent="-138430"/>
            <a:r>
              <a:rPr lang="en-GB" sz="1500">
                <a:solidFill>
                  <a:srgbClr val="404040"/>
                </a:solidFill>
                <a:latin typeface="Outfit"/>
                <a:cs typeface="Outfit"/>
              </a:rPr>
              <a:t>Agendas should move the trainee’s teaching forward .</a:t>
            </a:r>
            <a:endParaRPr lang="en-GB" sz="1900">
              <a:latin typeface="Outfit"/>
              <a:cs typeface="Outfit"/>
            </a:endParaRPr>
          </a:p>
          <a:p>
            <a:pPr marL="138430" indent="-138430"/>
            <a:r>
              <a:rPr lang="en-GB" sz="1500">
                <a:solidFill>
                  <a:srgbClr val="404040"/>
                </a:solidFill>
                <a:latin typeface="Outfit"/>
                <a:cs typeface="Outfit"/>
              </a:rPr>
              <a:t>Demonstrations and Agendas provide evidence that a trainee can reflect critically on aspects of their own learning</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4C49A4B9-BB26-6D0B-1E87-621E8FECD53D}"/>
              </a:ext>
            </a:extLst>
          </p:cNvPr>
          <p:cNvSpPr>
            <a:spLocks noGrp="1"/>
          </p:cNvSpPr>
          <p:nvPr>
            <p:ph type="title"/>
          </p:nvPr>
        </p:nvSpPr>
        <p:spPr>
          <a:xfrm>
            <a:off x="226834" y="1405686"/>
            <a:ext cx="8630056" cy="615900"/>
          </a:xfrm>
        </p:spPr>
        <p:txBody>
          <a:bodyPr/>
          <a:lstStyle/>
          <a:p>
            <a:r>
              <a:rPr lang="en-GB" sz="4000">
                <a:latin typeface="Outfit"/>
                <a:cs typeface="Outfit"/>
              </a:rPr>
              <a:t>Evaluating an agenda: the main objective</a:t>
            </a:r>
            <a:endParaRPr lang="en-GB"/>
          </a:p>
        </p:txBody>
      </p:sp>
      <p:pic>
        <p:nvPicPr>
          <p:cNvPr id="6" name="Content Placeholder 3" descr="Screen Clipping">
            <a:extLst>
              <a:ext uri="{FF2B5EF4-FFF2-40B4-BE49-F238E27FC236}">
                <a16:creationId xmlns:a16="http://schemas.microsoft.com/office/drawing/2014/main" id="{97529750-21B9-E0D9-662C-D8C920C52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365" y="2670745"/>
            <a:ext cx="4281644" cy="2943086"/>
          </a:xfrm>
          <a:prstGeom prst="rect">
            <a:avLst/>
          </a:prstGeom>
        </p:spPr>
      </p:pic>
    </p:spTree>
    <p:extLst>
      <p:ext uri="{BB962C8B-B14F-4D97-AF65-F5344CB8AC3E}">
        <p14:creationId xmlns:p14="http://schemas.microsoft.com/office/powerpoint/2010/main" val="2762824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8E47C-125F-411A-CB5C-DC6E8C59A224}"/>
              </a:ext>
            </a:extLst>
          </p:cNvPr>
          <p:cNvSpPr>
            <a:spLocks noGrp="1"/>
          </p:cNvSpPr>
          <p:nvPr>
            <p:ph type="title"/>
          </p:nvPr>
        </p:nvSpPr>
        <p:spPr/>
        <p:txBody>
          <a:bodyPr/>
          <a:lstStyle/>
          <a:p>
            <a:r>
              <a:rPr lang="en-GB" sz="4000">
                <a:latin typeface="Outfit"/>
                <a:cs typeface="Outfit"/>
              </a:rPr>
              <a:t>Focused Reflections. DI and EE phase</a:t>
            </a:r>
            <a:endParaRPr lang="en-US"/>
          </a:p>
        </p:txBody>
      </p:sp>
      <p:sp>
        <p:nvSpPr>
          <p:cNvPr id="6" name="TextBox 5">
            <a:extLst>
              <a:ext uri="{FF2B5EF4-FFF2-40B4-BE49-F238E27FC236}">
                <a16:creationId xmlns:a16="http://schemas.microsoft.com/office/drawing/2014/main" id="{027483D6-8055-C7A0-EDC3-1B88CEF3BF66}"/>
              </a:ext>
            </a:extLst>
          </p:cNvPr>
          <p:cNvSpPr txBox="1"/>
          <p:nvPr/>
        </p:nvSpPr>
        <p:spPr>
          <a:xfrm>
            <a:off x="3162373" y="3932149"/>
            <a:ext cx="33730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bg1"/>
                </a:solidFill>
                <a:latin typeface="Calibri"/>
                <a:ea typeface="+mn-ea"/>
                <a:cs typeface="+mn-cs"/>
              </a:rPr>
              <a:t>Trainee decides which focus to work on for 2 weeks  </a:t>
            </a:r>
            <a:endParaRPr lang="en-US">
              <a:ea typeface="+mn-ea"/>
              <a:cs typeface="+mn-cs"/>
            </a:endParaRPr>
          </a:p>
        </p:txBody>
      </p:sp>
      <p:pic>
        <p:nvPicPr>
          <p:cNvPr id="7" name="Picture 7">
            <a:extLst>
              <a:ext uri="{FF2B5EF4-FFF2-40B4-BE49-F238E27FC236}">
                <a16:creationId xmlns:a16="http://schemas.microsoft.com/office/drawing/2014/main" id="{0DC1CF83-78B4-2810-BBD7-8BED45E76E34}"/>
              </a:ext>
            </a:extLst>
          </p:cNvPr>
          <p:cNvPicPr>
            <a:picLocks noChangeAspect="1"/>
          </p:cNvPicPr>
          <p:nvPr/>
        </p:nvPicPr>
        <p:blipFill>
          <a:blip r:embed="rId3"/>
          <a:stretch>
            <a:fillRect/>
          </a:stretch>
        </p:blipFill>
        <p:spPr>
          <a:xfrm>
            <a:off x="86308" y="2681371"/>
            <a:ext cx="2743200" cy="515543"/>
          </a:xfrm>
          <a:prstGeom prst="rect">
            <a:avLst/>
          </a:prstGeom>
        </p:spPr>
      </p:pic>
      <p:pic>
        <p:nvPicPr>
          <p:cNvPr id="8" name="Picture 8">
            <a:extLst>
              <a:ext uri="{FF2B5EF4-FFF2-40B4-BE49-F238E27FC236}">
                <a16:creationId xmlns:a16="http://schemas.microsoft.com/office/drawing/2014/main" id="{7859368B-5449-9EFF-065B-678C90B9815A}"/>
              </a:ext>
            </a:extLst>
          </p:cNvPr>
          <p:cNvPicPr>
            <a:picLocks noChangeAspect="1"/>
          </p:cNvPicPr>
          <p:nvPr/>
        </p:nvPicPr>
        <p:blipFill>
          <a:blip r:embed="rId4"/>
          <a:stretch>
            <a:fillRect/>
          </a:stretch>
        </p:blipFill>
        <p:spPr>
          <a:xfrm>
            <a:off x="6011247" y="2783762"/>
            <a:ext cx="2743200" cy="520700"/>
          </a:xfrm>
          <a:prstGeom prst="rect">
            <a:avLst/>
          </a:prstGeom>
        </p:spPr>
      </p:pic>
      <p:sp>
        <p:nvSpPr>
          <p:cNvPr id="9" name="TextBox 8">
            <a:extLst>
              <a:ext uri="{FF2B5EF4-FFF2-40B4-BE49-F238E27FC236}">
                <a16:creationId xmlns:a16="http://schemas.microsoft.com/office/drawing/2014/main" id="{40E2D626-E8E4-33C0-AF57-5746B2BD1EDA}"/>
              </a:ext>
            </a:extLst>
          </p:cNvPr>
          <p:cNvSpPr txBox="1"/>
          <p:nvPr/>
        </p:nvSpPr>
        <p:spPr>
          <a:xfrm>
            <a:off x="2967135" y="5533053"/>
            <a:ext cx="3384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mn-cs"/>
              </a:rPr>
              <a:t>Additional Lesson Observations</a:t>
            </a:r>
          </a:p>
        </p:txBody>
      </p:sp>
      <p:sp>
        <p:nvSpPr>
          <p:cNvPr id="10" name="TextBox 9">
            <a:extLst>
              <a:ext uri="{FF2B5EF4-FFF2-40B4-BE49-F238E27FC236}">
                <a16:creationId xmlns:a16="http://schemas.microsoft.com/office/drawing/2014/main" id="{AE719B51-E1A0-2C7D-EB1B-E5AA62EC57BD}"/>
              </a:ext>
            </a:extLst>
          </p:cNvPr>
          <p:cNvSpPr txBox="1"/>
          <p:nvPr/>
        </p:nvSpPr>
        <p:spPr>
          <a:xfrm>
            <a:off x="226268" y="6092890"/>
            <a:ext cx="84348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tx1"/>
                </a:solidFill>
                <a:latin typeface="Calibri"/>
                <a:ea typeface="+mn-ea"/>
                <a:cs typeface="+mn-cs"/>
              </a:rPr>
              <a:t>Trainee evaluates progress with their chosen focus in a written reflection at the end of 2 weeks – WDMs with Lead Mentor continue every week to review progress </a:t>
            </a:r>
          </a:p>
        </p:txBody>
      </p:sp>
      <p:pic>
        <p:nvPicPr>
          <p:cNvPr id="11" name="Content Placeholder 10" descr="A green screen with a blue border&#10;&#10;Description automatically generated">
            <a:extLst>
              <a:ext uri="{FF2B5EF4-FFF2-40B4-BE49-F238E27FC236}">
                <a16:creationId xmlns:a16="http://schemas.microsoft.com/office/drawing/2014/main" id="{F8723B49-E76C-839F-F2A5-CDE3E70FA069}"/>
              </a:ext>
            </a:extLst>
          </p:cNvPr>
          <p:cNvPicPr>
            <a:picLocks noGrp="1" noChangeAspect="1"/>
          </p:cNvPicPr>
          <p:nvPr>
            <p:ph idx="1"/>
          </p:nvPr>
        </p:nvPicPr>
        <p:blipFill>
          <a:blip r:embed="rId5"/>
          <a:stretch>
            <a:fillRect/>
          </a:stretch>
        </p:blipFill>
        <p:spPr>
          <a:xfrm>
            <a:off x="1335981" y="3446000"/>
            <a:ext cx="6372225" cy="1571625"/>
          </a:xfrm>
          <a:ln>
            <a:solidFill>
              <a:schemeClr val="bg1"/>
            </a:solidFill>
          </a:ln>
        </p:spPr>
      </p:pic>
      <p:sp>
        <p:nvSpPr>
          <p:cNvPr id="12" name="TextBox 11">
            <a:extLst>
              <a:ext uri="{FF2B5EF4-FFF2-40B4-BE49-F238E27FC236}">
                <a16:creationId xmlns:a16="http://schemas.microsoft.com/office/drawing/2014/main" id="{A7DF9E0E-3DCB-738D-4DC7-60A7B63FC7D3}"/>
              </a:ext>
            </a:extLst>
          </p:cNvPr>
          <p:cNvSpPr txBox="1"/>
          <p:nvPr/>
        </p:nvSpPr>
        <p:spPr>
          <a:xfrm>
            <a:off x="3200400" y="365158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400" b="1" kern="1200">
                <a:solidFill>
                  <a:schemeClr val="tx1"/>
                </a:solidFill>
                <a:latin typeface="Calibri"/>
                <a:ea typeface="+mn-ea"/>
                <a:cs typeface="+mn-cs"/>
              </a:rPr>
              <a:t>Trainee decides which focus to work on for 2 weeks </a:t>
            </a:r>
            <a:endParaRPr lang="en-GB" sz="2400" b="1" kern="1200">
              <a:solidFill>
                <a:schemeClr val="tx1"/>
              </a:solidFill>
              <a:latin typeface="Calibri"/>
              <a:ea typeface="+mn-ea"/>
              <a:cs typeface="Calibri"/>
            </a:endParaRPr>
          </a:p>
        </p:txBody>
      </p:sp>
    </p:spTree>
    <p:extLst>
      <p:ext uri="{BB962C8B-B14F-4D97-AF65-F5344CB8AC3E}">
        <p14:creationId xmlns:p14="http://schemas.microsoft.com/office/powerpoint/2010/main" val="124263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D647731-9176-3BAA-1711-F373F8F677BF}"/>
              </a:ext>
            </a:extLst>
          </p:cNvPr>
          <p:cNvPicPr>
            <a:picLocks noGrp="1" noChangeAspect="1"/>
          </p:cNvPicPr>
          <p:nvPr>
            <p:ph idx="1"/>
          </p:nvPr>
        </p:nvPicPr>
        <p:blipFill>
          <a:blip r:embed="rId3"/>
          <a:stretch>
            <a:fillRect/>
          </a:stretch>
        </p:blipFill>
        <p:spPr>
          <a:xfrm>
            <a:off x="976037" y="2447077"/>
            <a:ext cx="6747330" cy="4234483"/>
          </a:xfrm>
        </p:spPr>
      </p:pic>
      <p:sp>
        <p:nvSpPr>
          <p:cNvPr id="3" name="Title 2">
            <a:extLst>
              <a:ext uri="{FF2B5EF4-FFF2-40B4-BE49-F238E27FC236}">
                <a16:creationId xmlns:a16="http://schemas.microsoft.com/office/drawing/2014/main" id="{43DC9BE3-279F-167A-A89E-D0EE0329C531}"/>
              </a:ext>
            </a:extLst>
          </p:cNvPr>
          <p:cNvSpPr>
            <a:spLocks noGrp="1"/>
          </p:cNvSpPr>
          <p:nvPr>
            <p:ph type="title"/>
          </p:nvPr>
        </p:nvSpPr>
        <p:spPr>
          <a:xfrm>
            <a:off x="588528" y="1309563"/>
            <a:ext cx="8630056" cy="615900"/>
          </a:xfrm>
        </p:spPr>
        <p:txBody>
          <a:bodyPr/>
          <a:lstStyle/>
          <a:p>
            <a:r>
              <a:rPr lang="en-GB" sz="4000">
                <a:latin typeface="Outfit"/>
                <a:cs typeface="Outfit"/>
              </a:rPr>
              <a:t>The Exeter Model Framework</a:t>
            </a:r>
            <a:endParaRPr lang="en-GB" sz="4000">
              <a:cs typeface="Outfit"/>
            </a:endParaRPr>
          </a:p>
        </p:txBody>
      </p:sp>
    </p:spTree>
    <p:extLst>
      <p:ext uri="{BB962C8B-B14F-4D97-AF65-F5344CB8AC3E}">
        <p14:creationId xmlns:p14="http://schemas.microsoft.com/office/powerpoint/2010/main" val="227903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F11DD-838D-7795-B526-43B0C74768B2}"/>
              </a:ext>
            </a:extLst>
          </p:cNvPr>
          <p:cNvSpPr>
            <a:spLocks noGrp="1"/>
          </p:cNvSpPr>
          <p:nvPr>
            <p:ph idx="1"/>
          </p:nvPr>
        </p:nvSpPr>
        <p:spPr>
          <a:xfrm>
            <a:off x="460399" y="2534254"/>
            <a:ext cx="8235197" cy="3394728"/>
          </a:xfrm>
        </p:spPr>
        <p:txBody>
          <a:bodyPr lIns="91440" tIns="45720" rIns="91440" bIns="45720" anchor="t"/>
          <a:lstStyle/>
          <a:p>
            <a:pPr marL="0" indent="0">
              <a:buNone/>
            </a:pPr>
            <a:r>
              <a:rPr lang="en-GB" sz="1500">
                <a:solidFill>
                  <a:srgbClr val="404040"/>
                </a:solidFill>
                <a:latin typeface="Outfit"/>
                <a:cs typeface="Outfit"/>
              </a:rPr>
              <a:t>The different mentoring roles complement each other to ensure that all aspects of the </a:t>
            </a:r>
            <a:r>
              <a:rPr lang="en-GB" sz="1500" b="1">
                <a:solidFill>
                  <a:srgbClr val="404040"/>
                </a:solidFill>
                <a:latin typeface="Outfit"/>
                <a:cs typeface="Outfit"/>
              </a:rPr>
              <a:t>National Standards for school-based initial teaching training (ITT) 2016</a:t>
            </a:r>
            <a:r>
              <a:rPr lang="en-GB" sz="1500">
                <a:solidFill>
                  <a:srgbClr val="404040"/>
                </a:solidFill>
                <a:latin typeface="Outfit"/>
                <a:cs typeface="Outfit"/>
              </a:rPr>
              <a:t>  are covered. The different roles exist to support theories of mentoring; there is more information about the theories in the Mentor Zone and in the handbook.</a:t>
            </a:r>
            <a:endParaRPr lang="en-GB" sz="1900">
              <a:latin typeface="Outfit"/>
              <a:cs typeface="Outfit"/>
            </a:endParaRPr>
          </a:p>
          <a:p>
            <a:pPr marL="138430" indent="-138430"/>
            <a:endParaRPr lang="en-GB" sz="1900">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Mentors</a:t>
            </a:r>
            <a:r>
              <a:rPr lang="en-GB" sz="1500">
                <a:solidFill>
                  <a:srgbClr val="404040"/>
                </a:solidFill>
                <a:latin typeface="Outfit"/>
                <a:cs typeface="Outfit"/>
              </a:rPr>
              <a:t> work with trainees in the classroom, supporting their development practically on a day to day basis</a:t>
            </a:r>
          </a:p>
          <a:p>
            <a:pPr marL="138430" indent="-138430"/>
            <a:r>
              <a:rPr lang="en-GB" sz="1500">
                <a:solidFill>
                  <a:srgbClr val="1B1810"/>
                </a:solidFill>
                <a:latin typeface="Outfit"/>
                <a:cs typeface="Calibri"/>
              </a:rPr>
              <a:t> </a:t>
            </a:r>
            <a:r>
              <a:rPr lang="en-GB" sz="1500" b="1">
                <a:solidFill>
                  <a:srgbClr val="404040"/>
                </a:solidFill>
                <a:latin typeface="Outfit"/>
                <a:cs typeface="Outfit"/>
              </a:rPr>
              <a:t>Reflective Mentors</a:t>
            </a:r>
            <a:r>
              <a:rPr lang="en-GB" sz="1500">
                <a:solidFill>
                  <a:srgbClr val="404040"/>
                </a:solidFill>
                <a:latin typeface="Outfit"/>
                <a:cs typeface="Outfit"/>
              </a:rPr>
              <a:t> meet trainees three times a placement to help them critically reflect about their teaching</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Schools / ITECs</a:t>
            </a:r>
            <a:r>
              <a:rPr lang="en-GB" sz="1500">
                <a:solidFill>
                  <a:srgbClr val="404040"/>
                </a:solidFill>
                <a:latin typeface="Outfit"/>
                <a:cs typeface="Outfit"/>
              </a:rPr>
              <a:t> are the first point of contact for the university and oversee the training within the school. </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UVTs / Personal Tutors</a:t>
            </a:r>
            <a:r>
              <a:rPr lang="en-GB" sz="1500">
                <a:solidFill>
                  <a:srgbClr val="404040"/>
                </a:solidFill>
                <a:latin typeface="Outfit"/>
                <a:cs typeface="Outfit"/>
              </a:rPr>
              <a:t> visit trainees on placement to support the trainee and the school mentors. They also offer pastoral support to trainees. </a:t>
            </a:r>
            <a:endParaRPr lang="en-GB" sz="1500">
              <a:solidFill>
                <a:srgbClr val="FF0000"/>
              </a:solidFill>
              <a:cs typeface="Outfit"/>
            </a:endParaRPr>
          </a:p>
        </p:txBody>
      </p:sp>
      <p:sp>
        <p:nvSpPr>
          <p:cNvPr id="3" name="Title 2">
            <a:extLst>
              <a:ext uri="{FF2B5EF4-FFF2-40B4-BE49-F238E27FC236}">
                <a16:creationId xmlns:a16="http://schemas.microsoft.com/office/drawing/2014/main" id="{B61A75B7-A681-ABF6-3A02-CE8BE8CA0872}"/>
              </a:ext>
            </a:extLst>
          </p:cNvPr>
          <p:cNvSpPr>
            <a:spLocks noGrp="1"/>
          </p:cNvSpPr>
          <p:nvPr>
            <p:ph type="title"/>
          </p:nvPr>
        </p:nvSpPr>
        <p:spPr/>
        <p:txBody>
          <a:bodyPr/>
          <a:lstStyle/>
          <a:p>
            <a:r>
              <a:rPr lang="en-GB" sz="4000">
                <a:latin typeface="Outfit"/>
                <a:cs typeface="Outfit"/>
              </a:rPr>
              <a:t>Purpose of Mentoring Roles</a:t>
            </a:r>
            <a:endParaRPr lang="en-GB" sz="4000">
              <a:cs typeface="Outfit"/>
            </a:endParaRPr>
          </a:p>
        </p:txBody>
      </p:sp>
    </p:spTree>
    <p:extLst>
      <p:ext uri="{BB962C8B-B14F-4D97-AF65-F5344CB8AC3E}">
        <p14:creationId xmlns:p14="http://schemas.microsoft.com/office/powerpoint/2010/main" val="1608328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373A-D5F8-8076-1065-0342CE45F5C5}"/>
              </a:ext>
            </a:extLst>
          </p:cNvPr>
          <p:cNvSpPr>
            <a:spLocks noGrp="1"/>
          </p:cNvSpPr>
          <p:nvPr>
            <p:ph type="title"/>
          </p:nvPr>
        </p:nvSpPr>
        <p:spPr/>
        <p:txBody>
          <a:bodyPr/>
          <a:lstStyle/>
          <a:p>
            <a:r>
              <a:rPr lang="en-GB" sz="4350">
                <a:latin typeface="Outfit"/>
                <a:cs typeface="Outfit"/>
              </a:rPr>
              <a:t>Learning Conversations</a:t>
            </a:r>
            <a:endParaRPr lang="en-GB"/>
          </a:p>
        </p:txBody>
      </p:sp>
    </p:spTree>
    <p:extLst>
      <p:ext uri="{BB962C8B-B14F-4D97-AF65-F5344CB8AC3E}">
        <p14:creationId xmlns:p14="http://schemas.microsoft.com/office/powerpoint/2010/main" val="3709621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A19D0-3C76-1FAD-A5B7-7B43194DC81E}"/>
              </a:ext>
            </a:extLst>
          </p:cNvPr>
          <p:cNvSpPr>
            <a:spLocks noGrp="1"/>
          </p:cNvSpPr>
          <p:nvPr>
            <p:ph idx="1"/>
          </p:nvPr>
        </p:nvSpPr>
        <p:spPr>
          <a:xfrm>
            <a:off x="358922" y="1914640"/>
            <a:ext cx="8257072" cy="4324440"/>
          </a:xfrm>
        </p:spPr>
        <p:txBody>
          <a:bodyPr lIns="91440" tIns="45720" rIns="91440" bIns="45720" anchor="t"/>
          <a:lstStyle/>
          <a:p>
            <a:pPr marL="285750" indent="-285750">
              <a:spcBef>
                <a:spcPts val="455"/>
              </a:spcBef>
            </a:pPr>
            <a:r>
              <a:rPr lang="en-GB" sz="1600">
                <a:latin typeface="Outfit"/>
                <a:cs typeface="Outfit"/>
              </a:rPr>
              <a:t>With Lead Mentor- one hour per week</a:t>
            </a:r>
            <a:endParaRPr lang="en-US" sz="1600">
              <a:latin typeface="Outfit"/>
              <a:cs typeface="Outfit"/>
            </a:endParaRPr>
          </a:p>
          <a:p>
            <a:pPr marL="138430" indent="-138430">
              <a:spcBef>
                <a:spcPts val="455"/>
              </a:spcBef>
            </a:pPr>
            <a:r>
              <a:rPr lang="en-GB" sz="1600">
                <a:latin typeface="Outfit"/>
                <a:cs typeface="Outfit"/>
              </a:rPr>
              <a:t>review targets achieved since the previous weekly meeting</a:t>
            </a:r>
            <a:endParaRPr lang="en-US" sz="1600">
              <a:latin typeface="Outfit"/>
              <a:cs typeface="Outfit"/>
            </a:endParaRPr>
          </a:p>
          <a:p>
            <a:pPr marL="138430" indent="-138430">
              <a:spcBef>
                <a:spcPts val="455"/>
              </a:spcBef>
            </a:pPr>
            <a:r>
              <a:rPr lang="en-GB" sz="1600">
                <a:latin typeface="Outfit"/>
                <a:cs typeface="Outfit"/>
              </a:rPr>
              <a:t>discuss the demonstrations, Agendas and evaluations completed in the previous week using the</a:t>
            </a:r>
            <a:r>
              <a:rPr lang="en-GB" sz="1600" i="1">
                <a:latin typeface="Outfit"/>
                <a:cs typeface="Outfit"/>
              </a:rPr>
              <a:t> Exeter Model Framework</a:t>
            </a:r>
            <a:endParaRPr lang="en-GB" sz="1600">
              <a:latin typeface="Outfit"/>
              <a:cs typeface="Outfit"/>
            </a:endParaRPr>
          </a:p>
          <a:p>
            <a:pPr marL="138430" indent="-138430">
              <a:spcBef>
                <a:spcPts val="455"/>
              </a:spcBef>
            </a:pPr>
            <a:r>
              <a:rPr lang="en-GB" sz="1600">
                <a:latin typeface="Outfit"/>
                <a:cs typeface="Outfit"/>
              </a:rPr>
              <a:t>discuss feedback from observations</a:t>
            </a:r>
            <a:endParaRPr lang="en-US" sz="1600">
              <a:latin typeface="Outfit"/>
              <a:cs typeface="Outfit"/>
            </a:endParaRPr>
          </a:p>
          <a:p>
            <a:pPr marL="138430" indent="-138430">
              <a:spcBef>
                <a:spcPts val="455"/>
              </a:spcBef>
            </a:pPr>
            <a:r>
              <a:rPr lang="en-GB" sz="1600">
                <a:latin typeface="Outfit"/>
                <a:cs typeface="Outfit"/>
              </a:rPr>
              <a:t>discuss trainee progress and include subject specific contexts where appropriate</a:t>
            </a:r>
            <a:endParaRPr lang="en-US" sz="1600">
              <a:latin typeface="Outfit"/>
              <a:cs typeface="Outfit"/>
            </a:endParaRPr>
          </a:p>
          <a:p>
            <a:pPr marL="138430" indent="-138430">
              <a:spcBef>
                <a:spcPts val="455"/>
              </a:spcBef>
            </a:pPr>
            <a:r>
              <a:rPr lang="en-GB" sz="1600">
                <a:latin typeface="Outfit"/>
                <a:cs typeface="Outfit"/>
              </a:rPr>
              <a:t>review progress against the profile descriptors for the FRAP</a:t>
            </a:r>
            <a:endParaRPr lang="en-US" sz="1600">
              <a:latin typeface="Outfit"/>
              <a:cs typeface="Outfit"/>
            </a:endParaRPr>
          </a:p>
          <a:p>
            <a:pPr marL="138430" indent="-138430">
              <a:spcBef>
                <a:spcPts val="455"/>
              </a:spcBef>
            </a:pPr>
            <a:r>
              <a:rPr lang="en-GB" sz="1600">
                <a:latin typeface="Outfit"/>
                <a:cs typeface="Outfit"/>
              </a:rPr>
              <a:t>identify weekly targets that focus on an aspect of practice, some of which are subject specific</a:t>
            </a:r>
            <a:endParaRPr lang="en-US" sz="1600">
              <a:latin typeface="Outfit"/>
              <a:cs typeface="Outfit"/>
            </a:endParaRPr>
          </a:p>
          <a:p>
            <a:pPr marL="138430" indent="-138430">
              <a:spcBef>
                <a:spcPts val="455"/>
              </a:spcBef>
            </a:pPr>
            <a:r>
              <a:rPr lang="en-GB" sz="1600">
                <a:latin typeface="Outfit"/>
                <a:cs typeface="Outfit"/>
              </a:rPr>
              <a:t>decide which episode(s)/lesson (s) will be the subject of the written observation in the week ahead</a:t>
            </a:r>
            <a:endParaRPr lang="en-US" sz="1600">
              <a:latin typeface="Outfit"/>
              <a:cs typeface="Outfit"/>
            </a:endParaRPr>
          </a:p>
          <a:p>
            <a:pPr marL="138430" indent="-138430">
              <a:spcBef>
                <a:spcPts val="455"/>
              </a:spcBef>
            </a:pPr>
            <a:r>
              <a:rPr lang="en-GB" sz="1600">
                <a:latin typeface="Outfit"/>
                <a:cs typeface="Outfit"/>
              </a:rPr>
              <a:t>agree appropriate demonstrations and Agendas to be carried out in the week ahead or, if the trainee is in the DI or EE phase, decide which Exeter Model tools will be used for the Focused Reflection</a:t>
            </a:r>
            <a:endParaRPr lang="en-US" sz="1600">
              <a:latin typeface="Outfit"/>
              <a:cs typeface="Outfit"/>
            </a:endParaRPr>
          </a:p>
          <a:p>
            <a:pPr marL="138430" indent="-138430">
              <a:spcBef>
                <a:spcPts val="455"/>
              </a:spcBef>
            </a:pPr>
            <a:r>
              <a:rPr lang="en-GB" sz="1600">
                <a:latin typeface="Outfit"/>
                <a:cs typeface="Outfit"/>
              </a:rPr>
              <a:t>trainees should record the outcomes of the meeting on the Weekly Development Meeting record </a:t>
            </a:r>
            <a:r>
              <a:rPr lang="en-GB" sz="1600" b="1">
                <a:latin typeface="Outfit"/>
                <a:cs typeface="Outfit"/>
              </a:rPr>
              <a:t>(there is a different WDM record for the Developing Independence and Extension and Enrichment Phases</a:t>
            </a:r>
            <a:r>
              <a:rPr lang="en-GB" sz="1600">
                <a:latin typeface="Outfit"/>
                <a:cs typeface="Outfit"/>
              </a:rPr>
              <a:t>)</a:t>
            </a:r>
            <a:endParaRPr lang="en-US" sz="1600">
              <a:latin typeface="Outfit"/>
              <a:cs typeface="Outfit"/>
            </a:endParaRPr>
          </a:p>
          <a:p>
            <a:pPr marL="138430" indent="-138430">
              <a:spcBef>
                <a:spcPts val="455"/>
              </a:spcBef>
            </a:pPr>
            <a:endParaRPr lang="en-GB" sz="1500">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8137CC99-1C85-881C-B53A-C9F978A1470A}"/>
              </a:ext>
            </a:extLst>
          </p:cNvPr>
          <p:cNvSpPr>
            <a:spLocks noGrp="1"/>
          </p:cNvSpPr>
          <p:nvPr>
            <p:ph type="title"/>
          </p:nvPr>
        </p:nvSpPr>
        <p:spPr>
          <a:xfrm>
            <a:off x="357307" y="1294745"/>
            <a:ext cx="8630056" cy="615900"/>
          </a:xfrm>
        </p:spPr>
        <p:txBody>
          <a:bodyPr/>
          <a:lstStyle/>
          <a:p>
            <a:r>
              <a:rPr lang="en-GB" sz="3200">
                <a:latin typeface="Outfit"/>
                <a:cs typeface="Outfit"/>
              </a:rPr>
              <a:t>Weekly Development Meeting (WDM)</a:t>
            </a:r>
            <a:endParaRPr lang="en-US" sz="3200">
              <a:cs typeface="Outfit" pitchFamily="2" charset="0"/>
            </a:endParaRPr>
          </a:p>
        </p:txBody>
      </p:sp>
    </p:spTree>
    <p:extLst>
      <p:ext uri="{BB962C8B-B14F-4D97-AF65-F5344CB8AC3E}">
        <p14:creationId xmlns:p14="http://schemas.microsoft.com/office/powerpoint/2010/main" val="1029863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0CC8D8-5F84-0B72-EA9C-296C6E1D4555}"/>
              </a:ext>
            </a:extLst>
          </p:cNvPr>
          <p:cNvSpPr txBox="1"/>
          <p:nvPr/>
        </p:nvSpPr>
        <p:spPr>
          <a:xfrm>
            <a:off x="2126751" y="750013"/>
            <a:ext cx="5969285" cy="369332"/>
          </a:xfrm>
          <a:prstGeom prst="rect">
            <a:avLst/>
          </a:prstGeom>
          <a:noFill/>
        </p:spPr>
        <p:txBody>
          <a:bodyPr wrap="square" rtlCol="0">
            <a:spAutoFit/>
          </a:bodyPr>
          <a:lstStyle/>
          <a:p>
            <a:r>
              <a:rPr lang="en-GB" dirty="0"/>
              <a:t>Weekly Development Meeting Template in IDP</a:t>
            </a:r>
          </a:p>
        </p:txBody>
      </p:sp>
      <p:pic>
        <p:nvPicPr>
          <p:cNvPr id="8" name="Picture 7">
            <a:extLst>
              <a:ext uri="{FF2B5EF4-FFF2-40B4-BE49-F238E27FC236}">
                <a16:creationId xmlns:a16="http://schemas.microsoft.com/office/drawing/2014/main" id="{132BC0C5-0D7F-FD4E-2745-688821DEAD8D}"/>
              </a:ext>
            </a:extLst>
          </p:cNvPr>
          <p:cNvPicPr>
            <a:picLocks noChangeAspect="1"/>
          </p:cNvPicPr>
          <p:nvPr/>
        </p:nvPicPr>
        <p:blipFill>
          <a:blip r:embed="rId2"/>
          <a:stretch>
            <a:fillRect/>
          </a:stretch>
        </p:blipFill>
        <p:spPr>
          <a:xfrm>
            <a:off x="921824" y="1447629"/>
            <a:ext cx="7174211" cy="5121533"/>
          </a:xfrm>
          <a:prstGeom prst="rect">
            <a:avLst/>
          </a:prstGeom>
        </p:spPr>
      </p:pic>
    </p:spTree>
    <p:extLst>
      <p:ext uri="{BB962C8B-B14F-4D97-AF65-F5344CB8AC3E}">
        <p14:creationId xmlns:p14="http://schemas.microsoft.com/office/powerpoint/2010/main" val="18135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36F1-0768-7B50-FB80-61B503133485}"/>
              </a:ext>
            </a:extLst>
          </p:cNvPr>
          <p:cNvSpPr>
            <a:spLocks noGrp="1"/>
          </p:cNvSpPr>
          <p:nvPr>
            <p:ph type="title"/>
          </p:nvPr>
        </p:nvSpPr>
        <p:spPr>
          <a:xfrm>
            <a:off x="358542" y="1342731"/>
            <a:ext cx="5792448" cy="4863941"/>
          </a:xfrm>
        </p:spPr>
        <p:txBody>
          <a:bodyPr/>
          <a:lstStyle/>
          <a:p>
            <a:r>
              <a:rPr lang="en-GB" sz="1600">
                <a:latin typeface="Outfit"/>
                <a:cs typeface="Outfit"/>
              </a:rPr>
              <a:t/>
            </a:r>
            <a:br>
              <a:rPr lang="en-GB" sz="1600">
                <a:latin typeface="Outfit"/>
                <a:cs typeface="Outfit"/>
              </a:rPr>
            </a:br>
            <a:r>
              <a:rPr lang="en-GB" sz="2000">
                <a:latin typeface="Calibri"/>
                <a:cs typeface="Calibri"/>
              </a:rPr>
              <a:t>Who's Who? - Getting to know each other</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r>
              <a:rPr lang="en-GB" sz="2000" b="0">
                <a:latin typeface="Calibri"/>
                <a:cs typeface="Calibri"/>
              </a:rPr>
              <a:t>There are three mentoring roles within the Exeter Model</a:t>
            </a:r>
            <a:br>
              <a:rPr lang="en-GB" sz="2000" b="0">
                <a:latin typeface="Calibri"/>
                <a:cs typeface="Calibri"/>
              </a:rPr>
            </a:br>
            <a:r>
              <a:rPr lang="en-GB" sz="2000" b="0">
                <a:latin typeface="Calibri"/>
                <a:cs typeface="Calibri"/>
              </a:rPr>
              <a:t/>
            </a:r>
            <a:br>
              <a:rPr lang="en-GB" sz="2000" b="0">
                <a:latin typeface="Calibri"/>
                <a:cs typeface="Calibri"/>
              </a:rPr>
            </a:br>
            <a:r>
              <a:rPr lang="en-GB" sz="2000">
                <a:latin typeface="Calibri"/>
                <a:cs typeface="Calibri"/>
              </a:rPr>
              <a:t>Initial Teacher Education Co-ordinator (ITEC)</a:t>
            </a:r>
            <a:br>
              <a:rPr lang="en-GB" sz="2000">
                <a:latin typeface="Calibri"/>
                <a:cs typeface="Calibri"/>
              </a:rPr>
            </a:br>
            <a:r>
              <a:rPr lang="en-GB" sz="2000">
                <a:latin typeface="Calibri"/>
                <a:cs typeface="Calibri"/>
              </a:rPr>
              <a:t>Lead Mentor</a:t>
            </a:r>
            <a:br>
              <a:rPr lang="en-GB" sz="2000">
                <a:latin typeface="Calibri"/>
                <a:cs typeface="Calibri"/>
              </a:rPr>
            </a:br>
            <a:r>
              <a:rPr lang="en-GB" sz="2000">
                <a:latin typeface="Calibri"/>
                <a:cs typeface="Calibri"/>
              </a:rPr>
              <a:t>Reflective Mentor</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r>
              <a:rPr lang="en-GB" sz="2000">
                <a:latin typeface="Calibri"/>
                <a:ea typeface="Calibri"/>
                <a:cs typeface="Calibri"/>
              </a:rPr>
              <a:t>On your tables work together to decide which activities/ responsibilities go with each role</a:t>
            </a:r>
            <a:r>
              <a:rPr lang="en-GB" sz="2000" b="0">
                <a:latin typeface="Calibri"/>
                <a:cs typeface="Calibri"/>
              </a:rPr>
              <a:t/>
            </a:r>
            <a:br>
              <a:rPr lang="en-GB" sz="2000" b="0">
                <a:latin typeface="Calibri"/>
                <a:cs typeface="Calibri"/>
              </a:rPr>
            </a:br>
            <a:r>
              <a:rPr lang="en-GB" sz="2000" b="0">
                <a:latin typeface="Calibri"/>
                <a:cs typeface="Calibri"/>
              </a:rPr>
              <a:t/>
            </a:r>
            <a:br>
              <a:rPr lang="en-GB" sz="2000" b="0">
                <a:latin typeface="Calibri"/>
                <a:cs typeface="Calibri"/>
              </a:rPr>
            </a:br>
            <a:r>
              <a:rPr lang="en-GB" sz="2000" b="0">
                <a:latin typeface="Calibri"/>
                <a:cs typeface="Calibri"/>
              </a:rPr>
              <a:t>Some might fit into more than one role!</a:t>
            </a:r>
          </a:p>
        </p:txBody>
      </p:sp>
      <p:sp>
        <p:nvSpPr>
          <p:cNvPr id="4" name="Picture Placeholder 3">
            <a:extLst>
              <a:ext uri="{FF2B5EF4-FFF2-40B4-BE49-F238E27FC236}">
                <a16:creationId xmlns:a16="http://schemas.microsoft.com/office/drawing/2014/main" id="{C6AF87A0-D5FB-50E6-6519-1845FDBDB495}"/>
              </a:ext>
            </a:extLst>
          </p:cNvPr>
          <p:cNvSpPr>
            <a:spLocks noGrp="1"/>
          </p:cNvSpPr>
          <p:nvPr>
            <p:ph type="pic" sz="quarter" idx="10"/>
          </p:nvPr>
        </p:nvSpPr>
        <p:spPr/>
      </p:sp>
    </p:spTree>
    <p:extLst>
      <p:ext uri="{BB962C8B-B14F-4D97-AF65-F5344CB8AC3E}">
        <p14:creationId xmlns:p14="http://schemas.microsoft.com/office/powerpoint/2010/main" val="232084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72FD21-BA84-D114-22F9-8773F2C4DC40}"/>
              </a:ext>
            </a:extLst>
          </p:cNvPr>
          <p:cNvSpPr>
            <a:spLocks noGrp="1"/>
          </p:cNvSpPr>
          <p:nvPr>
            <p:ph idx="1"/>
          </p:nvPr>
        </p:nvSpPr>
        <p:spPr>
          <a:xfrm>
            <a:off x="424548" y="2483406"/>
            <a:ext cx="8574268" cy="3766613"/>
          </a:xfrm>
        </p:spPr>
        <p:txBody>
          <a:bodyPr lIns="91440" tIns="45720" rIns="91440" bIns="45720" anchor="t"/>
          <a:lstStyle/>
          <a:p>
            <a:pPr marL="0" indent="0">
              <a:spcBef>
                <a:spcPts val="455"/>
              </a:spcBef>
              <a:buNone/>
            </a:pPr>
            <a:r>
              <a:rPr lang="en-GB" sz="1600">
                <a:latin typeface="Outfit"/>
                <a:cs typeface="Outfit"/>
              </a:rPr>
              <a:t>With Reflective Mentor- one hour- three times a term</a:t>
            </a:r>
            <a:endParaRPr lang="en-US" sz="1600">
              <a:latin typeface="Outfit"/>
              <a:cs typeface="Outfit"/>
            </a:endParaRPr>
          </a:p>
          <a:p>
            <a:pPr marL="138430" indent="-138430">
              <a:spcBef>
                <a:spcPts val="455"/>
              </a:spcBef>
            </a:pPr>
            <a:r>
              <a:rPr lang="en-GB" sz="1600">
                <a:latin typeface="Outfit"/>
                <a:cs typeface="Outfit"/>
              </a:rPr>
              <a:t> Show their RM the relevant Phase Profile Descriptor section of the IDP, explaining the evidence they have linked so far (this evidence is used to write the FRAP)</a:t>
            </a:r>
            <a:endParaRPr lang="en-US" sz="1600">
              <a:latin typeface="Outfit"/>
              <a:cs typeface="Outfit"/>
            </a:endParaRPr>
          </a:p>
          <a:p>
            <a:pPr marL="138430" indent="-138430">
              <a:spcBef>
                <a:spcPts val="455"/>
              </a:spcBef>
            </a:pPr>
            <a:r>
              <a:rPr lang="en-GB" sz="1600">
                <a:latin typeface="Outfit"/>
                <a:cs typeface="Outfit"/>
              </a:rPr>
              <a:t>Talk about an evaluated agenda (or Focused Reflection in DI/EE) to show what they have learned and where they want to focus next</a:t>
            </a:r>
            <a:endParaRPr lang="en-US" sz="1600">
              <a:latin typeface="Outfit"/>
              <a:cs typeface="Outfit"/>
            </a:endParaRPr>
          </a:p>
          <a:p>
            <a:pPr marL="138430" indent="-138430">
              <a:spcBef>
                <a:spcPts val="455"/>
              </a:spcBef>
            </a:pPr>
            <a:r>
              <a:rPr lang="en-GB" sz="1600">
                <a:latin typeface="Outfit"/>
                <a:cs typeface="Outfit"/>
              </a:rPr>
              <a:t>Demonstrate that they have taught across the primary curriculum, if any subjects have not been covered trainees should ask their RM how they might do this (primary only)</a:t>
            </a:r>
            <a:endParaRPr lang="en-US" sz="1600">
              <a:latin typeface="Outfit"/>
              <a:cs typeface="Outfit"/>
            </a:endParaRPr>
          </a:p>
          <a:p>
            <a:pPr marL="138430" indent="-138430">
              <a:spcBef>
                <a:spcPts val="455"/>
              </a:spcBef>
            </a:pPr>
            <a:r>
              <a:rPr lang="en-GB" sz="1600">
                <a:latin typeface="Outfit"/>
                <a:cs typeface="Outfit"/>
              </a:rPr>
              <a:t>Demonstrate that they have experienced (or planned to experience during the placement) all of the year groups within their key stage (for secondary that they have a range of year groups timetabled)</a:t>
            </a:r>
            <a:endParaRPr lang="en-US" sz="1600">
              <a:latin typeface="Outfit"/>
              <a:cs typeface="Outfit"/>
            </a:endParaRPr>
          </a:p>
          <a:p>
            <a:pPr marL="138430" indent="-138430">
              <a:spcBef>
                <a:spcPts val="455"/>
              </a:spcBef>
            </a:pPr>
            <a:r>
              <a:rPr lang="en-GB" sz="1600">
                <a:latin typeface="Outfit"/>
                <a:cs typeface="Outfit"/>
              </a:rPr>
              <a:t>Trainees should choose two foundation subjects (different subjects in each meeting) and talk in detail about how they are teaching these, trainees can show lesson plans to support this discussion (Primary only)</a:t>
            </a:r>
            <a:endParaRPr lang="en-US" sz="1600">
              <a:latin typeface="Outfit"/>
              <a:cs typeface="Outfit"/>
            </a:endParaRPr>
          </a:p>
          <a:p>
            <a:pPr marL="138430" indent="-138430">
              <a:spcBef>
                <a:spcPts val="455"/>
              </a:spcBef>
            </a:pPr>
            <a:r>
              <a:rPr lang="en-GB" sz="1600">
                <a:latin typeface="Outfit"/>
                <a:cs typeface="Outfit"/>
              </a:rPr>
              <a:t>Discuss the wider professional context of being a teacher, including career planning, and exploring cross departmental links</a:t>
            </a:r>
            <a:endParaRPr lang="en-US" sz="1600">
              <a:latin typeface="Outfit"/>
              <a:cs typeface="Outfit"/>
            </a:endParaRPr>
          </a:p>
          <a:p>
            <a:pPr marL="138430" indent="-138430">
              <a:spcBef>
                <a:spcPts val="455"/>
              </a:spcBef>
            </a:pPr>
            <a:r>
              <a:rPr lang="en-GB" sz="1600">
                <a:latin typeface="Outfit"/>
                <a:cs typeface="Outfit"/>
              </a:rPr>
              <a:t>Trainees should be making notes during the meeting on the Reflective Conversation template in the IDP (notes should be in bullet points)</a:t>
            </a:r>
            <a:endParaRPr lang="en-US" sz="16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D99D7959-D688-10B2-833C-F9CD9FE91737}"/>
              </a:ext>
            </a:extLst>
          </p:cNvPr>
          <p:cNvSpPr>
            <a:spLocks noGrp="1"/>
          </p:cNvSpPr>
          <p:nvPr>
            <p:ph type="title"/>
          </p:nvPr>
        </p:nvSpPr>
        <p:spPr>
          <a:xfrm>
            <a:off x="366793" y="1370696"/>
            <a:ext cx="8630056" cy="615900"/>
          </a:xfrm>
        </p:spPr>
        <p:txBody>
          <a:bodyPr/>
          <a:lstStyle/>
          <a:p>
            <a:r>
              <a:rPr lang="en-GB" sz="3600">
                <a:solidFill>
                  <a:srgbClr val="404040"/>
                </a:solidFill>
                <a:latin typeface="Outfit"/>
                <a:cs typeface="Outfit"/>
              </a:rPr>
              <a:t>Reflective Mentor and Trainee: Reflective Conversation</a:t>
            </a:r>
            <a:endParaRPr lang="en-US">
              <a:latin typeface="Outfit"/>
              <a:cs typeface="Outfit"/>
            </a:endParaRPr>
          </a:p>
        </p:txBody>
      </p:sp>
    </p:spTree>
    <p:extLst>
      <p:ext uri="{BB962C8B-B14F-4D97-AF65-F5344CB8AC3E}">
        <p14:creationId xmlns:p14="http://schemas.microsoft.com/office/powerpoint/2010/main" val="3366667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6E945A-85A8-ED97-1254-5698AC180CCC}"/>
              </a:ext>
            </a:extLst>
          </p:cNvPr>
          <p:cNvPicPr>
            <a:picLocks noChangeAspect="1"/>
          </p:cNvPicPr>
          <p:nvPr/>
        </p:nvPicPr>
        <p:blipFill>
          <a:blip r:embed="rId2"/>
          <a:stretch>
            <a:fillRect/>
          </a:stretch>
        </p:blipFill>
        <p:spPr>
          <a:xfrm>
            <a:off x="1244429" y="1461874"/>
            <a:ext cx="6655142" cy="5200917"/>
          </a:xfrm>
          <a:prstGeom prst="rect">
            <a:avLst/>
          </a:prstGeom>
        </p:spPr>
      </p:pic>
      <p:sp>
        <p:nvSpPr>
          <p:cNvPr id="6" name="TextBox 5">
            <a:extLst>
              <a:ext uri="{FF2B5EF4-FFF2-40B4-BE49-F238E27FC236}">
                <a16:creationId xmlns:a16="http://schemas.microsoft.com/office/drawing/2014/main" id="{9EEFD3C6-7E4C-6692-E85A-506754D82F9E}"/>
              </a:ext>
            </a:extLst>
          </p:cNvPr>
          <p:cNvSpPr txBox="1"/>
          <p:nvPr/>
        </p:nvSpPr>
        <p:spPr>
          <a:xfrm>
            <a:off x="2065106" y="719190"/>
            <a:ext cx="5969285" cy="369332"/>
          </a:xfrm>
          <a:prstGeom prst="rect">
            <a:avLst/>
          </a:prstGeom>
          <a:noFill/>
        </p:spPr>
        <p:txBody>
          <a:bodyPr wrap="square" rtlCol="0">
            <a:spAutoFit/>
          </a:bodyPr>
          <a:lstStyle/>
          <a:p>
            <a:r>
              <a:rPr lang="en-GB" dirty="0"/>
              <a:t>Primary Reflective Conversation Template in IDP</a:t>
            </a:r>
          </a:p>
        </p:txBody>
      </p:sp>
    </p:spTree>
    <p:extLst>
      <p:ext uri="{BB962C8B-B14F-4D97-AF65-F5344CB8AC3E}">
        <p14:creationId xmlns:p14="http://schemas.microsoft.com/office/powerpoint/2010/main" val="3507139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EFD3C6-7E4C-6692-E85A-506754D82F9E}"/>
              </a:ext>
            </a:extLst>
          </p:cNvPr>
          <p:cNvSpPr txBox="1"/>
          <p:nvPr/>
        </p:nvSpPr>
        <p:spPr>
          <a:xfrm>
            <a:off x="2065106" y="719190"/>
            <a:ext cx="5969285" cy="369332"/>
          </a:xfrm>
          <a:prstGeom prst="rect">
            <a:avLst/>
          </a:prstGeom>
          <a:noFill/>
        </p:spPr>
        <p:txBody>
          <a:bodyPr wrap="square" rtlCol="0">
            <a:spAutoFit/>
          </a:bodyPr>
          <a:lstStyle/>
          <a:p>
            <a:r>
              <a:rPr lang="en-GB" dirty="0"/>
              <a:t>Secondary Reflective Conversation Template in IDP</a:t>
            </a:r>
          </a:p>
        </p:txBody>
      </p:sp>
      <p:pic>
        <p:nvPicPr>
          <p:cNvPr id="3" name="Picture 2">
            <a:extLst>
              <a:ext uri="{FF2B5EF4-FFF2-40B4-BE49-F238E27FC236}">
                <a16:creationId xmlns:a16="http://schemas.microsoft.com/office/drawing/2014/main" id="{FFECFB12-CAB6-DE37-6206-4053F609154B}"/>
              </a:ext>
            </a:extLst>
          </p:cNvPr>
          <p:cNvPicPr>
            <a:picLocks noChangeAspect="1"/>
          </p:cNvPicPr>
          <p:nvPr/>
        </p:nvPicPr>
        <p:blipFill>
          <a:blip r:embed="rId2"/>
          <a:stretch>
            <a:fillRect/>
          </a:stretch>
        </p:blipFill>
        <p:spPr>
          <a:xfrm>
            <a:off x="1244429" y="1387089"/>
            <a:ext cx="6655142" cy="5296172"/>
          </a:xfrm>
          <a:prstGeom prst="rect">
            <a:avLst/>
          </a:prstGeom>
        </p:spPr>
      </p:pic>
    </p:spTree>
    <p:extLst>
      <p:ext uri="{BB962C8B-B14F-4D97-AF65-F5344CB8AC3E}">
        <p14:creationId xmlns:p14="http://schemas.microsoft.com/office/powerpoint/2010/main" val="2498828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6381861-31DC-B34A-4776-E6EDD2FB45C2}"/>
              </a:ext>
            </a:extLst>
          </p:cNvPr>
          <p:cNvPicPr>
            <a:picLocks noGrp="1" noChangeAspect="1"/>
          </p:cNvPicPr>
          <p:nvPr>
            <p:ph idx="1"/>
          </p:nvPr>
        </p:nvPicPr>
        <p:blipFill>
          <a:blip r:embed="rId3"/>
          <a:stretch>
            <a:fillRect/>
          </a:stretch>
        </p:blipFill>
        <p:spPr>
          <a:xfrm>
            <a:off x="1985514" y="2130672"/>
            <a:ext cx="4561174" cy="4265995"/>
          </a:xfrm>
        </p:spPr>
      </p:pic>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98746" y="1335442"/>
            <a:ext cx="8630056" cy="615900"/>
          </a:xfrm>
        </p:spPr>
        <p:txBody>
          <a:bodyPr/>
          <a:lstStyle/>
          <a:p>
            <a:r>
              <a:rPr lang="en-GB" sz="3600">
                <a:latin typeface="Outfit"/>
                <a:cs typeface="Outfit"/>
              </a:rPr>
              <a:t>University Visiting Tutor Visits - primary</a:t>
            </a:r>
            <a:endParaRPr lang="en-GB">
              <a:cs typeface="Outfit" pitchFamily="2" charset="0"/>
            </a:endParaRPr>
          </a:p>
        </p:txBody>
      </p:sp>
      <p:sp>
        <p:nvSpPr>
          <p:cNvPr id="2" name="TextBox 1">
            <a:extLst>
              <a:ext uri="{FF2B5EF4-FFF2-40B4-BE49-F238E27FC236}">
                <a16:creationId xmlns:a16="http://schemas.microsoft.com/office/drawing/2014/main" id="{10FCD51D-0499-FBF0-FA87-EEBAAD8202B2}"/>
              </a:ext>
            </a:extLst>
          </p:cNvPr>
          <p:cNvSpPr txBox="1"/>
          <p:nvPr/>
        </p:nvSpPr>
        <p:spPr>
          <a:xfrm>
            <a:off x="6972741" y="5966548"/>
            <a:ext cx="18799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t>These boxes may change slightly for 23/24</a:t>
            </a:r>
          </a:p>
        </p:txBody>
      </p:sp>
    </p:spTree>
    <p:extLst>
      <p:ext uri="{BB962C8B-B14F-4D97-AF65-F5344CB8AC3E}">
        <p14:creationId xmlns:p14="http://schemas.microsoft.com/office/powerpoint/2010/main" val="19599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46988" y="1344068"/>
            <a:ext cx="8630056" cy="615900"/>
          </a:xfrm>
        </p:spPr>
        <p:txBody>
          <a:bodyPr/>
          <a:lstStyle/>
          <a:p>
            <a:r>
              <a:rPr lang="en-GB" sz="3200">
                <a:latin typeface="Outfit"/>
                <a:cs typeface="Outfit"/>
              </a:rPr>
              <a:t>University Visiting Tutor Visits - secondary</a:t>
            </a:r>
            <a:endParaRPr lang="en-GB">
              <a:cs typeface="Outfit" pitchFamily="2" charset="0"/>
            </a:endParaRPr>
          </a:p>
        </p:txBody>
      </p:sp>
      <p:pic>
        <p:nvPicPr>
          <p:cNvPr id="6" name="Picture 6" descr="Graphical user interface, text, application&#10;&#10;Description automatically generated">
            <a:extLst>
              <a:ext uri="{FF2B5EF4-FFF2-40B4-BE49-F238E27FC236}">
                <a16:creationId xmlns:a16="http://schemas.microsoft.com/office/drawing/2014/main" id="{4FB251C3-F766-3D18-C168-E0055F714C6D}"/>
              </a:ext>
            </a:extLst>
          </p:cNvPr>
          <p:cNvPicPr>
            <a:picLocks noGrp="1" noChangeAspect="1"/>
          </p:cNvPicPr>
          <p:nvPr>
            <p:ph idx="1"/>
          </p:nvPr>
        </p:nvPicPr>
        <p:blipFill>
          <a:blip r:embed="rId3"/>
          <a:stretch>
            <a:fillRect/>
          </a:stretch>
        </p:blipFill>
        <p:spPr>
          <a:xfrm>
            <a:off x="2012457" y="1984023"/>
            <a:ext cx="5119764" cy="4619678"/>
          </a:xfrm>
        </p:spPr>
      </p:pic>
    </p:spTree>
    <p:extLst>
      <p:ext uri="{BB962C8B-B14F-4D97-AF65-F5344CB8AC3E}">
        <p14:creationId xmlns:p14="http://schemas.microsoft.com/office/powerpoint/2010/main" val="4043056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5CBA0-8056-F539-7CB8-9511EDEBA45B}"/>
              </a:ext>
            </a:extLst>
          </p:cNvPr>
          <p:cNvSpPr>
            <a:spLocks noGrp="1"/>
          </p:cNvSpPr>
          <p:nvPr>
            <p:ph idx="1"/>
          </p:nvPr>
        </p:nvSpPr>
        <p:spPr>
          <a:xfrm>
            <a:off x="390042" y="2579246"/>
            <a:ext cx="8235197" cy="3093586"/>
          </a:xfrm>
        </p:spPr>
        <p:txBody>
          <a:bodyPr lIns="91440" tIns="45720" rIns="91440" bIns="45720" anchor="t"/>
          <a:lstStyle/>
          <a:p>
            <a:pPr marL="0" indent="0">
              <a:buNone/>
            </a:pPr>
            <a:r>
              <a:rPr lang="en-GB" sz="1600" b="1">
                <a:solidFill>
                  <a:srgbClr val="404040"/>
                </a:solidFill>
                <a:latin typeface="Outfit"/>
                <a:cs typeface="Outfit"/>
              </a:rPr>
              <a:t>Trainee Support Plans (TSP)</a:t>
            </a:r>
            <a:endParaRPr lang="en-GB" sz="1900">
              <a:latin typeface="Outfit"/>
              <a:cs typeface="Outfit"/>
            </a:endParaRPr>
          </a:p>
          <a:p>
            <a:pPr marL="138430" indent="-138430"/>
            <a:r>
              <a:rPr lang="en-GB" sz="1600">
                <a:solidFill>
                  <a:srgbClr val="1B1810"/>
                </a:solidFill>
                <a:latin typeface="Outfit"/>
                <a:cs typeface="Calibri"/>
              </a:rPr>
              <a:t> </a:t>
            </a:r>
            <a:r>
              <a:rPr lang="en-GB" sz="1400">
                <a:solidFill>
                  <a:srgbClr val="404040"/>
                </a:solidFill>
                <a:latin typeface="Outfit"/>
                <a:cs typeface="Outfit"/>
              </a:rPr>
              <a:t>For trainees who are generally on track but experiencing some barriers preventing progress</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Create TSP in the IDP</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Clear targets</a:t>
            </a:r>
            <a:endParaRPr lang="en-GB" sz="1400">
              <a:latin typeface="Outfit"/>
              <a:cs typeface="Outfit"/>
            </a:endParaRPr>
          </a:p>
          <a:p>
            <a:pPr marL="138430" indent="-138430"/>
            <a:r>
              <a:rPr lang="en-GB" sz="1400">
                <a:solidFill>
                  <a:srgbClr val="404040"/>
                </a:solidFill>
                <a:latin typeface="Outfit"/>
                <a:cs typeface="Outfit"/>
              </a:rPr>
              <a:t> Two week review point </a:t>
            </a:r>
            <a:endParaRPr lang="en-GB" sz="1400">
              <a:latin typeface="Outfit"/>
              <a:cs typeface="Outfit"/>
            </a:endParaRPr>
          </a:p>
          <a:p>
            <a:pPr marL="138430" indent="-138430"/>
            <a:r>
              <a:rPr lang="en-GB" sz="1400">
                <a:solidFill>
                  <a:srgbClr val="1B1810"/>
                </a:solidFill>
                <a:latin typeface="Outfit"/>
                <a:cs typeface="Calibri"/>
              </a:rPr>
              <a:t> I</a:t>
            </a:r>
            <a:r>
              <a:rPr lang="en-GB" sz="1400">
                <a:solidFill>
                  <a:srgbClr val="404040"/>
                </a:solidFill>
                <a:latin typeface="Outfit"/>
                <a:cs typeface="Outfit"/>
              </a:rPr>
              <a:t>f progress not made and there are concerns regarding failure to progress move to CFC </a:t>
            </a:r>
          </a:p>
          <a:p>
            <a:pPr marL="138430" indent="-138430"/>
            <a:endParaRPr lang="en-GB" sz="1400">
              <a:latin typeface="Outfit"/>
              <a:cs typeface="Outfit"/>
            </a:endParaRPr>
          </a:p>
          <a:p>
            <a:pPr marL="0" indent="0">
              <a:buNone/>
            </a:pPr>
            <a:r>
              <a:rPr lang="en-GB" sz="1600" b="1">
                <a:solidFill>
                  <a:srgbClr val="404040"/>
                </a:solidFill>
                <a:latin typeface="Outfit"/>
                <a:cs typeface="Outfit"/>
              </a:rPr>
              <a:t>Cause for Concern action plans (</a:t>
            </a:r>
            <a:r>
              <a:rPr lang="en-GB" sz="1600" b="1" err="1">
                <a:solidFill>
                  <a:srgbClr val="404040"/>
                </a:solidFill>
                <a:latin typeface="Outfit"/>
                <a:cs typeface="Outfit"/>
              </a:rPr>
              <a:t>CfC</a:t>
            </a:r>
            <a:r>
              <a:rPr lang="en-GB" sz="1600" b="1">
                <a:solidFill>
                  <a:srgbClr val="404040"/>
                </a:solidFill>
                <a:latin typeface="Outfit"/>
                <a:cs typeface="Outfit"/>
              </a:rPr>
              <a:t>)</a:t>
            </a:r>
            <a:endParaRPr lang="en-GB" sz="1900">
              <a:latin typeface="Outfit"/>
              <a:cs typeface="Outfit"/>
            </a:endParaRPr>
          </a:p>
          <a:p>
            <a:pPr marL="138430" indent="-138430"/>
            <a:r>
              <a:rPr lang="en-GB" sz="1600">
                <a:solidFill>
                  <a:srgbClr val="1B1810"/>
                </a:solidFill>
                <a:latin typeface="Outfit"/>
                <a:cs typeface="Calibri"/>
              </a:rPr>
              <a:t> </a:t>
            </a:r>
            <a:r>
              <a:rPr lang="en-GB" sz="1400">
                <a:solidFill>
                  <a:srgbClr val="404040"/>
                </a:solidFill>
                <a:latin typeface="Outfit"/>
                <a:cs typeface="Outfit"/>
              </a:rPr>
              <a:t>For trainees who are not on track due to illness or a variety of other reasons and there is more of a concern about progress</a:t>
            </a:r>
          </a:p>
          <a:p>
            <a:pPr marL="138430" indent="-138430"/>
            <a:endParaRPr lang="en-GB" sz="1600">
              <a:solidFill>
                <a:srgbClr val="404040"/>
              </a:solidFill>
              <a:latin typeface="Outfit"/>
              <a:cs typeface="Outfit"/>
            </a:endParaRPr>
          </a:p>
        </p:txBody>
      </p:sp>
      <p:sp>
        <p:nvSpPr>
          <p:cNvPr id="3" name="Title 2">
            <a:extLst>
              <a:ext uri="{FF2B5EF4-FFF2-40B4-BE49-F238E27FC236}">
                <a16:creationId xmlns:a16="http://schemas.microsoft.com/office/drawing/2014/main" id="{3D8EF278-E72D-86F7-18D3-B9A0F66611C3}"/>
              </a:ext>
            </a:extLst>
          </p:cNvPr>
          <p:cNvSpPr>
            <a:spLocks noGrp="1"/>
          </p:cNvSpPr>
          <p:nvPr>
            <p:ph type="title"/>
          </p:nvPr>
        </p:nvSpPr>
        <p:spPr/>
        <p:txBody>
          <a:bodyPr/>
          <a:lstStyle/>
          <a:p>
            <a:r>
              <a:rPr lang="en-GB" sz="4000">
                <a:latin typeface="Outfit"/>
                <a:cs typeface="Outfit"/>
              </a:rPr>
              <a:t>Supporting trainees</a:t>
            </a:r>
            <a:endParaRPr lang="en-GB"/>
          </a:p>
        </p:txBody>
      </p:sp>
    </p:spTree>
    <p:extLst>
      <p:ext uri="{BB962C8B-B14F-4D97-AF65-F5344CB8AC3E}">
        <p14:creationId xmlns:p14="http://schemas.microsoft.com/office/powerpoint/2010/main" val="90535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CCBB-8E2A-C837-CF0E-DFEC9C46F1CC}"/>
              </a:ext>
            </a:extLst>
          </p:cNvPr>
          <p:cNvSpPr>
            <a:spLocks noGrp="1"/>
          </p:cNvSpPr>
          <p:nvPr>
            <p:ph type="title"/>
          </p:nvPr>
        </p:nvSpPr>
        <p:spPr/>
        <p:txBody>
          <a:bodyPr/>
          <a:lstStyle/>
          <a:p>
            <a:r>
              <a:rPr lang="en-GB" sz="4000">
                <a:cs typeface="Outfit"/>
              </a:rPr>
              <a:t>Task</a:t>
            </a:r>
            <a:endParaRPr lang="en-GB"/>
          </a:p>
        </p:txBody>
      </p:sp>
      <p:sp>
        <p:nvSpPr>
          <p:cNvPr id="3" name="Content Placeholder 2">
            <a:extLst>
              <a:ext uri="{FF2B5EF4-FFF2-40B4-BE49-F238E27FC236}">
                <a16:creationId xmlns:a16="http://schemas.microsoft.com/office/drawing/2014/main" id="{4A6D5280-D973-3299-C2C2-C2FD8C4DD249}"/>
              </a:ext>
            </a:extLst>
          </p:cNvPr>
          <p:cNvSpPr>
            <a:spLocks noGrp="1"/>
          </p:cNvSpPr>
          <p:nvPr>
            <p:ph idx="1"/>
          </p:nvPr>
        </p:nvSpPr>
        <p:spPr/>
        <p:txBody>
          <a:bodyPr lIns="91440" tIns="45720" rIns="91440" bIns="45720" anchor="t"/>
          <a:lstStyle/>
          <a:p>
            <a:pPr marL="138430" indent="-138430"/>
            <a:endParaRPr lang="en-GB" sz="2000">
              <a:solidFill>
                <a:srgbClr val="404040"/>
              </a:solidFill>
              <a:latin typeface="Century Gothic"/>
            </a:endParaRPr>
          </a:p>
          <a:p>
            <a:pPr marL="0" indent="0">
              <a:buNone/>
            </a:pPr>
            <a:endParaRPr lang="en-GB" sz="2000">
              <a:solidFill>
                <a:srgbClr val="404040"/>
              </a:solidFill>
              <a:latin typeface="Century Gothic"/>
            </a:endParaRPr>
          </a:p>
          <a:p>
            <a:pPr marL="0" indent="0">
              <a:buNone/>
            </a:pPr>
            <a:r>
              <a:rPr lang="en-GB" sz="2000">
                <a:solidFill>
                  <a:srgbClr val="404040"/>
                </a:solidFill>
                <a:latin typeface="Century Gothic"/>
              </a:rPr>
              <a:t>You will be given a scenario about a trainee. In your group discuss how you would support this trainee. You could think about targets that you might set if you were writing a Trainee Support Plan (TSP) or Cause for Concern (</a:t>
            </a:r>
            <a:r>
              <a:rPr lang="en-GB" sz="2000" err="1">
                <a:solidFill>
                  <a:srgbClr val="404040"/>
                </a:solidFill>
                <a:latin typeface="Century Gothic"/>
              </a:rPr>
              <a:t>CfC</a:t>
            </a:r>
            <a:r>
              <a:rPr lang="en-GB" sz="2000">
                <a:solidFill>
                  <a:srgbClr val="404040"/>
                </a:solidFill>
                <a:latin typeface="Century Gothic"/>
              </a:rPr>
              <a:t>) for this trainee. </a:t>
            </a:r>
            <a:endParaRPr lang="en-GB" sz="1900">
              <a:cs typeface="Outfit" pitchFamily="2" charset="0"/>
            </a:endParaRPr>
          </a:p>
          <a:p>
            <a:pPr marL="138430" indent="-138430"/>
            <a:endParaRPr lang="en-GB" sz="1900">
              <a:cs typeface="Outfit"/>
            </a:endParaRPr>
          </a:p>
        </p:txBody>
      </p:sp>
    </p:spTree>
    <p:extLst>
      <p:ext uri="{BB962C8B-B14F-4D97-AF65-F5344CB8AC3E}">
        <p14:creationId xmlns:p14="http://schemas.microsoft.com/office/powerpoint/2010/main" val="120035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F5031F-7E8E-1679-533A-9DDC8411D323}"/>
              </a:ext>
            </a:extLst>
          </p:cNvPr>
          <p:cNvSpPr>
            <a:spLocks noGrp="1"/>
          </p:cNvSpPr>
          <p:nvPr>
            <p:ph type="title"/>
          </p:nvPr>
        </p:nvSpPr>
        <p:spPr>
          <a:xfrm>
            <a:off x="2432623" y="510897"/>
            <a:ext cx="6368286" cy="952676"/>
          </a:xfrm>
        </p:spPr>
        <p:txBody>
          <a:bodyPr/>
          <a:lstStyle/>
          <a:p>
            <a:r>
              <a:rPr lang="en-GB" sz="2400" b="1">
                <a:latin typeface="Outfit"/>
                <a:cs typeface="Outfit"/>
              </a:rPr>
              <a:t>Equality, Diversity &amp; Wellbeing support for trainees</a:t>
            </a:r>
            <a:endParaRPr lang="en-GB" sz="2800" b="1">
              <a:cs typeface="Outfit"/>
            </a:endParaRPr>
          </a:p>
        </p:txBody>
      </p:sp>
      <p:sp>
        <p:nvSpPr>
          <p:cNvPr id="5" name="TextBox 4">
            <a:extLst>
              <a:ext uri="{FF2B5EF4-FFF2-40B4-BE49-F238E27FC236}">
                <a16:creationId xmlns:a16="http://schemas.microsoft.com/office/drawing/2014/main" id="{1D6AE72D-465D-F0ED-84C9-81EC975FEEAE}"/>
              </a:ext>
            </a:extLst>
          </p:cNvPr>
          <p:cNvSpPr txBox="1"/>
          <p:nvPr/>
        </p:nvSpPr>
        <p:spPr>
          <a:xfrm>
            <a:off x="368229" y="3722322"/>
            <a:ext cx="823951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Calibri"/>
              </a:rPr>
              <a:t>Ruth Flanagan Race Equality Resource Officer (RERO) </a:t>
            </a:r>
          </a:p>
          <a:p>
            <a:pPr algn="l" rtl="0"/>
            <a:endParaRPr lang="en-GB"/>
          </a:p>
          <a:p>
            <a:pPr algn="l" rtl="0"/>
            <a:r>
              <a:rPr lang="en-GB" kern="1200">
                <a:solidFill>
                  <a:schemeClr val="tx1"/>
                </a:solidFill>
                <a:latin typeface="Calibri"/>
                <a:ea typeface="+mn-ea"/>
                <a:cs typeface="Calibri"/>
              </a:rPr>
              <a:t>- Supports students from all ethnic minorities and other backgrounds who have witnessed racism. </a:t>
            </a:r>
            <a:endParaRPr lang="en-GB" kern="1200">
              <a:solidFill>
                <a:schemeClr val="tx1"/>
              </a:solidFill>
              <a:latin typeface="Calibri"/>
              <a:cs typeface="Calibri"/>
            </a:endParaRPr>
          </a:p>
          <a:p>
            <a:pPr algn="l"/>
            <a:r>
              <a:rPr lang="en-GB" kern="1200">
                <a:solidFill>
                  <a:schemeClr val="tx1"/>
                </a:solidFill>
                <a:latin typeface="Calibri"/>
                <a:cs typeface="Calibri"/>
              </a:rPr>
              <a:t>-offers a confidential non- judgemental place to discuss issues and concerns </a:t>
            </a:r>
          </a:p>
          <a:p>
            <a:pPr algn="l"/>
            <a:r>
              <a:rPr lang="en-GB" kern="1200">
                <a:solidFill>
                  <a:schemeClr val="tx1"/>
                </a:solidFill>
                <a:latin typeface="Calibri"/>
                <a:cs typeface="Calibri"/>
              </a:rPr>
              <a:t>-Signposts for practical support such as housing and finance</a:t>
            </a:r>
          </a:p>
          <a:p>
            <a:pPr algn="l"/>
            <a:r>
              <a:rPr lang="en-GB" kern="1200">
                <a:solidFill>
                  <a:schemeClr val="tx1"/>
                </a:solidFill>
                <a:latin typeface="Calibri"/>
                <a:cs typeface="Calibri"/>
              </a:rPr>
              <a:t>-Can refer to outside agencies </a:t>
            </a:r>
            <a:endParaRPr lang="en-GB">
              <a:solidFill>
                <a:schemeClr val="tx1"/>
              </a:solidFill>
            </a:endParaRPr>
          </a:p>
          <a:p>
            <a:pPr algn="l"/>
            <a:r>
              <a:rPr lang="en-GB" kern="1200">
                <a:solidFill>
                  <a:schemeClr val="tx1"/>
                </a:solidFill>
                <a:latin typeface="Calibri"/>
                <a:ea typeface="Calibri"/>
                <a:cs typeface="Calibri"/>
              </a:rPr>
              <a:t>Can support school staff when necessary</a:t>
            </a:r>
            <a:endParaRPr lang="en-GB">
              <a:solidFill>
                <a:schemeClr val="tx1"/>
              </a:solidFill>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p:txBody>
      </p:sp>
      <p:sp>
        <p:nvSpPr>
          <p:cNvPr id="2" name="TextBox 1">
            <a:extLst>
              <a:ext uri="{FF2B5EF4-FFF2-40B4-BE49-F238E27FC236}">
                <a16:creationId xmlns:a16="http://schemas.microsoft.com/office/drawing/2014/main" id="{5458B4B1-8BF5-575F-90B8-6CA865BD14BF}"/>
              </a:ext>
            </a:extLst>
          </p:cNvPr>
          <p:cNvSpPr txBox="1"/>
          <p:nvPr/>
        </p:nvSpPr>
        <p:spPr>
          <a:xfrm>
            <a:off x="1496367" y="327825"/>
            <a:ext cx="5785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8" name="TextBox 7">
            <a:extLst>
              <a:ext uri="{FF2B5EF4-FFF2-40B4-BE49-F238E27FC236}">
                <a16:creationId xmlns:a16="http://schemas.microsoft.com/office/drawing/2014/main" id="{D60B8B4F-A184-FD55-2E83-94F245052E4A}"/>
              </a:ext>
            </a:extLst>
          </p:cNvPr>
          <p:cNvSpPr txBox="1"/>
          <p:nvPr/>
        </p:nvSpPr>
        <p:spPr>
          <a:xfrm>
            <a:off x="410875" y="1794892"/>
            <a:ext cx="2272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Wellbeing</a:t>
            </a:r>
          </a:p>
        </p:txBody>
      </p:sp>
      <p:sp>
        <p:nvSpPr>
          <p:cNvPr id="11" name="TextBox 10">
            <a:extLst>
              <a:ext uri="{FF2B5EF4-FFF2-40B4-BE49-F238E27FC236}">
                <a16:creationId xmlns:a16="http://schemas.microsoft.com/office/drawing/2014/main" id="{2BED5C2A-1F21-B67F-9FE1-64C53E07D9D9}"/>
              </a:ext>
            </a:extLst>
          </p:cNvPr>
          <p:cNvSpPr txBox="1"/>
          <p:nvPr/>
        </p:nvSpPr>
        <p:spPr>
          <a:xfrm>
            <a:off x="2516641" y="1781855"/>
            <a:ext cx="58252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rPr>
              <a:t>PGCE trainees receive support from university wide services. Counselling, occupational health, study services, careers and financial advice. </a:t>
            </a:r>
            <a:endParaRPr lang="en-GB"/>
          </a:p>
          <a:p>
            <a:endParaRPr lang="en-GB">
              <a:latin typeface="Calibri"/>
            </a:endParaRPr>
          </a:p>
          <a:p>
            <a:r>
              <a:rPr lang="en-GB">
                <a:latin typeface="Calibri"/>
              </a:rPr>
              <a:t> Always inform UVT or Exeter Partner. </a:t>
            </a:r>
            <a:endParaRPr lang="en-GB"/>
          </a:p>
          <a:p>
            <a:r>
              <a:rPr lang="en-GB">
                <a:latin typeface="Calibri"/>
              </a:rPr>
              <a:t>Tab on Mentor Zone for further info</a:t>
            </a:r>
            <a:r>
              <a:rPr lang="en-GB">
                <a:latin typeface="Calibri"/>
                <a:cs typeface="Calibri"/>
              </a:rPr>
              <a:t>​</a:t>
            </a:r>
            <a:endParaRPr lang="en-GB"/>
          </a:p>
        </p:txBody>
      </p:sp>
      <p:sp>
        <p:nvSpPr>
          <p:cNvPr id="12" name="TextBox 1">
            <a:extLst>
              <a:ext uri="{FF2B5EF4-FFF2-40B4-BE49-F238E27FC236}">
                <a16:creationId xmlns:a16="http://schemas.microsoft.com/office/drawing/2014/main" id="{772048F0-C3CB-54B0-2BEB-FB857E19A8B1}"/>
              </a:ext>
            </a:extLst>
          </p:cNvPr>
          <p:cNvSpPr txBox="1"/>
          <p:nvPr/>
        </p:nvSpPr>
        <p:spPr>
          <a:xfrm>
            <a:off x="502162" y="6378622"/>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kern="0"/>
            </a:defPPr>
          </a:lstStyle>
          <a:p>
            <a:pPr algn="l" rtl="0"/>
            <a:r>
              <a:rPr lang="en-GB" kern="1200">
                <a:solidFill>
                  <a:schemeClr val="tx1"/>
                </a:solidFill>
                <a:latin typeface="Calibri"/>
                <a:ea typeface="+mn-ea"/>
                <a:cs typeface="Calibri"/>
              </a:rPr>
              <a:t>R.flanagan@exeter.ac.uk</a:t>
            </a:r>
          </a:p>
        </p:txBody>
      </p:sp>
    </p:spTree>
    <p:extLst>
      <p:ext uri="{BB962C8B-B14F-4D97-AF65-F5344CB8AC3E}">
        <p14:creationId xmlns:p14="http://schemas.microsoft.com/office/powerpoint/2010/main" val="3470281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A5FB59-B497-802D-3C47-7F0CD82F4B93}"/>
              </a:ext>
            </a:extLst>
          </p:cNvPr>
          <p:cNvSpPr>
            <a:spLocks noGrp="1"/>
          </p:cNvSpPr>
          <p:nvPr>
            <p:ph idx="1"/>
          </p:nvPr>
        </p:nvSpPr>
        <p:spPr/>
        <p:txBody>
          <a:bodyPr lIns="91440" tIns="45720" rIns="91440" bIns="45720" anchor="t"/>
          <a:lstStyle/>
          <a:p>
            <a:pPr marL="0" indent="0">
              <a:buNone/>
            </a:pPr>
            <a:endParaRPr lang="en-GB" sz="1900">
              <a:latin typeface="Outfit"/>
              <a:cs typeface="Outfit" pitchFamily="2" charset="0"/>
            </a:endParaRPr>
          </a:p>
          <a:p>
            <a:pPr marL="0" indent="0">
              <a:buNone/>
            </a:pPr>
            <a:endParaRPr lang="en-GB" sz="1900">
              <a:latin typeface="Outfit"/>
              <a:cs typeface="Outfit" pitchFamily="2" charset="0"/>
            </a:endParaRPr>
          </a:p>
        </p:txBody>
      </p:sp>
      <p:pic>
        <p:nvPicPr>
          <p:cNvPr id="4" name="Picture 3" descr="A screenshot of a computer&#10;&#10;Description automatically generated">
            <a:extLst>
              <a:ext uri="{FF2B5EF4-FFF2-40B4-BE49-F238E27FC236}">
                <a16:creationId xmlns:a16="http://schemas.microsoft.com/office/drawing/2014/main" id="{A56CD4CF-A796-F53A-5FCA-9C18E342FD34}"/>
              </a:ext>
            </a:extLst>
          </p:cNvPr>
          <p:cNvPicPr>
            <a:picLocks noChangeAspect="1"/>
          </p:cNvPicPr>
          <p:nvPr/>
        </p:nvPicPr>
        <p:blipFill>
          <a:blip r:embed="rId3"/>
          <a:stretch>
            <a:fillRect/>
          </a:stretch>
        </p:blipFill>
        <p:spPr>
          <a:xfrm>
            <a:off x="192506" y="1508077"/>
            <a:ext cx="8398041" cy="3099899"/>
          </a:xfrm>
          <a:prstGeom prst="rect">
            <a:avLst/>
          </a:prstGeom>
        </p:spPr>
      </p:pic>
    </p:spTree>
    <p:extLst>
      <p:ext uri="{BB962C8B-B14F-4D97-AF65-F5344CB8AC3E}">
        <p14:creationId xmlns:p14="http://schemas.microsoft.com/office/powerpoint/2010/main" val="428967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IDP Training Videos and Guides</a:t>
            </a:r>
            <a:endParaRPr lang="en-GB" dirty="0"/>
          </a:p>
        </p:txBody>
      </p:sp>
      <p:sp>
        <p:nvSpPr>
          <p:cNvPr id="3" name="Content Placeholder 2"/>
          <p:cNvSpPr>
            <a:spLocks noGrp="1"/>
          </p:cNvSpPr>
          <p:nvPr>
            <p:ph idx="1"/>
          </p:nvPr>
        </p:nvSpPr>
        <p:spPr/>
        <p:txBody>
          <a:bodyPr/>
          <a:lstStyle/>
          <a:p>
            <a:r>
              <a:rPr lang="en-GB" dirty="0" smtClean="0"/>
              <a:t>There are a selection of training videos and guides available on the Mentor zone (username and password are both exeterpartner)</a:t>
            </a:r>
          </a:p>
          <a:p>
            <a:endParaRPr lang="en-GB" dirty="0"/>
          </a:p>
          <a:p>
            <a:r>
              <a:rPr lang="en-GB" dirty="0">
                <a:hlinkClick r:id="rId2"/>
              </a:rPr>
              <a:t>https://education.exeter.ac.uk/partnership/mentor_zone/induction_training_and_feedback</a:t>
            </a:r>
            <a:r>
              <a:rPr lang="en-GB" dirty="0" smtClean="0">
                <a:hlinkClick r:id="rId2"/>
              </a:rPr>
              <a:t>/</a:t>
            </a:r>
            <a:endParaRPr lang="en-GB" dirty="0" smtClean="0"/>
          </a:p>
          <a:p>
            <a:endParaRPr lang="en-GB" dirty="0"/>
          </a:p>
          <a:p>
            <a:endParaRPr lang="en-GB" dirty="0"/>
          </a:p>
        </p:txBody>
      </p:sp>
    </p:spTree>
    <p:extLst>
      <p:ext uri="{BB962C8B-B14F-4D97-AF65-F5344CB8AC3E}">
        <p14:creationId xmlns:p14="http://schemas.microsoft.com/office/powerpoint/2010/main" val="243021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2777B-52E2-184E-6E15-8E54BF546C72}"/>
              </a:ext>
            </a:extLst>
          </p:cNvPr>
          <p:cNvSpPr>
            <a:spLocks noGrp="1"/>
          </p:cNvSpPr>
          <p:nvPr>
            <p:ph idx="1"/>
          </p:nvPr>
        </p:nvSpPr>
        <p:spPr>
          <a:xfrm>
            <a:off x="457679" y="2987813"/>
            <a:ext cx="8235197" cy="3394728"/>
          </a:xfrm>
        </p:spPr>
        <p:txBody>
          <a:bodyPr lIns="91440" tIns="45720" rIns="91440" bIns="45720" anchor="t"/>
          <a:lstStyle/>
          <a:p>
            <a:pPr marL="0" indent="0">
              <a:buNone/>
            </a:pPr>
            <a:endParaRPr lang="en-GB" sz="1200">
              <a:latin typeface="Century Gothic"/>
              <a:cs typeface="Outfit" pitchFamily="2" charset="0"/>
            </a:endParaRPr>
          </a:p>
          <a:p>
            <a:pPr marL="138430" indent="-138430"/>
            <a:endParaRPr lang="en-GB" sz="1200">
              <a:latin typeface="Century Gothic"/>
              <a:cs typeface="Outfit"/>
            </a:endParaRPr>
          </a:p>
          <a:p>
            <a:pPr marL="138430" indent="-138430"/>
            <a:endParaRPr lang="en-GB"/>
          </a:p>
        </p:txBody>
      </p:sp>
      <p:sp>
        <p:nvSpPr>
          <p:cNvPr id="3" name="Title 2">
            <a:extLst>
              <a:ext uri="{FF2B5EF4-FFF2-40B4-BE49-F238E27FC236}">
                <a16:creationId xmlns:a16="http://schemas.microsoft.com/office/drawing/2014/main" id="{D118113A-AD74-A913-19E4-CD550F3C74F8}"/>
              </a:ext>
            </a:extLst>
          </p:cNvPr>
          <p:cNvSpPr>
            <a:spLocks noGrp="1"/>
          </p:cNvSpPr>
          <p:nvPr>
            <p:ph type="title"/>
          </p:nvPr>
        </p:nvSpPr>
        <p:spPr>
          <a:xfrm>
            <a:off x="257598" y="1610779"/>
            <a:ext cx="8630056" cy="615900"/>
          </a:xfrm>
        </p:spPr>
        <p:txBody>
          <a:bodyPr/>
          <a:lstStyle/>
          <a:p>
            <a:r>
              <a:rPr lang="en-GB" sz="4000">
                <a:latin typeface="Outfit"/>
                <a:cs typeface="Outfit"/>
              </a:rPr>
              <a:t>Feedback from task</a:t>
            </a:r>
            <a:endParaRPr lang="en-GB"/>
          </a:p>
        </p:txBody>
      </p:sp>
      <p:sp>
        <p:nvSpPr>
          <p:cNvPr id="4" name="TextBox 3">
            <a:extLst>
              <a:ext uri="{FF2B5EF4-FFF2-40B4-BE49-F238E27FC236}">
                <a16:creationId xmlns:a16="http://schemas.microsoft.com/office/drawing/2014/main" id="{1091920F-018F-B8BC-F941-657DEE69E098}"/>
              </a:ext>
            </a:extLst>
          </p:cNvPr>
          <p:cNvSpPr txBox="1"/>
          <p:nvPr/>
        </p:nvSpPr>
        <p:spPr>
          <a:xfrm>
            <a:off x="281608" y="2418521"/>
            <a:ext cx="846482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Main points:</a:t>
            </a:r>
            <a:endParaRPr lang="en-GB" b="1">
              <a:solidFill>
                <a:srgbClr val="000000"/>
              </a:solidFill>
            </a:endParaRPr>
          </a:p>
          <a:p>
            <a:pPr marL="285750" indent="-285750" algn="l">
              <a:buFont typeface="Arial"/>
              <a:buChar char="•"/>
            </a:pPr>
            <a:r>
              <a:rPr lang="en-GB">
                <a:solidFill>
                  <a:srgbClr val="000000"/>
                </a:solidFill>
              </a:rPr>
              <a:t>Lead Mentor is the person with biggest time commitment involved in the day to day training</a:t>
            </a:r>
          </a:p>
          <a:p>
            <a:pPr marL="285750" indent="-285750" algn="l">
              <a:buFont typeface="Arial"/>
              <a:buChar char="•"/>
            </a:pPr>
            <a:r>
              <a:rPr lang="en-GB">
                <a:solidFill>
                  <a:srgbClr val="000000"/>
                </a:solidFill>
              </a:rPr>
              <a:t>Reflective Mentor is someone who supports the trainee to critically reflect and is very important in the overall development of the trainee, but not the day to day</a:t>
            </a:r>
          </a:p>
          <a:p>
            <a:pPr marL="285750" indent="-285750" algn="l">
              <a:buFont typeface="Arial"/>
              <a:buChar char="•"/>
            </a:pPr>
            <a:r>
              <a:rPr lang="en-GB">
                <a:solidFill>
                  <a:srgbClr val="000000"/>
                </a:solidFill>
              </a:rPr>
              <a:t>The ITEC coordinates everything and has overall responsibility</a:t>
            </a:r>
          </a:p>
          <a:p>
            <a:pPr marL="285750" indent="-285750" algn="l">
              <a:buFont typeface="Arial"/>
              <a:buChar char="•"/>
            </a:pPr>
            <a:endParaRPr lang="en-GB">
              <a:solidFill>
                <a:srgbClr val="000000"/>
              </a:solidFill>
            </a:endParaRPr>
          </a:p>
          <a:p>
            <a:pPr marL="285750" indent="-285750" algn="l">
              <a:buFont typeface="Arial"/>
              <a:buChar char="•"/>
            </a:pPr>
            <a:r>
              <a:rPr lang="en-GB">
                <a:solidFill>
                  <a:srgbClr val="000000"/>
                </a:solidFill>
              </a:rPr>
              <a:t>Each role has its designated responsibilities in the Exeter Model (more information to follow)</a:t>
            </a:r>
          </a:p>
          <a:p>
            <a:pPr marL="285750" indent="-285750" algn="l">
              <a:buFont typeface="Arial"/>
              <a:buChar char="•"/>
            </a:pPr>
            <a:r>
              <a:rPr lang="en-GB">
                <a:solidFill>
                  <a:srgbClr val="000000"/>
                </a:solidFill>
              </a:rPr>
              <a:t>Mentor responsibilities and behaviours may overlap as the skills and qualities for each role come from the National Standards for Mentoring (2016)</a:t>
            </a:r>
          </a:p>
        </p:txBody>
      </p:sp>
    </p:spTree>
    <p:extLst>
      <p:ext uri="{BB962C8B-B14F-4D97-AF65-F5344CB8AC3E}">
        <p14:creationId xmlns:p14="http://schemas.microsoft.com/office/powerpoint/2010/main" val="2260872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C9D4E280-320A-12A7-B6FA-B49E582F34DB}"/>
              </a:ext>
            </a:extLst>
          </p:cNvPr>
          <p:cNvPicPr>
            <a:picLocks noGrp="1" noChangeAspect="1"/>
          </p:cNvPicPr>
          <p:nvPr>
            <p:ph idx="1"/>
          </p:nvPr>
        </p:nvPicPr>
        <p:blipFill>
          <a:blip r:embed="rId3"/>
          <a:stretch>
            <a:fillRect/>
          </a:stretch>
        </p:blipFill>
        <p:spPr>
          <a:xfrm>
            <a:off x="470922" y="1401475"/>
            <a:ext cx="8102343" cy="5008964"/>
          </a:xfrm>
        </p:spPr>
      </p:pic>
    </p:spTree>
    <p:extLst>
      <p:ext uri="{BB962C8B-B14F-4D97-AF65-F5344CB8AC3E}">
        <p14:creationId xmlns:p14="http://schemas.microsoft.com/office/powerpoint/2010/main" val="1209586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3D55977C-ADE8-C00F-A298-EB5D401439EA}"/>
              </a:ext>
            </a:extLst>
          </p:cNvPr>
          <p:cNvPicPr>
            <a:picLocks noGrp="1" noChangeAspect="1"/>
          </p:cNvPicPr>
          <p:nvPr>
            <p:ph idx="1"/>
          </p:nvPr>
        </p:nvPicPr>
        <p:blipFill>
          <a:blip r:embed="rId3"/>
          <a:stretch>
            <a:fillRect/>
          </a:stretch>
        </p:blipFill>
        <p:spPr>
          <a:xfrm>
            <a:off x="294766" y="1391449"/>
            <a:ext cx="8284208" cy="5099201"/>
          </a:xfrm>
        </p:spPr>
      </p:pic>
    </p:spTree>
    <p:extLst>
      <p:ext uri="{BB962C8B-B14F-4D97-AF65-F5344CB8AC3E}">
        <p14:creationId xmlns:p14="http://schemas.microsoft.com/office/powerpoint/2010/main" val="3758233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4480F16C-01D4-CCEE-7E42-3A0CBC0C45DB}"/>
              </a:ext>
            </a:extLst>
          </p:cNvPr>
          <p:cNvPicPr>
            <a:picLocks noGrp="1" noChangeAspect="1"/>
          </p:cNvPicPr>
          <p:nvPr>
            <p:ph idx="1"/>
          </p:nvPr>
        </p:nvPicPr>
        <p:blipFill>
          <a:blip r:embed="rId3"/>
          <a:stretch>
            <a:fillRect/>
          </a:stretch>
        </p:blipFill>
        <p:spPr>
          <a:xfrm>
            <a:off x="191042" y="1421529"/>
            <a:ext cx="8782419" cy="4888648"/>
          </a:xfrm>
        </p:spPr>
      </p:pic>
    </p:spTree>
    <p:extLst>
      <p:ext uri="{BB962C8B-B14F-4D97-AF65-F5344CB8AC3E}">
        <p14:creationId xmlns:p14="http://schemas.microsoft.com/office/powerpoint/2010/main" val="392739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0E933C2A-37FA-F660-4FE9-1484207A4F4F}"/>
              </a:ext>
            </a:extLst>
          </p:cNvPr>
          <p:cNvPicPr>
            <a:picLocks noGrp="1" noChangeAspect="1"/>
          </p:cNvPicPr>
          <p:nvPr>
            <p:ph idx="1"/>
          </p:nvPr>
        </p:nvPicPr>
        <p:blipFill>
          <a:blip r:embed="rId3"/>
          <a:stretch>
            <a:fillRect/>
          </a:stretch>
        </p:blipFill>
        <p:spPr>
          <a:xfrm>
            <a:off x="167564" y="1261107"/>
            <a:ext cx="8488480" cy="5349858"/>
          </a:xfrm>
        </p:spPr>
      </p:pic>
    </p:spTree>
    <p:extLst>
      <p:ext uri="{BB962C8B-B14F-4D97-AF65-F5344CB8AC3E}">
        <p14:creationId xmlns:p14="http://schemas.microsoft.com/office/powerpoint/2010/main" val="1168953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18F9FE-8402-F5B7-2C98-EAC10DC7B6ED}"/>
              </a:ext>
            </a:extLst>
          </p:cNvPr>
          <p:cNvSpPr>
            <a:spLocks noGrp="1"/>
          </p:cNvSpPr>
          <p:nvPr>
            <p:ph idx="1"/>
          </p:nvPr>
        </p:nvSpPr>
        <p:spPr/>
        <p:txBody>
          <a:bodyPr lIns="91440" tIns="45720" rIns="91440" bIns="45720" anchor="t"/>
          <a:lstStyle/>
          <a:p>
            <a:pPr marL="138430" indent="-138430"/>
            <a:endParaRPr lang="en-GB" sz="1600">
              <a:hlinkClick r:id="rId3"/>
            </a:endParaRPr>
          </a:p>
          <a:p>
            <a:pPr marL="138430" indent="-138430"/>
            <a:endParaRPr lang="en-GB" sz="1600">
              <a:hlinkClick r:id="rId3"/>
            </a:endParaRPr>
          </a:p>
          <a:p>
            <a:pPr marL="138430" indent="-138430"/>
            <a:endParaRPr lang="en-GB" sz="1600">
              <a:hlinkClick r:id="rId3"/>
            </a:endParaRPr>
          </a:p>
          <a:p>
            <a:pPr marL="138430" indent="-138430"/>
            <a:r>
              <a:rPr lang="en-GB" sz="1600">
                <a:hlinkClick r:id="rId3"/>
              </a:rPr>
              <a:t>School Direct | Partnership with Schools | University of Exeter</a:t>
            </a:r>
            <a:endParaRPr lang="en-GB" sz="1900">
              <a:cs typeface="Outfit"/>
            </a:endParaRPr>
          </a:p>
        </p:txBody>
      </p:sp>
      <p:sp>
        <p:nvSpPr>
          <p:cNvPr id="3" name="Title 2">
            <a:extLst>
              <a:ext uri="{FF2B5EF4-FFF2-40B4-BE49-F238E27FC236}">
                <a16:creationId xmlns:a16="http://schemas.microsoft.com/office/drawing/2014/main" id="{B9AEFF7E-CD10-17E3-CB69-1CABDEBDCE39}"/>
              </a:ext>
            </a:extLst>
          </p:cNvPr>
          <p:cNvSpPr>
            <a:spLocks noGrp="1"/>
          </p:cNvSpPr>
          <p:nvPr>
            <p:ph type="title"/>
          </p:nvPr>
        </p:nvSpPr>
        <p:spPr/>
        <p:txBody>
          <a:bodyPr/>
          <a:lstStyle/>
          <a:p>
            <a:r>
              <a:rPr lang="en-GB" sz="4000">
                <a:latin typeface="Outfit"/>
                <a:cs typeface="Outfit"/>
              </a:rPr>
              <a:t>Mentoring – </a:t>
            </a:r>
            <a:r>
              <a:rPr lang="en-GB" sz="2800">
                <a:latin typeface="Outfit"/>
                <a:cs typeface="Outfit"/>
              </a:rPr>
              <a:t>the theory and the Exeter Model</a:t>
            </a:r>
            <a:br>
              <a:rPr lang="en-GB" sz="2800">
                <a:latin typeface="Outfit"/>
                <a:cs typeface="Outfit"/>
              </a:rPr>
            </a:br>
            <a:r>
              <a:rPr lang="en-GB" sz="2800">
                <a:cs typeface="Outfit" pitchFamily="2" charset="0"/>
              </a:rPr>
              <a:t/>
            </a:r>
            <a:br>
              <a:rPr lang="en-GB" sz="2800">
                <a:cs typeface="Outfit" pitchFamily="2" charset="0"/>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
            </a:r>
            <a:br>
              <a:rPr lang="en-GB" sz="2800">
                <a:latin typeface="Outfit"/>
                <a:cs typeface="Outfit"/>
              </a:rPr>
            </a:br>
            <a:r>
              <a:rPr lang="en-GB" sz="2800">
                <a:latin typeface="Outfit"/>
                <a:cs typeface="Outfit"/>
              </a:rPr>
              <a:t>TD&amp;Cs                                                      </a:t>
            </a:r>
            <a:endParaRPr lang="en-GB" sz="2800">
              <a:cs typeface="Outfit" pitchFamily="2" charset="0"/>
            </a:endParaRPr>
          </a:p>
        </p:txBody>
      </p:sp>
      <p:pic>
        <p:nvPicPr>
          <p:cNvPr id="6" name="Picture 5" descr="A person wearing glasses and a black shirt&#10;&#10;Description automatically generated">
            <a:extLst>
              <a:ext uri="{FF2B5EF4-FFF2-40B4-BE49-F238E27FC236}">
                <a16:creationId xmlns:a16="http://schemas.microsoft.com/office/drawing/2014/main" id="{D66F46BA-DEB5-C048-AC80-CD15FFA57C98}"/>
              </a:ext>
            </a:extLst>
          </p:cNvPr>
          <p:cNvPicPr>
            <a:picLocks noChangeAspect="1"/>
          </p:cNvPicPr>
          <p:nvPr/>
        </p:nvPicPr>
        <p:blipFill>
          <a:blip r:embed="rId4"/>
          <a:stretch>
            <a:fillRect/>
          </a:stretch>
        </p:blipFill>
        <p:spPr>
          <a:xfrm>
            <a:off x="6100927" y="4248150"/>
            <a:ext cx="2381250" cy="2362200"/>
          </a:xfrm>
          <a:prstGeom prst="rect">
            <a:avLst/>
          </a:prstGeom>
        </p:spPr>
      </p:pic>
    </p:spTree>
    <p:extLst>
      <p:ext uri="{BB962C8B-B14F-4D97-AF65-F5344CB8AC3E}">
        <p14:creationId xmlns:p14="http://schemas.microsoft.com/office/powerpoint/2010/main" val="2247388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0D8433-065E-4D07-E386-914A491701E8}"/>
              </a:ext>
            </a:extLst>
          </p:cNvPr>
          <p:cNvSpPr>
            <a:spLocks noGrp="1"/>
          </p:cNvSpPr>
          <p:nvPr>
            <p:ph idx="1"/>
          </p:nvPr>
        </p:nvSpPr>
        <p:spPr/>
        <p:txBody>
          <a:bodyPr lIns="91440" tIns="45720" rIns="91440" bIns="45720" anchor="t"/>
          <a:lstStyle/>
          <a:p>
            <a:pPr marL="138430" indent="-138430"/>
            <a:r>
              <a:rPr lang="en-GB" sz="1900">
                <a:latin typeface="Outfit"/>
                <a:cs typeface="Outfit"/>
              </a:rPr>
              <a:t>Talk to the person next to you about the issues that may arise when a trainee moves to a new placement school. </a:t>
            </a:r>
          </a:p>
          <a:p>
            <a:pPr marL="138430" indent="-138430"/>
            <a:endParaRPr lang="en-GB" sz="1900">
              <a:cs typeface="Outfit" pitchFamily="2" charset="0"/>
            </a:endParaRPr>
          </a:p>
          <a:p>
            <a:pPr marL="138430" indent="-138430"/>
            <a:r>
              <a:rPr lang="en-GB" sz="1900">
                <a:latin typeface="Outfit"/>
                <a:cs typeface="Outfit"/>
              </a:rPr>
              <a:t>What are the challenges for the trainee? </a:t>
            </a:r>
            <a:endParaRPr lang="en-GB" sz="1900">
              <a:cs typeface="Outfit" pitchFamily="2" charset="0"/>
            </a:endParaRPr>
          </a:p>
          <a:p>
            <a:pPr marL="138430" indent="-138430"/>
            <a:r>
              <a:rPr lang="en-GB" sz="1900">
                <a:latin typeface="Outfit"/>
                <a:cs typeface="Outfit"/>
              </a:rPr>
              <a:t>How do they feel?</a:t>
            </a:r>
            <a:endParaRPr lang="en-GB" sz="1900">
              <a:cs typeface="Outfit" pitchFamily="2" charset="0"/>
            </a:endParaRPr>
          </a:p>
          <a:p>
            <a:pPr marL="138430" indent="-138430"/>
            <a:r>
              <a:rPr lang="en-GB" sz="1900">
                <a:latin typeface="Outfit"/>
                <a:cs typeface="Outfit"/>
              </a:rPr>
              <a:t>What support might they need? </a:t>
            </a:r>
          </a:p>
          <a:p>
            <a:pPr marL="138430" indent="-138430"/>
            <a:r>
              <a:rPr lang="en-GB" sz="1900">
                <a:latin typeface="Outfit"/>
                <a:cs typeface="Outfit"/>
              </a:rPr>
              <a:t>Where 'should they be' in terms of progress in becoming a teacher?</a:t>
            </a:r>
            <a:endParaRPr lang="en-GB" sz="1900">
              <a:cs typeface="Outfit" pitchFamily="2" charset="0"/>
            </a:endParaRPr>
          </a:p>
          <a:p>
            <a:pPr marL="138430" indent="-138430"/>
            <a:endParaRPr lang="en-GB" sz="1900">
              <a:cs typeface="Outfit" pitchFamily="2" charset="0"/>
            </a:endParaRPr>
          </a:p>
          <a:p>
            <a:pPr marL="138430" indent="-138430"/>
            <a:endParaRPr lang="en-GB" sz="1900">
              <a:cs typeface="Outfit" pitchFamily="2" charset="0"/>
            </a:endParaRPr>
          </a:p>
        </p:txBody>
      </p:sp>
      <p:sp>
        <p:nvSpPr>
          <p:cNvPr id="3" name="Title 2">
            <a:extLst>
              <a:ext uri="{FF2B5EF4-FFF2-40B4-BE49-F238E27FC236}">
                <a16:creationId xmlns:a16="http://schemas.microsoft.com/office/drawing/2014/main" id="{D2A18230-88A4-3FD9-8763-62F735589FC1}"/>
              </a:ext>
            </a:extLst>
          </p:cNvPr>
          <p:cNvSpPr>
            <a:spLocks noGrp="1"/>
          </p:cNvSpPr>
          <p:nvPr>
            <p:ph type="title"/>
          </p:nvPr>
        </p:nvSpPr>
        <p:spPr/>
        <p:txBody>
          <a:bodyPr/>
          <a:lstStyle/>
          <a:p>
            <a:r>
              <a:rPr lang="en-GB" sz="4000">
                <a:latin typeface="Outfit"/>
                <a:cs typeface="Outfit"/>
              </a:rPr>
              <a:t>Discussion on transition between schools</a:t>
            </a:r>
            <a:endParaRPr lang="en-GB"/>
          </a:p>
        </p:txBody>
      </p:sp>
    </p:spTree>
    <p:extLst>
      <p:ext uri="{BB962C8B-B14F-4D97-AF65-F5344CB8AC3E}">
        <p14:creationId xmlns:p14="http://schemas.microsoft.com/office/powerpoint/2010/main" val="3974840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E9A15-BD21-3A2E-8EE4-CC34DA49DF91}"/>
              </a:ext>
            </a:extLst>
          </p:cNvPr>
          <p:cNvSpPr>
            <a:spLocks noGrp="1"/>
          </p:cNvSpPr>
          <p:nvPr>
            <p:ph idx="1"/>
          </p:nvPr>
        </p:nvSpPr>
        <p:spPr>
          <a:xfrm>
            <a:off x="451285" y="2614659"/>
            <a:ext cx="8235197" cy="3394728"/>
          </a:xfrm>
        </p:spPr>
        <p:txBody>
          <a:bodyPr lIns="91440" tIns="45720" rIns="91440" bIns="45720" anchor="t"/>
          <a:lstStyle/>
          <a:p>
            <a:pPr marL="138430" indent="-138430"/>
            <a:r>
              <a:rPr lang="en-GB" sz="1900">
                <a:latin typeface="Outfit"/>
                <a:cs typeface="Outfit"/>
              </a:rPr>
              <a:t>Contrasting placements for every trainee</a:t>
            </a:r>
          </a:p>
          <a:p>
            <a:pPr marL="138430" indent="-138430"/>
            <a:r>
              <a:rPr lang="en-GB" sz="1900">
                <a:latin typeface="Outfit"/>
                <a:cs typeface="Outfit"/>
              </a:rPr>
              <a:t>Different school cultures</a:t>
            </a:r>
          </a:p>
          <a:p>
            <a:pPr marL="138430" indent="-138430"/>
            <a:r>
              <a:rPr lang="en-GB" sz="1900">
                <a:latin typeface="Outfit"/>
                <a:cs typeface="Outfit"/>
              </a:rPr>
              <a:t>Different behaviour policies, homework expectations and exam boards</a:t>
            </a:r>
          </a:p>
          <a:p>
            <a:pPr marL="138430" indent="-138430"/>
            <a:r>
              <a:rPr lang="en-GB" sz="1900">
                <a:latin typeface="Outfit"/>
                <a:cs typeface="Outfit"/>
              </a:rPr>
              <a:t>Mixed year groups in primary</a:t>
            </a:r>
          </a:p>
          <a:p>
            <a:pPr marL="138430" indent="-138430"/>
            <a:r>
              <a:rPr lang="en-GB" sz="1900">
                <a:latin typeface="Outfit"/>
                <a:cs typeface="Outfit"/>
              </a:rPr>
              <a:t>Different schemes of work</a:t>
            </a:r>
          </a:p>
          <a:p>
            <a:pPr marL="138430" indent="-138430"/>
            <a:r>
              <a:rPr lang="en-GB" sz="1900">
                <a:latin typeface="Outfit"/>
                <a:cs typeface="Outfit"/>
              </a:rPr>
              <a:t>New experiences in different year groups</a:t>
            </a:r>
            <a:endParaRPr lang="en-GB" sz="1900">
              <a:cs typeface="Outfit" pitchFamily="2" charset="0"/>
            </a:endParaRPr>
          </a:p>
          <a:p>
            <a:pPr marL="138430" indent="-138430"/>
            <a:r>
              <a:rPr lang="en-GB" sz="1900">
                <a:latin typeface="Outfit"/>
                <a:cs typeface="Outfit"/>
              </a:rPr>
              <a:t>Timetable providing different levels of experience (DT for Primary, MFL/Science for Secondary). </a:t>
            </a:r>
          </a:p>
          <a:p>
            <a:pPr marL="138430" indent="-138430"/>
            <a:r>
              <a:rPr lang="en-GB" sz="1900">
                <a:latin typeface="Outfit"/>
                <a:cs typeface="Outfit"/>
              </a:rPr>
              <a:t>'Practice Shock'</a:t>
            </a:r>
            <a:endParaRPr lang="en-GB" sz="1900">
              <a:cs typeface="Outfit" pitchFamily="2" charset="0"/>
            </a:endParaRPr>
          </a:p>
          <a:p>
            <a:pPr marL="138430" indent="-138430"/>
            <a:endParaRPr lang="en-GB" sz="1900">
              <a:cs typeface="Outfit" pitchFamily="2" charset="0"/>
            </a:endParaRPr>
          </a:p>
        </p:txBody>
      </p:sp>
      <p:sp>
        <p:nvSpPr>
          <p:cNvPr id="3" name="Title 2">
            <a:extLst>
              <a:ext uri="{FF2B5EF4-FFF2-40B4-BE49-F238E27FC236}">
                <a16:creationId xmlns:a16="http://schemas.microsoft.com/office/drawing/2014/main" id="{0F9365C6-A3B8-C81F-54D4-384C3673EE80}"/>
              </a:ext>
            </a:extLst>
          </p:cNvPr>
          <p:cNvSpPr>
            <a:spLocks noGrp="1"/>
          </p:cNvSpPr>
          <p:nvPr>
            <p:ph type="title"/>
          </p:nvPr>
        </p:nvSpPr>
        <p:spPr>
          <a:xfrm>
            <a:off x="336186" y="1712204"/>
            <a:ext cx="8630056" cy="615900"/>
          </a:xfrm>
        </p:spPr>
        <p:txBody>
          <a:bodyPr/>
          <a:lstStyle/>
          <a:p>
            <a:r>
              <a:rPr lang="en-GB" sz="4000">
                <a:latin typeface="Outfit"/>
                <a:cs typeface="Outfit"/>
              </a:rPr>
              <a:t>Transition between schools </a:t>
            </a:r>
            <a:endParaRPr lang="en-GB"/>
          </a:p>
        </p:txBody>
      </p:sp>
    </p:spTree>
    <p:extLst>
      <p:ext uri="{BB962C8B-B14F-4D97-AF65-F5344CB8AC3E}">
        <p14:creationId xmlns:p14="http://schemas.microsoft.com/office/powerpoint/2010/main" val="3141595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C95D-D71B-A855-B25D-238626CDE327}"/>
              </a:ext>
            </a:extLst>
          </p:cNvPr>
          <p:cNvSpPr>
            <a:spLocks noGrp="1"/>
          </p:cNvSpPr>
          <p:nvPr>
            <p:ph type="title"/>
          </p:nvPr>
        </p:nvSpPr>
        <p:spPr/>
        <p:txBody>
          <a:bodyPr/>
          <a:lstStyle/>
          <a:p>
            <a:r>
              <a:rPr lang="en-GB" sz="3000">
                <a:latin typeface="Outfit"/>
                <a:cs typeface="Outfit"/>
              </a:rPr>
              <a:t>Questions and close</a:t>
            </a:r>
            <a:endParaRPr lang="en-GB"/>
          </a:p>
        </p:txBody>
      </p:sp>
      <p:sp>
        <p:nvSpPr>
          <p:cNvPr id="6" name="Content Placeholder 5">
            <a:extLst>
              <a:ext uri="{FF2B5EF4-FFF2-40B4-BE49-F238E27FC236}">
                <a16:creationId xmlns:a16="http://schemas.microsoft.com/office/drawing/2014/main" id="{598CC82F-D270-EE3A-69D9-D2BB3AB7CFFB}"/>
              </a:ext>
            </a:extLst>
          </p:cNvPr>
          <p:cNvSpPr>
            <a:spLocks noGrp="1"/>
          </p:cNvSpPr>
          <p:nvPr>
            <p:ph idx="1"/>
          </p:nvPr>
        </p:nvSpPr>
        <p:spPr/>
        <p:txBody>
          <a:bodyPr lIns="91440" tIns="45720" rIns="91440" bIns="45720" anchor="t"/>
          <a:lstStyle/>
          <a:p>
            <a:pPr marL="0" indent="0">
              <a:buNone/>
            </a:pPr>
            <a:r>
              <a:rPr lang="en-GB" sz="2800">
                <a:latin typeface="Calibri"/>
                <a:cs typeface="Calibri"/>
              </a:rPr>
              <a:t>For more information or if you have any questions contact the Partnership Office admin team:</a:t>
            </a:r>
            <a:endParaRPr lang="en-GB" sz="2800">
              <a:cs typeface="Outfit" pitchFamily="2" charset="0"/>
            </a:endParaRPr>
          </a:p>
          <a:p>
            <a:pPr marL="0" indent="0">
              <a:buNone/>
            </a:pPr>
            <a:r>
              <a:rPr lang="en-GB" sz="2800">
                <a:latin typeface="Calibri"/>
                <a:cs typeface="Calibri"/>
                <a:hlinkClick r:id="rId3"/>
              </a:rPr>
              <a:t>exeterpartner@exeter.ac.uk</a:t>
            </a:r>
            <a:r>
              <a:rPr lang="en-GB" sz="2800">
                <a:latin typeface="Calibri"/>
                <a:cs typeface="Calibri"/>
              </a:rPr>
              <a:t>      01392 724841</a:t>
            </a:r>
            <a:endParaRPr lang="en-GB" sz="2800">
              <a:cs typeface="Outfit"/>
            </a:endParaRPr>
          </a:p>
          <a:p>
            <a:pPr marL="0" indent="0">
              <a:buNone/>
            </a:pPr>
            <a:endParaRPr lang="en-GB" sz="2800">
              <a:latin typeface="Calibri"/>
              <a:cs typeface="Calibri"/>
            </a:endParaRPr>
          </a:p>
          <a:p>
            <a:pPr marL="0" indent="0">
              <a:buNone/>
            </a:pPr>
            <a:r>
              <a:rPr lang="en-GB" sz="2800">
                <a:latin typeface="Calibri"/>
                <a:cs typeface="Calibri"/>
              </a:rPr>
              <a:t>Partnership Relations Managers:</a:t>
            </a:r>
          </a:p>
          <a:p>
            <a:pPr marL="0" indent="0">
              <a:buNone/>
            </a:pPr>
            <a:r>
              <a:rPr lang="en-GB" sz="2800">
                <a:latin typeface="Calibri"/>
                <a:cs typeface="Calibri"/>
              </a:rPr>
              <a:t>Gini Williams –  </a:t>
            </a:r>
            <a:r>
              <a:rPr lang="en-GB" sz="2800">
                <a:latin typeface="Calibri"/>
                <a:cs typeface="Calibri"/>
                <a:hlinkClick r:id="rId4"/>
              </a:rPr>
              <a:t>g.williams6@exeter.ac.uk</a:t>
            </a:r>
            <a:endParaRPr lang="en-GB" sz="2800">
              <a:cs typeface="Outfit"/>
            </a:endParaRPr>
          </a:p>
          <a:p>
            <a:pPr marL="0" indent="0">
              <a:buNone/>
            </a:pPr>
            <a:r>
              <a:rPr lang="en-GB" sz="2800">
                <a:latin typeface="Calibri"/>
                <a:cs typeface="Calibri"/>
              </a:rPr>
              <a:t>Heidi Long – </a:t>
            </a:r>
            <a:r>
              <a:rPr lang="en-GB" sz="2800">
                <a:latin typeface="Calibri"/>
                <a:cs typeface="Calibri"/>
                <a:hlinkClick r:id="rId5"/>
              </a:rPr>
              <a:t>h.long@exeter.ac.uk</a:t>
            </a:r>
            <a:endParaRPr lang="en-GB" sz="2800">
              <a:cs typeface="Outfit"/>
            </a:endParaRPr>
          </a:p>
          <a:p>
            <a:pPr marL="0" indent="0">
              <a:buNone/>
            </a:pPr>
            <a:r>
              <a:rPr lang="en-GB" sz="2800">
                <a:latin typeface="Calibri"/>
                <a:cs typeface="Calibri"/>
              </a:rPr>
              <a:t>Fiona Bosley- </a:t>
            </a:r>
            <a:r>
              <a:rPr lang="en-GB" sz="2800">
                <a:latin typeface="Calibri"/>
                <a:cs typeface="Calibri"/>
                <a:hlinkClick r:id="rId6"/>
              </a:rPr>
              <a:t>f.bosley@exeter.ac.uk</a:t>
            </a:r>
            <a:r>
              <a:rPr lang="en-GB" sz="2800">
                <a:latin typeface="Calibri"/>
                <a:cs typeface="Calibri"/>
              </a:rPr>
              <a:t> </a:t>
            </a:r>
          </a:p>
          <a:p>
            <a:pPr marL="0" indent="0">
              <a:buNone/>
            </a:pPr>
            <a:endParaRPr lang="en-GB" sz="2800">
              <a:latin typeface="Calibri"/>
              <a:cs typeface="Calibri"/>
            </a:endParaRPr>
          </a:p>
          <a:p>
            <a:pPr marL="0" indent="0">
              <a:buNone/>
            </a:pPr>
            <a:r>
              <a:rPr lang="en-GB" sz="2800">
                <a:latin typeface="Calibri"/>
                <a:cs typeface="Calibri"/>
              </a:rPr>
              <a:t>Director of Mentoring</a:t>
            </a:r>
          </a:p>
          <a:p>
            <a:pPr marL="0" indent="0">
              <a:buNone/>
            </a:pPr>
            <a:r>
              <a:rPr lang="en-GB" sz="2800">
                <a:latin typeface="Calibri"/>
                <a:cs typeface="Calibri"/>
              </a:rPr>
              <a:t>Bryan Smith - B.P.Smith@exeter.ac.uk </a:t>
            </a:r>
          </a:p>
          <a:p>
            <a:pPr marL="0" indent="0">
              <a:buNone/>
            </a:pPr>
            <a:endParaRPr lang="en-GB" sz="2800">
              <a:latin typeface="Calibri"/>
              <a:cs typeface="Calibri"/>
            </a:endParaRPr>
          </a:p>
          <a:p>
            <a:pPr marL="0" indent="0">
              <a:buNone/>
            </a:pPr>
            <a:endParaRPr lang="en-GB" sz="2800">
              <a:latin typeface="Calibri"/>
              <a:cs typeface="Calibri"/>
            </a:endParaRPr>
          </a:p>
        </p:txBody>
      </p:sp>
    </p:spTree>
    <p:extLst>
      <p:ext uri="{BB962C8B-B14F-4D97-AF65-F5344CB8AC3E}">
        <p14:creationId xmlns:p14="http://schemas.microsoft.com/office/powerpoint/2010/main" val="185954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chat or text message&#10;&#10;Description automatically generated">
            <a:extLst>
              <a:ext uri="{FF2B5EF4-FFF2-40B4-BE49-F238E27FC236}">
                <a16:creationId xmlns:a16="http://schemas.microsoft.com/office/drawing/2014/main" id="{C7B33CE2-7282-1A16-89D2-564C69DCF087}"/>
              </a:ext>
            </a:extLst>
          </p:cNvPr>
          <p:cNvPicPr>
            <a:picLocks noGrp="1" noChangeAspect="1"/>
          </p:cNvPicPr>
          <p:nvPr>
            <p:ph idx="1"/>
          </p:nvPr>
        </p:nvPicPr>
        <p:blipFill>
          <a:blip r:embed="rId3"/>
          <a:stretch>
            <a:fillRect/>
          </a:stretch>
        </p:blipFill>
        <p:spPr>
          <a:xfrm>
            <a:off x="814223" y="2461153"/>
            <a:ext cx="7583941" cy="4271684"/>
          </a:xfrm>
        </p:spPr>
      </p:pic>
      <p:sp>
        <p:nvSpPr>
          <p:cNvPr id="3" name="Title 2">
            <a:extLst>
              <a:ext uri="{FF2B5EF4-FFF2-40B4-BE49-F238E27FC236}">
                <a16:creationId xmlns:a16="http://schemas.microsoft.com/office/drawing/2014/main" id="{1E0833D6-7D55-8C40-BBAC-DDD77658F955}"/>
              </a:ext>
            </a:extLst>
          </p:cNvPr>
          <p:cNvSpPr>
            <a:spLocks noGrp="1"/>
          </p:cNvSpPr>
          <p:nvPr>
            <p:ph type="title"/>
          </p:nvPr>
        </p:nvSpPr>
        <p:spPr>
          <a:xfrm>
            <a:off x="350706" y="1377534"/>
            <a:ext cx="8630056" cy="862235"/>
          </a:xfrm>
        </p:spPr>
        <p:txBody>
          <a:bodyPr/>
          <a:lstStyle/>
          <a:p>
            <a:r>
              <a:rPr lang="en-GB" sz="3200">
                <a:latin typeface="Outfit"/>
              </a:rPr>
              <a:t>The Exeter</a:t>
            </a:r>
            <a:r>
              <a:rPr lang="en-GB" sz="3200">
                <a:solidFill>
                  <a:srgbClr val="003C3B"/>
                </a:solidFill>
                <a:latin typeface="Outfit"/>
              </a:rPr>
              <a:t> Model </a:t>
            </a:r>
            <a:r>
              <a:rPr lang="en-GB" sz="3200">
                <a:latin typeface="Outfit"/>
              </a:rPr>
              <a:t>Curriculum – a phased approach</a:t>
            </a:r>
            <a:endParaRPr lang="en-GB" sz="3200">
              <a:latin typeface="Outfit"/>
              <a:cs typeface="Outfit"/>
            </a:endParaRPr>
          </a:p>
        </p:txBody>
      </p:sp>
    </p:spTree>
    <p:extLst>
      <p:ext uri="{BB962C8B-B14F-4D97-AF65-F5344CB8AC3E}">
        <p14:creationId xmlns:p14="http://schemas.microsoft.com/office/powerpoint/2010/main" val="272368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390121" y="627294"/>
            <a:ext cx="6285837" cy="1088865"/>
          </a:xfrm>
        </p:spPr>
        <p:txBody>
          <a:bodyPr/>
          <a:lstStyle/>
          <a:p>
            <a:r>
              <a:rPr lang="en-GB" sz="3600">
                <a:latin typeface="Outfit"/>
                <a:cs typeface="Outfit"/>
              </a:rPr>
              <a:t>Phase Instructions and Profile Descriptors</a:t>
            </a:r>
            <a:endParaRPr lang="en-GB" sz="3600"/>
          </a:p>
        </p:txBody>
      </p:sp>
      <p:pic>
        <p:nvPicPr>
          <p:cNvPr id="5" name="Picture 5">
            <a:extLst>
              <a:ext uri="{FF2B5EF4-FFF2-40B4-BE49-F238E27FC236}">
                <a16:creationId xmlns:a16="http://schemas.microsoft.com/office/drawing/2014/main" id="{5B87274D-B523-5CE2-93B9-578A2304E78A}"/>
              </a:ext>
            </a:extLst>
          </p:cNvPr>
          <p:cNvPicPr>
            <a:picLocks noChangeAspect="1"/>
          </p:cNvPicPr>
          <p:nvPr/>
        </p:nvPicPr>
        <p:blipFill>
          <a:blip r:embed="rId3"/>
          <a:stretch>
            <a:fillRect/>
          </a:stretch>
        </p:blipFill>
        <p:spPr>
          <a:xfrm>
            <a:off x="312353" y="2166685"/>
            <a:ext cx="1523344" cy="997498"/>
          </a:xfrm>
          <a:prstGeom prst="rect">
            <a:avLst/>
          </a:prstGeom>
          <a:ln>
            <a:solidFill>
              <a:srgbClr val="01DCA5"/>
            </a:solidFill>
          </a:ln>
        </p:spPr>
      </p:pic>
      <p:pic>
        <p:nvPicPr>
          <p:cNvPr id="6" name="Picture 6" descr="Graphical user interface, text, application, chat or text message&#10;&#10;Description automatically generated">
            <a:extLst>
              <a:ext uri="{FF2B5EF4-FFF2-40B4-BE49-F238E27FC236}">
                <a16:creationId xmlns:a16="http://schemas.microsoft.com/office/drawing/2014/main" id="{3C3AE0EE-68AA-CAE3-210D-2E4484D7C61B}"/>
              </a:ext>
            </a:extLst>
          </p:cNvPr>
          <p:cNvPicPr>
            <a:picLocks noChangeAspect="1"/>
          </p:cNvPicPr>
          <p:nvPr/>
        </p:nvPicPr>
        <p:blipFill>
          <a:blip r:embed="rId4"/>
          <a:stretch>
            <a:fillRect/>
          </a:stretch>
        </p:blipFill>
        <p:spPr>
          <a:xfrm>
            <a:off x="310923" y="4519156"/>
            <a:ext cx="1846537" cy="1652049"/>
          </a:xfrm>
          <a:prstGeom prst="rect">
            <a:avLst/>
          </a:prstGeom>
        </p:spPr>
      </p:pic>
      <p:pic>
        <p:nvPicPr>
          <p:cNvPr id="8" name="Picture 8" descr="Text&#10;&#10;Description automatically generated">
            <a:extLst>
              <a:ext uri="{FF2B5EF4-FFF2-40B4-BE49-F238E27FC236}">
                <a16:creationId xmlns:a16="http://schemas.microsoft.com/office/drawing/2014/main" id="{F635C979-CECE-682A-B36C-5D8C6E8C256D}"/>
              </a:ext>
            </a:extLst>
          </p:cNvPr>
          <p:cNvPicPr>
            <a:picLocks noGrp="1" noChangeAspect="1"/>
          </p:cNvPicPr>
          <p:nvPr>
            <p:ph idx="1"/>
          </p:nvPr>
        </p:nvPicPr>
        <p:blipFill>
          <a:blip r:embed="rId5"/>
          <a:stretch>
            <a:fillRect/>
          </a:stretch>
        </p:blipFill>
        <p:spPr>
          <a:xfrm>
            <a:off x="2217996" y="2351111"/>
            <a:ext cx="6494352" cy="2907937"/>
          </a:xfrm>
        </p:spPr>
      </p:pic>
    </p:spTree>
    <p:extLst>
      <p:ext uri="{BB962C8B-B14F-4D97-AF65-F5344CB8AC3E}">
        <p14:creationId xmlns:p14="http://schemas.microsoft.com/office/powerpoint/2010/main" val="298750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4000">
                <a:latin typeface="Outfit"/>
                <a:cs typeface="Outfit"/>
              </a:rPr>
              <a:t>Assessment Points</a:t>
            </a:r>
            <a:endParaRPr lang="en-GB"/>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A7ED4E6C-422D-99D7-1251-C64467883949}"/>
              </a:ext>
            </a:extLst>
          </p:cNvPr>
          <p:cNvPicPr>
            <a:picLocks noGrp="1" noChangeAspect="1"/>
          </p:cNvPicPr>
          <p:nvPr>
            <p:ph idx="1"/>
          </p:nvPr>
        </p:nvPicPr>
        <p:blipFill>
          <a:blip r:embed="rId3"/>
          <a:stretch>
            <a:fillRect/>
          </a:stretch>
        </p:blipFill>
        <p:spPr>
          <a:xfrm>
            <a:off x="424548" y="1975564"/>
            <a:ext cx="8235197" cy="3986835"/>
          </a:xfrm>
        </p:spPr>
      </p:pic>
      <p:pic>
        <p:nvPicPr>
          <p:cNvPr id="5" name="Picture 5">
            <a:extLst>
              <a:ext uri="{FF2B5EF4-FFF2-40B4-BE49-F238E27FC236}">
                <a16:creationId xmlns:a16="http://schemas.microsoft.com/office/drawing/2014/main" id="{C8262C16-6F5E-136B-0AAE-81030A20EA9C}"/>
              </a:ext>
            </a:extLst>
          </p:cNvPr>
          <p:cNvPicPr>
            <a:picLocks noChangeAspect="1"/>
          </p:cNvPicPr>
          <p:nvPr/>
        </p:nvPicPr>
        <p:blipFill>
          <a:blip r:embed="rId4"/>
          <a:stretch>
            <a:fillRect/>
          </a:stretch>
        </p:blipFill>
        <p:spPr>
          <a:xfrm>
            <a:off x="3117303" y="1870184"/>
            <a:ext cx="869732" cy="664123"/>
          </a:xfrm>
          <a:prstGeom prst="rect">
            <a:avLst/>
          </a:prstGeom>
        </p:spPr>
      </p:pic>
      <p:pic>
        <p:nvPicPr>
          <p:cNvPr id="7" name="Picture 7">
            <a:extLst>
              <a:ext uri="{FF2B5EF4-FFF2-40B4-BE49-F238E27FC236}">
                <a16:creationId xmlns:a16="http://schemas.microsoft.com/office/drawing/2014/main" id="{9B84012B-FA2B-E5B0-77AD-42E2DFEE37F3}"/>
              </a:ext>
            </a:extLst>
          </p:cNvPr>
          <p:cNvPicPr>
            <a:picLocks noChangeAspect="1"/>
          </p:cNvPicPr>
          <p:nvPr/>
        </p:nvPicPr>
        <p:blipFill>
          <a:blip r:embed="rId5"/>
          <a:stretch>
            <a:fillRect/>
          </a:stretch>
        </p:blipFill>
        <p:spPr>
          <a:xfrm>
            <a:off x="4053380" y="2707728"/>
            <a:ext cx="899292" cy="683830"/>
          </a:xfrm>
          <a:prstGeom prst="rect">
            <a:avLst/>
          </a:prstGeom>
        </p:spPr>
      </p:pic>
      <p:pic>
        <p:nvPicPr>
          <p:cNvPr id="8" name="Picture 8" descr="Venn diagram&#10;&#10;Description automatically generated">
            <a:extLst>
              <a:ext uri="{FF2B5EF4-FFF2-40B4-BE49-F238E27FC236}">
                <a16:creationId xmlns:a16="http://schemas.microsoft.com/office/drawing/2014/main" id="{E1CB0D83-CF2F-1FC1-C1D1-ECC57CD273EF}"/>
              </a:ext>
            </a:extLst>
          </p:cNvPr>
          <p:cNvPicPr>
            <a:picLocks noChangeAspect="1"/>
          </p:cNvPicPr>
          <p:nvPr/>
        </p:nvPicPr>
        <p:blipFill>
          <a:blip r:embed="rId6"/>
          <a:stretch>
            <a:fillRect/>
          </a:stretch>
        </p:blipFill>
        <p:spPr>
          <a:xfrm>
            <a:off x="6014216" y="3648568"/>
            <a:ext cx="850026" cy="634892"/>
          </a:xfrm>
          <a:prstGeom prst="rect">
            <a:avLst/>
          </a:prstGeom>
        </p:spPr>
      </p:pic>
      <p:pic>
        <p:nvPicPr>
          <p:cNvPr id="9" name="Picture 9" descr="A picture containing venn diagram&#10;&#10;Description automatically generated">
            <a:extLst>
              <a:ext uri="{FF2B5EF4-FFF2-40B4-BE49-F238E27FC236}">
                <a16:creationId xmlns:a16="http://schemas.microsoft.com/office/drawing/2014/main" id="{F4EB6821-9C1E-928F-EED2-A242289FD67D}"/>
              </a:ext>
            </a:extLst>
          </p:cNvPr>
          <p:cNvPicPr>
            <a:picLocks noChangeAspect="1"/>
          </p:cNvPicPr>
          <p:nvPr/>
        </p:nvPicPr>
        <p:blipFill>
          <a:blip r:embed="rId7"/>
          <a:stretch>
            <a:fillRect/>
          </a:stretch>
        </p:blipFill>
        <p:spPr>
          <a:xfrm>
            <a:off x="6950294" y="4363107"/>
            <a:ext cx="850025" cy="634563"/>
          </a:xfrm>
          <a:prstGeom prst="rect">
            <a:avLst/>
          </a:prstGeom>
        </p:spPr>
      </p:pic>
      <p:pic>
        <p:nvPicPr>
          <p:cNvPr id="10" name="Picture 10" descr="Venn diagram&#10;&#10;Description automatically generated">
            <a:extLst>
              <a:ext uri="{FF2B5EF4-FFF2-40B4-BE49-F238E27FC236}">
                <a16:creationId xmlns:a16="http://schemas.microsoft.com/office/drawing/2014/main" id="{3554B375-DAA0-D0DE-649A-5B9E23761535}"/>
              </a:ext>
            </a:extLst>
          </p:cNvPr>
          <p:cNvPicPr>
            <a:picLocks noChangeAspect="1"/>
          </p:cNvPicPr>
          <p:nvPr/>
        </p:nvPicPr>
        <p:blipFill>
          <a:blip r:embed="rId8"/>
          <a:stretch>
            <a:fillRect/>
          </a:stretch>
        </p:blipFill>
        <p:spPr>
          <a:xfrm>
            <a:off x="7994760" y="5200650"/>
            <a:ext cx="928852" cy="703537"/>
          </a:xfrm>
          <a:prstGeom prst="rect">
            <a:avLst/>
          </a:prstGeom>
        </p:spPr>
      </p:pic>
      <p:sp>
        <p:nvSpPr>
          <p:cNvPr id="11" name="TextBox 10">
            <a:extLst>
              <a:ext uri="{FF2B5EF4-FFF2-40B4-BE49-F238E27FC236}">
                <a16:creationId xmlns:a16="http://schemas.microsoft.com/office/drawing/2014/main" id="{2F2B8F73-613F-F414-C0BD-2032CA9A952C}"/>
              </a:ext>
            </a:extLst>
          </p:cNvPr>
          <p:cNvSpPr txBox="1"/>
          <p:nvPr/>
        </p:nvSpPr>
        <p:spPr>
          <a:xfrm>
            <a:off x="1298685" y="6107167"/>
            <a:ext cx="6950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3200" b="1" kern="1200">
                <a:solidFill>
                  <a:schemeClr val="tx1"/>
                </a:solidFill>
                <a:latin typeface="Calibri"/>
                <a:ea typeface="+mn-ea"/>
                <a:cs typeface="+mn-cs"/>
              </a:rPr>
              <a:t>F</a:t>
            </a:r>
            <a:r>
              <a:rPr lang="en-GB" sz="2400" kern="1200">
                <a:solidFill>
                  <a:schemeClr val="bg2"/>
                </a:solidFill>
                <a:latin typeface="Calibri"/>
                <a:ea typeface="+mn-ea"/>
                <a:cs typeface="+mn-cs"/>
              </a:rPr>
              <a:t>ormative </a:t>
            </a:r>
            <a:r>
              <a:rPr lang="en-GB" sz="3200" b="1" kern="1200">
                <a:solidFill>
                  <a:schemeClr val="tx1"/>
                </a:solidFill>
                <a:latin typeface="Calibri"/>
                <a:ea typeface="+mn-ea"/>
                <a:cs typeface="+mn-cs"/>
              </a:rPr>
              <a:t>R</a:t>
            </a:r>
            <a:r>
              <a:rPr lang="en-GB" sz="2400" kern="1200">
                <a:solidFill>
                  <a:schemeClr val="bg2"/>
                </a:solidFill>
                <a:latin typeface="Calibri"/>
                <a:ea typeface="+mn-ea"/>
                <a:cs typeface="+mn-cs"/>
              </a:rPr>
              <a:t>eflection on </a:t>
            </a:r>
            <a:r>
              <a:rPr lang="en-GB" sz="3200" b="1" kern="1200">
                <a:solidFill>
                  <a:schemeClr val="tx1"/>
                </a:solidFill>
                <a:latin typeface="Calibri"/>
                <a:ea typeface="+mn-ea"/>
                <a:cs typeface="+mn-cs"/>
              </a:rPr>
              <a:t>A</a:t>
            </a:r>
            <a:r>
              <a:rPr lang="en-GB" sz="2400" kern="1200">
                <a:solidFill>
                  <a:schemeClr val="bg2"/>
                </a:solidFill>
                <a:latin typeface="Calibri"/>
                <a:ea typeface="+mn-ea"/>
                <a:cs typeface="+mn-cs"/>
              </a:rPr>
              <a:t>chievement &amp; </a:t>
            </a:r>
            <a:r>
              <a:rPr lang="en-GB" sz="3200" b="1" kern="1200">
                <a:solidFill>
                  <a:schemeClr val="tx1"/>
                </a:solidFill>
                <a:latin typeface="Calibri"/>
                <a:ea typeface="+mn-ea"/>
                <a:cs typeface="+mn-cs"/>
              </a:rPr>
              <a:t>P</a:t>
            </a:r>
            <a:r>
              <a:rPr lang="en-GB" sz="2400" kern="1200">
                <a:solidFill>
                  <a:schemeClr val="tx1"/>
                </a:solidFill>
                <a:latin typeface="Calibri"/>
                <a:ea typeface="+mn-ea"/>
                <a:cs typeface="+mn-cs"/>
              </a:rPr>
              <a:t>rogress</a:t>
            </a:r>
            <a:r>
              <a:rPr lang="en-GB" sz="2400" kern="1200">
                <a:solidFill>
                  <a:schemeClr val="bg2"/>
                </a:solidFill>
                <a:latin typeface="Calibri"/>
                <a:ea typeface="+mn-ea"/>
                <a:cs typeface="+mn-cs"/>
              </a:rPr>
              <a:t> </a:t>
            </a:r>
          </a:p>
        </p:txBody>
      </p:sp>
    </p:spTree>
    <p:extLst>
      <p:ext uri="{BB962C8B-B14F-4D97-AF65-F5344CB8AC3E}">
        <p14:creationId xmlns:p14="http://schemas.microsoft.com/office/powerpoint/2010/main" val="299653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419681" y="164182"/>
            <a:ext cx="6226717" cy="1088865"/>
          </a:xfrm>
        </p:spPr>
        <p:txBody>
          <a:bodyPr/>
          <a:lstStyle/>
          <a:p>
            <a:r>
              <a:rPr lang="en-GB" sz="4000">
                <a:latin typeface="Outfit"/>
                <a:cs typeface="Outfit"/>
              </a:rPr>
              <a:t>Mentor Zone, bulletins</a:t>
            </a:r>
            <a:br>
              <a:rPr lang="en-GB" sz="4000">
                <a:latin typeface="Outfit"/>
                <a:cs typeface="Outfit"/>
              </a:rPr>
            </a:br>
            <a:r>
              <a:rPr lang="en-GB" sz="4000">
                <a:latin typeface="Outfit"/>
                <a:cs typeface="Outfit"/>
              </a:rPr>
              <a:t>Curriculum blogs</a:t>
            </a:r>
            <a:endParaRPr lang="en-GB"/>
          </a:p>
        </p:txBody>
      </p:sp>
      <p:pic>
        <p:nvPicPr>
          <p:cNvPr id="4" name="Picture 4" descr="Graphical user interface, text, application, email&#10;&#10;Description automatically generated">
            <a:extLst>
              <a:ext uri="{FF2B5EF4-FFF2-40B4-BE49-F238E27FC236}">
                <a16:creationId xmlns:a16="http://schemas.microsoft.com/office/drawing/2014/main" id="{7F521DDC-E46A-B7D3-2012-A9204D72284B}"/>
              </a:ext>
            </a:extLst>
          </p:cNvPr>
          <p:cNvPicPr>
            <a:picLocks noGrp="1" noChangeAspect="1"/>
          </p:cNvPicPr>
          <p:nvPr>
            <p:ph idx="1"/>
          </p:nvPr>
        </p:nvPicPr>
        <p:blipFill>
          <a:blip r:embed="rId3"/>
          <a:stretch>
            <a:fillRect/>
          </a:stretch>
        </p:blipFill>
        <p:spPr>
          <a:xfrm>
            <a:off x="242697" y="1593213"/>
            <a:ext cx="4529424" cy="3549416"/>
          </a:xfrm>
        </p:spPr>
      </p:pic>
      <p:pic>
        <p:nvPicPr>
          <p:cNvPr id="5" name="Picture 5" descr="Graphical user interface, text, application, email&#10;&#10;Description automatically generated">
            <a:extLst>
              <a:ext uri="{FF2B5EF4-FFF2-40B4-BE49-F238E27FC236}">
                <a16:creationId xmlns:a16="http://schemas.microsoft.com/office/drawing/2014/main" id="{BCA57995-4E3F-6287-B21C-4AFFAA4136E3}"/>
              </a:ext>
            </a:extLst>
          </p:cNvPr>
          <p:cNvPicPr>
            <a:picLocks noChangeAspect="1"/>
          </p:cNvPicPr>
          <p:nvPr/>
        </p:nvPicPr>
        <p:blipFill>
          <a:blip r:embed="rId4"/>
          <a:stretch>
            <a:fillRect/>
          </a:stretch>
        </p:blipFill>
        <p:spPr>
          <a:xfrm>
            <a:off x="5023288" y="3256917"/>
            <a:ext cx="3610303" cy="2708995"/>
          </a:xfrm>
          <a:prstGeom prst="rect">
            <a:avLst/>
          </a:prstGeom>
        </p:spPr>
      </p:pic>
      <p:sp>
        <p:nvSpPr>
          <p:cNvPr id="3" name="TextBox 2">
            <a:extLst>
              <a:ext uri="{FF2B5EF4-FFF2-40B4-BE49-F238E27FC236}">
                <a16:creationId xmlns:a16="http://schemas.microsoft.com/office/drawing/2014/main" id="{F95E4719-6E16-E64B-FE73-B69A28B8D0CD}"/>
              </a:ext>
            </a:extLst>
          </p:cNvPr>
          <p:cNvSpPr txBox="1"/>
          <p:nvPr/>
        </p:nvSpPr>
        <p:spPr>
          <a:xfrm>
            <a:off x="1233577" y="550365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smtClean="0">
                <a:hlinkClick r:id="rId5"/>
              </a:rPr>
              <a:t>https://education.exeter.ac.uk/partnership/mentor_zone/welcome/</a:t>
            </a:r>
            <a:r>
              <a:rPr lang="en-US" dirty="0" smtClean="0"/>
              <a:t> </a:t>
            </a:r>
            <a:endParaRPr lang="en-US" dirty="0"/>
          </a:p>
        </p:txBody>
      </p:sp>
      <p:sp>
        <p:nvSpPr>
          <p:cNvPr id="6" name="TextBox 5">
            <a:extLst>
              <a:ext uri="{FF2B5EF4-FFF2-40B4-BE49-F238E27FC236}">
                <a16:creationId xmlns:a16="http://schemas.microsoft.com/office/drawing/2014/main" id="{5677C161-0B05-54CD-04ED-5B6B256FE5DA}"/>
              </a:ext>
            </a:extLst>
          </p:cNvPr>
          <p:cNvSpPr txBox="1"/>
          <p:nvPr/>
        </p:nvSpPr>
        <p:spPr>
          <a:xfrm>
            <a:off x="5374105" y="1363578"/>
            <a:ext cx="3368842" cy="95410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t>Keep an eye on the bulletins and blogs!</a:t>
            </a:r>
          </a:p>
        </p:txBody>
      </p:sp>
    </p:spTree>
    <p:extLst>
      <p:ext uri="{BB962C8B-B14F-4D97-AF65-F5344CB8AC3E}">
        <p14:creationId xmlns:p14="http://schemas.microsoft.com/office/powerpoint/2010/main" val="356344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Exeter Model Curriculum</a:t>
            </a:r>
            <a:endParaRPr lang="en-GB" sz="3600"/>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424548" y="1583360"/>
            <a:ext cx="4244551" cy="4771243"/>
          </a:xfrm>
        </p:spPr>
        <p:txBody>
          <a:bodyPr lIns="91440" tIns="45720" rIns="91440" bIns="45720" anchor="t"/>
          <a:lstStyle/>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r>
              <a:rPr lang="en-GB" sz="1800">
                <a:latin typeface="Calibri"/>
                <a:ea typeface="Calibri"/>
                <a:cs typeface="Calibri"/>
              </a:rPr>
              <a:t>Ruth Flanagan –  Director of Primary Education</a:t>
            </a:r>
            <a:endParaRPr lang="en-GB" sz="1800">
              <a:latin typeface="Calibri"/>
              <a:cs typeface="Calibri"/>
            </a:endParaRPr>
          </a:p>
          <a:p>
            <a:pPr marL="0" indent="0">
              <a:buNone/>
            </a:pPr>
            <a:endParaRPr lang="en-GB" sz="1800">
              <a:latin typeface="Calibri"/>
              <a:ea typeface="Calibri"/>
              <a:cs typeface="Calibri"/>
            </a:endParaRPr>
          </a:p>
          <a:p>
            <a:pPr marL="0" indent="0">
              <a:buNone/>
            </a:pPr>
            <a:r>
              <a:rPr lang="en-GB" sz="1800">
                <a:latin typeface="Calibri"/>
                <a:ea typeface="Calibri"/>
                <a:cs typeface="Calibri"/>
              </a:rPr>
              <a:t>Tom Ralph – Director of Secondary Education</a:t>
            </a:r>
          </a:p>
          <a:p>
            <a:pPr marL="0" indent="0">
              <a:buNone/>
            </a:pPr>
            <a:endParaRPr lang="en-GB" sz="1800">
              <a:latin typeface="Calibri"/>
              <a:ea typeface="Calibri"/>
              <a:cs typeface="Calibri"/>
            </a:endParaRPr>
          </a:p>
          <a:p>
            <a:pPr marL="0" indent="0">
              <a:buNone/>
            </a:pPr>
            <a:r>
              <a:rPr lang="en-GB" sz="1800">
                <a:latin typeface="Calibri"/>
                <a:ea typeface="Calibri"/>
                <a:cs typeface="Calibri"/>
                <a:hlinkClick r:id="rId3"/>
              </a:rPr>
              <a:t>Induction, Training and Feedback | Partnership with Schools | University of Exeter</a:t>
            </a:r>
            <a:endParaRPr lang="en-GB">
              <a:cs typeface="Outfit" pitchFamily="2" charset="0"/>
            </a:endParaRPr>
          </a:p>
          <a:p>
            <a:pPr marL="0" indent="0">
              <a:buNone/>
            </a:pPr>
            <a:endParaRPr lang="en-GB" sz="1800">
              <a:cs typeface="Outfit"/>
            </a:endParaRPr>
          </a:p>
        </p:txBody>
      </p:sp>
      <p:pic>
        <p:nvPicPr>
          <p:cNvPr id="6" name="Picture 5" descr="A person wearing glasses&#10;&#10;Description automatically generated">
            <a:extLst>
              <a:ext uri="{FF2B5EF4-FFF2-40B4-BE49-F238E27FC236}">
                <a16:creationId xmlns:a16="http://schemas.microsoft.com/office/drawing/2014/main" id="{4E9BAB66-7659-04C8-DE0C-79D25912EE99}"/>
              </a:ext>
            </a:extLst>
          </p:cNvPr>
          <p:cNvPicPr>
            <a:picLocks noChangeAspect="1"/>
          </p:cNvPicPr>
          <p:nvPr/>
        </p:nvPicPr>
        <p:blipFill>
          <a:blip r:embed="rId4"/>
          <a:stretch>
            <a:fillRect/>
          </a:stretch>
        </p:blipFill>
        <p:spPr>
          <a:xfrm>
            <a:off x="5372780" y="4625748"/>
            <a:ext cx="2705100" cy="1504950"/>
          </a:xfrm>
          <a:prstGeom prst="rect">
            <a:avLst/>
          </a:prstGeom>
        </p:spPr>
      </p:pic>
      <p:pic>
        <p:nvPicPr>
          <p:cNvPr id="7" name="Picture 6" descr="A person with long hair&#10;&#10;Description automatically generated">
            <a:extLst>
              <a:ext uri="{FF2B5EF4-FFF2-40B4-BE49-F238E27FC236}">
                <a16:creationId xmlns:a16="http://schemas.microsoft.com/office/drawing/2014/main" id="{937F2C8F-5C9B-8BB3-A771-7220E5675397}"/>
              </a:ext>
            </a:extLst>
          </p:cNvPr>
          <p:cNvPicPr>
            <a:picLocks noChangeAspect="1"/>
          </p:cNvPicPr>
          <p:nvPr/>
        </p:nvPicPr>
        <p:blipFill>
          <a:blip r:embed="rId5"/>
          <a:stretch>
            <a:fillRect/>
          </a:stretch>
        </p:blipFill>
        <p:spPr>
          <a:xfrm>
            <a:off x="5337403" y="2416629"/>
            <a:ext cx="2714625" cy="1657350"/>
          </a:xfrm>
          <a:prstGeom prst="rect">
            <a:avLst/>
          </a:prstGeom>
        </p:spPr>
      </p:pic>
    </p:spTree>
    <p:extLst>
      <p:ext uri="{BB962C8B-B14F-4D97-AF65-F5344CB8AC3E}">
        <p14:creationId xmlns:p14="http://schemas.microsoft.com/office/powerpoint/2010/main" val="5892209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4.3" id="{16427555-C0CD-3842-B11B-C17723BEF3F9}" vid="{C7B2F728-50B5-F24D-B343-FDBCEC8ADFB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16.9" id="{F64BD898-907F-364F-9241-62CC1352D110}" vid="{03961058-3D3F-4742-A47D-83E494AD84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6da5eb-40b0-4950-befd-25032263aabd">
      <Terms xmlns="http://schemas.microsoft.com/office/infopath/2007/PartnerControls"/>
    </lcf76f155ced4ddcb4097134ff3c332f>
    <TaxCatchAll xmlns="1ea9effa-5ea0-4d45-936c-cbdcd445a23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BACED03C6B0B4291EB0BA5E869A6C1" ma:contentTypeVersion="17" ma:contentTypeDescription="Create a new document." ma:contentTypeScope="" ma:versionID="5ad9620629ca6972aa0fe8887a479bfb">
  <xsd:schema xmlns:xsd="http://www.w3.org/2001/XMLSchema" xmlns:xs="http://www.w3.org/2001/XMLSchema" xmlns:p="http://schemas.microsoft.com/office/2006/metadata/properties" xmlns:ns2="b06da5eb-40b0-4950-befd-25032263aabd" xmlns:ns3="1ea9effa-5ea0-4d45-936c-cbdcd445a239" targetNamespace="http://schemas.microsoft.com/office/2006/metadata/properties" ma:root="true" ma:fieldsID="89494bca1bb8225372f270d9d87e44a7" ns2:_="" ns3:_="">
    <xsd:import namespace="b06da5eb-40b0-4950-befd-25032263aabd"/>
    <xsd:import namespace="1ea9effa-5ea0-4d45-936c-cbdcd445a2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6da5eb-40b0-4950-befd-25032263aa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03e67f-0598-4a90-8a4a-cec34b03bf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a9effa-5ea0-4d45-936c-cbdcd445a23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c97b0af-32b4-45b6-a628-697cb2793f9c}" ma:internalName="TaxCatchAll" ma:showField="CatchAllData" ma:web="1ea9effa-5ea0-4d45-936c-cbdcd445a2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C9CA35-1137-4CBC-A719-3D7C0CE685E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ea9effa-5ea0-4d45-936c-cbdcd445a239"/>
    <ds:schemaRef ds:uri="http://purl.org/dc/terms/"/>
    <ds:schemaRef ds:uri="b06da5eb-40b0-4950-befd-25032263aabd"/>
    <ds:schemaRef ds:uri="http://www.w3.org/XML/1998/namespace"/>
    <ds:schemaRef ds:uri="http://purl.org/dc/dcmitype/"/>
  </ds:schemaRefs>
</ds:datastoreItem>
</file>

<file path=customXml/itemProps2.xml><?xml version="1.0" encoding="utf-8"?>
<ds:datastoreItem xmlns:ds="http://schemas.openxmlformats.org/officeDocument/2006/customXml" ds:itemID="{2125A078-17D4-48B9-ADDC-D03B953203BC}">
  <ds:schemaRefs>
    <ds:schemaRef ds:uri="1ea9effa-5ea0-4d45-936c-cbdcd445a239"/>
    <ds:schemaRef ds:uri="b06da5eb-40b0-4950-befd-25032263aa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51B988-6999-48D8-A995-709B3B3A35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59</TotalTime>
  <Words>2111</Words>
  <Application>Microsoft Office PowerPoint</Application>
  <PresentationFormat>On-screen Show (4:3)</PresentationFormat>
  <Paragraphs>198</Paragraphs>
  <Slides>47</Slides>
  <Notes>43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Calibri</vt:lpstr>
      <vt:lpstr>Century Gothic</vt:lpstr>
      <vt:lpstr>Spectral-Light</vt:lpstr>
      <vt:lpstr>Outfit</vt:lpstr>
      <vt:lpstr>Spectral</vt:lpstr>
      <vt:lpstr>Palatino Linotype</vt:lpstr>
      <vt:lpstr>Arial</vt:lpstr>
      <vt:lpstr>Inter</vt:lpstr>
      <vt:lpstr>Custom Design</vt:lpstr>
      <vt:lpstr>Custom Design</vt:lpstr>
      <vt:lpstr>  Exeter Model and IDP Induction  </vt:lpstr>
      <vt:lpstr>Plan for the session   Introduction and welcome Who's Who? - Roles and Responsibilities The Exeter Model Curriculum  Exeter Model Tools Learning Conversations  Supporting trainees Introduction to the IDP   Mentoring Transition between placements Questions and close  </vt:lpstr>
      <vt:lpstr> Who's Who? - Getting to know each other  There are three mentoring roles within the Exeter Model  Initial Teacher Education Co-ordinator (ITEC) Lead Mentor Reflective Mentor  On your tables work together to decide which activities/ responsibilities go with each role  Some might fit into more than one role!</vt:lpstr>
      <vt:lpstr>Feedback from task</vt:lpstr>
      <vt:lpstr>The Exeter Model Curriculum – a phased approach</vt:lpstr>
      <vt:lpstr>Phase Instructions and Profile Descriptors</vt:lpstr>
      <vt:lpstr>Assessment Points</vt:lpstr>
      <vt:lpstr>Mentor Zone, bulletins Curriculum blogs</vt:lpstr>
      <vt:lpstr>The Exeter Model Curriculum</vt:lpstr>
      <vt:lpstr>The Core Content Framework</vt:lpstr>
      <vt:lpstr>Primary and Secondary PGCE</vt:lpstr>
      <vt:lpstr>Timetabling in each phase</vt:lpstr>
      <vt:lpstr>Timetabling requirements</vt:lpstr>
      <vt:lpstr>The Exeter Model Tools</vt:lpstr>
      <vt:lpstr>Episode and Lesson Planning</vt:lpstr>
      <vt:lpstr>Episode and lesson observations</vt:lpstr>
      <vt:lpstr>Observations and Feedback- IDP template  </vt:lpstr>
      <vt:lpstr>Demonstrations and Agendas – 2 a week  </vt:lpstr>
      <vt:lpstr>Learning focuses for Demos and Agendas</vt:lpstr>
      <vt:lpstr>Example Demonstration</vt:lpstr>
      <vt:lpstr>Agendas</vt:lpstr>
      <vt:lpstr>Demonstration and Agenda Template in IDP </vt:lpstr>
      <vt:lpstr>Evaluating an agenda: the main objective</vt:lpstr>
      <vt:lpstr>Focused Reflections. DI and EE phase</vt:lpstr>
      <vt:lpstr>The Exeter Model Framework</vt:lpstr>
      <vt:lpstr>Purpose of Mentoring Roles</vt:lpstr>
      <vt:lpstr>Learning Conversations</vt:lpstr>
      <vt:lpstr>Weekly Development Meeting (WDM)</vt:lpstr>
      <vt:lpstr>PowerPoint Presentation</vt:lpstr>
      <vt:lpstr>Reflective Mentor and Trainee: Reflective Conversation</vt:lpstr>
      <vt:lpstr>PowerPoint Presentation</vt:lpstr>
      <vt:lpstr>PowerPoint Presentation</vt:lpstr>
      <vt:lpstr>University Visiting Tutor Visits - primary</vt:lpstr>
      <vt:lpstr>University Visiting Tutor Visits - secondary</vt:lpstr>
      <vt:lpstr>Supporting trainees</vt:lpstr>
      <vt:lpstr>Task</vt:lpstr>
      <vt:lpstr>Equality, Diversity &amp; Wellbeing support for trainees</vt:lpstr>
      <vt:lpstr>PowerPoint Presentation</vt:lpstr>
      <vt:lpstr>IDP Training Videos and Guides</vt:lpstr>
      <vt:lpstr>PowerPoint Presentation</vt:lpstr>
      <vt:lpstr>PowerPoint Presentation</vt:lpstr>
      <vt:lpstr>PowerPoint Presentation</vt:lpstr>
      <vt:lpstr>PowerPoint Presentation</vt:lpstr>
      <vt:lpstr>Mentoring – the theory and the Exeter Model       TD&amp;Cs                                                      </vt:lpstr>
      <vt:lpstr>Discussion on transition between schools</vt:lpstr>
      <vt:lpstr>Transition between schools </vt:lpstr>
      <vt:lpstr>Questions and 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Andy</dc:creator>
  <cp:lastModifiedBy>Long, Heidi</cp:lastModifiedBy>
  <cp:revision>8</cp:revision>
  <cp:lastPrinted>2023-09-25T10:09:51Z</cp:lastPrinted>
  <dcterms:created xsi:type="dcterms:W3CDTF">2022-09-29T15:54:17Z</dcterms:created>
  <dcterms:modified xsi:type="dcterms:W3CDTF">2023-10-20T10:08:31Z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0x010100FABACED03C6B0B4291EB0BA5E869A6C1</vt:lpwstr>
  </property>
  <property fmtid="{D5CDD505-2E9C-101B-9397-08002B2CF9AE}" pid="7" name="MediaServiceImageTags">
    <vt:lpwstr/>
  </property>
</Properties>
</file>