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sldIdLst>
    <p:sldId id="256" r:id="rId5"/>
    <p:sldId id="257" r:id="rId6"/>
    <p:sldId id="258" r:id="rId7"/>
    <p:sldId id="259" r:id="rId8"/>
    <p:sldId id="277" r:id="rId9"/>
    <p:sldId id="268" r:id="rId10"/>
    <p:sldId id="269" r:id="rId11"/>
    <p:sldId id="260" r:id="rId12"/>
    <p:sldId id="265" r:id="rId13"/>
    <p:sldId id="266" r:id="rId14"/>
    <p:sldId id="267" r:id="rId15"/>
    <p:sldId id="270" r:id="rId16"/>
    <p:sldId id="271" r:id="rId17"/>
    <p:sldId id="272" r:id="rId18"/>
    <p:sldId id="273" r:id="rId19"/>
    <p:sldId id="274" r:id="rId20"/>
    <p:sldId id="275" r:id="rId21"/>
    <p:sldId id="261" r:id="rId22"/>
    <p:sldId id="262" r:id="rId23"/>
    <p:sldId id="279" r:id="rId24"/>
    <p:sldId id="280" r:id="rId25"/>
    <p:sldId id="263" r:id="rId26"/>
    <p:sldId id="281" r:id="rId27"/>
    <p:sldId id="282" r:id="rId28"/>
    <p:sldId id="26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CCB609-A664-55DF-A3C5-466544DD6B01}" v="80" dt="2023-10-12T09:29:24.1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0"/>
  </p:normalViewPr>
  <p:slideViewPr>
    <p:cSldViewPr snapToGrid="0" snapToObjects="1">
      <p:cViewPr varScale="1">
        <p:scale>
          <a:sx n="65" d="100"/>
          <a:sy n="65" d="100"/>
        </p:scale>
        <p:origin x="7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FC276-F74E-0E41-9A7E-656FE99A69F2}"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017FA-48F8-BE41-AC87-1542E643E4E7}" type="slidenum">
              <a:rPr lang="en-US" smtClean="0"/>
              <a:t>‹#›</a:t>
            </a:fld>
            <a:endParaRPr lang="en-US"/>
          </a:p>
        </p:txBody>
      </p:sp>
    </p:spTree>
    <p:extLst>
      <p:ext uri="{BB962C8B-B14F-4D97-AF65-F5344CB8AC3E}">
        <p14:creationId xmlns:p14="http://schemas.microsoft.com/office/powerpoint/2010/main" val="182376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017FA-48F8-BE41-AC87-1542E643E4E7}" type="slidenum">
              <a:rPr lang="en-US" smtClean="0"/>
              <a:t>3</a:t>
            </a:fld>
            <a:endParaRPr lang="en-US"/>
          </a:p>
        </p:txBody>
      </p:sp>
    </p:spTree>
    <p:extLst>
      <p:ext uri="{BB962C8B-B14F-4D97-AF65-F5344CB8AC3E}">
        <p14:creationId xmlns:p14="http://schemas.microsoft.com/office/powerpoint/2010/main" val="414626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017FA-48F8-BE41-AC87-1542E643E4E7}" type="slidenum">
              <a:rPr lang="en-US" smtClean="0"/>
              <a:t>11</a:t>
            </a:fld>
            <a:endParaRPr lang="en-US"/>
          </a:p>
        </p:txBody>
      </p:sp>
    </p:spTree>
    <p:extLst>
      <p:ext uri="{BB962C8B-B14F-4D97-AF65-F5344CB8AC3E}">
        <p14:creationId xmlns:p14="http://schemas.microsoft.com/office/powerpoint/2010/main" val="31180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017FA-48F8-BE41-AC87-1542E643E4E7}" type="slidenum">
              <a:rPr lang="en-US" smtClean="0"/>
              <a:t>14</a:t>
            </a:fld>
            <a:endParaRPr lang="en-US"/>
          </a:p>
        </p:txBody>
      </p:sp>
    </p:spTree>
    <p:extLst>
      <p:ext uri="{BB962C8B-B14F-4D97-AF65-F5344CB8AC3E}">
        <p14:creationId xmlns:p14="http://schemas.microsoft.com/office/powerpoint/2010/main" val="6232478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8FB67-EF3F-75BB-D2D9-A2AA1194370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7F0DFF5-2799-F63D-3F19-EC7C50A3D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B8C4F76-3BD6-CD72-9160-0295CB25F833}"/>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5" name="Footer Placeholder 4">
            <a:extLst>
              <a:ext uri="{FF2B5EF4-FFF2-40B4-BE49-F238E27FC236}">
                <a16:creationId xmlns:a16="http://schemas.microsoft.com/office/drawing/2014/main" id="{C4267E44-6599-58EB-AB64-926B59A8D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812BF-4443-C0D4-DD3F-9E58E76F504A}"/>
              </a:ext>
            </a:extLst>
          </p:cNvPr>
          <p:cNvSpPr>
            <a:spLocks noGrp="1"/>
          </p:cNvSpPr>
          <p:nvPr>
            <p:ph type="sldNum" sz="quarter" idx="12"/>
          </p:nvPr>
        </p:nvSpPr>
        <p:spPr/>
        <p:txBody>
          <a:bodyPr/>
          <a:lstStyle/>
          <a:p>
            <a:fld id="{0E96EDAC-015B-0B42-8FD0-8E5664C3396F}" type="slidenum">
              <a:rPr lang="en-US" smtClean="0"/>
              <a:t>‹#›</a:t>
            </a:fld>
            <a:endParaRPr lang="en-US"/>
          </a:p>
        </p:txBody>
      </p:sp>
      <p:pic>
        <p:nvPicPr>
          <p:cNvPr id="7" name="Picture 4" descr="2015 CAMS 055 Corporate PowerPoint widescreen3.jpg">
            <a:extLst>
              <a:ext uri="{FF2B5EF4-FFF2-40B4-BE49-F238E27FC236}">
                <a16:creationId xmlns:a16="http://schemas.microsoft.com/office/drawing/2014/main" id="{9622CE9E-5018-CAAE-B58C-83BE5F14EE22}"/>
              </a:ext>
            </a:extLst>
          </p:cNvPr>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276138" cy="695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63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FF2E2-1ABE-1AC8-6CCA-75426D5EEB8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69D6E15-24EC-DFAF-E527-8EB4E5A93A6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892DC3-DF8E-B86B-83DA-A2F108CDF0A2}"/>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5" name="Footer Placeholder 4">
            <a:extLst>
              <a:ext uri="{FF2B5EF4-FFF2-40B4-BE49-F238E27FC236}">
                <a16:creationId xmlns:a16="http://schemas.microsoft.com/office/drawing/2014/main" id="{3737B70B-35D5-E9EC-2372-AD9BDBF22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4666A-4716-E42F-F008-AE11DD596AAA}"/>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61926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5BA361-FF72-0283-8622-A17729351CD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462173-7EEC-6CC1-8252-4225D8607B2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E1769B-2265-94CE-C818-CEFC948BCA61}"/>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5" name="Footer Placeholder 4">
            <a:extLst>
              <a:ext uri="{FF2B5EF4-FFF2-40B4-BE49-F238E27FC236}">
                <a16:creationId xmlns:a16="http://schemas.microsoft.com/office/drawing/2014/main" id="{F7494E8F-B1DD-2ED2-8554-5E2DE8B89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775C3D-DA8B-0FC7-BE77-AB7ADCC2B72F}"/>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383213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 descr="2015 CAMS 055 Corporate PowerPoint widescreen4.jpg">
            <a:extLst>
              <a:ext uri="{FF2B5EF4-FFF2-40B4-BE49-F238E27FC236}">
                <a16:creationId xmlns:a16="http://schemas.microsoft.com/office/drawing/2014/main" id="{CD4A5282-FE5B-495C-B07A-8CCA4D148857}"/>
              </a:ext>
            </a:extLst>
          </p:cNvPr>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0B92C9B-3A3F-BA22-D311-975E0CF79B6C}"/>
              </a:ext>
            </a:extLst>
          </p:cNvPr>
          <p:cNvSpPr>
            <a:spLocks noGrp="1"/>
          </p:cNvSpPr>
          <p:nvPr>
            <p:ph type="title"/>
          </p:nvPr>
        </p:nvSpPr>
        <p:spPr/>
        <p:txBody>
          <a:body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D053E2CD-F911-2E4D-9A57-B27A1DE2905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FAF591-62C0-A6EB-26F7-0D54C25AF147}"/>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5" name="Footer Placeholder 4">
            <a:extLst>
              <a:ext uri="{FF2B5EF4-FFF2-40B4-BE49-F238E27FC236}">
                <a16:creationId xmlns:a16="http://schemas.microsoft.com/office/drawing/2014/main" id="{AB13A6EB-75EA-5620-FB3E-7E6AE8A60F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025D0-564B-98AC-179E-A59F1A5C8741}"/>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176204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B15E-C434-ABDC-47D4-9044FB87E28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6131E0E-680E-3C81-E21D-42EF5B8585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54ACDA6-D6C5-2450-7251-89187FE6A298}"/>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5" name="Footer Placeholder 4">
            <a:extLst>
              <a:ext uri="{FF2B5EF4-FFF2-40B4-BE49-F238E27FC236}">
                <a16:creationId xmlns:a16="http://schemas.microsoft.com/office/drawing/2014/main" id="{06930C35-9B37-23EE-508E-74B0129CF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9D25F-AAAD-CC5B-BC06-3D76E55EA1A8}"/>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186321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0DC41-B209-66F1-E888-251146E50E7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93CD0C2-C32C-78AA-6D21-674023D25B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133901E-C022-FA74-59D1-D1EE3EC96B7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762DE6E-8D7D-04F2-CECA-D7D1C90CA566}"/>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6" name="Footer Placeholder 5">
            <a:extLst>
              <a:ext uri="{FF2B5EF4-FFF2-40B4-BE49-F238E27FC236}">
                <a16:creationId xmlns:a16="http://schemas.microsoft.com/office/drawing/2014/main" id="{8A4DE384-E025-C607-23E7-A2B510BE0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4D3EA-E60D-1497-F58B-D39093ABCE5B}"/>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2962924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57416-E8C7-1026-3D48-20F792A48E5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B8930EC-C2C5-6089-34A7-8FB7CA6216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D2A2306-AF3A-C619-6C86-8F5B7B58ADD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258237F-D92F-B925-2174-CC23C0D794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D5F495E-C7C2-82AA-2C03-E8FBBA5B391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BB7E3FB-3036-1B83-E349-EDFE6145E358}"/>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8" name="Footer Placeholder 7">
            <a:extLst>
              <a:ext uri="{FF2B5EF4-FFF2-40B4-BE49-F238E27FC236}">
                <a16:creationId xmlns:a16="http://schemas.microsoft.com/office/drawing/2014/main" id="{0FEAFD71-C436-975D-D0B9-5AC69807E3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9D6ED8-9B69-E941-4C81-C4F30257C559}"/>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183097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8A65-51FB-EB79-F4A1-2A016D882E8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5FB0FCA-01D5-B080-5044-A1EE3120F517}"/>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4" name="Footer Placeholder 3">
            <a:extLst>
              <a:ext uri="{FF2B5EF4-FFF2-40B4-BE49-F238E27FC236}">
                <a16:creationId xmlns:a16="http://schemas.microsoft.com/office/drawing/2014/main" id="{8EE4E660-A116-C0A2-5EF4-8E4ED03826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BE9C71-FB03-03A8-D5CE-FBADCCA3CC6C}"/>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18768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521F0-395E-BA9A-6C6F-8B59AFCBC627}"/>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3" name="Footer Placeholder 2">
            <a:extLst>
              <a:ext uri="{FF2B5EF4-FFF2-40B4-BE49-F238E27FC236}">
                <a16:creationId xmlns:a16="http://schemas.microsoft.com/office/drawing/2014/main" id="{A528E6BF-078E-DE88-528E-04AAD0DF08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CA0E25-56BF-1148-E0A9-44E5D53FD813}"/>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50455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28FB-2C4F-F2A0-274E-20D59812816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CBDD5F5-E9FF-A62D-9801-04C051EF3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2C87B1D-8850-861E-3753-128FAF57B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9617D3-4B9F-AFC3-2995-7949C5382411}"/>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6" name="Footer Placeholder 5">
            <a:extLst>
              <a:ext uri="{FF2B5EF4-FFF2-40B4-BE49-F238E27FC236}">
                <a16:creationId xmlns:a16="http://schemas.microsoft.com/office/drawing/2014/main" id="{60F8B98B-4CA9-8A42-FB97-40AB2C15D9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6850D7-3EC9-A1E7-676A-781D3A8A0B96}"/>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201206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1A86C-449C-C24B-36A6-A9FCFF99B0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25F2F38-E38B-704F-D055-B17899802E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6D7685-2897-B420-2C40-9E3AB3A11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AB78A3-412D-1BF1-8B16-A3FA00D68DF4}"/>
              </a:ext>
            </a:extLst>
          </p:cNvPr>
          <p:cNvSpPr>
            <a:spLocks noGrp="1"/>
          </p:cNvSpPr>
          <p:nvPr>
            <p:ph type="dt" sz="half" idx="10"/>
          </p:nvPr>
        </p:nvSpPr>
        <p:spPr/>
        <p:txBody>
          <a:bodyPr/>
          <a:lstStyle/>
          <a:p>
            <a:fld id="{55EDDC2C-925E-A545-91E5-17130A23ADFC}" type="datetimeFigureOut">
              <a:rPr lang="en-US" smtClean="0"/>
              <a:t>10/20/2023</a:t>
            </a:fld>
            <a:endParaRPr lang="en-US"/>
          </a:p>
        </p:txBody>
      </p:sp>
      <p:sp>
        <p:nvSpPr>
          <p:cNvPr id="6" name="Footer Placeholder 5">
            <a:extLst>
              <a:ext uri="{FF2B5EF4-FFF2-40B4-BE49-F238E27FC236}">
                <a16:creationId xmlns:a16="http://schemas.microsoft.com/office/drawing/2014/main" id="{63593E72-24F5-3161-9B53-B91B868321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15D12D-C4A3-8542-4906-0CBDCF3896E7}"/>
              </a:ext>
            </a:extLst>
          </p:cNvPr>
          <p:cNvSpPr>
            <a:spLocks noGrp="1"/>
          </p:cNvSpPr>
          <p:nvPr>
            <p:ph type="sldNum" sz="quarter" idx="12"/>
          </p:nvPr>
        </p:nvSpPr>
        <p:spPr/>
        <p:txBody>
          <a:bodyPr/>
          <a:lstStyle/>
          <a:p>
            <a:fld id="{0E96EDAC-015B-0B42-8FD0-8E5664C3396F}" type="slidenum">
              <a:rPr lang="en-US" smtClean="0"/>
              <a:t>‹#›</a:t>
            </a:fld>
            <a:endParaRPr lang="en-US"/>
          </a:p>
        </p:txBody>
      </p:sp>
    </p:spTree>
    <p:extLst>
      <p:ext uri="{BB962C8B-B14F-4D97-AF65-F5344CB8AC3E}">
        <p14:creationId xmlns:p14="http://schemas.microsoft.com/office/powerpoint/2010/main" val="2483658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EAFECB-2942-0BB4-D973-0E0C27AB15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48AA1E-C2F8-A641-6765-0DBBC4B21B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979A68-6879-1A52-9F76-3053FB71D4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DDC2C-925E-A545-91E5-17130A23ADFC}" type="datetimeFigureOut">
              <a:rPr lang="en-US" smtClean="0"/>
              <a:t>10/20/2023</a:t>
            </a:fld>
            <a:endParaRPr lang="en-US"/>
          </a:p>
        </p:txBody>
      </p:sp>
      <p:sp>
        <p:nvSpPr>
          <p:cNvPr id="5" name="Footer Placeholder 4">
            <a:extLst>
              <a:ext uri="{FF2B5EF4-FFF2-40B4-BE49-F238E27FC236}">
                <a16:creationId xmlns:a16="http://schemas.microsoft.com/office/drawing/2014/main" id="{DA63F2A1-D067-A550-6A98-A93AD0ED6E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3F7631-3DA6-AB3D-B950-1FE1490485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6EDAC-015B-0B42-8FD0-8E5664C3396F}" type="slidenum">
              <a:rPr lang="en-US" smtClean="0"/>
              <a:t>‹#›</a:t>
            </a:fld>
            <a:endParaRPr lang="en-US"/>
          </a:p>
        </p:txBody>
      </p:sp>
    </p:spTree>
    <p:extLst>
      <p:ext uri="{BB962C8B-B14F-4D97-AF65-F5344CB8AC3E}">
        <p14:creationId xmlns:p14="http://schemas.microsoft.com/office/powerpoint/2010/main" val="139351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ducation.exeter.ac.uk/partnership/mentor_zone/welc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2015 CAMS 055 Corporate PowerPoint widescreen3.jpg">
            <a:extLst>
              <a:ext uri="{FF2B5EF4-FFF2-40B4-BE49-F238E27FC236}">
                <a16:creationId xmlns:a16="http://schemas.microsoft.com/office/drawing/2014/main" id="{679B318E-7740-2373-8318-0A250C25D338}"/>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6138" cy="695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9BB1755A-8D80-BDD4-B1AA-5F3D99B81F40}"/>
              </a:ext>
            </a:extLst>
          </p:cNvPr>
          <p:cNvSpPr>
            <a:spLocks noGrp="1"/>
          </p:cNvSpPr>
          <p:nvPr>
            <p:ph type="ctrTitle"/>
          </p:nvPr>
        </p:nvSpPr>
        <p:spPr/>
        <p:txBody>
          <a:bodyPr/>
          <a:lstStyle/>
          <a:p>
            <a:r>
              <a:rPr lang="en-US" dirty="0"/>
              <a:t>Mentoring</a:t>
            </a:r>
          </a:p>
        </p:txBody>
      </p:sp>
    </p:spTree>
    <p:extLst>
      <p:ext uri="{BB962C8B-B14F-4D97-AF65-F5344CB8AC3E}">
        <p14:creationId xmlns:p14="http://schemas.microsoft.com/office/powerpoint/2010/main" val="1176218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C73B1D-0D46-B212-AC9F-B62AC282D2AF}"/>
              </a:ext>
            </a:extLst>
          </p:cNvPr>
          <p:cNvSpPr>
            <a:spLocks noGrp="1"/>
          </p:cNvSpPr>
          <p:nvPr>
            <p:ph idx="1"/>
          </p:nvPr>
        </p:nvSpPr>
        <p:spPr>
          <a:xfrm>
            <a:off x="838200" y="1253331"/>
            <a:ext cx="10515600" cy="4351338"/>
          </a:xfrm>
        </p:spPr>
        <p:txBody>
          <a:bodyPr/>
          <a:lstStyle/>
          <a:p>
            <a:pPr marL="0" indent="0">
              <a:buNone/>
            </a:pPr>
            <a:r>
              <a:rPr lang="en-GB" dirty="0"/>
              <a:t>The fundamental aim of initial teacher education (ITE) at the University of Exeter is to develop effective, reflective, enquiring and transformative practitioners who prepare their students to take a full part in a changing, pluralist and democratic society. Mentoring is seen as playing a prominent role in the development of highly effective teachers </a:t>
            </a:r>
            <a:endParaRPr lang="en-US" dirty="0"/>
          </a:p>
        </p:txBody>
      </p:sp>
    </p:spTree>
    <p:extLst>
      <p:ext uri="{BB962C8B-B14F-4D97-AF65-F5344CB8AC3E}">
        <p14:creationId xmlns:p14="http://schemas.microsoft.com/office/powerpoint/2010/main" val="1694298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0D2085-3CEA-B985-88DA-79CE04711F7D}"/>
              </a:ext>
            </a:extLst>
          </p:cNvPr>
          <p:cNvSpPr>
            <a:spLocks noGrp="1"/>
          </p:cNvSpPr>
          <p:nvPr>
            <p:ph idx="1"/>
          </p:nvPr>
        </p:nvSpPr>
        <p:spPr>
          <a:xfrm>
            <a:off x="408709" y="301625"/>
            <a:ext cx="11464635" cy="5364884"/>
          </a:xfrm>
        </p:spPr>
        <p:txBody>
          <a:bodyPr>
            <a:normAutofit/>
          </a:bodyPr>
          <a:lstStyle/>
          <a:p>
            <a:pPr marL="0" indent="0">
              <a:lnSpc>
                <a:spcPct val="110000"/>
              </a:lnSpc>
              <a:buNone/>
            </a:pPr>
            <a:r>
              <a:rPr lang="en-GB" dirty="0"/>
              <a:t>It is probably fair to see that all three of the mentoring models outlined above (supervisor; supporter; and collaborator) may be found within the Exeter Model of ITE as this approach consciously implements a number of different mentoring roles.</a:t>
            </a:r>
          </a:p>
          <a:p>
            <a:pPr marL="0" indent="0">
              <a:lnSpc>
                <a:spcPct val="110000"/>
              </a:lnSpc>
              <a:buNone/>
            </a:pPr>
            <a:r>
              <a:rPr lang="en-GB" dirty="0"/>
              <a:t>Essentially, we believe that an effective mentor is one who facilitates their mentee’s process of review, reflection and envisaging using careful questioning and probing. Their goal is to help the mentee to become aware of and explore alternative perspectives and possibilities so that they can develop a deeper understanding of their own professional identity; professional knowledge ; and students’ learning</a:t>
            </a:r>
            <a:endParaRPr lang="en-US" dirty="0"/>
          </a:p>
        </p:txBody>
      </p:sp>
    </p:spTree>
    <p:extLst>
      <p:ext uri="{BB962C8B-B14F-4D97-AF65-F5344CB8AC3E}">
        <p14:creationId xmlns:p14="http://schemas.microsoft.com/office/powerpoint/2010/main" val="494192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9610-EF21-8E4D-F013-230EAC40DC5E}"/>
              </a:ext>
            </a:extLst>
          </p:cNvPr>
          <p:cNvSpPr>
            <a:spLocks noGrp="1"/>
          </p:cNvSpPr>
          <p:nvPr>
            <p:ph type="title"/>
          </p:nvPr>
        </p:nvSpPr>
        <p:spPr/>
        <p:txBody>
          <a:bodyPr/>
          <a:lstStyle/>
          <a:p>
            <a:r>
              <a:rPr lang="en-US" dirty="0"/>
              <a:t>Mentoring Roles in the Exeter Model</a:t>
            </a:r>
          </a:p>
        </p:txBody>
      </p:sp>
      <p:sp>
        <p:nvSpPr>
          <p:cNvPr id="3" name="Content Placeholder 2">
            <a:extLst>
              <a:ext uri="{FF2B5EF4-FFF2-40B4-BE49-F238E27FC236}">
                <a16:creationId xmlns:a16="http://schemas.microsoft.com/office/drawing/2014/main" id="{161EDBC2-033E-EB1A-DC01-6F2262EE2A78}"/>
              </a:ext>
            </a:extLst>
          </p:cNvPr>
          <p:cNvSpPr>
            <a:spLocks noGrp="1"/>
          </p:cNvSpPr>
          <p:nvPr>
            <p:ph idx="1"/>
          </p:nvPr>
        </p:nvSpPr>
        <p:spPr/>
        <p:txBody>
          <a:bodyPr>
            <a:normAutofit fontScale="77500" lnSpcReduction="20000"/>
          </a:bodyPr>
          <a:lstStyle/>
          <a:p>
            <a:pPr>
              <a:lnSpc>
                <a:spcPct val="110000"/>
              </a:lnSpc>
            </a:pPr>
            <a:r>
              <a:rPr lang="en-GB" dirty="0"/>
              <a:t>Crow (2012) suggests that there are dangers in constructing forms of mentorship that lack boundaries and confuse what mentoring is (and is not). He suggests that being a practicing mentor can seem boundaryless owing to the multiple support roles assigned to it: guide, advisor, teacher, coach, role model, sponsor, support, counsellor, and even friend. Without role boundaries in mentoring, the mentor–mentee relationship, as conceived, is unmanageable, incoherent and inconsistent. Even within highly fluid relationships, some boundaries should be set, such as around timelines to follow and activities with learning value. Owing to such dynamics, mentoring definitions inherit the confusion in mentor–mentee roles and vague expectations. </a:t>
            </a:r>
          </a:p>
          <a:p>
            <a:pPr>
              <a:lnSpc>
                <a:spcPct val="110000"/>
              </a:lnSpc>
            </a:pPr>
            <a:r>
              <a:rPr lang="en-GB" dirty="0"/>
              <a:t>In order to alleviate these issues, there are two separate mentoring roles within the Exeter Model with specific boundaries, both focus on developing different areas of practice. These are the Lead Mentor and the Reflective Mentor.</a:t>
            </a:r>
          </a:p>
          <a:p>
            <a:endParaRPr lang="en-US" dirty="0"/>
          </a:p>
        </p:txBody>
      </p:sp>
    </p:spTree>
    <p:extLst>
      <p:ext uri="{BB962C8B-B14F-4D97-AF65-F5344CB8AC3E}">
        <p14:creationId xmlns:p14="http://schemas.microsoft.com/office/powerpoint/2010/main" val="220088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9F63F-F457-EA37-5197-2071131201C2}"/>
              </a:ext>
            </a:extLst>
          </p:cNvPr>
          <p:cNvSpPr>
            <a:spLocks noGrp="1"/>
          </p:cNvSpPr>
          <p:nvPr>
            <p:ph idx="1"/>
          </p:nvPr>
        </p:nvSpPr>
        <p:spPr>
          <a:xfrm>
            <a:off x="249382" y="193963"/>
            <a:ext cx="11637818" cy="5805055"/>
          </a:xfrm>
        </p:spPr>
        <p:txBody>
          <a:bodyPr>
            <a:normAutofit fontScale="55000" lnSpcReduction="20000"/>
          </a:bodyPr>
          <a:lstStyle/>
          <a:p>
            <a:pPr marL="0" indent="0">
              <a:buNone/>
            </a:pPr>
            <a:r>
              <a:rPr lang="en-GB" sz="3300" dirty="0"/>
              <a:t>The Lead Mentor</a:t>
            </a:r>
          </a:p>
          <a:p>
            <a:pPr>
              <a:lnSpc>
                <a:spcPct val="120000"/>
              </a:lnSpc>
            </a:pPr>
            <a:r>
              <a:rPr lang="en-GB" sz="2900" dirty="0"/>
              <a:t>In the classical sense, mentoring pairs a senior and junior colleague (i.e., mentoring dyad) in a support‐based “intense relationship” that guides mentees through “career advancement and psychosocial development” (</a:t>
            </a:r>
            <a:r>
              <a:rPr lang="en-GB" sz="2900" dirty="0" err="1"/>
              <a:t>Kram</a:t>
            </a:r>
            <a:r>
              <a:rPr lang="en-GB" sz="2900" dirty="0"/>
              <a:t>, 1983). The career‐related function enhances professional performance and improvement, whereas the psychosocial‐related function addresses psychological and social‐environmental issues. This informs our model for instructional coaching and the basis of the mentoring model for our Lead Mentor but with elements of the less classical model that include reverse mentoring. Put simply, this model of ‘instructional coaching’ involves the expert practitioner working with the beginner teacher individually, to help them learn and adopt new teaching practices, and to provide feedback and review performance. The mentees, gains from mentors’ wisdom, knowledge, and experience. Mentors enact psychosocial functions of mentoring as they counsel, actively listen, and encourage development, with benefits to mentees that include enhanced self‐confidence. Reciprocal relationships with a less hierarchical structure that include ‘befriending’ provide opportunities for learning to happen in both directions (though not necessarily of the same ‘size’) (</a:t>
            </a:r>
            <a:r>
              <a:rPr lang="en-GB" sz="2900" dirty="0" err="1"/>
              <a:t>Kram</a:t>
            </a:r>
            <a:r>
              <a:rPr lang="en-GB" sz="2900" dirty="0"/>
              <a:t>, 1983). For example, the beginner teacher may provide opportunities for the mentor to integrate technology into teaching.</a:t>
            </a:r>
          </a:p>
          <a:p>
            <a:pPr>
              <a:lnSpc>
                <a:spcPct val="120000"/>
              </a:lnSpc>
            </a:pPr>
            <a:r>
              <a:rPr lang="en-GB" sz="2900" dirty="0"/>
              <a:t>Essentially this is a relationship that necessitates a trusting rapport where mutual affection helps ensure that mentoring of any kind is not tedious. Classic language (e.g., “befriending”) subtly highlights differences between mentors and mentees (e.g., knowledge, experience, and status) as issues that inform adult mentoring relationships and differentiate these from friendships (Mullen and </a:t>
            </a:r>
            <a:r>
              <a:rPr lang="en-GB" sz="2900" dirty="0" err="1"/>
              <a:t>Klimiatis</a:t>
            </a:r>
            <a:r>
              <a:rPr lang="en-GB" sz="2900" dirty="0"/>
              <a:t>, 2019)</a:t>
            </a:r>
          </a:p>
          <a:p>
            <a:pPr>
              <a:lnSpc>
                <a:spcPct val="120000"/>
              </a:lnSpc>
            </a:pPr>
            <a:r>
              <a:rPr lang="en-GB" sz="2900" dirty="0"/>
              <a:t>Lead Mentors are specialists in the craft of the classroom (and in the Secondary programme, experts in their main teaching subject). They assist trainees by working as partners in the classroom, demonstrating teaching, jointly planning and carrying out focused observations of their teaching and providing feedback and advice. Each trainee is allocated a Lead Mentor who is responsible for coordinating the trainee's learning.</a:t>
            </a:r>
          </a:p>
        </p:txBody>
      </p:sp>
    </p:spTree>
    <p:extLst>
      <p:ext uri="{BB962C8B-B14F-4D97-AF65-F5344CB8AC3E}">
        <p14:creationId xmlns:p14="http://schemas.microsoft.com/office/powerpoint/2010/main" val="2492546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77B03-0AF3-E322-F930-8860679D068E}"/>
              </a:ext>
            </a:extLst>
          </p:cNvPr>
          <p:cNvSpPr>
            <a:spLocks noGrp="1"/>
          </p:cNvSpPr>
          <p:nvPr>
            <p:ph idx="1"/>
          </p:nvPr>
        </p:nvSpPr>
        <p:spPr>
          <a:xfrm>
            <a:off x="166254" y="121516"/>
            <a:ext cx="11859491" cy="6736484"/>
          </a:xfrm>
        </p:spPr>
        <p:txBody>
          <a:bodyPr>
            <a:normAutofit fontScale="32500" lnSpcReduction="20000"/>
          </a:bodyPr>
          <a:lstStyle/>
          <a:p>
            <a:pPr marL="0" indent="0">
              <a:buNone/>
            </a:pPr>
            <a:r>
              <a:rPr lang="en-GB" sz="5500" b="1" dirty="0"/>
              <a:t>It is the responsibility of Lead Mentors to:</a:t>
            </a:r>
          </a:p>
          <a:p>
            <a:pPr lvl="0">
              <a:lnSpc>
                <a:spcPct val="120000"/>
              </a:lnSpc>
            </a:pPr>
            <a:r>
              <a:rPr lang="en-GB" sz="4900" dirty="0"/>
              <a:t>be familiar with the National Mentor Standards for ITT </a:t>
            </a:r>
          </a:p>
          <a:p>
            <a:pPr lvl="0">
              <a:lnSpc>
                <a:spcPct val="120000"/>
              </a:lnSpc>
            </a:pPr>
            <a:r>
              <a:rPr lang="en-GB" sz="4900" dirty="0"/>
              <a:t>understand and use the Exeter Model Tools</a:t>
            </a:r>
          </a:p>
          <a:p>
            <a:pPr lvl="0">
              <a:lnSpc>
                <a:spcPct val="120000"/>
              </a:lnSpc>
            </a:pPr>
            <a:r>
              <a:rPr lang="en-GB" sz="4900" dirty="0"/>
              <a:t>provide trainee(s) with copies of planning, class list(s) and timetable (if appropriate)</a:t>
            </a:r>
          </a:p>
          <a:p>
            <a:pPr lvl="0">
              <a:lnSpc>
                <a:spcPct val="120000"/>
              </a:lnSpc>
            </a:pPr>
            <a:r>
              <a:rPr lang="en-GB" sz="4900" dirty="0"/>
              <a:t>be in the classroom with the trainee(s) at all times until they are confident and competent to work independently</a:t>
            </a:r>
          </a:p>
          <a:p>
            <a:pPr lvl="0">
              <a:lnSpc>
                <a:spcPct val="120000"/>
              </a:lnSpc>
            </a:pPr>
            <a:r>
              <a:rPr lang="en-GB" sz="4900" dirty="0"/>
              <a:t>provide regular feedback (written and oral) offering guidance for further development</a:t>
            </a:r>
          </a:p>
          <a:p>
            <a:pPr lvl="0">
              <a:lnSpc>
                <a:spcPct val="120000"/>
              </a:lnSpc>
            </a:pPr>
            <a:r>
              <a:rPr lang="en-GB" sz="4900" dirty="0"/>
              <a:t>ensure that trainees audit and regularly review their subject-specific knowledge and pedagogical understanding relevant to their subject(s)</a:t>
            </a:r>
          </a:p>
          <a:p>
            <a:pPr lvl="0">
              <a:lnSpc>
                <a:spcPct val="120000"/>
              </a:lnSpc>
            </a:pPr>
            <a:r>
              <a:rPr lang="en-GB" sz="4900" dirty="0"/>
              <a:t>help the trainee with planning, and review plans before the lessons are taught</a:t>
            </a:r>
          </a:p>
          <a:p>
            <a:pPr lvl="0">
              <a:lnSpc>
                <a:spcPct val="120000"/>
              </a:lnSpc>
            </a:pPr>
            <a:r>
              <a:rPr lang="en-GB" sz="4900" dirty="0"/>
              <a:t>provide feedback from observations using the Lesson Observation Form each week</a:t>
            </a:r>
          </a:p>
          <a:p>
            <a:pPr lvl="0">
              <a:lnSpc>
                <a:spcPct val="120000"/>
              </a:lnSpc>
            </a:pPr>
            <a:r>
              <a:rPr lang="en-GB" sz="4900" dirty="0"/>
              <a:t>observe trainee teaching, informally on a daily basis, engaging in regular dialogue with the trainee about his/her progress</a:t>
            </a:r>
          </a:p>
          <a:p>
            <a:pPr lvl="0">
              <a:lnSpc>
                <a:spcPct val="120000"/>
              </a:lnSpc>
            </a:pPr>
            <a:r>
              <a:rPr lang="en-GB" sz="4900" dirty="0"/>
              <a:t>provide a Weekly Development Meeting with the trainee for one hour to discuss progress and plan further development opportunities</a:t>
            </a:r>
          </a:p>
          <a:p>
            <a:pPr lvl="0">
              <a:lnSpc>
                <a:spcPct val="120000"/>
              </a:lnSpc>
            </a:pPr>
            <a:r>
              <a:rPr lang="en-GB" sz="4900" dirty="0"/>
              <a:t>ensure a Weekly Development Meeting record is completed during the weekly meeting</a:t>
            </a:r>
          </a:p>
          <a:p>
            <a:pPr>
              <a:lnSpc>
                <a:spcPct val="120000"/>
              </a:lnSpc>
            </a:pPr>
            <a:r>
              <a:rPr lang="en-GB" sz="4900" dirty="0"/>
              <a:t>set up teaching demonstrations with good and outstanding teachers, and look for appropriate opportunities for team-teaching in negotiation with the trainee to match individual training needs based on the Teachers’ Standards</a:t>
            </a:r>
          </a:p>
          <a:p>
            <a:pPr>
              <a:lnSpc>
                <a:spcPct val="120000"/>
              </a:lnSpc>
            </a:pPr>
            <a:r>
              <a:rPr lang="en-GB" sz="4900" dirty="0"/>
              <a:t>negotiate episodes of focused observation, check that Agendas are annotated and provide regular written and oral feedback as appropriate</a:t>
            </a:r>
          </a:p>
          <a:p>
            <a:pPr lvl="0">
              <a:lnSpc>
                <a:spcPct val="120000"/>
              </a:lnSpc>
            </a:pPr>
            <a:endParaRPr lang="en-GB" sz="2900" dirty="0"/>
          </a:p>
          <a:p>
            <a:endParaRPr lang="en-US" dirty="0"/>
          </a:p>
        </p:txBody>
      </p:sp>
    </p:spTree>
    <p:extLst>
      <p:ext uri="{BB962C8B-B14F-4D97-AF65-F5344CB8AC3E}">
        <p14:creationId xmlns:p14="http://schemas.microsoft.com/office/powerpoint/2010/main" val="3355533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77B03-0AF3-E322-F930-8860679D068E}"/>
              </a:ext>
            </a:extLst>
          </p:cNvPr>
          <p:cNvSpPr>
            <a:spLocks noGrp="1"/>
          </p:cNvSpPr>
          <p:nvPr>
            <p:ph idx="1"/>
          </p:nvPr>
        </p:nvSpPr>
        <p:spPr>
          <a:xfrm>
            <a:off x="166254" y="273916"/>
            <a:ext cx="11859491" cy="5420301"/>
          </a:xfrm>
        </p:spPr>
        <p:txBody>
          <a:bodyPr>
            <a:normAutofit fontScale="25000" lnSpcReduction="20000"/>
          </a:bodyPr>
          <a:lstStyle/>
          <a:p>
            <a:pPr lvl="0">
              <a:lnSpc>
                <a:spcPct val="120000"/>
              </a:lnSpc>
            </a:pPr>
            <a:r>
              <a:rPr lang="en-GB" sz="6400" dirty="0"/>
              <a:t>in the DI phase, assist trainees with deciding which Exeter Model tools to select for their Focused Reflections</a:t>
            </a:r>
          </a:p>
          <a:p>
            <a:pPr lvl="0">
              <a:lnSpc>
                <a:spcPct val="120000"/>
              </a:lnSpc>
            </a:pPr>
            <a:r>
              <a:rPr lang="en-GB" sz="6400" dirty="0"/>
              <a:t>regularly check the trainee’s Individual Development Portfolio and Teaching File/s, and assist and advise in all aspects of the programme, including coursework and formal assignments</a:t>
            </a:r>
          </a:p>
          <a:p>
            <a:pPr lvl="0">
              <a:lnSpc>
                <a:spcPct val="120000"/>
              </a:lnSpc>
            </a:pPr>
            <a:r>
              <a:rPr lang="en-GB" sz="6400" dirty="0"/>
              <a:t>ensure all aspects of training is checked and quality assured where required</a:t>
            </a:r>
          </a:p>
          <a:p>
            <a:pPr lvl="0">
              <a:lnSpc>
                <a:spcPct val="120000"/>
              </a:lnSpc>
            </a:pPr>
            <a:r>
              <a:rPr lang="en-GB" sz="6400" dirty="0"/>
              <a:t>ensure absence is recorded </a:t>
            </a:r>
          </a:p>
          <a:p>
            <a:pPr lvl="0">
              <a:lnSpc>
                <a:spcPct val="120000"/>
              </a:lnSpc>
            </a:pPr>
            <a:r>
              <a:rPr lang="en-GB" sz="6400" dirty="0"/>
              <a:t>provide comments on trainee progress where required, including a supportive statement on the Formative Reflection on Achievement and Progress (FRAP) documents </a:t>
            </a:r>
          </a:p>
          <a:p>
            <a:pPr lvl="0">
              <a:lnSpc>
                <a:spcPct val="120000"/>
              </a:lnSpc>
            </a:pPr>
            <a:r>
              <a:rPr lang="en-GB" sz="6400" dirty="0"/>
              <a:t>discuss the progress being made by the trainee with the Reflective Mentor</a:t>
            </a:r>
          </a:p>
          <a:p>
            <a:pPr lvl="0">
              <a:lnSpc>
                <a:spcPct val="120000"/>
              </a:lnSpc>
            </a:pPr>
            <a:r>
              <a:rPr lang="en-GB" sz="6400" dirty="0"/>
              <a:t>discuss the trainee’s progress with the University Visiting Tutor</a:t>
            </a:r>
          </a:p>
          <a:p>
            <a:pPr lvl="0">
              <a:lnSpc>
                <a:spcPct val="120000"/>
              </a:lnSpc>
            </a:pPr>
            <a:r>
              <a:rPr lang="en-GB" sz="6400" dirty="0"/>
              <a:t>support the trainee(s), where appropriate, to facilitate their completion of assignments</a:t>
            </a:r>
          </a:p>
          <a:p>
            <a:pPr lvl="0">
              <a:lnSpc>
                <a:spcPct val="120000"/>
              </a:lnSpc>
            </a:pPr>
            <a:r>
              <a:rPr lang="en-GB" sz="6400" dirty="0"/>
              <a:t>coordinate that part of the programme related specifically to the subject department and to begin the programme of induction into the subject department</a:t>
            </a:r>
          </a:p>
          <a:p>
            <a:pPr lvl="0">
              <a:lnSpc>
                <a:spcPct val="120000"/>
              </a:lnSpc>
            </a:pPr>
            <a:r>
              <a:rPr lang="en-GB" sz="6400" dirty="0"/>
              <a:t>discuss with the trainee the subject curriculum being followed, including how the department decides on curriculum content, and why that content is structured in the way that it is</a:t>
            </a:r>
          </a:p>
          <a:p>
            <a:pPr lvl="0">
              <a:lnSpc>
                <a:spcPct val="120000"/>
              </a:lnSpc>
            </a:pPr>
            <a:r>
              <a:rPr lang="en-GB" sz="6400" dirty="0"/>
              <a:t>prepare and monitor other class teachers working with the trainee</a:t>
            </a:r>
          </a:p>
          <a:p>
            <a:pPr lvl="0">
              <a:lnSpc>
                <a:spcPct val="120000"/>
              </a:lnSpc>
            </a:pPr>
            <a:r>
              <a:rPr lang="en-GB" sz="6400" dirty="0"/>
              <a:t>agree an appropriate timetable with the trainee (12 hours rising to 15 hours in the Developing Independence Phase)</a:t>
            </a:r>
          </a:p>
          <a:p>
            <a:endParaRPr lang="en-US" dirty="0"/>
          </a:p>
        </p:txBody>
      </p:sp>
    </p:spTree>
    <p:extLst>
      <p:ext uri="{BB962C8B-B14F-4D97-AF65-F5344CB8AC3E}">
        <p14:creationId xmlns:p14="http://schemas.microsoft.com/office/powerpoint/2010/main" val="3796438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1E126A-00A0-3DB6-A2C4-CB3764AFF415}"/>
              </a:ext>
            </a:extLst>
          </p:cNvPr>
          <p:cNvSpPr>
            <a:spLocks noGrp="1"/>
          </p:cNvSpPr>
          <p:nvPr>
            <p:ph idx="1"/>
          </p:nvPr>
        </p:nvSpPr>
        <p:spPr>
          <a:xfrm>
            <a:off x="450272" y="357043"/>
            <a:ext cx="11395364" cy="5960629"/>
          </a:xfrm>
        </p:spPr>
        <p:txBody>
          <a:bodyPr>
            <a:normAutofit fontScale="77500" lnSpcReduction="20000"/>
          </a:bodyPr>
          <a:lstStyle/>
          <a:p>
            <a:pPr marL="0" indent="0">
              <a:lnSpc>
                <a:spcPct val="120000"/>
              </a:lnSpc>
              <a:buNone/>
            </a:pPr>
            <a:r>
              <a:rPr lang="en-GB" dirty="0"/>
              <a:t>The Reflective Mentor</a:t>
            </a:r>
          </a:p>
          <a:p>
            <a:pPr>
              <a:lnSpc>
                <a:spcPct val="120000"/>
              </a:lnSpc>
            </a:pPr>
            <a:r>
              <a:rPr lang="en-GB" dirty="0"/>
              <a:t>For the Reflective Mentor the model aligns much more with an informal mentor than the instructional coach role at the heart of our Lead Mentor role. Here we seek conversations that are productive, specifically “purposeful, helpful, [and] insight‐provoking,” (Clutterbuck, D.A., F.K. </a:t>
            </a:r>
            <a:r>
              <a:rPr lang="en-GB" dirty="0" err="1"/>
              <a:t>Kochan</a:t>
            </a:r>
            <a:r>
              <a:rPr lang="en-GB" dirty="0"/>
              <a:t>, G.A. Lunsford, </a:t>
            </a:r>
            <a:r>
              <a:rPr lang="en-GB" i="1" dirty="0"/>
              <a:t>et al</a:t>
            </a:r>
            <a:r>
              <a:rPr lang="en-GB" dirty="0"/>
              <a:t>. 2017). They should include learning dialogues, issue clarification and summation, and direction. Given a focus, these interactions should end with reflection and/or action, being forward‐looking, and future minded. </a:t>
            </a:r>
          </a:p>
          <a:p>
            <a:pPr>
              <a:lnSpc>
                <a:spcPct val="120000"/>
              </a:lnSpc>
            </a:pPr>
            <a:endParaRPr lang="en-GB" dirty="0"/>
          </a:p>
          <a:p>
            <a:pPr>
              <a:lnSpc>
                <a:spcPct val="120000"/>
              </a:lnSpc>
            </a:pPr>
            <a:r>
              <a:rPr lang="en-GB" dirty="0"/>
              <a:t>Reflective Mentors are more experienced teachers with a good understanding of curricular issues. They conduct a number of Reflective Meetings each term of at least an hour’s duration, with each trainee individually. These develop the trainee's thinking about teaching in ways that can be incorporated into subsequent performance and assist them in detailed challenges to their thinking. The Exeter Model aims to develop practitioners that are capable of critical reflection throughout their career and is designed to create appropriate conditions to develop this in a way that can be sustained after the completion of the course.</a:t>
            </a:r>
          </a:p>
          <a:p>
            <a:endParaRPr lang="en-US" dirty="0"/>
          </a:p>
        </p:txBody>
      </p:sp>
    </p:spTree>
    <p:extLst>
      <p:ext uri="{BB962C8B-B14F-4D97-AF65-F5344CB8AC3E}">
        <p14:creationId xmlns:p14="http://schemas.microsoft.com/office/powerpoint/2010/main" val="1626683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7C017D-F940-8C73-601D-94032DCBB3F6}"/>
              </a:ext>
            </a:extLst>
          </p:cNvPr>
          <p:cNvSpPr>
            <a:spLocks noGrp="1"/>
          </p:cNvSpPr>
          <p:nvPr>
            <p:ph idx="1"/>
          </p:nvPr>
        </p:nvSpPr>
        <p:spPr>
          <a:xfrm>
            <a:off x="439882" y="287770"/>
            <a:ext cx="11312236" cy="5822084"/>
          </a:xfrm>
        </p:spPr>
        <p:txBody>
          <a:bodyPr>
            <a:normAutofit fontScale="70000" lnSpcReduction="20000"/>
          </a:bodyPr>
          <a:lstStyle/>
          <a:p>
            <a:pPr marL="0" indent="0">
              <a:lnSpc>
                <a:spcPct val="120000"/>
              </a:lnSpc>
              <a:buNone/>
            </a:pPr>
            <a:r>
              <a:rPr lang="en-GB" b="1" dirty="0"/>
              <a:t>During the placement it is the responsibility of the Reflective Mentor to:</a:t>
            </a:r>
          </a:p>
          <a:p>
            <a:pPr lvl="0">
              <a:lnSpc>
                <a:spcPct val="120000"/>
              </a:lnSpc>
            </a:pPr>
            <a:r>
              <a:rPr lang="en-GB" dirty="0"/>
              <a:t>be familiar with the National Mentor Standards for ITT </a:t>
            </a:r>
          </a:p>
          <a:p>
            <a:pPr lvl="0">
              <a:lnSpc>
                <a:spcPct val="120000"/>
              </a:lnSpc>
            </a:pPr>
            <a:r>
              <a:rPr lang="en-GB" dirty="0"/>
              <a:t>ensure they are familiar with the Exeter Model Training Tools</a:t>
            </a:r>
          </a:p>
          <a:p>
            <a:pPr lvl="0">
              <a:lnSpc>
                <a:spcPct val="120000"/>
              </a:lnSpc>
            </a:pPr>
            <a:r>
              <a:rPr lang="en-GB" dirty="0"/>
              <a:t>conduct Reflective Conversations (of at least 1 hour each) approx. once a month during each term </a:t>
            </a:r>
          </a:p>
          <a:p>
            <a:pPr lvl="0">
              <a:lnSpc>
                <a:spcPct val="120000"/>
              </a:lnSpc>
            </a:pPr>
            <a:r>
              <a:rPr lang="en-GB" dirty="0"/>
              <a:t>check the trainee's Individual Development Portfolio </a:t>
            </a:r>
          </a:p>
          <a:p>
            <a:pPr lvl="0">
              <a:lnSpc>
                <a:spcPct val="120000"/>
              </a:lnSpc>
            </a:pPr>
            <a:r>
              <a:rPr lang="en-GB" dirty="0"/>
              <a:t>discuss the progress of the trainee regularly with the Lead Mentor </a:t>
            </a:r>
          </a:p>
          <a:p>
            <a:pPr lvl="0">
              <a:lnSpc>
                <a:spcPct val="120000"/>
              </a:lnSpc>
            </a:pPr>
            <a:r>
              <a:rPr lang="en-GB" dirty="0"/>
              <a:t>support the trainee with the Formative Assessment of Achievement and Progress (FRAP) process, supporting them to decide when they are ready to progress to the next phase </a:t>
            </a:r>
          </a:p>
          <a:p>
            <a:pPr lvl="0">
              <a:lnSpc>
                <a:spcPct val="120000"/>
              </a:lnSpc>
            </a:pPr>
            <a:r>
              <a:rPr lang="en-GB" dirty="0"/>
              <a:t>provide critical and constructive guidance for future development including a discussion with the trainee towards the end of the training period to support the completion of their PGCE to Early Career Framework Transition Document </a:t>
            </a:r>
          </a:p>
          <a:p>
            <a:pPr lvl="0">
              <a:lnSpc>
                <a:spcPct val="120000"/>
              </a:lnSpc>
            </a:pPr>
            <a:r>
              <a:rPr lang="en-GB" dirty="0"/>
              <a:t>inform the ITE Coordinator of any concerns </a:t>
            </a:r>
          </a:p>
          <a:p>
            <a:pPr lvl="0">
              <a:lnSpc>
                <a:spcPct val="120000"/>
              </a:lnSpc>
            </a:pPr>
            <a:r>
              <a:rPr lang="en-GB" dirty="0"/>
              <a:t>quality assure that the trainee has access to classes across the curriculum and relevant key stages </a:t>
            </a:r>
          </a:p>
          <a:p>
            <a:pPr lvl="0">
              <a:lnSpc>
                <a:spcPct val="120000"/>
              </a:lnSpc>
            </a:pPr>
            <a:r>
              <a:rPr lang="en-GB" dirty="0"/>
              <a:t>contribute to school-based references</a:t>
            </a:r>
            <a:endParaRPr lang="en-US" dirty="0"/>
          </a:p>
        </p:txBody>
      </p:sp>
    </p:spTree>
    <p:extLst>
      <p:ext uri="{BB962C8B-B14F-4D97-AF65-F5344CB8AC3E}">
        <p14:creationId xmlns:p14="http://schemas.microsoft.com/office/powerpoint/2010/main" val="2308280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0E516F8-3D7A-1976-D51E-B2EAC63295B1}"/>
              </a:ext>
            </a:extLst>
          </p:cNvPr>
          <p:cNvSpPr txBox="1"/>
          <p:nvPr/>
        </p:nvSpPr>
        <p:spPr>
          <a:xfrm>
            <a:off x="907472" y="2090631"/>
            <a:ext cx="10377055" cy="2246769"/>
          </a:xfrm>
          <a:prstGeom prst="rect">
            <a:avLst/>
          </a:prstGeom>
          <a:noFill/>
        </p:spPr>
        <p:txBody>
          <a:bodyPr wrap="square">
            <a:spAutoFit/>
          </a:bodyPr>
          <a:lstStyle/>
          <a:p>
            <a:pPr marL="285750" indent="-285750">
              <a:buFont typeface="Arial" panose="020B0604020202020204" pitchFamily="34" charset="0"/>
              <a:buChar char="•"/>
            </a:pPr>
            <a:r>
              <a:rPr lang="en-US" sz="2800" dirty="0">
                <a:latin typeface="+mj-lt"/>
              </a:rPr>
              <a:t>Judging how much autonomy</a:t>
            </a:r>
          </a:p>
          <a:p>
            <a:pPr marL="285750" indent="-285750">
              <a:buFont typeface="Arial" panose="020B0604020202020204" pitchFamily="34" charset="0"/>
              <a:buChar char="•"/>
            </a:pPr>
            <a:r>
              <a:rPr lang="en-US" sz="2800" dirty="0">
                <a:latin typeface="+mj-lt"/>
              </a:rPr>
              <a:t>Balancing the needs of the trainee with school policy, systems </a:t>
            </a:r>
            <a:r>
              <a:rPr lang="en-US" sz="2800" dirty="0" err="1">
                <a:latin typeface="+mj-lt"/>
              </a:rPr>
              <a:t>etc</a:t>
            </a:r>
            <a:endParaRPr lang="en-US" sz="2800" dirty="0">
              <a:latin typeface="+mj-lt"/>
            </a:endParaRPr>
          </a:p>
          <a:p>
            <a:pPr marL="285750" indent="-285750">
              <a:buFont typeface="Arial" panose="020B0604020202020204" pitchFamily="34" charset="0"/>
              <a:buChar char="•"/>
            </a:pPr>
            <a:r>
              <a:rPr lang="en-US" sz="2800" dirty="0">
                <a:latin typeface="+mj-lt"/>
              </a:rPr>
              <a:t>Mentor/mentee boundaries and expectations</a:t>
            </a:r>
          </a:p>
          <a:p>
            <a:pPr marL="285750" indent="-285750">
              <a:buFont typeface="Arial" panose="020B0604020202020204" pitchFamily="34" charset="0"/>
              <a:buChar char="•"/>
            </a:pPr>
            <a:r>
              <a:rPr lang="en-US" sz="2800" dirty="0">
                <a:latin typeface="+mj-lt"/>
              </a:rPr>
              <a:t>Transition points ABCDE and the change of the role/relationship</a:t>
            </a:r>
          </a:p>
          <a:p>
            <a:pPr marL="285750" indent="-285750">
              <a:buFont typeface="Arial" panose="020B0604020202020204" pitchFamily="34" charset="0"/>
              <a:buChar char="•"/>
            </a:pPr>
            <a:r>
              <a:rPr lang="en-US" sz="2800" dirty="0">
                <a:latin typeface="+mj-lt"/>
              </a:rPr>
              <a:t>The personal nature of the relationship</a:t>
            </a:r>
          </a:p>
        </p:txBody>
      </p:sp>
      <p:sp>
        <p:nvSpPr>
          <p:cNvPr id="9" name="Title 8">
            <a:extLst>
              <a:ext uri="{FF2B5EF4-FFF2-40B4-BE49-F238E27FC236}">
                <a16:creationId xmlns:a16="http://schemas.microsoft.com/office/drawing/2014/main" id="{2A3A3E00-B79D-FECF-2357-4511D2A92827}"/>
              </a:ext>
            </a:extLst>
          </p:cNvPr>
          <p:cNvSpPr>
            <a:spLocks noGrp="1"/>
          </p:cNvSpPr>
          <p:nvPr>
            <p:ph type="title"/>
          </p:nvPr>
        </p:nvSpPr>
        <p:spPr>
          <a:xfrm>
            <a:off x="450273" y="281997"/>
            <a:ext cx="10515600" cy="1325563"/>
          </a:xfrm>
        </p:spPr>
        <p:txBody>
          <a:bodyPr/>
          <a:lstStyle/>
          <a:p>
            <a:r>
              <a:rPr lang="en-US" dirty="0"/>
              <a:t>Particular challenges might arise around:</a:t>
            </a:r>
          </a:p>
        </p:txBody>
      </p:sp>
    </p:spTree>
    <p:extLst>
      <p:ext uri="{BB962C8B-B14F-4D97-AF65-F5344CB8AC3E}">
        <p14:creationId xmlns:p14="http://schemas.microsoft.com/office/powerpoint/2010/main" val="2354912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321A-401D-09C9-34FD-F8F88899EBC3}"/>
              </a:ext>
            </a:extLst>
          </p:cNvPr>
          <p:cNvSpPr>
            <a:spLocks noGrp="1"/>
          </p:cNvSpPr>
          <p:nvPr>
            <p:ph type="title"/>
          </p:nvPr>
        </p:nvSpPr>
        <p:spPr/>
        <p:txBody>
          <a:bodyPr/>
          <a:lstStyle/>
          <a:p>
            <a:r>
              <a:rPr lang="en-US" dirty="0"/>
              <a:t>Mentor Zone introduction</a:t>
            </a:r>
          </a:p>
        </p:txBody>
      </p:sp>
      <p:pic>
        <p:nvPicPr>
          <p:cNvPr id="5" name="Picture 4" descr="Graphical user interface, text, application&#10;&#10;Description automatically generated">
            <a:hlinkClick r:id="rId2"/>
            <a:extLst>
              <a:ext uri="{FF2B5EF4-FFF2-40B4-BE49-F238E27FC236}">
                <a16:creationId xmlns:a16="http://schemas.microsoft.com/office/drawing/2014/main" id="{11E0D4C0-F7F7-7938-BAF9-80B9D948C5E3}"/>
              </a:ext>
            </a:extLst>
          </p:cNvPr>
          <p:cNvPicPr>
            <a:picLocks noChangeAspect="1"/>
          </p:cNvPicPr>
          <p:nvPr/>
        </p:nvPicPr>
        <p:blipFill>
          <a:blip r:embed="rId3"/>
          <a:stretch>
            <a:fillRect/>
          </a:stretch>
        </p:blipFill>
        <p:spPr>
          <a:xfrm>
            <a:off x="2125376" y="1385454"/>
            <a:ext cx="7941247" cy="4537205"/>
          </a:xfrm>
          <a:prstGeom prst="rect">
            <a:avLst/>
          </a:prstGeom>
        </p:spPr>
      </p:pic>
    </p:spTree>
    <p:extLst>
      <p:ext uri="{BB962C8B-B14F-4D97-AF65-F5344CB8AC3E}">
        <p14:creationId xmlns:p14="http://schemas.microsoft.com/office/powerpoint/2010/main" val="2543883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015 CAMS 055 Corporate PowerPoint widescreen4.jpg">
            <a:extLst>
              <a:ext uri="{FF2B5EF4-FFF2-40B4-BE49-F238E27FC236}">
                <a16:creationId xmlns:a16="http://schemas.microsoft.com/office/drawing/2014/main" id="{13DB283F-04F0-B08C-23B3-A9FE9FFD227C}"/>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C7F12BC0-B030-3D04-F9B6-AA4F8601B824}"/>
              </a:ext>
            </a:extLst>
          </p:cNvPr>
          <p:cNvSpPr>
            <a:spLocks noGrp="1"/>
          </p:cNvSpPr>
          <p:nvPr>
            <p:ph idx="1"/>
          </p:nvPr>
        </p:nvSpPr>
        <p:spPr>
          <a:xfrm>
            <a:off x="510658" y="1580634"/>
            <a:ext cx="10515600" cy="2329357"/>
          </a:xfrm>
        </p:spPr>
        <p:txBody>
          <a:bodyPr vert="horz" lIns="91440" tIns="45720" rIns="91440" bIns="45720" rtlCol="0" anchor="t">
            <a:normAutofit/>
          </a:bodyPr>
          <a:lstStyle/>
          <a:p>
            <a:pPr marL="0" indent="0">
              <a:buNone/>
            </a:pPr>
            <a:r>
              <a:rPr lang="en-US" sz="4000" dirty="0">
                <a:latin typeface="+mj-lt"/>
              </a:rPr>
              <a:t>List the characteristics of a good mentor.</a:t>
            </a:r>
          </a:p>
          <a:p>
            <a:endParaRPr lang="en-US" dirty="0"/>
          </a:p>
        </p:txBody>
      </p:sp>
      <p:sp>
        <p:nvSpPr>
          <p:cNvPr id="7" name="TextBox 6">
            <a:extLst>
              <a:ext uri="{FF2B5EF4-FFF2-40B4-BE49-F238E27FC236}">
                <a16:creationId xmlns:a16="http://schemas.microsoft.com/office/drawing/2014/main" id="{C26ACF9D-8D64-78E7-9752-EE787662EBC3}"/>
              </a:ext>
            </a:extLst>
          </p:cNvPr>
          <p:cNvSpPr txBox="1"/>
          <p:nvPr/>
        </p:nvSpPr>
        <p:spPr>
          <a:xfrm>
            <a:off x="4724400" y="3200400"/>
            <a:ext cx="5762977"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Calibri Light"/>
                <a:cs typeface="Arial"/>
              </a:rPr>
              <a:t>Which 3 are the most critical?</a:t>
            </a:r>
          </a:p>
        </p:txBody>
      </p:sp>
    </p:spTree>
    <p:extLst>
      <p:ext uri="{BB962C8B-B14F-4D97-AF65-F5344CB8AC3E}">
        <p14:creationId xmlns:p14="http://schemas.microsoft.com/office/powerpoint/2010/main" val="329045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A23B-4A63-50AC-A2CB-B302A558636B}"/>
              </a:ext>
            </a:extLst>
          </p:cNvPr>
          <p:cNvSpPr>
            <a:spLocks noGrp="1"/>
          </p:cNvSpPr>
          <p:nvPr>
            <p:ph type="title"/>
          </p:nvPr>
        </p:nvSpPr>
        <p:spPr>
          <a:xfrm>
            <a:off x="280060" y="18255"/>
            <a:ext cx="10515600" cy="1325563"/>
          </a:xfrm>
        </p:spPr>
        <p:txBody>
          <a:bodyPr/>
          <a:lstStyle/>
          <a:p>
            <a:r>
              <a:rPr lang="en-US" dirty="0"/>
              <a:t>The Role of the UVT</a:t>
            </a:r>
          </a:p>
        </p:txBody>
      </p:sp>
      <p:sp>
        <p:nvSpPr>
          <p:cNvPr id="3" name="Content Placeholder 2">
            <a:extLst>
              <a:ext uri="{FF2B5EF4-FFF2-40B4-BE49-F238E27FC236}">
                <a16:creationId xmlns:a16="http://schemas.microsoft.com/office/drawing/2014/main" id="{42105BC8-E1FE-16C2-E091-3E301AEE20C2}"/>
              </a:ext>
            </a:extLst>
          </p:cNvPr>
          <p:cNvSpPr>
            <a:spLocks noGrp="1"/>
          </p:cNvSpPr>
          <p:nvPr>
            <p:ph idx="1"/>
          </p:nvPr>
        </p:nvSpPr>
        <p:spPr>
          <a:xfrm>
            <a:off x="588818" y="987723"/>
            <a:ext cx="10515600" cy="4882553"/>
          </a:xfrm>
        </p:spPr>
        <p:txBody>
          <a:bodyPr>
            <a:normAutofit fontScale="55000" lnSpcReduction="20000"/>
          </a:bodyPr>
          <a:lstStyle/>
          <a:p>
            <a:pPr marL="0" indent="0">
              <a:lnSpc>
                <a:spcPct val="120000"/>
              </a:lnSpc>
              <a:buNone/>
            </a:pPr>
            <a:r>
              <a:rPr lang="en-GB" dirty="0"/>
              <a:t>The University Visiting Tutor (UVT) will make visits to trainees, usually during the timeframes indicated in the course diary. The purpose of these visits is to monitor and support trainees’ progress, support school-based staff and monitor school provision.</a:t>
            </a:r>
          </a:p>
          <a:p>
            <a:pPr marL="0" indent="0">
              <a:lnSpc>
                <a:spcPct val="120000"/>
              </a:lnSpc>
              <a:buNone/>
            </a:pPr>
            <a:r>
              <a:rPr lang="en-GB" dirty="0"/>
              <a:t>There will be one visit per term and additional visits may be made if there is a concern. </a:t>
            </a:r>
          </a:p>
          <a:p>
            <a:pPr marL="0" indent="0">
              <a:lnSpc>
                <a:spcPct val="120000"/>
              </a:lnSpc>
              <a:buNone/>
            </a:pPr>
            <a:r>
              <a:rPr lang="en-GB" dirty="0"/>
              <a:t>During each placement it is the responsibility of the University Visiting Tutor to support and monitor the trainee’s progress by: </a:t>
            </a:r>
          </a:p>
          <a:p>
            <a:pPr>
              <a:lnSpc>
                <a:spcPct val="120000"/>
              </a:lnSpc>
            </a:pPr>
            <a:r>
              <a:rPr lang="en-GB" dirty="0"/>
              <a:t>discussing the trainee’s progress with their mentors </a:t>
            </a:r>
          </a:p>
          <a:p>
            <a:pPr>
              <a:lnSpc>
                <a:spcPct val="120000"/>
              </a:lnSpc>
            </a:pPr>
            <a:r>
              <a:rPr lang="en-GB" dirty="0"/>
              <a:t>jointly observing the trainee with the Lead Mentor, then observing the Lead Mentor giving the trainee feedback or giving feedback jointly with the Lead Mentor </a:t>
            </a:r>
          </a:p>
          <a:p>
            <a:pPr>
              <a:lnSpc>
                <a:spcPct val="120000"/>
              </a:lnSpc>
            </a:pPr>
            <a:r>
              <a:rPr lang="en-GB" dirty="0"/>
              <a:t>formally commenting on the pupils’ learning in the lessons observed and over time by examining the trainee’s evidence </a:t>
            </a:r>
          </a:p>
          <a:p>
            <a:pPr>
              <a:lnSpc>
                <a:spcPct val="120000"/>
              </a:lnSpc>
            </a:pPr>
            <a:r>
              <a:rPr lang="en-GB" dirty="0"/>
              <a:t>discussing the Individual Development Portfolio with the trainee </a:t>
            </a:r>
          </a:p>
          <a:p>
            <a:pPr>
              <a:lnSpc>
                <a:spcPct val="120000"/>
              </a:lnSpc>
            </a:pPr>
            <a:r>
              <a:rPr lang="en-GB" dirty="0"/>
              <a:t>meeting with the trainee to discuss progress and monitor school provision, including facilitation of EPS and Framework Tasks and other directed tasks as well as support for the trainee’s development of subject-specific knowledge and pedagogical understanding </a:t>
            </a:r>
          </a:p>
          <a:p>
            <a:pPr>
              <a:lnSpc>
                <a:spcPct val="120000"/>
              </a:lnSpc>
            </a:pPr>
            <a:r>
              <a:rPr lang="en-GB" dirty="0"/>
              <a:t>providing a formative progress report at each visit, using the UVT Visit Record </a:t>
            </a:r>
          </a:p>
          <a:p>
            <a:pPr>
              <a:lnSpc>
                <a:spcPct val="120000"/>
              </a:lnSpc>
            </a:pPr>
            <a:endParaRPr lang="en-GB" dirty="0"/>
          </a:p>
          <a:p>
            <a:pPr>
              <a:lnSpc>
                <a:spcPct val="120000"/>
              </a:lnSpc>
            </a:pPr>
            <a:r>
              <a:rPr lang="en-GB" dirty="0"/>
              <a:t>(see handbook for more)</a:t>
            </a:r>
          </a:p>
        </p:txBody>
      </p:sp>
    </p:spTree>
    <p:extLst>
      <p:ext uri="{BB962C8B-B14F-4D97-AF65-F5344CB8AC3E}">
        <p14:creationId xmlns:p14="http://schemas.microsoft.com/office/powerpoint/2010/main" val="1819814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83AE-D9EA-2A2F-CABD-8E6397EAB9F5}"/>
              </a:ext>
            </a:extLst>
          </p:cNvPr>
          <p:cNvSpPr>
            <a:spLocks noGrp="1"/>
          </p:cNvSpPr>
          <p:nvPr>
            <p:ph type="title"/>
          </p:nvPr>
        </p:nvSpPr>
        <p:spPr/>
        <p:txBody>
          <a:bodyPr/>
          <a:lstStyle/>
          <a:p>
            <a:r>
              <a:rPr lang="en-US" dirty="0"/>
              <a:t>Academic Staff:</a:t>
            </a:r>
            <a:br>
              <a:rPr lang="en-US" dirty="0"/>
            </a:br>
            <a:endParaRPr lang="en-US" dirty="0"/>
          </a:p>
        </p:txBody>
      </p:sp>
      <p:sp>
        <p:nvSpPr>
          <p:cNvPr id="3" name="Content Placeholder 2">
            <a:extLst>
              <a:ext uri="{FF2B5EF4-FFF2-40B4-BE49-F238E27FC236}">
                <a16:creationId xmlns:a16="http://schemas.microsoft.com/office/drawing/2014/main" id="{8BA5F54D-4CD6-D576-786D-822CCA51BB33}"/>
              </a:ext>
            </a:extLst>
          </p:cNvPr>
          <p:cNvSpPr>
            <a:spLocks noGrp="1"/>
          </p:cNvSpPr>
          <p:nvPr>
            <p:ph idx="1"/>
          </p:nvPr>
        </p:nvSpPr>
        <p:spPr/>
        <p:txBody>
          <a:bodyPr/>
          <a:lstStyle/>
          <a:p>
            <a:r>
              <a:rPr lang="en-US" dirty="0"/>
              <a:t>Dr Lindsay Hetherington (</a:t>
            </a:r>
            <a:r>
              <a:rPr lang="en-GB" dirty="0"/>
              <a:t>Associate Professor in Science Education / Head of Initial Teacher Education)</a:t>
            </a:r>
          </a:p>
          <a:p>
            <a:r>
              <a:rPr lang="en-GB" dirty="0"/>
              <a:t>Dr Tom Ralph (PGCE Secondary Programme Director / PGCE Secondary Mathematics Subject Lead)</a:t>
            </a:r>
          </a:p>
          <a:p>
            <a:r>
              <a:rPr lang="en-GB" dirty="0"/>
              <a:t>Dr Karen Walshe (Associate Professor of Education / Director of Education and Student Experience, School of Education / PGCE Secondary RE Subject Lead)</a:t>
            </a:r>
            <a:endParaRPr lang="en-US" dirty="0"/>
          </a:p>
        </p:txBody>
      </p:sp>
    </p:spTree>
    <p:extLst>
      <p:ext uri="{BB962C8B-B14F-4D97-AF65-F5344CB8AC3E}">
        <p14:creationId xmlns:p14="http://schemas.microsoft.com/office/powerpoint/2010/main" val="2271469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14BBA-9189-CB10-6F75-B69E271064ED}"/>
              </a:ext>
            </a:extLst>
          </p:cNvPr>
          <p:cNvSpPr>
            <a:spLocks noGrp="1"/>
          </p:cNvSpPr>
          <p:nvPr>
            <p:ph type="title"/>
          </p:nvPr>
        </p:nvSpPr>
        <p:spPr/>
        <p:txBody>
          <a:bodyPr/>
          <a:lstStyle/>
          <a:p>
            <a:r>
              <a:rPr lang="en-US" dirty="0"/>
              <a:t>Mentors and our curriculum</a:t>
            </a:r>
          </a:p>
        </p:txBody>
      </p:sp>
      <p:sp>
        <p:nvSpPr>
          <p:cNvPr id="3" name="Content Placeholder 2">
            <a:extLst>
              <a:ext uri="{FF2B5EF4-FFF2-40B4-BE49-F238E27FC236}">
                <a16:creationId xmlns:a16="http://schemas.microsoft.com/office/drawing/2014/main" id="{A6BE9BE1-244E-D866-17C4-D08586E7C1D4}"/>
              </a:ext>
            </a:extLst>
          </p:cNvPr>
          <p:cNvSpPr>
            <a:spLocks noGrp="1"/>
          </p:cNvSpPr>
          <p:nvPr>
            <p:ph idx="1"/>
          </p:nvPr>
        </p:nvSpPr>
        <p:spPr/>
        <p:txBody>
          <a:bodyPr/>
          <a:lstStyle/>
          <a:p>
            <a:r>
              <a:rPr lang="en-US" dirty="0"/>
              <a:t>subject specific and CCF (mentor zone)  </a:t>
            </a:r>
          </a:p>
          <a:p>
            <a:r>
              <a:rPr lang="en-US" dirty="0"/>
              <a:t>LM,TD&amp;C links.</a:t>
            </a:r>
          </a:p>
          <a:p>
            <a:r>
              <a:rPr lang="en-US" dirty="0"/>
              <a:t>Curriculum Blogs and Maps</a:t>
            </a:r>
          </a:p>
          <a:p>
            <a:r>
              <a:rPr lang="en-US" dirty="0"/>
              <a:t>Broader relationships – R&amp;R UVT, Partnership, in-school connections</a:t>
            </a:r>
          </a:p>
          <a:p>
            <a:pPr marL="0" indent="0">
              <a:buNone/>
            </a:pPr>
            <a:endParaRPr lang="en-US" dirty="0"/>
          </a:p>
          <a:p>
            <a:endParaRPr lang="en-US" dirty="0"/>
          </a:p>
        </p:txBody>
      </p:sp>
    </p:spTree>
    <p:extLst>
      <p:ext uri="{BB962C8B-B14F-4D97-AF65-F5344CB8AC3E}">
        <p14:creationId xmlns:p14="http://schemas.microsoft.com/office/powerpoint/2010/main" val="519054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37255-EE1E-5D8C-24D8-B11931650901}"/>
              </a:ext>
            </a:extLst>
          </p:cNvPr>
          <p:cNvSpPr>
            <a:spLocks noGrp="1"/>
          </p:cNvSpPr>
          <p:nvPr>
            <p:ph type="title"/>
          </p:nvPr>
        </p:nvSpPr>
        <p:spPr>
          <a:xfrm>
            <a:off x="0" y="0"/>
            <a:ext cx="10515600" cy="1325563"/>
          </a:xfrm>
        </p:spPr>
        <p:txBody>
          <a:bodyPr>
            <a:noAutofit/>
          </a:bodyPr>
          <a:lstStyle/>
          <a:p>
            <a:r>
              <a:rPr lang="en-GB" sz="2400" b="1" dirty="0"/>
              <a:t>Some advice from current mentors:</a:t>
            </a:r>
            <a:br>
              <a:rPr lang="en-GB" sz="2400" b="1" dirty="0"/>
            </a:br>
            <a:r>
              <a:rPr lang="en-GB" sz="2400" b="1" dirty="0"/>
              <a:t/>
            </a:r>
            <a:br>
              <a:rPr lang="en-GB" sz="2400" b="1" dirty="0"/>
            </a:br>
            <a:endParaRPr lang="en-US" sz="2400" b="1" dirty="0"/>
          </a:p>
        </p:txBody>
      </p:sp>
      <p:sp>
        <p:nvSpPr>
          <p:cNvPr id="3" name="Content Placeholder 2">
            <a:extLst>
              <a:ext uri="{FF2B5EF4-FFF2-40B4-BE49-F238E27FC236}">
                <a16:creationId xmlns:a16="http://schemas.microsoft.com/office/drawing/2014/main" id="{49DB59C0-8FB2-ECC5-22C2-0800957869DA}"/>
              </a:ext>
            </a:extLst>
          </p:cNvPr>
          <p:cNvSpPr>
            <a:spLocks noGrp="1"/>
          </p:cNvSpPr>
          <p:nvPr>
            <p:ph idx="1"/>
          </p:nvPr>
        </p:nvSpPr>
        <p:spPr>
          <a:xfrm>
            <a:off x="291935" y="814840"/>
            <a:ext cx="11608130" cy="5679581"/>
          </a:xfrm>
        </p:spPr>
        <p:txBody>
          <a:bodyPr>
            <a:normAutofit fontScale="70000" lnSpcReduction="20000"/>
          </a:bodyPr>
          <a:lstStyle/>
          <a:p>
            <a:pPr>
              <a:lnSpc>
                <a:spcPct val="120000"/>
              </a:lnSpc>
            </a:pPr>
            <a:r>
              <a:rPr lang="en-US" dirty="0"/>
              <a:t>Manage expectations – keep in mind what the role entails (and what it doesn’t)</a:t>
            </a:r>
          </a:p>
          <a:p>
            <a:pPr>
              <a:lnSpc>
                <a:spcPct val="120000"/>
              </a:lnSpc>
            </a:pPr>
            <a:r>
              <a:rPr lang="en-US" dirty="0"/>
              <a:t>Let your trainee know when you are available to them, and also how you wish to be contacted - don't be on-call 24/7 but do be available to support at mutually appropriate times.</a:t>
            </a:r>
          </a:p>
          <a:p>
            <a:pPr>
              <a:lnSpc>
                <a:spcPct val="120000"/>
              </a:lnSpc>
            </a:pPr>
            <a:r>
              <a:rPr lang="en-US" dirty="0"/>
              <a:t>Trainees are often anxious – they respond best when they feel their concerns are taken seriously and are valued. </a:t>
            </a:r>
          </a:p>
          <a:p>
            <a:pPr>
              <a:lnSpc>
                <a:spcPct val="120000"/>
              </a:lnSpc>
            </a:pPr>
            <a:r>
              <a:rPr lang="en-US" dirty="0"/>
              <a:t>Take time to listen as they often use a minor thing as an opportunity to start talking about the real issues.</a:t>
            </a:r>
          </a:p>
          <a:p>
            <a:pPr>
              <a:lnSpc>
                <a:spcPct val="120000"/>
              </a:lnSpc>
            </a:pPr>
            <a:r>
              <a:rPr lang="en-US" dirty="0"/>
              <a:t>Be prepared to learn from your trainee too - trainees have access to ideas and strategies from other teachers in other schools, they can bring some inspirational ideas and knowledge of their own.</a:t>
            </a:r>
          </a:p>
          <a:p>
            <a:pPr>
              <a:lnSpc>
                <a:spcPct val="120000"/>
              </a:lnSpc>
            </a:pPr>
            <a:r>
              <a:rPr lang="en-US" dirty="0"/>
              <a:t>Consider appropriate targets for your trainee at each stage of their training (ABCDE)</a:t>
            </a:r>
          </a:p>
          <a:p>
            <a:pPr>
              <a:lnSpc>
                <a:spcPct val="120000"/>
              </a:lnSpc>
            </a:pPr>
            <a:r>
              <a:rPr lang="en-US" dirty="0" err="1"/>
              <a:t>Recognise</a:t>
            </a:r>
            <a:r>
              <a:rPr lang="en-US" dirty="0"/>
              <a:t> that your trainee is a beginning teacher and that some aspects of teaching are much more difficult than others.</a:t>
            </a:r>
          </a:p>
          <a:p>
            <a:pPr>
              <a:lnSpc>
                <a:spcPct val="120000"/>
              </a:lnSpc>
            </a:pPr>
            <a:r>
              <a:rPr lang="en-US" dirty="0" err="1"/>
              <a:t>Recognise</a:t>
            </a:r>
            <a:r>
              <a:rPr lang="en-US" dirty="0"/>
              <a:t> that your trainee is a beginning teacher and that some aspects of teaching are much more difficult than others.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267015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CD41D0-CC5C-16B6-0AE5-0EA09CED59CB}"/>
              </a:ext>
            </a:extLst>
          </p:cNvPr>
          <p:cNvSpPr>
            <a:spLocks noGrp="1"/>
          </p:cNvSpPr>
          <p:nvPr>
            <p:ph idx="1"/>
          </p:nvPr>
        </p:nvSpPr>
        <p:spPr>
          <a:xfrm>
            <a:off x="327561" y="305582"/>
            <a:ext cx="10515600" cy="5180817"/>
          </a:xfrm>
        </p:spPr>
        <p:txBody>
          <a:bodyPr>
            <a:normAutofit fontScale="55000" lnSpcReduction="20000"/>
          </a:bodyPr>
          <a:lstStyle/>
          <a:p>
            <a:pPr marL="0" indent="0">
              <a:lnSpc>
                <a:spcPct val="120000"/>
              </a:lnSpc>
              <a:buNone/>
            </a:pPr>
            <a:endParaRPr lang="en-US" sz="3600" dirty="0"/>
          </a:p>
          <a:p>
            <a:pPr>
              <a:lnSpc>
                <a:spcPct val="120000"/>
              </a:lnSpc>
            </a:pPr>
            <a:r>
              <a:rPr lang="en-US" sz="3600" dirty="0"/>
              <a:t>Consider what and when to judge </a:t>
            </a:r>
          </a:p>
          <a:p>
            <a:pPr>
              <a:lnSpc>
                <a:spcPct val="120000"/>
              </a:lnSpc>
            </a:pPr>
            <a:r>
              <a:rPr lang="en-US" sz="3600" dirty="0"/>
              <a:t>Things go wrong in teaching, especially in the training year and that's fine. What’s most important is how the trainee responds. </a:t>
            </a:r>
          </a:p>
          <a:p>
            <a:pPr>
              <a:lnSpc>
                <a:spcPct val="120000"/>
              </a:lnSpc>
            </a:pPr>
            <a:r>
              <a:rPr lang="en-US" sz="3600" dirty="0"/>
              <a:t>Ensure feedback is manageable and uses terms everyone has a shared understanding of.</a:t>
            </a:r>
          </a:p>
          <a:p>
            <a:pPr>
              <a:lnSpc>
                <a:spcPct val="120000"/>
              </a:lnSpc>
            </a:pPr>
            <a:r>
              <a:rPr lang="en-US" sz="3600" dirty="0"/>
              <a:t>Giving very detailed feedback on everything that you observe may seem very thorough, but to a trainee, too much feedback is often overwhelming </a:t>
            </a:r>
          </a:p>
          <a:p>
            <a:pPr>
              <a:lnSpc>
                <a:spcPct val="120000"/>
              </a:lnSpc>
            </a:pPr>
            <a:r>
              <a:rPr lang="en-US" sz="3600" dirty="0"/>
              <a:t>Try to ensure that feedback is given on targets in subsequent lessons.</a:t>
            </a:r>
          </a:p>
          <a:p>
            <a:pPr>
              <a:lnSpc>
                <a:spcPct val="120000"/>
              </a:lnSpc>
            </a:pPr>
            <a:r>
              <a:rPr lang="en-US" sz="3600" dirty="0"/>
              <a:t>Create a ‘safe space’ to talk. Mutual trust will allow your trainee to feel comfortable in sharing their thoughts, worries and ideas with you.</a:t>
            </a:r>
          </a:p>
          <a:p>
            <a:pPr>
              <a:lnSpc>
                <a:spcPct val="120000"/>
              </a:lnSpc>
            </a:pPr>
            <a:r>
              <a:rPr lang="en-US" sz="3600" dirty="0"/>
              <a:t>Share the load and support</a:t>
            </a:r>
          </a:p>
          <a:p>
            <a:pPr>
              <a:lnSpc>
                <a:spcPct val="120000"/>
              </a:lnSpc>
            </a:pPr>
            <a:r>
              <a:rPr lang="en-US" sz="3600" dirty="0"/>
              <a:t>Look for opportunities to encourage the trainee to work independently and to be proactive with their own training </a:t>
            </a:r>
          </a:p>
          <a:p>
            <a:endParaRPr lang="en-US" dirty="0"/>
          </a:p>
          <a:p>
            <a:endParaRPr lang="en-US" dirty="0"/>
          </a:p>
        </p:txBody>
      </p:sp>
    </p:spTree>
    <p:extLst>
      <p:ext uri="{BB962C8B-B14F-4D97-AF65-F5344CB8AC3E}">
        <p14:creationId xmlns:p14="http://schemas.microsoft.com/office/powerpoint/2010/main" val="1046559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C589F-1B79-4913-6853-7C1D3A580EC0}"/>
              </a:ext>
            </a:extLst>
          </p:cNvPr>
          <p:cNvSpPr>
            <a:spLocks noGrp="1"/>
          </p:cNvSpPr>
          <p:nvPr>
            <p:ph type="title"/>
          </p:nvPr>
        </p:nvSpPr>
        <p:spPr>
          <a:xfrm>
            <a:off x="838200" y="2103437"/>
            <a:ext cx="10515600" cy="1325563"/>
          </a:xfrm>
        </p:spPr>
        <p:txBody>
          <a:bodyPr>
            <a:normAutofit fontScale="90000"/>
          </a:bodyPr>
          <a:lstStyle/>
          <a:p>
            <a:r>
              <a:rPr lang="en-US" dirty="0"/>
              <a:t>Let’s consider some familiar ’issues’ to problem solve…</a:t>
            </a:r>
            <a:br>
              <a:rPr lang="en-US" dirty="0"/>
            </a:br>
            <a:r>
              <a:rPr lang="en-US" dirty="0"/>
              <a:t/>
            </a:r>
            <a:br>
              <a:rPr lang="en-US" dirty="0"/>
            </a:br>
            <a:r>
              <a:rPr lang="en-US" sz="4000" dirty="0"/>
              <a:t>On your table you’ll find a list of scenarios you might encounter as a mentor. </a:t>
            </a:r>
            <a:br>
              <a:rPr lang="en-US" sz="4000" dirty="0"/>
            </a:br>
            <a:r>
              <a:rPr lang="en-US" sz="4000" dirty="0"/>
              <a:t>Consider your action/solution for each and discuss at your table. </a:t>
            </a:r>
          </a:p>
        </p:txBody>
      </p:sp>
    </p:spTree>
    <p:extLst>
      <p:ext uri="{BB962C8B-B14F-4D97-AF65-F5344CB8AC3E}">
        <p14:creationId xmlns:p14="http://schemas.microsoft.com/office/powerpoint/2010/main" val="893462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015 CAMS 055 Corporate PowerPoint widescreen4.jpg">
            <a:extLst>
              <a:ext uri="{FF2B5EF4-FFF2-40B4-BE49-F238E27FC236}">
                <a16:creationId xmlns:a16="http://schemas.microsoft.com/office/drawing/2014/main" id="{CA268A10-1EE6-02D8-DE90-23A78E92A9F0}"/>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98F17DFA-8BBA-356D-4796-BAC6734A56A3}"/>
              </a:ext>
            </a:extLst>
          </p:cNvPr>
          <p:cNvSpPr>
            <a:spLocks noGrp="1"/>
          </p:cNvSpPr>
          <p:nvPr>
            <p:ph type="title"/>
          </p:nvPr>
        </p:nvSpPr>
        <p:spPr>
          <a:xfrm>
            <a:off x="956953" y="1944544"/>
            <a:ext cx="10515600" cy="1325563"/>
          </a:xfrm>
        </p:spPr>
        <p:txBody>
          <a:bodyPr>
            <a:normAutofit fontScale="90000"/>
          </a:bodyPr>
          <a:lstStyle/>
          <a:p>
            <a:r>
              <a:rPr lang="en-US" dirty="0"/>
              <a:t>It’s not surprising that we have quite a range.</a:t>
            </a:r>
            <a:br>
              <a:rPr lang="en-US" dirty="0"/>
            </a:br>
            <a:r>
              <a:rPr lang="en-US" dirty="0"/>
              <a:t/>
            </a:r>
            <a:br>
              <a:rPr lang="en-US" dirty="0"/>
            </a:br>
            <a:r>
              <a:rPr lang="en-US" dirty="0"/>
              <a:t>Mentoring is not an easy thing to define or even agree on what good practice looks like generally. It’s a very human experience and we inevitably bring out own beliefs, values and personality into considering it. </a:t>
            </a:r>
            <a:br>
              <a:rPr lang="en-US" dirty="0"/>
            </a:br>
            <a:endParaRPr lang="en-US" dirty="0"/>
          </a:p>
        </p:txBody>
      </p:sp>
    </p:spTree>
    <p:extLst>
      <p:ext uri="{BB962C8B-B14F-4D97-AF65-F5344CB8AC3E}">
        <p14:creationId xmlns:p14="http://schemas.microsoft.com/office/powerpoint/2010/main" val="227194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9BABB-B877-F9C9-C24F-DFE1BAED69EE}"/>
              </a:ext>
            </a:extLst>
          </p:cNvPr>
          <p:cNvSpPr>
            <a:spLocks noGrp="1"/>
          </p:cNvSpPr>
          <p:nvPr>
            <p:ph type="title"/>
          </p:nvPr>
        </p:nvSpPr>
        <p:spPr/>
        <p:txBody>
          <a:bodyPr/>
          <a:lstStyle/>
          <a:p>
            <a:r>
              <a:rPr lang="en-US" dirty="0"/>
              <a:t>So, what does the literature say?</a:t>
            </a:r>
            <a:br>
              <a:rPr lang="en-US" dirty="0"/>
            </a:br>
            <a:endParaRPr lang="en-US" dirty="0"/>
          </a:p>
        </p:txBody>
      </p:sp>
      <p:sp>
        <p:nvSpPr>
          <p:cNvPr id="3" name="Content Placeholder 2">
            <a:extLst>
              <a:ext uri="{FF2B5EF4-FFF2-40B4-BE49-F238E27FC236}">
                <a16:creationId xmlns:a16="http://schemas.microsoft.com/office/drawing/2014/main" id="{1A4E2D3F-7C77-CDDB-3A30-045CE6E81793}"/>
              </a:ext>
            </a:extLst>
          </p:cNvPr>
          <p:cNvSpPr>
            <a:spLocks noGrp="1"/>
          </p:cNvSpPr>
          <p:nvPr>
            <p:ph idx="1"/>
          </p:nvPr>
        </p:nvSpPr>
        <p:spPr>
          <a:xfrm>
            <a:off x="193964" y="1253331"/>
            <a:ext cx="11845635" cy="4351338"/>
          </a:xfrm>
        </p:spPr>
        <p:txBody>
          <a:bodyPr>
            <a:normAutofit/>
          </a:bodyPr>
          <a:lstStyle/>
          <a:p>
            <a:pPr marL="0" indent="0">
              <a:lnSpc>
                <a:spcPct val="120000"/>
              </a:lnSpc>
              <a:buNone/>
            </a:pPr>
            <a:r>
              <a:rPr lang="en-GB" dirty="0"/>
              <a:t>The word ‘mentor’ has become synonymous with teacher, counsellor, coach, facilitator, motivator and friend. Typically, a mentor is described as ‘a person who offers support and guidance to another; an experienced and trusted counsellor or friend; a patron, a sponsor’. </a:t>
            </a:r>
          </a:p>
          <a:p>
            <a:pPr marL="0" indent="0">
              <a:lnSpc>
                <a:spcPct val="120000"/>
              </a:lnSpc>
              <a:buNone/>
            </a:pPr>
            <a:r>
              <a:rPr lang="en-GB" dirty="0"/>
              <a:t>There are many interpretations of mentor roles, by researchers, teacher educators and mentors, described in the literature. As a consequence, and despite the plethora of models in literature, the concept of mentoring remains elusive (Roberts, 2000). </a:t>
            </a:r>
            <a:endParaRPr lang="en-US" dirty="0"/>
          </a:p>
        </p:txBody>
      </p:sp>
    </p:spTree>
    <p:extLst>
      <p:ext uri="{BB962C8B-B14F-4D97-AF65-F5344CB8AC3E}">
        <p14:creationId xmlns:p14="http://schemas.microsoft.com/office/powerpoint/2010/main" val="216018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25BE75-2104-F20A-5FB2-056D4C57D130}"/>
              </a:ext>
            </a:extLst>
          </p:cNvPr>
          <p:cNvSpPr>
            <a:spLocks noGrp="1"/>
          </p:cNvSpPr>
          <p:nvPr>
            <p:ph idx="1"/>
          </p:nvPr>
        </p:nvSpPr>
        <p:spPr>
          <a:xfrm>
            <a:off x="546265" y="415636"/>
            <a:ext cx="11364685" cy="5761327"/>
          </a:xfrm>
        </p:spPr>
        <p:txBody>
          <a:bodyPr>
            <a:normAutofit/>
          </a:bodyPr>
          <a:lstStyle/>
          <a:p>
            <a:pPr marL="0" indent="0">
              <a:lnSpc>
                <a:spcPct val="100000"/>
              </a:lnSpc>
              <a:buNone/>
            </a:pPr>
            <a:r>
              <a:rPr lang="en-GB" dirty="0">
                <a:solidFill>
                  <a:srgbClr val="000000"/>
                </a:solidFill>
              </a:rPr>
              <a:t>In the mentoring literature reviewed by Mullen &amp;, </a:t>
            </a:r>
            <a:r>
              <a:rPr lang="en-GB" dirty="0" err="1">
                <a:solidFill>
                  <a:srgbClr val="000000"/>
                </a:solidFill>
              </a:rPr>
              <a:t>Klimaitis</a:t>
            </a:r>
            <a:r>
              <a:rPr lang="en-GB" dirty="0">
                <a:solidFill>
                  <a:srgbClr val="000000"/>
                </a:solidFill>
              </a:rPr>
              <a:t> (2019), they note that many definitions of mentoring exist, and that these definitions, like its practices, are changing as well as expanding. Indeed, “competing definitions of mentoring have been advanced; over a decade ago, it was found that the definitions reflected ill‐defined roles for mentors and mentees, and unclear expectations”. What might be meant by ‘mentoring’ therefore, is contested, and in the context of teacher education, may reflect a number of different (and often competing) models such as mentor as: a) supervisor, b) supporter and/or c) collaborator (</a:t>
            </a:r>
            <a:r>
              <a:rPr lang="en-GB" dirty="0" err="1">
                <a:solidFill>
                  <a:srgbClr val="000000"/>
                </a:solidFill>
              </a:rPr>
              <a:t>Kemmis</a:t>
            </a:r>
            <a:r>
              <a:rPr lang="en-GB" dirty="0">
                <a:solidFill>
                  <a:srgbClr val="000000"/>
                </a:solidFill>
              </a:rPr>
              <a:t> et al. 2014). </a:t>
            </a:r>
          </a:p>
          <a:p>
            <a:pPr marL="0" indent="0">
              <a:lnSpc>
                <a:spcPct val="100000"/>
              </a:lnSpc>
              <a:buNone/>
            </a:pPr>
            <a:r>
              <a:rPr lang="en-GB" dirty="0">
                <a:solidFill>
                  <a:srgbClr val="000000"/>
                </a:solidFill>
              </a:rPr>
              <a:t>Broad agreement, however, is that mentoring “is relational and developmental,” has career (instrumental) and psychosocial (relational) functions, and “includes phases and transitions,” (</a:t>
            </a:r>
            <a:r>
              <a:rPr lang="en-GB" dirty="0" err="1">
                <a:solidFill>
                  <a:srgbClr val="000000"/>
                </a:solidFill>
              </a:rPr>
              <a:t>Kochan</a:t>
            </a:r>
            <a:r>
              <a:rPr lang="en-GB" dirty="0">
                <a:solidFill>
                  <a:srgbClr val="000000"/>
                </a:solidFill>
              </a:rPr>
              <a:t>, 2017)</a:t>
            </a:r>
          </a:p>
          <a:p>
            <a:endParaRPr lang="en-US" dirty="0"/>
          </a:p>
        </p:txBody>
      </p:sp>
    </p:spTree>
    <p:extLst>
      <p:ext uri="{BB962C8B-B14F-4D97-AF65-F5344CB8AC3E}">
        <p14:creationId xmlns:p14="http://schemas.microsoft.com/office/powerpoint/2010/main" val="16729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5BF2B5-0CF8-DCB2-C985-3FE04D9C54D2}"/>
              </a:ext>
            </a:extLst>
          </p:cNvPr>
          <p:cNvSpPr>
            <a:spLocks noGrp="1"/>
          </p:cNvSpPr>
          <p:nvPr>
            <p:ph idx="1"/>
          </p:nvPr>
        </p:nvSpPr>
        <p:spPr>
          <a:xfrm>
            <a:off x="256309" y="357043"/>
            <a:ext cx="11797146" cy="5295611"/>
          </a:xfrm>
        </p:spPr>
        <p:txBody>
          <a:bodyPr>
            <a:normAutofit lnSpcReduction="10000"/>
          </a:bodyPr>
          <a:lstStyle/>
          <a:p>
            <a:pPr marL="0" indent="0">
              <a:lnSpc>
                <a:spcPct val="100000"/>
              </a:lnSpc>
              <a:buNone/>
            </a:pPr>
            <a:r>
              <a:rPr lang="en-US" dirty="0"/>
              <a:t>Much of the research* notes that </a:t>
            </a:r>
            <a:r>
              <a:rPr lang="en-GB" dirty="0"/>
              <a:t>expectations and circumstances (personal and professional) change, and therefore transition is integral to the mentoring cycle.</a:t>
            </a:r>
          </a:p>
          <a:p>
            <a:pPr marL="0" indent="0">
              <a:lnSpc>
                <a:spcPct val="100000"/>
              </a:lnSpc>
              <a:buNone/>
            </a:pPr>
            <a:r>
              <a:rPr lang="en-GB" dirty="0"/>
              <a:t>The developmental mentoring relationship's phases are initiation, cultivation, separation, and redefinition. Initiation involves engaging in sufficient interaction to assess the possibility of a productive mentee–mentor match. Cultivation, the most intensive and sustained phase, is where mentoring functions (career and psychosocial) are performed, and mentor and mentee engagement peaks. During separation, the nature and intensity of the relationship shifts, with significant role alterations; a structural and psychological change occurs such that interactions decrease as the mentee's autonomy increases. In redefinition, the relationship has either run its course or shifted into collegial friendship, characterized by a peer bond, informal contact, and mutual support</a:t>
            </a:r>
            <a:r>
              <a:rPr lang="en-GB" dirty="0">
                <a:effectLst/>
              </a:rPr>
              <a:t> </a:t>
            </a:r>
            <a:endParaRPr lang="en-US" dirty="0"/>
          </a:p>
        </p:txBody>
      </p:sp>
      <p:sp>
        <p:nvSpPr>
          <p:cNvPr id="4" name="TextBox 3">
            <a:extLst>
              <a:ext uri="{FF2B5EF4-FFF2-40B4-BE49-F238E27FC236}">
                <a16:creationId xmlns:a16="http://schemas.microsoft.com/office/drawing/2014/main" id="{7983558F-04F4-4A38-4019-953826D1EF94}"/>
              </a:ext>
            </a:extLst>
          </p:cNvPr>
          <p:cNvSpPr txBox="1"/>
          <p:nvPr/>
        </p:nvSpPr>
        <p:spPr>
          <a:xfrm>
            <a:off x="1" y="5943600"/>
            <a:ext cx="9310254" cy="923330"/>
          </a:xfrm>
          <a:prstGeom prst="rect">
            <a:avLst/>
          </a:prstGeom>
          <a:noFill/>
        </p:spPr>
        <p:txBody>
          <a:bodyPr wrap="square" rtlCol="0">
            <a:spAutoFit/>
          </a:bodyPr>
          <a:lstStyle/>
          <a:p>
            <a:r>
              <a:rPr lang="en-GB" dirty="0"/>
              <a:t>*Furlong and Maynard 1993;</a:t>
            </a:r>
            <a:r>
              <a:rPr lang="en-GB" dirty="0">
                <a:effectLst/>
              </a:rPr>
              <a:t> </a:t>
            </a:r>
            <a:r>
              <a:rPr lang="en-GB" dirty="0" err="1"/>
              <a:t>Kram</a:t>
            </a:r>
            <a:r>
              <a:rPr lang="en-GB" dirty="0"/>
              <a:t>, 1983; Mullen, 2012; Fletcher and Mullen, 2017;</a:t>
            </a:r>
          </a:p>
          <a:p>
            <a:r>
              <a:rPr lang="en-GB" dirty="0"/>
              <a:t>Clutterbuck, </a:t>
            </a:r>
            <a:r>
              <a:rPr lang="en-GB" dirty="0" err="1"/>
              <a:t>Kochan</a:t>
            </a:r>
            <a:r>
              <a:rPr lang="en-GB" dirty="0"/>
              <a:t> and Lunsford et al, 2017; Mullen &amp;, </a:t>
            </a:r>
            <a:r>
              <a:rPr lang="en-GB" dirty="0" err="1"/>
              <a:t>Klimaitis</a:t>
            </a:r>
            <a:r>
              <a:rPr lang="en-GB" dirty="0"/>
              <a:t>, 2019</a:t>
            </a:r>
          </a:p>
          <a:p>
            <a:endParaRPr lang="en-US" dirty="0"/>
          </a:p>
        </p:txBody>
      </p:sp>
    </p:spTree>
    <p:extLst>
      <p:ext uri="{BB962C8B-B14F-4D97-AF65-F5344CB8AC3E}">
        <p14:creationId xmlns:p14="http://schemas.microsoft.com/office/powerpoint/2010/main" val="185588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20FA0-2FC5-5DFA-7824-A69199B36BAE}"/>
              </a:ext>
            </a:extLst>
          </p:cNvPr>
          <p:cNvSpPr>
            <a:spLocks noGrp="1"/>
          </p:cNvSpPr>
          <p:nvPr>
            <p:ph idx="1"/>
          </p:nvPr>
        </p:nvSpPr>
        <p:spPr>
          <a:xfrm>
            <a:off x="357248" y="242247"/>
            <a:ext cx="11149941" cy="5742915"/>
          </a:xfrm>
        </p:spPr>
        <p:txBody>
          <a:bodyPr>
            <a:normAutofit fontScale="47500" lnSpcReduction="20000"/>
          </a:bodyPr>
          <a:lstStyle/>
          <a:p>
            <a:pPr marL="0" indent="0">
              <a:lnSpc>
                <a:spcPct val="120000"/>
              </a:lnSpc>
              <a:buNone/>
            </a:pPr>
            <a:r>
              <a:rPr lang="en-GB" sz="5100" dirty="0"/>
              <a:t>Towards reaching a definition of mentoring, additional specifics are:</a:t>
            </a:r>
          </a:p>
          <a:p>
            <a:pPr>
              <a:lnSpc>
                <a:spcPct val="120000"/>
              </a:lnSpc>
            </a:pPr>
            <a:r>
              <a:rPr lang="en-GB" sz="5100" dirty="0"/>
              <a:t>Guidance is sought or extended for purposes that vary in these interpersonal relationships</a:t>
            </a:r>
          </a:p>
          <a:p>
            <a:pPr>
              <a:lnSpc>
                <a:spcPct val="120000"/>
              </a:lnSpc>
            </a:pPr>
            <a:r>
              <a:rPr lang="en-GB" sz="5100" dirty="0"/>
              <a:t>Long term and intense, mentoring is a close, meaningful relationship that is formal or informal and occurs in academic or professional contexts.</a:t>
            </a:r>
          </a:p>
          <a:p>
            <a:pPr>
              <a:lnSpc>
                <a:spcPct val="120000"/>
              </a:lnSpc>
            </a:pPr>
            <a:r>
              <a:rPr lang="en-GB" sz="5100" dirty="0"/>
              <a:t>A goal‐oriented, results‐driven intervention at the level of relationships, mentoring assumes one or more configurations between or among individuals (such as dyadic and group peer mentoring).</a:t>
            </a:r>
          </a:p>
          <a:p>
            <a:pPr>
              <a:lnSpc>
                <a:spcPct val="120000"/>
              </a:lnSpc>
            </a:pPr>
            <a:r>
              <a:rPr lang="en-GB" sz="5100" dirty="0"/>
              <a:t>It is recognized that trust, values, respect, empathy, and control are all essential to mentoring, in addition to a feeling of belonging and connectedness, and that relationships are unique.</a:t>
            </a:r>
          </a:p>
          <a:p>
            <a:pPr>
              <a:lnSpc>
                <a:spcPct val="120000"/>
              </a:lnSpc>
            </a:pPr>
            <a:r>
              <a:rPr lang="en-GB" sz="5100" dirty="0"/>
              <a:t>Relational mentoring processes involve nurturing, advising, befriending, and instructing, with mentors serving as advocates, advisors, and promoters.</a:t>
            </a:r>
          </a:p>
          <a:p>
            <a:endParaRPr lang="en-US" dirty="0"/>
          </a:p>
        </p:txBody>
      </p:sp>
    </p:spTree>
    <p:extLst>
      <p:ext uri="{BB962C8B-B14F-4D97-AF65-F5344CB8AC3E}">
        <p14:creationId xmlns:p14="http://schemas.microsoft.com/office/powerpoint/2010/main" val="2229265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17EF-3827-0886-E3C5-BB18BCA9140A}"/>
              </a:ext>
            </a:extLst>
          </p:cNvPr>
          <p:cNvSpPr>
            <a:spLocks noGrp="1"/>
          </p:cNvSpPr>
          <p:nvPr>
            <p:ph type="title"/>
          </p:nvPr>
        </p:nvSpPr>
        <p:spPr>
          <a:xfrm>
            <a:off x="755073" y="1576409"/>
            <a:ext cx="10515600" cy="1325563"/>
          </a:xfrm>
        </p:spPr>
        <p:txBody>
          <a:bodyPr>
            <a:normAutofit fontScale="90000"/>
          </a:bodyPr>
          <a:lstStyle/>
          <a:p>
            <a:r>
              <a:rPr lang="en-US" dirty="0"/>
              <a:t>With all that said, what is important in this context is that we have consistency, and a clear idea of what mentoring should look like in the Exeter Model.</a:t>
            </a:r>
            <a:br>
              <a:rPr lang="en-US" dirty="0"/>
            </a:br>
            <a:r>
              <a:rPr lang="en-US" dirty="0"/>
              <a:t/>
            </a:r>
            <a:br>
              <a:rPr lang="en-US" dirty="0"/>
            </a:br>
            <a:endParaRPr lang="en-US" dirty="0"/>
          </a:p>
        </p:txBody>
      </p:sp>
    </p:spTree>
    <p:extLst>
      <p:ext uri="{BB962C8B-B14F-4D97-AF65-F5344CB8AC3E}">
        <p14:creationId xmlns:p14="http://schemas.microsoft.com/office/powerpoint/2010/main" val="130178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34A2B3-7974-E3EB-8FF3-5883CFF68FA0}"/>
              </a:ext>
            </a:extLst>
          </p:cNvPr>
          <p:cNvSpPr>
            <a:spLocks noGrp="1"/>
          </p:cNvSpPr>
          <p:nvPr>
            <p:ph idx="1"/>
          </p:nvPr>
        </p:nvSpPr>
        <p:spPr>
          <a:xfrm>
            <a:off x="138546" y="135370"/>
            <a:ext cx="12053454" cy="4351338"/>
          </a:xfrm>
        </p:spPr>
        <p:txBody>
          <a:bodyPr>
            <a:noAutofit/>
          </a:bodyPr>
          <a:lstStyle/>
          <a:p>
            <a:pPr marL="0" indent="0">
              <a:buNone/>
            </a:pPr>
            <a:r>
              <a:rPr lang="en-GB" sz="2400" dirty="0"/>
              <a:t>The model is firmly rooted in principles derived from sociocultural theories of learning. These are that learning to teach requires: </a:t>
            </a:r>
          </a:p>
          <a:p>
            <a:r>
              <a:rPr lang="en-GB" sz="2400" dirty="0"/>
              <a:t>Activity situated within the school context (‘Community of Practice’ – see Lave and Wenger, 1991) </a:t>
            </a:r>
          </a:p>
          <a:p>
            <a:r>
              <a:rPr lang="en-GB" sz="2400" dirty="0"/>
              <a:t>Opportunities for dialogue with others, particularly those more experienced (see Vygotsky, 1978) </a:t>
            </a:r>
          </a:p>
          <a:p>
            <a:r>
              <a:rPr lang="en-GB" sz="2400" dirty="0"/>
              <a:t>Scaffolded progress towards independent practice (see Bruner, 1978) </a:t>
            </a:r>
          </a:p>
          <a:p>
            <a:r>
              <a:rPr lang="en-GB" sz="2400" dirty="0"/>
              <a:t>Tools to make sense of the knowledge, skills and social and political contexts of teaching (see </a:t>
            </a:r>
            <a:r>
              <a:rPr lang="en-GB" sz="2400" dirty="0" err="1"/>
              <a:t>Engeström</a:t>
            </a:r>
            <a:r>
              <a:rPr lang="en-GB" sz="2400" dirty="0"/>
              <a:t>, 1999) </a:t>
            </a:r>
          </a:p>
          <a:p>
            <a:r>
              <a:rPr lang="en-GB" sz="2400" dirty="0"/>
              <a:t>Deliberately reflective thinking about teaching and learning, strengthened through engagement in classroom research. </a:t>
            </a:r>
          </a:p>
          <a:p>
            <a:r>
              <a:rPr lang="en-GB" sz="2400" dirty="0"/>
              <a:t>Understanding that contradictions (</a:t>
            </a:r>
            <a:r>
              <a:rPr lang="en-GB" sz="2400" dirty="0" err="1"/>
              <a:t>eg</a:t>
            </a:r>
            <a:r>
              <a:rPr lang="en-GB" sz="2400" dirty="0"/>
              <a:t> between theory and current practice or between a teachers' view and a trainees' expectations) are stimuli for exploration of why these differences occur and for new thinking and practice. They are points of creative growth for individuals and ultimately for the system.</a:t>
            </a:r>
            <a:endParaRPr lang="en-US" sz="2400" dirty="0"/>
          </a:p>
        </p:txBody>
      </p:sp>
    </p:spTree>
    <p:extLst>
      <p:ext uri="{BB962C8B-B14F-4D97-AF65-F5344CB8AC3E}">
        <p14:creationId xmlns:p14="http://schemas.microsoft.com/office/powerpoint/2010/main" val="2151587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35f5a0d-22f9-4063-af47-d210f95398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4DC7C23BB5CB41B944355ACB1100D1" ma:contentTypeVersion="15" ma:contentTypeDescription="Create a new document." ma:contentTypeScope="" ma:versionID="b5a76001f6cb3398166fd9044beaee20">
  <xsd:schema xmlns:xsd="http://www.w3.org/2001/XMLSchema" xmlns:xs="http://www.w3.org/2001/XMLSchema" xmlns:p="http://schemas.microsoft.com/office/2006/metadata/properties" xmlns:ns3="c35f5a0d-22f9-4063-af47-d210f95398a3" xmlns:ns4="703dda01-68e9-4195-b499-76f4fc3cc8ff" targetNamespace="http://schemas.microsoft.com/office/2006/metadata/properties" ma:root="true" ma:fieldsID="01e28550af9c57fd920df56f1132e959" ns3:_="" ns4:_="">
    <xsd:import namespace="c35f5a0d-22f9-4063-af47-d210f95398a3"/>
    <xsd:import namespace="703dda01-68e9-4195-b499-76f4fc3cc8f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5f5a0d-22f9-4063-af47-d210f95398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3dda01-68e9-4195-b499-76f4fc3cc8f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EE79BC-7708-40F8-AE3C-C8FF42E10150}">
  <ds:schemaRefs>
    <ds:schemaRef ds:uri="http://schemas.microsoft.com/sharepoint/v3/contenttype/forms"/>
  </ds:schemaRefs>
</ds:datastoreItem>
</file>

<file path=customXml/itemProps2.xml><?xml version="1.0" encoding="utf-8"?>
<ds:datastoreItem xmlns:ds="http://schemas.openxmlformats.org/officeDocument/2006/customXml" ds:itemID="{30369AE3-DC6F-4602-86DB-C148B13905FA}">
  <ds:schemaRefs>
    <ds:schemaRef ds:uri="http://purl.org/dc/elements/1.1/"/>
    <ds:schemaRef ds:uri="http://schemas.microsoft.com/office/2006/metadata/properties"/>
    <ds:schemaRef ds:uri="703dda01-68e9-4195-b499-76f4fc3cc8ff"/>
    <ds:schemaRef ds:uri="http://purl.org/dc/terms/"/>
    <ds:schemaRef ds:uri="c35f5a0d-22f9-4063-af47-d210f95398a3"/>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57317AA-C987-4A84-A596-D34B08E93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5f5a0d-22f9-4063-af47-d210f95398a3"/>
    <ds:schemaRef ds:uri="703dda01-68e9-4195-b499-76f4fc3cc8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403</TotalTime>
  <Words>3059</Words>
  <Application>Microsoft Office PowerPoint</Application>
  <PresentationFormat>Widescreen</PresentationFormat>
  <Paragraphs>129</Paragraphs>
  <Slides>25</Slides>
  <Notes>3</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Mentoring</vt:lpstr>
      <vt:lpstr>PowerPoint Presentation</vt:lpstr>
      <vt:lpstr>It’s not surprising that we have quite a range.  Mentoring is not an easy thing to define or even agree on what good practice looks like generally. It’s a very human experience and we inevitably bring out own beliefs, values and personality into considering it.  </vt:lpstr>
      <vt:lpstr>So, what does the literature say? </vt:lpstr>
      <vt:lpstr>PowerPoint Presentation</vt:lpstr>
      <vt:lpstr>PowerPoint Presentation</vt:lpstr>
      <vt:lpstr>PowerPoint Presentation</vt:lpstr>
      <vt:lpstr>With all that said, what is important in this context is that we have consistency, and a clear idea of what mentoring should look like in the Exeter Model.  </vt:lpstr>
      <vt:lpstr>PowerPoint Presentation</vt:lpstr>
      <vt:lpstr>PowerPoint Presentation</vt:lpstr>
      <vt:lpstr>PowerPoint Presentation</vt:lpstr>
      <vt:lpstr>Mentoring Roles in the Exeter Model</vt:lpstr>
      <vt:lpstr>PowerPoint Presentation</vt:lpstr>
      <vt:lpstr>PowerPoint Presentation</vt:lpstr>
      <vt:lpstr>PowerPoint Presentation</vt:lpstr>
      <vt:lpstr>PowerPoint Presentation</vt:lpstr>
      <vt:lpstr>PowerPoint Presentation</vt:lpstr>
      <vt:lpstr>Particular challenges might arise around:</vt:lpstr>
      <vt:lpstr>Mentor Zone introduction</vt:lpstr>
      <vt:lpstr>The Role of the UVT</vt:lpstr>
      <vt:lpstr>Academic Staff: </vt:lpstr>
      <vt:lpstr>Mentors and our curriculum</vt:lpstr>
      <vt:lpstr>Some advice from current mentors:  </vt:lpstr>
      <vt:lpstr>PowerPoint Presentation</vt:lpstr>
      <vt:lpstr>Let’s consider some familiar ’issues’ to problem solve…  On your table you’ll find a list of scenarios you might encounter as a mentor.  Consider your action/solution for each and discuss at your table.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slides etc</dc:title>
  <dc:creator>Smith, Bryan</dc:creator>
  <cp:lastModifiedBy>Long, Heidi</cp:lastModifiedBy>
  <cp:revision>38</cp:revision>
  <dcterms:created xsi:type="dcterms:W3CDTF">2022-09-06T12:52:40Z</dcterms:created>
  <dcterms:modified xsi:type="dcterms:W3CDTF">2023-10-20T10:10:12Z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0x010100584DC7C23BB5CB41B944355ACB1100D1</vt:lpwstr>
  </property>
</Properties>
</file>