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6" r:id="rId4"/>
  </p:sldMasterIdLst>
  <p:notesMasterIdLst>
    <p:notesMasterId r:id="rId14"/>
  </p:notesMasterIdLst>
  <p:handoutMasterIdLst>
    <p:handoutMasterId r:id="rId15"/>
  </p:handoutMasterIdLst>
  <p:sldIdLst>
    <p:sldId id="308" r:id="rId5"/>
    <p:sldId id="302" r:id="rId6"/>
    <p:sldId id="314" r:id="rId7"/>
    <p:sldId id="309" r:id="rId8"/>
    <p:sldId id="284" r:id="rId9"/>
    <p:sldId id="322" r:id="rId10"/>
    <p:sldId id="323" r:id="rId11"/>
    <p:sldId id="316" r:id="rId12"/>
    <p:sldId id="290" r:id="rId13"/>
  </p:sldIdLst>
  <p:sldSz cx="9144000" cy="5143500" type="screen16x9"/>
  <p:notesSz cx="6810375" cy="9942513"/>
  <p:embeddedFontLst>
    <p:embeddedFont>
      <p:font typeface="Outfit" charset="0"/>
      <p:regular r:id="rId16"/>
      <p:bold r:id="rId17"/>
      <p:italic r:id="rId18"/>
      <p:boldItalic r:id="rId19"/>
    </p:embeddedFont>
  </p:embeddedFontLst>
  <p:defaultTextStyle>
    <a:defPPr>
      <a:defRPr kern="0"/>
    </a:defPPr>
  </p:defaultTextStyle>
  <p:extLst>
    <p:ext uri="{EFAFB233-063F-42B5-8137-9DF3F51BA10A}">
      <p15:sldGuideLst xmlns:p15="http://schemas.microsoft.com/office/powerpoint/2012/main">
        <p15:guide id="2" pos="2818"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3D81F0-C93B-4453-DE59-ACB1BCC15F74}" name="Williams, Gini" initials="WG" userId="S::g.williams6@exeter.ac.uk::e8c2db2c-de4d-430f-a72f-6d98c60172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3B"/>
    <a:srgbClr val="00C896"/>
    <a:srgbClr val="017D69"/>
    <a:srgbClr val="F5F5F5"/>
    <a:srgbClr val="01DC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0" y="84"/>
      </p:cViewPr>
      <p:guideLst>
        <p:guide pos="2818"/>
        <p:guide orient="horz" pos="1620"/>
      </p:guideLst>
    </p:cSldViewPr>
  </p:slideViewPr>
  <p:notesTextViewPr>
    <p:cViewPr>
      <p:scale>
        <a:sx n="1" d="1"/>
        <a:sy n="1" d="1"/>
      </p:scale>
      <p:origin x="0" y="-92"/>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93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mn-lt"/>
        <a:ea typeface="+mn-ea"/>
        <a:cs typeface="+mn-cs"/>
      </a:defRPr>
    </a:lvl1pPr>
    <a:lvl2pPr marL="207935" algn="l" defTabSz="415869" rtl="0" eaLnBrk="1" latinLnBrk="0" hangingPunct="1">
      <a:defRPr sz="546" kern="1200">
        <a:solidFill>
          <a:schemeClr val="tx1"/>
        </a:solidFill>
        <a:latin typeface="+mn-lt"/>
        <a:ea typeface="+mn-ea"/>
        <a:cs typeface="+mn-cs"/>
      </a:defRPr>
    </a:lvl2pPr>
    <a:lvl3pPr marL="415869" algn="l" defTabSz="415869" rtl="0" eaLnBrk="1" latinLnBrk="0" hangingPunct="1">
      <a:defRPr sz="546" kern="1200">
        <a:solidFill>
          <a:schemeClr val="tx1"/>
        </a:solidFill>
        <a:latin typeface="+mn-lt"/>
        <a:ea typeface="+mn-ea"/>
        <a:cs typeface="+mn-cs"/>
      </a:defRPr>
    </a:lvl3pPr>
    <a:lvl4pPr marL="623804" algn="l" defTabSz="415869" rtl="0" eaLnBrk="1" latinLnBrk="0" hangingPunct="1">
      <a:defRPr sz="546" kern="1200">
        <a:solidFill>
          <a:schemeClr val="tx1"/>
        </a:solidFill>
        <a:latin typeface="+mn-lt"/>
        <a:ea typeface="+mn-ea"/>
        <a:cs typeface="+mn-cs"/>
      </a:defRPr>
    </a:lvl4pPr>
    <a:lvl5pPr marL="831738" algn="l" defTabSz="415869" rtl="0" eaLnBrk="1" latinLnBrk="0" hangingPunct="1">
      <a:defRPr sz="546" kern="1200">
        <a:solidFill>
          <a:schemeClr val="tx1"/>
        </a:solidFill>
        <a:latin typeface="+mn-lt"/>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48413" y="1374775"/>
            <a:ext cx="6588125" cy="3706813"/>
          </a:xfrm>
          <a:prstGeom prst="rect">
            <a:avLst/>
          </a:prstGeom>
          <a:noFill/>
          <a:ln w="12700">
            <a:solidFill>
              <a:prstClr val="black"/>
            </a:solidFill>
          </a:ln>
        </p:spPr>
      </p:sp>
      <p:sp>
        <p:nvSpPr>
          <p:cNvPr id="3" name="Notes Placeholder 2"/>
          <p:cNvSpPr>
            <a:spLocks noGrp="1"/>
          </p:cNvSpPr>
          <p:nvPr>
            <p:ph type="body" idx="1"/>
          </p:nvPr>
        </p:nvSpPr>
        <p:spPr>
          <a:xfrm>
            <a:off x="1927982" y="5286635"/>
            <a:ext cx="15429946" cy="4327391"/>
          </a:xfrm>
          <a:prstGeom prst="rect">
            <a:avLst/>
          </a:prstGeom>
        </p:spPr>
        <p:txBody>
          <a:bodyPr lIns="88368" tIns="44184" rIns="88368" bIns="44184"/>
          <a:lstStyle/>
          <a:p>
            <a:r>
              <a:rPr lang="en-US" sz="500" dirty="0">
                <a:cs typeface="Calibri"/>
              </a:rPr>
              <a:t>New ITE Hubs for Primary PGCE.</a:t>
            </a:r>
          </a:p>
          <a:p>
            <a:r>
              <a:rPr lang="en-US" sz="500" dirty="0">
                <a:cs typeface="Calibri"/>
              </a:rPr>
              <a:t>3 options to attend for taught course – exactly the same Outstanding curriculum no matter which location.</a:t>
            </a:r>
          </a:p>
          <a:p>
            <a:r>
              <a:rPr lang="en-US" sz="500" dirty="0">
                <a:cs typeface="Calibri"/>
              </a:rPr>
              <a:t>Developed in partnership with Lead Partner schools in the areas.</a:t>
            </a:r>
            <a:endParaRPr lang="en-US" sz="500" dirty="0">
              <a:ea typeface="Calibri" panose="020F0502020204030204"/>
              <a:cs typeface="Calibri"/>
            </a:endParaRPr>
          </a:p>
          <a:p>
            <a:r>
              <a:rPr lang="en-US" sz="500" dirty="0">
                <a:cs typeface="Calibri"/>
              </a:rPr>
              <a:t>Ensuring high quality ITE reaches more rural locations and supports trainees and schools.</a:t>
            </a:r>
          </a:p>
        </p:txBody>
      </p:sp>
    </p:spTree>
    <p:extLst>
      <p:ext uri="{BB962C8B-B14F-4D97-AF65-F5344CB8AC3E}">
        <p14:creationId xmlns:p14="http://schemas.microsoft.com/office/powerpoint/2010/main" val="228686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a:prstGeom prst="rect">
            <a:avLst/>
          </a:prstGeom>
          <a:noFill/>
          <a:ln w="12700">
            <a:solidFill>
              <a:prstClr val="black"/>
            </a:solidFill>
          </a:ln>
        </p:spPr>
      </p:sp>
      <p:sp>
        <p:nvSpPr>
          <p:cNvPr id="3" name="Notes Placeholder 2"/>
          <p:cNvSpPr>
            <a:spLocks noGrp="1"/>
          </p:cNvSpPr>
          <p:nvPr>
            <p:ph type="body" idx="1"/>
          </p:nvPr>
        </p:nvSpPr>
        <p:spPr>
          <a:xfrm>
            <a:off x="681038" y="4784725"/>
            <a:ext cx="5448300" cy="3914775"/>
          </a:xfrm>
          <a:prstGeom prst="rect">
            <a:avLst/>
          </a:prstGeom>
        </p:spPr>
        <p:txBody>
          <a:bodyPr/>
          <a:lstStyle/>
          <a:p>
            <a:r>
              <a:rPr lang="en-GB" dirty="0"/>
              <a:t>We hope that this approach </a:t>
            </a:r>
          </a:p>
        </p:txBody>
      </p:sp>
    </p:spTree>
    <p:extLst>
      <p:ext uri="{BB962C8B-B14F-4D97-AF65-F5344CB8AC3E}">
        <p14:creationId xmlns:p14="http://schemas.microsoft.com/office/powerpoint/2010/main" val="373058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a:prstGeom prst="rect">
            <a:avLst/>
          </a:prstGeom>
          <a:noFill/>
          <a:ln w="12700">
            <a:solidFill>
              <a:prstClr val="black"/>
            </a:solidFill>
          </a:ln>
        </p:spPr>
      </p:sp>
      <p:sp>
        <p:nvSpPr>
          <p:cNvPr id="3" name="Notes Placeholder 2"/>
          <p:cNvSpPr>
            <a:spLocks noGrp="1"/>
          </p:cNvSpPr>
          <p:nvPr>
            <p:ph type="body" idx="1"/>
          </p:nvPr>
        </p:nvSpPr>
        <p:spPr>
          <a:xfrm>
            <a:off x="681038" y="4784725"/>
            <a:ext cx="5448300" cy="3914775"/>
          </a:xfrm>
          <a:prstGeom prst="rect">
            <a:avLst/>
          </a:prstGeom>
        </p:spPr>
        <p:txBody>
          <a:bodyPr/>
          <a:lstStyle/>
          <a:p>
            <a:r>
              <a:rPr lang="en-GB" dirty="0"/>
              <a:t>Thank</a:t>
            </a:r>
            <a:r>
              <a:rPr lang="en-GB" baseline="0" dirty="0"/>
              <a:t> you for your input into this question which will help with our future course design. See notes for more details.</a:t>
            </a:r>
            <a:endParaRPr lang="en-GB" dirty="0"/>
          </a:p>
        </p:txBody>
      </p:sp>
    </p:spTree>
    <p:extLst>
      <p:ext uri="{BB962C8B-B14F-4D97-AF65-F5344CB8AC3E}">
        <p14:creationId xmlns:p14="http://schemas.microsoft.com/office/powerpoint/2010/main" val="75153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a:prstGeom prst="rect">
            <a:avLst/>
          </a:prstGeom>
          <a:noFill/>
          <a:ln w="12700">
            <a:solidFill>
              <a:prstClr val="black"/>
            </a:solidFill>
          </a:ln>
        </p:spPr>
      </p:sp>
      <p:sp>
        <p:nvSpPr>
          <p:cNvPr id="3" name="Notes Placeholder 2"/>
          <p:cNvSpPr>
            <a:spLocks noGrp="1"/>
          </p:cNvSpPr>
          <p:nvPr>
            <p:ph type="body" idx="1"/>
          </p:nvPr>
        </p:nvSpPr>
        <p:spPr>
          <a:xfrm>
            <a:off x="681038" y="4784725"/>
            <a:ext cx="5448300" cy="3914775"/>
          </a:xfrm>
          <a:prstGeom prst="rect">
            <a:avLst/>
          </a:prstGeom>
        </p:spPr>
        <p:txBody>
          <a:bodyPr/>
          <a:lstStyle/>
          <a:p>
            <a:r>
              <a:rPr lang="en-GB" dirty="0"/>
              <a:t>We advertised</a:t>
            </a:r>
            <a:r>
              <a:rPr lang="en-GB" baseline="0" dirty="0"/>
              <a:t> for Subject Curriculum Leads (School-based) to support with course design and delivery (particularly for our primary ITE Hubs). We will advertise when we next need to recruit.</a:t>
            </a:r>
          </a:p>
          <a:p>
            <a:r>
              <a:rPr lang="en-GB" baseline="0" dirty="0"/>
              <a:t>We are currently writing the job description for the new Lead Mentor roles so will contact schools to recruit as needed. </a:t>
            </a:r>
          </a:p>
          <a:p>
            <a:r>
              <a:rPr lang="en-GB" baseline="0" dirty="0"/>
              <a:t>Thank you for coming to our ITEC Meeting and contributing to our courses. </a:t>
            </a:r>
            <a:endParaRPr lang="en-GB" dirty="0"/>
          </a:p>
        </p:txBody>
      </p:sp>
    </p:spTree>
    <p:extLst>
      <p:ext uri="{BB962C8B-B14F-4D97-AF65-F5344CB8AC3E}">
        <p14:creationId xmlns:p14="http://schemas.microsoft.com/office/powerpoint/2010/main" val="3193193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white_opt1">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AC4B8B1-E9D0-3C8E-A507-4A7B253F87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92535" y="361"/>
            <a:ext cx="3851465" cy="5143139"/>
          </a:xfrm>
          <a:prstGeom prst="rect">
            <a:avLst/>
          </a:prstGeom>
        </p:spPr>
      </p:pic>
      <p:sp>
        <p:nvSpPr>
          <p:cNvPr id="5" name="Title Placeholder 1">
            <a:extLst>
              <a:ext uri="{FF2B5EF4-FFF2-40B4-BE49-F238E27FC236}">
                <a16:creationId xmlns:a16="http://schemas.microsoft.com/office/drawing/2014/main" id="{8ACB8A57-5EFB-A8C3-4852-AD100EC5EFBC}"/>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 title maximum of 2 lines</a:t>
            </a:r>
            <a:endParaRPr lang="en-US"/>
          </a:p>
        </p:txBody>
      </p:sp>
      <p:pic>
        <p:nvPicPr>
          <p:cNvPr id="8" name="Picture 7" descr="Logo&#10;&#10;Description automatically generated with medium confidence">
            <a:extLst>
              <a:ext uri="{FF2B5EF4-FFF2-40B4-BE49-F238E27FC236}">
                <a16:creationId xmlns:a16="http://schemas.microsoft.com/office/drawing/2014/main" id="{1199BFAD-F4D4-1B01-012B-E92049685C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394" y="324909"/>
            <a:ext cx="4135674" cy="2721896"/>
          </a:xfrm>
          <a:prstGeom prst="rect">
            <a:avLst/>
          </a:prstGeom>
        </p:spPr>
      </p:pic>
    </p:spTree>
    <p:extLst>
      <p:ext uri="{BB962C8B-B14F-4D97-AF65-F5344CB8AC3E}">
        <p14:creationId xmlns:p14="http://schemas.microsoft.com/office/powerpoint/2010/main" val="302314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_green_opt5">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2D71C4C-306A-A0BD-62AA-747F3FE1639B}"/>
              </a:ext>
            </a:extLst>
          </p:cNvPr>
          <p:cNvSpPr/>
          <p:nvPr userDrawn="1"/>
        </p:nvSpPr>
        <p:spPr>
          <a:xfrm>
            <a:off x="1" y="0"/>
            <a:ext cx="5401549"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sp>
        <p:nvSpPr>
          <p:cNvPr id="3" name="Picture Placeholder 12">
            <a:extLst>
              <a:ext uri="{FF2B5EF4-FFF2-40B4-BE49-F238E27FC236}">
                <a16:creationId xmlns:a16="http://schemas.microsoft.com/office/drawing/2014/main" id="{D02B1128-FC30-2A5F-395F-B23F39F01B7A}"/>
              </a:ext>
            </a:extLst>
          </p:cNvPr>
          <p:cNvSpPr>
            <a:spLocks noGrp="1"/>
          </p:cNvSpPr>
          <p:nvPr>
            <p:ph type="pic" sz="quarter" idx="10"/>
          </p:nvPr>
        </p:nvSpPr>
        <p:spPr>
          <a:xfrm>
            <a:off x="5554548" y="0"/>
            <a:ext cx="3589452"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object 3">
            <a:extLst>
              <a:ext uri="{FF2B5EF4-FFF2-40B4-BE49-F238E27FC236}">
                <a16:creationId xmlns:a16="http://schemas.microsoft.com/office/drawing/2014/main" id="{89B06EA9-5726-1883-D30F-BFF95D19A571}"/>
              </a:ext>
            </a:extLst>
          </p:cNvPr>
          <p:cNvSpPr/>
          <p:nvPr userDrawn="1"/>
        </p:nvSpPr>
        <p:spPr>
          <a:xfrm>
            <a:off x="5401549"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pic>
        <p:nvPicPr>
          <p:cNvPr id="5" name="Picture 4" descr="Logo&#10;&#10;Description automatically generated">
            <a:extLst>
              <a:ext uri="{FF2B5EF4-FFF2-40B4-BE49-F238E27FC236}">
                <a16:creationId xmlns:a16="http://schemas.microsoft.com/office/drawing/2014/main" id="{523A3671-EF21-D70D-2E1F-A66863435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Title Placeholder 1">
            <a:extLst>
              <a:ext uri="{FF2B5EF4-FFF2-40B4-BE49-F238E27FC236}">
                <a16:creationId xmlns:a16="http://schemas.microsoft.com/office/drawing/2014/main" id="{75D80FCF-3CBB-04A7-ECCA-B8C5E132E589}"/>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485DB350-EE56-950E-D578-B313C92F023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04640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_white_opt6_3">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0" name="Title Placeholder 1">
            <a:extLst>
              <a:ext uri="{FF2B5EF4-FFF2-40B4-BE49-F238E27FC236}">
                <a16:creationId xmlns:a16="http://schemas.microsoft.com/office/drawing/2014/main" id="{76C95C69-9981-BDC4-EB37-A36C66206B18}"/>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28E454C8-6C6C-B313-F7B3-801EA0F0450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2" name="Picture 11" descr="Logo&#10;&#10;Description automatically generated with medium confidence">
            <a:extLst>
              <a:ext uri="{FF2B5EF4-FFF2-40B4-BE49-F238E27FC236}">
                <a16:creationId xmlns:a16="http://schemas.microsoft.com/office/drawing/2014/main" id="{85C755DB-893F-C64E-8AF2-C831F24E08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D16448E-F6D1-2C20-67AF-E1151C7186A0}"/>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55786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_green_opt6">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3" name="Title Placeholder 1">
            <a:extLst>
              <a:ext uri="{FF2B5EF4-FFF2-40B4-BE49-F238E27FC236}">
                <a16:creationId xmlns:a16="http://schemas.microsoft.com/office/drawing/2014/main" id="{293FCEBB-2B78-CAAE-746C-62AA054C77F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Picture Placeholder 12">
            <a:extLst>
              <a:ext uri="{FF2B5EF4-FFF2-40B4-BE49-F238E27FC236}">
                <a16:creationId xmlns:a16="http://schemas.microsoft.com/office/drawing/2014/main" id="{F255504C-6278-D317-3B7B-B0FC81F2265D}"/>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8538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white_opt1_2">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F44AC0E7-BC0A-60E6-DB9B-9E4959B08777}"/>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3600" b="1" i="0">
                <a:solidFill>
                  <a:srgbClr val="003C3B"/>
                </a:solidFill>
                <a:latin typeface="Outfit" pitchFamily="2" charset="0"/>
              </a:defRPr>
            </a:lvl1pPr>
          </a:lstStyle>
          <a:p>
            <a:r>
              <a:rPr lang="en-GB"/>
              <a:t>Divider Slide </a:t>
            </a:r>
            <a:endParaRPr lang="en-US"/>
          </a:p>
        </p:txBody>
      </p:sp>
      <p:sp>
        <p:nvSpPr>
          <p:cNvPr id="6" name="Subtitle 2">
            <a:extLst>
              <a:ext uri="{FF2B5EF4-FFF2-40B4-BE49-F238E27FC236}">
                <a16:creationId xmlns:a16="http://schemas.microsoft.com/office/drawing/2014/main" id="{48776E67-A12F-39E1-5122-480F41F2B23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7" name="Picture 6" descr="Logo&#10;&#10;Description automatically generated with medium confidence">
            <a:extLst>
              <a:ext uri="{FF2B5EF4-FFF2-40B4-BE49-F238E27FC236}">
                <a16:creationId xmlns:a16="http://schemas.microsoft.com/office/drawing/2014/main" id="{BA2B8176-154E-1134-AE38-0573799014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53E632D-627C-2CF2-8F59-9A00EB7D70DE}"/>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2097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green_opt1_3">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Title Placeholder 1">
            <a:extLst>
              <a:ext uri="{FF2B5EF4-FFF2-40B4-BE49-F238E27FC236}">
                <a16:creationId xmlns:a16="http://schemas.microsoft.com/office/drawing/2014/main" id="{CE83BAD9-BD3D-6E62-299D-153A8F0BA5F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3" name="Picture Placeholder 12">
            <a:extLst>
              <a:ext uri="{FF2B5EF4-FFF2-40B4-BE49-F238E27FC236}">
                <a16:creationId xmlns:a16="http://schemas.microsoft.com/office/drawing/2014/main" id="{C126C8C0-3094-993C-1E39-30F086435078}"/>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953685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white_opt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7953599" y="4443894"/>
            <a:ext cx="763925" cy="480003"/>
          </a:xfrm>
          <a:prstGeom prst="rect">
            <a:avLst/>
          </a:prstGeom>
        </p:spPr>
        <p:txBody>
          <a:bodyPr vert="horz" wrap="square" lIns="0" tIns="0" rIns="0" bIns="0" rtlCol="0">
            <a:spAutoFit/>
          </a:bodyPr>
          <a:lstStyle/>
          <a:p>
            <a:pPr marL="5776">
              <a:lnSpc>
                <a:spcPts val="1069"/>
              </a:lnSpc>
            </a:pPr>
            <a:r>
              <a:rPr sz="1228" b="0" i="0" spc="-5">
                <a:solidFill>
                  <a:srgbClr val="FFFFFF"/>
                </a:solidFill>
                <a:latin typeface="Outfit" pitchFamily="2" charset="0"/>
                <a:cs typeface="Spectral-Light"/>
              </a:rPr>
              <a:t>University</a:t>
            </a:r>
            <a:endParaRPr sz="1228" b="0" i="0">
              <a:latin typeface="Outfit" pitchFamily="2" charset="0"/>
              <a:cs typeface="Spectral-Light"/>
            </a:endParaRPr>
          </a:p>
          <a:p>
            <a:pPr marL="5776">
              <a:lnSpc>
                <a:spcPts val="1308"/>
              </a:lnSpc>
            </a:pPr>
            <a:r>
              <a:rPr sz="1228" b="0" i="0" spc="-25" err="1">
                <a:solidFill>
                  <a:srgbClr val="FFFFFF"/>
                </a:solidFill>
                <a:latin typeface="Outfit" pitchFamily="2" charset="0"/>
                <a:cs typeface="Spectral"/>
              </a:rPr>
              <a:t>of</a:t>
            </a:r>
            <a:r>
              <a:rPr sz="1228" b="0" i="0" spc="-25" err="1">
                <a:solidFill>
                  <a:srgbClr val="FFFFFF"/>
                </a:solidFill>
                <a:latin typeface="Outfit" pitchFamily="2" charset="0"/>
                <a:cs typeface="Spectral-Light"/>
              </a:rPr>
              <a:t>Galway.ie</a:t>
            </a:r>
            <a:endParaRPr sz="1228" b="0" i="0">
              <a:latin typeface="Outfit" pitchFamily="2" charset="0"/>
              <a:cs typeface="Spectral-Light"/>
            </a:endParaRPr>
          </a:p>
        </p:txBody>
      </p:sp>
      <p:sp>
        <p:nvSpPr>
          <p:cNvPr id="10" name="Title Placeholder 1">
            <a:extLst>
              <a:ext uri="{FF2B5EF4-FFF2-40B4-BE49-F238E27FC236}">
                <a16:creationId xmlns:a16="http://schemas.microsoft.com/office/drawing/2014/main" id="{B42C85CB-741A-2D67-0D87-8A43E2C6D3B2}"/>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6" name="Picture 75" descr="Icon&#10;&#10;Description automatically generated">
            <a:extLst>
              <a:ext uri="{FF2B5EF4-FFF2-40B4-BE49-F238E27FC236}">
                <a16:creationId xmlns:a16="http://schemas.microsoft.com/office/drawing/2014/main" id="{739C4E43-7729-C4E5-690B-9C37F35AC7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78981" y="181"/>
            <a:ext cx="4965019" cy="5143139"/>
          </a:xfrm>
          <a:prstGeom prst="rect">
            <a:avLst/>
          </a:prstGeom>
        </p:spPr>
      </p:pic>
      <p:pic>
        <p:nvPicPr>
          <p:cNvPr id="79" name="Picture 78" descr="Logo&#10;&#10;Description automatically generated with medium confidence">
            <a:extLst>
              <a:ext uri="{FF2B5EF4-FFF2-40B4-BE49-F238E27FC236}">
                <a16:creationId xmlns:a16="http://schemas.microsoft.com/office/drawing/2014/main" id="{D512AD58-9BCD-C5E1-0485-634CAE1E3E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Subtitle 2">
            <a:extLst>
              <a:ext uri="{FF2B5EF4-FFF2-40B4-BE49-F238E27FC236}">
                <a16:creationId xmlns:a16="http://schemas.microsoft.com/office/drawing/2014/main" id="{D9CE0E88-1024-2217-A732-5EB0B740467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47422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green_opt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A3ED5843-A67C-EFB1-D461-9CCEDF85A6CF}"/>
              </a:ext>
            </a:extLst>
          </p:cNvPr>
          <p:cNvSpPr/>
          <p:nvPr userDrawn="1"/>
        </p:nvSpPr>
        <p:spPr>
          <a:xfrm>
            <a:off x="0" y="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a:ln>
            <a:noFill/>
          </a:ln>
        </p:spPr>
        <p:txBody>
          <a:bodyPr wrap="square" lIns="0" tIns="0" rIns="0" bIns="0" rtlCol="0"/>
          <a:lstStyle/>
          <a:p>
            <a:endParaRPr/>
          </a:p>
        </p:txBody>
      </p:sp>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pic>
        <p:nvPicPr>
          <p:cNvPr id="79" name="Picture 78" descr="Icon&#10;&#10;Description automatically generated">
            <a:extLst>
              <a:ext uri="{FF2B5EF4-FFF2-40B4-BE49-F238E27FC236}">
                <a16:creationId xmlns:a16="http://schemas.microsoft.com/office/drawing/2014/main" id="{63A50759-F8AB-3FBC-D737-5D8E38A3631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22630" y="7729"/>
            <a:ext cx="5021370" cy="5143139"/>
          </a:xfrm>
          <a:prstGeom prst="rect">
            <a:avLst/>
          </a:prstGeom>
        </p:spPr>
      </p:pic>
      <p:sp>
        <p:nvSpPr>
          <p:cNvPr id="80" name="Subtitle 2">
            <a:extLst>
              <a:ext uri="{FF2B5EF4-FFF2-40B4-BE49-F238E27FC236}">
                <a16:creationId xmlns:a16="http://schemas.microsoft.com/office/drawing/2014/main" id="{01C673F2-9EDD-B71B-58BF-18B353D091A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white_opt3_2">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E274902-B01F-6EF6-B71B-60E4A7B67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sp>
        <p:nvSpPr>
          <p:cNvPr id="9" name="Picture Placeholder 8">
            <a:extLst>
              <a:ext uri="{FF2B5EF4-FFF2-40B4-BE49-F238E27FC236}">
                <a16:creationId xmlns:a16="http://schemas.microsoft.com/office/drawing/2014/main" id="{A3F300A6-A419-8C90-233A-37E8AC45F9E0}"/>
              </a:ext>
            </a:extLst>
          </p:cNvPr>
          <p:cNvSpPr>
            <a:spLocks noGrp="1"/>
          </p:cNvSpPr>
          <p:nvPr>
            <p:ph type="pic" sz="quarter" idx="10" hasCustomPrompt="1"/>
          </p:nvPr>
        </p:nvSpPr>
        <p:spPr>
          <a:xfrm>
            <a:off x="635841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11" name="Rectangle 5">
            <a:extLst>
              <a:ext uri="{FF2B5EF4-FFF2-40B4-BE49-F238E27FC236}">
                <a16:creationId xmlns:a16="http://schemas.microsoft.com/office/drawing/2014/main" id="{615A1A1E-EB3F-911A-8895-76AAF9699152}"/>
              </a:ext>
            </a:extLst>
          </p:cNvPr>
          <p:cNvSpPr/>
          <p:nvPr userDrawn="1"/>
        </p:nvSpPr>
        <p:spPr>
          <a:xfrm>
            <a:off x="7979920"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utfit" pitchFamily="2" charset="0"/>
            </a:endParaRPr>
          </a:p>
        </p:txBody>
      </p:sp>
      <p:sp>
        <p:nvSpPr>
          <p:cNvPr id="6" name="Title Placeholder 1">
            <a:extLst>
              <a:ext uri="{FF2B5EF4-FFF2-40B4-BE49-F238E27FC236}">
                <a16:creationId xmlns:a16="http://schemas.microsoft.com/office/drawing/2014/main" id="{9DBC7975-EE5A-D398-AC86-ACDDCB0EB9D9}"/>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 name="Picture 6" descr="Logo&#10;&#10;Description automatically generated with medium confidence">
            <a:extLst>
              <a:ext uri="{FF2B5EF4-FFF2-40B4-BE49-F238E27FC236}">
                <a16:creationId xmlns:a16="http://schemas.microsoft.com/office/drawing/2014/main" id="{10B1BE47-1CA2-4FEA-EA68-808D696D07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Subtitle 2">
            <a:extLst>
              <a:ext uri="{FF2B5EF4-FFF2-40B4-BE49-F238E27FC236}">
                <a16:creationId xmlns:a16="http://schemas.microsoft.com/office/drawing/2014/main" id="{1E1BD5C4-29E3-E66C-EFEF-43D6572A762B}"/>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807007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green_opt3_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FA78424-EBEF-A3A7-C341-7FC211974A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2" name="Subtitle 2">
            <a:extLst>
              <a:ext uri="{FF2B5EF4-FFF2-40B4-BE49-F238E27FC236}">
                <a16:creationId xmlns:a16="http://schemas.microsoft.com/office/drawing/2014/main" id="{DE06D043-BE9E-7D4A-4983-128637F355B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5" name="Picture Placeholder 8">
            <a:extLst>
              <a:ext uri="{FF2B5EF4-FFF2-40B4-BE49-F238E27FC236}">
                <a16:creationId xmlns:a16="http://schemas.microsoft.com/office/drawing/2014/main" id="{80C7C12A-42BB-918A-4EDA-059063A00EDC}"/>
              </a:ext>
            </a:extLst>
          </p:cNvPr>
          <p:cNvSpPr>
            <a:spLocks noGrp="1"/>
          </p:cNvSpPr>
          <p:nvPr>
            <p:ph type="pic" sz="quarter" idx="10" hasCustomPrompt="1"/>
          </p:nvPr>
        </p:nvSpPr>
        <p:spPr>
          <a:xfrm>
            <a:off x="635559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7" name="Rectangle 5">
            <a:extLst>
              <a:ext uri="{FF2B5EF4-FFF2-40B4-BE49-F238E27FC236}">
                <a16:creationId xmlns:a16="http://schemas.microsoft.com/office/drawing/2014/main" id="{A63A5A37-2DD3-8DB2-B5F5-DED340B7FDED}"/>
              </a:ext>
            </a:extLst>
          </p:cNvPr>
          <p:cNvSpPr/>
          <p:nvPr userDrawn="1"/>
        </p:nvSpPr>
        <p:spPr>
          <a:xfrm>
            <a:off x="7972223"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utfit" pitchFamily="2" charset="0"/>
            </a:endParaRPr>
          </a:p>
        </p:txBody>
      </p:sp>
    </p:spTree>
    <p:extLst>
      <p:ext uri="{BB962C8B-B14F-4D97-AF65-F5344CB8AC3E}">
        <p14:creationId xmlns:p14="http://schemas.microsoft.com/office/powerpoint/2010/main" val="3301236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green_opt3">
    <p:spTree>
      <p:nvGrpSpPr>
        <p:cNvPr id="1" name=""/>
        <p:cNvGrpSpPr/>
        <p:nvPr/>
      </p:nvGrpSpPr>
      <p:grpSpPr>
        <a:xfrm>
          <a:off x="0" y="0"/>
          <a:ext cx="0" cy="0"/>
          <a:chOff x="0" y="0"/>
          <a:chExt cx="0" cy="0"/>
        </a:xfrm>
      </p:grpSpPr>
      <p:sp>
        <p:nvSpPr>
          <p:cNvPr id="80" name="object 3">
            <a:extLst>
              <a:ext uri="{FF2B5EF4-FFF2-40B4-BE49-F238E27FC236}">
                <a16:creationId xmlns:a16="http://schemas.microsoft.com/office/drawing/2014/main" id="{F6B89E7D-C894-6508-DE68-941030866F77}"/>
              </a:ext>
            </a:extLst>
          </p:cNvPr>
          <p:cNvSpPr/>
          <p:nvPr userDrawn="1"/>
        </p:nvSpPr>
        <p:spPr>
          <a:xfrm>
            <a:off x="0" y="289"/>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8" name="Picture 37" descr="Shape&#10;&#10;Description automatically generated">
            <a:extLst>
              <a:ext uri="{FF2B5EF4-FFF2-40B4-BE49-F238E27FC236}">
                <a16:creationId xmlns:a16="http://schemas.microsoft.com/office/drawing/2014/main" id="{2B4A76F5-4DD6-B3B4-A522-ECD143D38A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2442" y="1285928"/>
            <a:ext cx="3014998" cy="3715406"/>
          </a:xfrm>
          <a:prstGeom prst="rect">
            <a:avLst/>
          </a:prstGeom>
        </p:spPr>
      </p:pic>
      <p:sp>
        <p:nvSpPr>
          <p:cNvPr id="36" name="Title Placeholder 1">
            <a:extLst>
              <a:ext uri="{FF2B5EF4-FFF2-40B4-BE49-F238E27FC236}">
                <a16:creationId xmlns:a16="http://schemas.microsoft.com/office/drawing/2014/main" id="{D7BEA09C-5FA4-283D-831E-8B44961516A2}"/>
              </a:ext>
            </a:extLst>
          </p:cNvPr>
          <p:cNvSpPr>
            <a:spLocks noGrp="1"/>
          </p:cNvSpPr>
          <p:nvPr>
            <p:ph type="title" hasCustomPrompt="1"/>
          </p:nvPr>
        </p:nvSpPr>
        <p:spPr>
          <a:xfrm>
            <a:off x="1296841" y="1253515"/>
            <a:ext cx="3477146" cy="2122527"/>
          </a:xfrm>
          <a:prstGeom prst="rect">
            <a:avLst/>
          </a:prstGeom>
        </p:spPr>
        <p:txBody>
          <a:bodyPr vert="horz" lIns="91440" tIns="45720" rIns="91440" bIns="45720" rtlCol="0" anchor="t">
            <a:noAutofit/>
          </a:bodyPr>
          <a:lstStyle>
            <a:lvl1pPr>
              <a:lnSpc>
                <a:spcPct val="100000"/>
              </a:lnSpc>
              <a:spcBef>
                <a:spcPts val="546"/>
              </a:spcBef>
              <a:spcAft>
                <a:spcPts val="546"/>
              </a:spcAft>
              <a:defRPr sz="3275" b="1" i="0">
                <a:solidFill>
                  <a:schemeClr val="bg1"/>
                </a:solidFill>
                <a:latin typeface="Outfit" pitchFamily="2" charset="0"/>
              </a:defRPr>
            </a:lvl1pPr>
          </a:lstStyle>
          <a:p>
            <a:r>
              <a:rPr lang="en-GB"/>
              <a:t>Divider Slide</a:t>
            </a:r>
            <a:br>
              <a:rPr lang="en-GB"/>
            </a:br>
            <a:r>
              <a:rPr lang="en-GB"/>
              <a:t>Max 4 lines </a:t>
            </a:r>
            <a:br>
              <a:rPr lang="en-GB"/>
            </a:br>
            <a:r>
              <a:rPr lang="en-GB"/>
              <a:t>for copy to be placed here</a:t>
            </a:r>
            <a:endParaRPr lang="en-US"/>
          </a:p>
        </p:txBody>
      </p:sp>
      <p:pic>
        <p:nvPicPr>
          <p:cNvPr id="39" name="Picture 38" descr="Logo&#10;&#10;Description automatically generated">
            <a:extLst>
              <a:ext uri="{FF2B5EF4-FFF2-40B4-BE49-F238E27FC236}">
                <a16:creationId xmlns:a16="http://schemas.microsoft.com/office/drawing/2014/main" id="{F874A05C-1D8D-38FA-3879-352AA30633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0" name="object 3">
            <a:extLst>
              <a:ext uri="{FF2B5EF4-FFF2-40B4-BE49-F238E27FC236}">
                <a16:creationId xmlns:a16="http://schemas.microsoft.com/office/drawing/2014/main" id="{EE53FCE0-553F-884D-67FD-F3AAC22407C2}"/>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107079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green_opt1">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6652" y="-7439"/>
            <a:ext cx="9150652" cy="5158307"/>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039" y="324909"/>
            <a:ext cx="4135673" cy="2721896"/>
          </a:xfrm>
          <a:prstGeom prst="rect">
            <a:avLst/>
          </a:prstGeom>
        </p:spPr>
      </p:pic>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59784" y="7729"/>
            <a:ext cx="388421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 title maximum of 2 lines</a:t>
            </a:r>
            <a:endParaRPr lang="en-US"/>
          </a:p>
        </p:txBody>
      </p:sp>
    </p:spTree>
    <p:extLst>
      <p:ext uri="{BB962C8B-B14F-4D97-AF65-F5344CB8AC3E}">
        <p14:creationId xmlns:p14="http://schemas.microsoft.com/office/powerpoint/2010/main" val="348715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BBA1B77-52BC-3189-9D44-3FD2E311CDCD}"/>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a:t>
            </a:r>
            <a:endParaRPr lang="en-US"/>
          </a:p>
        </p:txBody>
      </p:sp>
      <p:pic>
        <p:nvPicPr>
          <p:cNvPr id="4" name="Picture 3" descr="Logo&#10;&#10;Description automatically generated with medium confidence">
            <a:extLst>
              <a:ext uri="{FF2B5EF4-FFF2-40B4-BE49-F238E27FC236}">
                <a16:creationId xmlns:a16="http://schemas.microsoft.com/office/drawing/2014/main" id="{04C23F71-F8FF-7C2B-0FE1-E228C8B3C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5" name="Content Placeholder 2">
            <a:extLst>
              <a:ext uri="{FF2B5EF4-FFF2-40B4-BE49-F238E27FC236}">
                <a16:creationId xmlns:a16="http://schemas.microsoft.com/office/drawing/2014/main" id="{A324C769-1998-A06D-6E9C-55F0D1FA758C}"/>
              </a:ext>
            </a:extLst>
          </p:cNvPr>
          <p:cNvSpPr>
            <a:spLocks noGrp="1"/>
          </p:cNvSpPr>
          <p:nvPr>
            <p:ph idx="1"/>
          </p:nvPr>
        </p:nvSpPr>
        <p:spPr>
          <a:xfrm>
            <a:off x="424547" y="1187520"/>
            <a:ext cx="8235197" cy="3578432"/>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Tree>
    <p:extLst>
      <p:ext uri="{BB962C8B-B14F-4D97-AF65-F5344CB8AC3E}">
        <p14:creationId xmlns:p14="http://schemas.microsoft.com/office/powerpoint/2010/main" val="3266912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289"/>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6" name="Picture Placeholder 12">
            <a:extLst>
              <a:ext uri="{FF2B5EF4-FFF2-40B4-BE49-F238E27FC236}">
                <a16:creationId xmlns:a16="http://schemas.microsoft.com/office/drawing/2014/main" id="{125DBA8C-F4DB-0D36-D51C-275FFF5B12E3}"/>
              </a:ext>
            </a:extLst>
          </p:cNvPr>
          <p:cNvSpPr>
            <a:spLocks noGrp="1"/>
          </p:cNvSpPr>
          <p:nvPr>
            <p:ph type="pic" sz="quarter" idx="11"/>
          </p:nvPr>
        </p:nvSpPr>
        <p:spPr>
          <a:xfrm>
            <a:off x="5554548" y="1425525"/>
            <a:ext cx="3589452" cy="3719281"/>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2" name="object 3">
            <a:extLst>
              <a:ext uri="{FF2B5EF4-FFF2-40B4-BE49-F238E27FC236}">
                <a16:creationId xmlns:a16="http://schemas.microsoft.com/office/drawing/2014/main" id="{1380E4B3-05CE-C39D-C7D6-CAB444C30F52}"/>
              </a:ext>
            </a:extLst>
          </p:cNvPr>
          <p:cNvSpPr/>
          <p:nvPr userDrawn="1"/>
        </p:nvSpPr>
        <p:spPr>
          <a:xfrm>
            <a:off x="5430645" y="1425525"/>
            <a:ext cx="123903" cy="371768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242643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opt1">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2" name="Picture 1" descr="Logo&#10;&#10;Description automatically generated with medium confidence">
            <a:extLst>
              <a:ext uri="{FF2B5EF4-FFF2-40B4-BE49-F238E27FC236}">
                <a16:creationId xmlns:a16="http://schemas.microsoft.com/office/drawing/2014/main" id="{0D9F827A-E976-6ABC-1466-86F285CB7C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
        <p:nvSpPr>
          <p:cNvPr id="3" name="Content Placeholder 2">
            <a:extLst>
              <a:ext uri="{FF2B5EF4-FFF2-40B4-BE49-F238E27FC236}">
                <a16:creationId xmlns:a16="http://schemas.microsoft.com/office/drawing/2014/main" id="{0ABF1A5B-745A-E6EC-8F3D-4FD608B1B0A9}"/>
              </a:ext>
            </a:extLst>
          </p:cNvPr>
          <p:cNvSpPr>
            <a:spLocks noGrp="1"/>
          </p:cNvSpPr>
          <p:nvPr>
            <p:ph idx="1"/>
          </p:nvPr>
        </p:nvSpPr>
        <p:spPr>
          <a:xfrm>
            <a:off x="424547" y="1187521"/>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1331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opt2">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424547" y="2141468"/>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390120" y="1299192"/>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12" name="Picture 11" descr="Logo&#10;&#10;Description automatically generated with medium confidence">
            <a:extLst>
              <a:ext uri="{FF2B5EF4-FFF2-40B4-BE49-F238E27FC236}">
                <a16:creationId xmlns:a16="http://schemas.microsoft.com/office/drawing/2014/main" id="{624B7872-7768-8994-9EFC-A12171D04E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444015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Slide_opt3">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BD68109-0D5F-A423-C4F3-DEA6B5C0B444}"/>
              </a:ext>
            </a:extLst>
          </p:cNvPr>
          <p:cNvSpPr/>
          <p:nvPr userDrawn="1"/>
        </p:nvSpPr>
        <p:spPr>
          <a:xfrm>
            <a:off x="0" y="5019323"/>
            <a:ext cx="9144000" cy="12389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426476" y="1274651"/>
            <a:ext cx="8235197" cy="2683331"/>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455" b="0" i="0">
                <a:solidFill>
                  <a:srgbClr val="003C3B"/>
                </a:solidFill>
                <a:latin typeface="Outfit" pitchFamily="2" charset="0"/>
                <a:ea typeface="Inter" panose="02000503000000020004" pitchFamily="2" charset="0"/>
              </a:defRPr>
            </a:lvl2pPr>
            <a:lvl3pPr>
              <a:defRPr sz="1455" b="0" i="0">
                <a:solidFill>
                  <a:srgbClr val="003C3B"/>
                </a:solidFill>
                <a:latin typeface="Outfit" pitchFamily="2" charset="0"/>
                <a:ea typeface="Inter" panose="02000503000000020004" pitchFamily="2" charset="0"/>
              </a:defRPr>
            </a:lvl3pPr>
            <a:lvl4pPr>
              <a:defRPr sz="1455" b="0" i="0">
                <a:solidFill>
                  <a:srgbClr val="003C3B"/>
                </a:solidFill>
                <a:latin typeface="Outfit" pitchFamily="2" charset="0"/>
                <a:ea typeface="Inter" panose="02000503000000020004" pitchFamily="2" charset="0"/>
              </a:defRPr>
            </a:lvl4pPr>
            <a:lvl5pPr>
              <a:defRPr sz="1455"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8" name="Picture 7" descr="Logo&#10;&#10;Description automatically generated with medium confidence">
            <a:extLst>
              <a:ext uri="{FF2B5EF4-FFF2-40B4-BE49-F238E27FC236}">
                <a16:creationId xmlns:a16="http://schemas.microsoft.com/office/drawing/2014/main" id="{E9C1154D-36D6-A953-38F2-59B9E13E96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Tree>
    <p:extLst>
      <p:ext uri="{BB962C8B-B14F-4D97-AF65-F5344CB8AC3E}">
        <p14:creationId xmlns:p14="http://schemas.microsoft.com/office/powerpoint/2010/main" val="169160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opt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522621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 name="Picture Placeholder 12">
            <a:extLst>
              <a:ext uri="{FF2B5EF4-FFF2-40B4-BE49-F238E27FC236}">
                <a16:creationId xmlns:a16="http://schemas.microsoft.com/office/drawing/2014/main" id="{53827B12-AFEC-0AC9-04EF-BDF6A071CF2E}"/>
              </a:ext>
            </a:extLst>
          </p:cNvPr>
          <p:cNvSpPr>
            <a:spLocks noGrp="1"/>
          </p:cNvSpPr>
          <p:nvPr>
            <p:ph type="pic" sz="quarter" idx="11"/>
          </p:nvPr>
        </p:nvSpPr>
        <p:spPr>
          <a:xfrm>
            <a:off x="5347884" y="1306"/>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 Slide_opt2">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3792079"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4350080" y="170517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4350079" y="421413"/>
            <a:ext cx="4236359"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72" name="Picture 71" descr="Logo&#10;&#10;Description automatically generated with medium confidence">
            <a:extLst>
              <a:ext uri="{FF2B5EF4-FFF2-40B4-BE49-F238E27FC236}">
                <a16:creationId xmlns:a16="http://schemas.microsoft.com/office/drawing/2014/main" id="{A7E1376B-7710-0DD8-EA1F-07505FDD1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24879" y="3970892"/>
            <a:ext cx="1642925" cy="1081292"/>
          </a:xfrm>
          <a:prstGeom prst="rect">
            <a:avLst/>
          </a:prstGeom>
        </p:spPr>
      </p:pic>
      <p:sp>
        <p:nvSpPr>
          <p:cNvPr id="3" name="Picture Placeholder 12">
            <a:extLst>
              <a:ext uri="{FF2B5EF4-FFF2-40B4-BE49-F238E27FC236}">
                <a16:creationId xmlns:a16="http://schemas.microsoft.com/office/drawing/2014/main" id="{666F29F3-5F63-ECBC-D7F4-B4046920754E}"/>
              </a:ext>
            </a:extLst>
          </p:cNvPr>
          <p:cNvSpPr>
            <a:spLocks noGrp="1"/>
          </p:cNvSpPr>
          <p:nvPr>
            <p:ph type="pic" sz="quarter" idx="11"/>
          </p:nvPr>
        </p:nvSpPr>
        <p:spPr>
          <a:xfrm>
            <a:off x="0" y="2149"/>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F4E101A4-56D7-2B69-7070-2CA34A9EEFCC}"/>
              </a:ext>
            </a:extLst>
          </p:cNvPr>
          <p:cNvSpPr>
            <a:spLocks noGrp="1"/>
          </p:cNvSpPr>
          <p:nvPr>
            <p:ph type="pic" sz="quarter" idx="11"/>
          </p:nvPr>
        </p:nvSpPr>
        <p:spPr>
          <a:xfrm>
            <a:off x="0" y="2149"/>
            <a:ext cx="9144000"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2600472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Image Slide_opt1">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8" name="Picture Placeholder 12">
            <a:extLst>
              <a:ext uri="{FF2B5EF4-FFF2-40B4-BE49-F238E27FC236}">
                <a16:creationId xmlns:a16="http://schemas.microsoft.com/office/drawing/2014/main" id="{C6CDE099-1FB8-58A8-FC61-4700ECB4DA69}"/>
              </a:ext>
            </a:extLst>
          </p:cNvPr>
          <p:cNvSpPr>
            <a:spLocks noGrp="1"/>
          </p:cNvSpPr>
          <p:nvPr>
            <p:ph type="pic" sz="quarter" idx="13"/>
          </p:nvPr>
        </p:nvSpPr>
        <p:spPr>
          <a:xfrm>
            <a:off x="4379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EC66147D-9FC7-612D-FFE0-F5B777FAF52E}"/>
              </a:ext>
            </a:extLst>
          </p:cNvPr>
          <p:cNvSpPr>
            <a:spLocks noGrp="1"/>
          </p:cNvSpPr>
          <p:nvPr>
            <p:ph type="pic" sz="quarter" idx="14"/>
          </p:nvPr>
        </p:nvSpPr>
        <p:spPr>
          <a:xfrm>
            <a:off x="33214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1" name="Picture Placeholder 12">
            <a:extLst>
              <a:ext uri="{FF2B5EF4-FFF2-40B4-BE49-F238E27FC236}">
                <a16:creationId xmlns:a16="http://schemas.microsoft.com/office/drawing/2014/main" id="{2BA07D73-342E-F574-3FF1-6110E6D91C04}"/>
              </a:ext>
            </a:extLst>
          </p:cNvPr>
          <p:cNvSpPr>
            <a:spLocks noGrp="1"/>
          </p:cNvSpPr>
          <p:nvPr>
            <p:ph type="pic" sz="quarter" idx="15"/>
          </p:nvPr>
        </p:nvSpPr>
        <p:spPr>
          <a:xfrm>
            <a:off x="6184341"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433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grey_opt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18CBD-6FF2-33EA-7CEC-90D3B43D5D11}"/>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22" name="Picture 21" descr="Icon&#10;&#10;Description automatically generated">
            <a:extLst>
              <a:ext uri="{FF2B5EF4-FFF2-40B4-BE49-F238E27FC236}">
                <a16:creationId xmlns:a16="http://schemas.microsoft.com/office/drawing/2014/main" id="{CC92E8A1-37D3-2FC9-50B2-B2124284996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01261" y="181"/>
            <a:ext cx="4342739" cy="514313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_opt2">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9" name="Picture Placeholder 12">
            <a:extLst>
              <a:ext uri="{FF2B5EF4-FFF2-40B4-BE49-F238E27FC236}">
                <a16:creationId xmlns:a16="http://schemas.microsoft.com/office/drawing/2014/main" id="{4441B3FD-1279-E5F0-E2EF-2F813922601B}"/>
              </a:ext>
            </a:extLst>
          </p:cNvPr>
          <p:cNvSpPr>
            <a:spLocks noGrp="1"/>
          </p:cNvSpPr>
          <p:nvPr>
            <p:ph type="pic" sz="quarter" idx="13"/>
          </p:nvPr>
        </p:nvSpPr>
        <p:spPr>
          <a:xfrm>
            <a:off x="1786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6981FABC-D64E-DD4E-DD40-88B87CDE4C1B}"/>
              </a:ext>
            </a:extLst>
          </p:cNvPr>
          <p:cNvSpPr>
            <a:spLocks noGrp="1"/>
          </p:cNvSpPr>
          <p:nvPr>
            <p:ph type="pic" sz="quarter" idx="14"/>
          </p:nvPr>
        </p:nvSpPr>
        <p:spPr>
          <a:xfrm>
            <a:off x="30621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Picture Placeholder 12">
            <a:extLst>
              <a:ext uri="{FF2B5EF4-FFF2-40B4-BE49-F238E27FC236}">
                <a16:creationId xmlns:a16="http://schemas.microsoft.com/office/drawing/2014/main" id="{267225A8-DF92-6DC4-B9E0-536C7B8E9CEE}"/>
              </a:ext>
            </a:extLst>
          </p:cNvPr>
          <p:cNvSpPr>
            <a:spLocks noGrp="1"/>
          </p:cNvSpPr>
          <p:nvPr>
            <p:ph type="pic" sz="quarter" idx="15"/>
          </p:nvPr>
        </p:nvSpPr>
        <p:spPr>
          <a:xfrm>
            <a:off x="5925046"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81135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ple Image Slide_opt3">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D8CD300-AFD2-A445-594E-242C47286653}"/>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main images</a:t>
            </a:r>
            <a:endParaRPr lang="en-US"/>
          </a:p>
        </p:txBody>
      </p:sp>
      <p:sp>
        <p:nvSpPr>
          <p:cNvPr id="7" name="Picture Placeholder 12">
            <a:extLst>
              <a:ext uri="{FF2B5EF4-FFF2-40B4-BE49-F238E27FC236}">
                <a16:creationId xmlns:a16="http://schemas.microsoft.com/office/drawing/2014/main" id="{26C29E3D-6339-BE55-5799-0028BAFC3DEA}"/>
              </a:ext>
            </a:extLst>
          </p:cNvPr>
          <p:cNvSpPr>
            <a:spLocks noGrp="1"/>
          </p:cNvSpPr>
          <p:nvPr>
            <p:ph type="pic" sz="quarter" idx="13"/>
          </p:nvPr>
        </p:nvSpPr>
        <p:spPr>
          <a:xfrm>
            <a:off x="1279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8" name="Picture Placeholder 12">
            <a:extLst>
              <a:ext uri="{FF2B5EF4-FFF2-40B4-BE49-F238E27FC236}">
                <a16:creationId xmlns:a16="http://schemas.microsoft.com/office/drawing/2014/main" id="{5557DA65-DD09-B94E-7CC0-8C994100CDE0}"/>
              </a:ext>
            </a:extLst>
          </p:cNvPr>
          <p:cNvSpPr>
            <a:spLocks noGrp="1"/>
          </p:cNvSpPr>
          <p:nvPr>
            <p:ph type="pic" sz="quarter" idx="14"/>
          </p:nvPr>
        </p:nvSpPr>
        <p:spPr>
          <a:xfrm>
            <a:off x="30114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9" name="Picture Placeholder 12">
            <a:extLst>
              <a:ext uri="{FF2B5EF4-FFF2-40B4-BE49-F238E27FC236}">
                <a16:creationId xmlns:a16="http://schemas.microsoft.com/office/drawing/2014/main" id="{3B0D28BD-15AE-5855-9139-0860ED508082}"/>
              </a:ext>
            </a:extLst>
          </p:cNvPr>
          <p:cNvSpPr>
            <a:spLocks noGrp="1"/>
          </p:cNvSpPr>
          <p:nvPr>
            <p:ph type="pic" sz="quarter" idx="15"/>
          </p:nvPr>
        </p:nvSpPr>
        <p:spPr>
          <a:xfrm>
            <a:off x="5874402"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25207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Slide_opt4">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698958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_opt3">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71280F10-9A00-38FC-CBBE-9B2D4CB648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7" cy="1879801"/>
          </a:xfrm>
          <a:prstGeom prst="rect">
            <a:avLst/>
          </a:prstGeom>
        </p:spPr>
      </p:pic>
      <p:sp>
        <p:nvSpPr>
          <p:cNvPr id="8" name="Title Placeholder 1">
            <a:extLst>
              <a:ext uri="{FF2B5EF4-FFF2-40B4-BE49-F238E27FC236}">
                <a16:creationId xmlns:a16="http://schemas.microsoft.com/office/drawing/2014/main" id="{0F23457A-38BB-DF64-F930-13DF3E90421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Thank you.</a:t>
            </a:r>
            <a:endParaRPr lang="en-US"/>
          </a:p>
        </p:txBody>
      </p:sp>
    </p:spTree>
    <p:extLst>
      <p:ext uri="{BB962C8B-B14F-4D97-AF65-F5344CB8AC3E}">
        <p14:creationId xmlns:p14="http://schemas.microsoft.com/office/powerpoint/2010/main" val="1894742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03C3B"/>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101275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_opt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17D69"/>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322043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green_opt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1" y="0"/>
            <a:ext cx="9143999" cy="51435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 name="Subtitle 2">
            <a:extLst>
              <a:ext uri="{FF2B5EF4-FFF2-40B4-BE49-F238E27FC236}">
                <a16:creationId xmlns:a16="http://schemas.microsoft.com/office/drawing/2014/main" id="{A30411B7-870E-526A-63C0-7491D265319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5954" y="0"/>
            <a:ext cx="439804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Tree>
    <p:extLst>
      <p:ext uri="{BB962C8B-B14F-4D97-AF65-F5344CB8AC3E}">
        <p14:creationId xmlns:p14="http://schemas.microsoft.com/office/powerpoint/2010/main" val="31609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white_opt3">
    <p:spTree>
      <p:nvGrpSpPr>
        <p:cNvPr id="1" name=""/>
        <p:cNvGrpSpPr/>
        <p:nvPr/>
      </p:nvGrpSpPr>
      <p:grpSpPr>
        <a:xfrm>
          <a:off x="0" y="0"/>
          <a:ext cx="0" cy="0"/>
          <a:chOff x="0" y="0"/>
          <a:chExt cx="0" cy="0"/>
        </a:xfrm>
      </p:grpSpPr>
      <p:pic>
        <p:nvPicPr>
          <p:cNvPr id="6" name="Picture 5" descr="A group of people inside a building&#10;&#10;Description automatically generated with medium confidence">
            <a:extLst>
              <a:ext uri="{FF2B5EF4-FFF2-40B4-BE49-F238E27FC236}">
                <a16:creationId xmlns:a16="http://schemas.microsoft.com/office/drawing/2014/main" id="{58AAB12F-A906-1F06-31DB-042EF3133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5531" y="-1123"/>
            <a:ext cx="4492911" cy="45206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3" name="Picture Placeholder 6">
            <a:extLst>
              <a:ext uri="{FF2B5EF4-FFF2-40B4-BE49-F238E27FC236}">
                <a16:creationId xmlns:a16="http://schemas.microsoft.com/office/drawing/2014/main" id="{90DEBE9C-A3B3-8A25-ACF6-5DE4D57E1A17}"/>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17652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Slide_green_opt3">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2295549-C08F-2833-10A2-22BF12289814}"/>
              </a:ext>
            </a:extLst>
          </p:cNvPr>
          <p:cNvSpPr/>
          <p:nvPr userDrawn="1"/>
        </p:nvSpPr>
        <p:spPr>
          <a:xfrm>
            <a:off x="0"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7" name="Picture 6" descr="A picture containing text, sky, outdoor, green&#10;&#10;Description automatically generated">
            <a:extLst>
              <a:ext uri="{FF2B5EF4-FFF2-40B4-BE49-F238E27FC236}">
                <a16:creationId xmlns:a16="http://schemas.microsoft.com/office/drawing/2014/main" id="{A87E668B-9E4F-B66A-219F-844904B174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8369" y="-1125"/>
            <a:ext cx="4490207" cy="4517954"/>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5" name="Picture 4" descr="Logo&#10;&#10;Description automatically generated">
            <a:extLst>
              <a:ext uri="{FF2B5EF4-FFF2-40B4-BE49-F238E27FC236}">
                <a16:creationId xmlns:a16="http://schemas.microsoft.com/office/drawing/2014/main" id="{56800AB7-3DD6-1390-0D81-070E14CB57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Picture Placeholder 6">
            <a:extLst>
              <a:ext uri="{FF2B5EF4-FFF2-40B4-BE49-F238E27FC236}">
                <a16:creationId xmlns:a16="http://schemas.microsoft.com/office/drawing/2014/main" id="{6A67FF1C-2AE3-AC33-1C9E-A9127729BFE2}"/>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03309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white_opt4_2">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5BAB2048-AC9E-1F4A-D866-B15D7071D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85146" y="-5523"/>
            <a:ext cx="4257706" cy="5154677"/>
          </a:xfrm>
          <a:prstGeom prst="rect">
            <a:avLst/>
          </a:prstGeom>
        </p:spPr>
      </p:pic>
      <p:pic>
        <p:nvPicPr>
          <p:cNvPr id="9" name="Picture 8">
            <a:extLst>
              <a:ext uri="{FF2B5EF4-FFF2-40B4-BE49-F238E27FC236}">
                <a16:creationId xmlns:a16="http://schemas.microsoft.com/office/drawing/2014/main" id="{849D4D7D-7842-485B-36C3-917F4255A6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12789" y="-5523"/>
            <a:ext cx="2878105" cy="29425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2" name="Picture Placeholder 8">
            <a:extLst>
              <a:ext uri="{FF2B5EF4-FFF2-40B4-BE49-F238E27FC236}">
                <a16:creationId xmlns:a16="http://schemas.microsoft.com/office/drawing/2014/main" id="{5B0E4720-DC61-098C-8125-F7EF583CA320}"/>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13564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green_opt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298603-0265-B51E-5AFA-28B77C5D93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0"/>
            <a:ext cx="9152642" cy="5148000"/>
          </a:xfrm>
          <a:prstGeom prst="rect">
            <a:avLst/>
          </a:prstGeom>
        </p:spPr>
      </p:pic>
      <p:pic>
        <p:nvPicPr>
          <p:cNvPr id="5" name="Picture 4" descr="Logo&#10;&#10;Description automatically generated">
            <a:extLst>
              <a:ext uri="{FF2B5EF4-FFF2-40B4-BE49-F238E27FC236}">
                <a16:creationId xmlns:a16="http://schemas.microsoft.com/office/drawing/2014/main" id="{60B11714-66E0-73E7-21D9-A04EC04528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Subtitle 2">
            <a:extLst>
              <a:ext uri="{FF2B5EF4-FFF2-40B4-BE49-F238E27FC236}">
                <a16:creationId xmlns:a16="http://schemas.microsoft.com/office/drawing/2014/main" id="{DDC1EBCA-571F-432C-54DC-A169C3608F9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7" name="Title Placeholder 1">
            <a:extLst>
              <a:ext uri="{FF2B5EF4-FFF2-40B4-BE49-F238E27FC236}">
                <a16:creationId xmlns:a16="http://schemas.microsoft.com/office/drawing/2014/main" id="{7EC8DA54-688C-5EFC-0681-FB90111AA67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3" name="Picture 2" descr="A picture containing sky, building, outdoor, structure&#10;&#10;Description automatically generated">
            <a:extLst>
              <a:ext uri="{FF2B5EF4-FFF2-40B4-BE49-F238E27FC236}">
                <a16:creationId xmlns:a16="http://schemas.microsoft.com/office/drawing/2014/main" id="{DFCDE3D0-BC23-0D56-1107-07EABC2762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12789" y="-5523"/>
            <a:ext cx="2878104" cy="2942574"/>
          </a:xfrm>
          <a:prstGeom prst="rect">
            <a:avLst/>
          </a:prstGeom>
        </p:spPr>
      </p:pic>
      <p:sp>
        <p:nvSpPr>
          <p:cNvPr id="4" name="Picture Placeholder 8">
            <a:extLst>
              <a:ext uri="{FF2B5EF4-FFF2-40B4-BE49-F238E27FC236}">
                <a16:creationId xmlns:a16="http://schemas.microsoft.com/office/drawing/2014/main" id="{4F0807F8-6F11-2AD6-E61F-AAF048058D2F}"/>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tx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94885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white_opt5_1">
    <p:spTree>
      <p:nvGrpSpPr>
        <p:cNvPr id="1" name=""/>
        <p:cNvGrpSpPr/>
        <p:nvPr/>
      </p:nvGrpSpPr>
      <p:grpSpPr>
        <a:xfrm>
          <a:off x="0" y="0"/>
          <a:ext cx="0" cy="0"/>
          <a:chOff x="0" y="0"/>
          <a:chExt cx="0" cy="0"/>
        </a:xfrm>
      </p:grpSpPr>
      <p:pic>
        <p:nvPicPr>
          <p:cNvPr id="3" name="Picture 2" descr="People walking in front of a building&#10;&#10;Description automatically generated with low confidence">
            <a:extLst>
              <a:ext uri="{FF2B5EF4-FFF2-40B4-BE49-F238E27FC236}">
                <a16:creationId xmlns:a16="http://schemas.microsoft.com/office/drawing/2014/main" id="{D825D899-3701-A821-CF70-373ED20C7D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59552" y="0"/>
            <a:ext cx="3584448" cy="5143500"/>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2" name="object 3">
            <a:extLst>
              <a:ext uri="{FF2B5EF4-FFF2-40B4-BE49-F238E27FC236}">
                <a16:creationId xmlns:a16="http://schemas.microsoft.com/office/drawing/2014/main" id="{89B06EA9-5726-1883-D30F-BFF95D19A571}"/>
              </a:ext>
            </a:extLst>
          </p:cNvPr>
          <p:cNvSpPr/>
          <p:nvPr userDrawn="1"/>
        </p:nvSpPr>
        <p:spPr>
          <a:xfrm>
            <a:off x="5399047"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3" name="Title Placeholder 1">
            <a:extLst>
              <a:ext uri="{FF2B5EF4-FFF2-40B4-BE49-F238E27FC236}">
                <a16:creationId xmlns:a16="http://schemas.microsoft.com/office/drawing/2014/main" id="{4E998EA2-4145-3937-3457-AE70AAE0E5A7}"/>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4" name="Subtitle 2">
            <a:extLst>
              <a:ext uri="{FF2B5EF4-FFF2-40B4-BE49-F238E27FC236}">
                <a16:creationId xmlns:a16="http://schemas.microsoft.com/office/drawing/2014/main" id="{83D9B738-0A38-3F95-E441-05394665AD5D}"/>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9" name="Picture Placeholder 12">
            <a:extLst>
              <a:ext uri="{FF2B5EF4-FFF2-40B4-BE49-F238E27FC236}">
                <a16:creationId xmlns:a16="http://schemas.microsoft.com/office/drawing/2014/main" id="{3D93502A-F937-F227-B1D6-80A95B70856E}"/>
              </a:ext>
            </a:extLst>
          </p:cNvPr>
          <p:cNvSpPr>
            <a:spLocks noGrp="1"/>
          </p:cNvSpPr>
          <p:nvPr>
            <p:ph type="pic" sz="quarter" idx="10"/>
          </p:nvPr>
        </p:nvSpPr>
        <p:spPr>
          <a:xfrm>
            <a:off x="5554547" y="0"/>
            <a:ext cx="3589452"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625395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4D371A-D2D5-4200-2DCE-D7D59B366953}"/>
              </a:ext>
            </a:extLst>
          </p:cNvPr>
          <p:cNvSpPr>
            <a:spLocks noGrp="1"/>
          </p:cNvSpPr>
          <p:nvPr>
            <p:ph type="title"/>
          </p:nvPr>
        </p:nvSpPr>
        <p:spPr>
          <a:xfrm>
            <a:off x="628903" y="273637"/>
            <a:ext cx="7886195" cy="994188"/>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4288139380"/>
      </p:ext>
    </p:extLst>
  </p:cSld>
  <p:clrMap bg1="lt1" tx1="dk1" bg2="lt2" tx2="dk2" accent1="accent1" accent2="accent2" accent3="accent3" accent4="accent4" accent5="accent5" accent6="accent6" hlink="hlink" folHlink="folHlink"/>
  <p:sldLayoutIdLst>
    <p:sldLayoutId id="2147483722" r:id="rId1"/>
    <p:sldLayoutId id="2147483721" r:id="rId2"/>
    <p:sldLayoutId id="2147483661" r:id="rId3"/>
    <p:sldLayoutId id="2147483698" r:id="rId4"/>
    <p:sldLayoutId id="2147483716" r:id="rId5"/>
    <p:sldLayoutId id="2147483867" r:id="rId6"/>
    <p:sldLayoutId id="2147483785" r:id="rId7"/>
    <p:sldLayoutId id="2147483793" r:id="rId8"/>
    <p:sldLayoutId id="2147483730" r:id="rId9"/>
    <p:sldLayoutId id="2147483699" r:id="rId10"/>
    <p:sldLayoutId id="2147483804" r:id="rId11"/>
    <p:sldLayoutId id="2147483830" r:id="rId12"/>
    <p:sldLayoutId id="2147483823" r:id="rId13"/>
    <p:sldLayoutId id="2147483853" r:id="rId14"/>
    <p:sldLayoutId id="2147483690" r:id="rId15"/>
    <p:sldLayoutId id="2147483673" r:id="rId16"/>
    <p:sldLayoutId id="2147483840" r:id="rId17"/>
    <p:sldLayoutId id="2147483720" r:id="rId18"/>
    <p:sldLayoutId id="2147483667" r:id="rId19"/>
    <p:sldLayoutId id="2147483664" r:id="rId20"/>
    <p:sldLayoutId id="2147483862" r:id="rId21"/>
    <p:sldLayoutId id="2147483864" r:id="rId22"/>
    <p:sldLayoutId id="2147483674" r:id="rId23"/>
    <p:sldLayoutId id="2147483676" r:id="rId24"/>
    <p:sldLayoutId id="2147483675" r:id="rId25"/>
    <p:sldLayoutId id="2147483662" r:id="rId26"/>
    <p:sldLayoutId id="2147483678" r:id="rId27"/>
    <p:sldLayoutId id="2147483687" r:id="rId28"/>
    <p:sldLayoutId id="2147483689" r:id="rId29"/>
    <p:sldLayoutId id="2147483700" r:id="rId30"/>
    <p:sldLayoutId id="2147483701" r:id="rId31"/>
    <p:sldLayoutId id="2147483702" r:id="rId32"/>
    <p:sldLayoutId id="2147483680" r:id="rId33"/>
    <p:sldLayoutId id="2147483719" r:id="rId34"/>
    <p:sldLayoutId id="2147483682" r:id="rId35"/>
  </p:sldLayoutIdLst>
  <p:txStyles>
    <p:titleStyle>
      <a:lvl1pPr algn="l" defTabSz="415869" rtl="0" eaLnBrk="1" latinLnBrk="0" hangingPunct="1">
        <a:lnSpc>
          <a:spcPct val="90000"/>
        </a:lnSpc>
        <a:spcBef>
          <a:spcPct val="0"/>
        </a:spcBef>
        <a:buNone/>
        <a:defRPr sz="2001" b="0" i="0" kern="1200">
          <a:solidFill>
            <a:srgbClr val="003C3B"/>
          </a:solidFill>
          <a:latin typeface="Outfit" pitchFamily="2" charset="0"/>
          <a:ea typeface="+mj-ea"/>
          <a:cs typeface="+mj-cs"/>
        </a:defRPr>
      </a:lvl1pPr>
    </p:titleStyle>
    <p:bodyStyle>
      <a:lvl1pPr marL="103967" indent="-103967" algn="l" defTabSz="415869" rtl="0" eaLnBrk="1" latinLnBrk="0" hangingPunct="1">
        <a:lnSpc>
          <a:spcPct val="90000"/>
        </a:lnSpc>
        <a:spcBef>
          <a:spcPts val="455"/>
        </a:spcBef>
        <a:buFont typeface="Arial" panose="020B0604020202020204" pitchFamily="34" charset="0"/>
        <a:buChar char="•"/>
        <a:defRPr sz="1273" kern="1200">
          <a:solidFill>
            <a:schemeClr val="tx1"/>
          </a:solidFill>
          <a:latin typeface="+mn-lt"/>
          <a:ea typeface="+mn-ea"/>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092" kern="1200">
          <a:solidFill>
            <a:schemeClr val="tx1"/>
          </a:solidFill>
          <a:latin typeface="+mn-lt"/>
          <a:ea typeface="+mn-ea"/>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910" kern="1200">
          <a:solidFill>
            <a:schemeClr val="tx1"/>
          </a:solidFill>
          <a:latin typeface="+mn-lt"/>
          <a:ea typeface="+mn-ea"/>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p:bodyStyle>
    <p:other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exeter.ac.uk/partnership/joiningthepartnership/" TargetMode="External"/><Relationship Id="rId2" Type="http://schemas.openxmlformats.org/officeDocument/2006/relationships/hyperlink" Target="https://www.exeter.ac.uk/study/teachertraining/"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3F8745-8A73-57FD-5405-02C168233CBD}"/>
              </a:ext>
            </a:extLst>
          </p:cNvPr>
          <p:cNvSpPr>
            <a:spLocks noGrp="1"/>
          </p:cNvSpPr>
          <p:nvPr>
            <p:ph type="title"/>
          </p:nvPr>
        </p:nvSpPr>
        <p:spPr/>
        <p:txBody>
          <a:bodyPr/>
          <a:lstStyle/>
          <a:p>
            <a:r>
              <a:rPr lang="en-GB" sz="4000">
                <a:latin typeface="Outfit"/>
                <a:cs typeface="Outfit"/>
              </a:rPr>
              <a:t>Changes in 2024 – 2025 </a:t>
            </a:r>
            <a:endParaRPr lang="en-GB"/>
          </a:p>
        </p:txBody>
      </p:sp>
      <p:sp>
        <p:nvSpPr>
          <p:cNvPr id="4" name="Picture Placeholder 3">
            <a:extLst>
              <a:ext uri="{FF2B5EF4-FFF2-40B4-BE49-F238E27FC236}">
                <a16:creationId xmlns:a16="http://schemas.microsoft.com/office/drawing/2014/main" id="{FC30443C-026A-A485-8A93-D4D540A217B5}"/>
              </a:ext>
            </a:extLst>
          </p:cNvPr>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76128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Reaccreditation</a:t>
            </a:r>
          </a:p>
        </p:txBody>
      </p:sp>
      <p:sp>
        <p:nvSpPr>
          <p:cNvPr id="3" name="Content Placeholder 2"/>
          <p:cNvSpPr>
            <a:spLocks noGrp="1"/>
          </p:cNvSpPr>
          <p:nvPr>
            <p:ph idx="1"/>
          </p:nvPr>
        </p:nvSpPr>
        <p:spPr/>
        <p:txBody>
          <a:bodyPr lIns="91440" tIns="45720" rIns="91440" bIns="45720" anchor="t"/>
          <a:lstStyle/>
          <a:p>
            <a:pPr marL="103505" indent="-103505"/>
            <a:r>
              <a:rPr lang="en-GB" sz="1450">
                <a:latin typeface="Outfit"/>
                <a:cs typeface="Outfit"/>
              </a:rPr>
              <a:t>All ITE providers have been through a reaccreditation process with the DfE. Information for prospective students can be found on our recruitment website:</a:t>
            </a:r>
            <a:endParaRPr lang="en-US"/>
          </a:p>
          <a:p>
            <a:pPr marL="0" indent="0">
              <a:buNone/>
            </a:pPr>
            <a:r>
              <a:rPr lang="en-GB" sz="1450">
                <a:latin typeface="Outfit"/>
                <a:cs typeface="Outfit"/>
                <a:hlinkClick r:id="rId2"/>
              </a:rPr>
              <a:t>https://www.exeter.ac.uk/study/teachertraining/</a:t>
            </a:r>
            <a:r>
              <a:rPr lang="en-GB" sz="1450">
                <a:latin typeface="Outfit"/>
                <a:cs typeface="Outfit"/>
              </a:rPr>
              <a:t> </a:t>
            </a:r>
          </a:p>
          <a:p>
            <a:pPr marL="103505" indent="-103505"/>
            <a:endParaRPr lang="en-GB" sz="1450">
              <a:latin typeface="Outfit"/>
              <a:cs typeface="Outfit"/>
            </a:endParaRPr>
          </a:p>
          <a:p>
            <a:pPr marL="103505" indent="-103505"/>
            <a:r>
              <a:rPr lang="en-GB" sz="1450">
                <a:latin typeface="Outfit"/>
                <a:cs typeface="Outfit"/>
              </a:rPr>
              <a:t>We have updated our Partnership website to show what benefits we can offer schools and mentors choosing to work with us:</a:t>
            </a:r>
          </a:p>
          <a:p>
            <a:pPr marL="0" indent="0">
              <a:buNone/>
            </a:pPr>
            <a:r>
              <a:rPr lang="en-GB" sz="1450">
                <a:latin typeface="Outfit"/>
                <a:cs typeface="Outfit"/>
                <a:hlinkClick r:id="rId3"/>
              </a:rPr>
              <a:t>https://education.exeter.ac.uk/partnership/joiningthepartnership/</a:t>
            </a:r>
            <a:r>
              <a:rPr lang="en-GB" sz="1450">
                <a:latin typeface="Outfit"/>
                <a:cs typeface="Outfit"/>
              </a:rPr>
              <a:t> </a:t>
            </a:r>
            <a:endParaRPr lang="en-GB"/>
          </a:p>
          <a:p>
            <a:pPr marL="0" indent="0">
              <a:buNone/>
            </a:pPr>
            <a:endParaRPr lang="en-GB" sz="1450">
              <a:latin typeface="Outfit"/>
              <a:cs typeface="Outfit"/>
            </a:endParaRPr>
          </a:p>
          <a:p>
            <a:pPr marL="0" indent="0">
              <a:buNone/>
            </a:pPr>
            <a:endParaRPr lang="en-GB" sz="1450">
              <a:latin typeface="Outfit"/>
              <a:cs typeface="Outfit"/>
            </a:endParaRPr>
          </a:p>
        </p:txBody>
      </p:sp>
    </p:spTree>
    <p:extLst>
      <p:ext uri="{BB962C8B-B14F-4D97-AF65-F5344CB8AC3E}">
        <p14:creationId xmlns:p14="http://schemas.microsoft.com/office/powerpoint/2010/main" val="269622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36E39C-97D9-3B40-589D-32719F241AB2}"/>
              </a:ext>
            </a:extLst>
          </p:cNvPr>
          <p:cNvSpPr>
            <a:spLocks noGrp="1"/>
          </p:cNvSpPr>
          <p:nvPr>
            <p:ph idx="1"/>
          </p:nvPr>
        </p:nvSpPr>
        <p:spPr>
          <a:xfrm>
            <a:off x="1346091" y="431692"/>
            <a:ext cx="7044412" cy="4085366"/>
          </a:xfrm>
        </p:spPr>
        <p:txBody>
          <a:bodyPr lIns="68580" tIns="34290" rIns="68580" bIns="34290" anchor="t"/>
          <a:lstStyle/>
          <a:p>
            <a:pPr marL="0" indent="0">
              <a:buNone/>
            </a:pPr>
            <a:r>
              <a:rPr lang="en-US" sz="1400" b="1" dirty="0" err="1">
                <a:latin typeface="Outfit"/>
                <a:cs typeface="Outfit"/>
              </a:rPr>
              <a:t>DfE</a:t>
            </a:r>
            <a:r>
              <a:rPr lang="en-US" sz="1400" b="1" dirty="0">
                <a:latin typeface="Outfit"/>
                <a:cs typeface="Outfit"/>
              </a:rPr>
              <a:t> requirements</a:t>
            </a:r>
          </a:p>
          <a:p>
            <a:pPr marL="257175" indent="-257175"/>
            <a:r>
              <a:rPr lang="en-US" sz="1400" dirty="0">
                <a:latin typeface="Outfit"/>
                <a:cs typeface="Outfit"/>
              </a:rPr>
              <a:t>School Direct no longer exists after 23/24</a:t>
            </a:r>
            <a:endParaRPr lang="en-US" sz="1400" dirty="0">
              <a:cs typeface="Outfit"/>
            </a:endParaRPr>
          </a:p>
          <a:p>
            <a:pPr marL="257175" indent="-257175"/>
            <a:r>
              <a:rPr lang="en-US" sz="1400" dirty="0">
                <a:latin typeface="Outfit"/>
                <a:cs typeface="Outfit"/>
              </a:rPr>
              <a:t>Courses must be consistent and designed by reaccredited ITT provider</a:t>
            </a:r>
            <a:endParaRPr lang="en-US" sz="1400" dirty="0">
              <a:cs typeface="Outfit"/>
            </a:endParaRPr>
          </a:p>
          <a:p>
            <a:pPr marL="257175" indent="-257175"/>
            <a:r>
              <a:rPr lang="en-US" sz="1400" dirty="0">
                <a:latin typeface="Outfit"/>
                <a:cs typeface="Outfit"/>
              </a:rPr>
              <a:t>All courses must have 4 weeks of Intensive Training and Practice (ITAP) in addition to 120 days in school </a:t>
            </a:r>
            <a:endParaRPr lang="en-US" sz="1400" dirty="0">
              <a:cs typeface="Outfit"/>
            </a:endParaRPr>
          </a:p>
          <a:p>
            <a:pPr marL="257175" indent="-257175"/>
            <a:r>
              <a:rPr lang="en-US" sz="1400" dirty="0">
                <a:latin typeface="Outfit"/>
                <a:cs typeface="Outfit"/>
              </a:rPr>
              <a:t>New Mentoring requirements</a:t>
            </a:r>
          </a:p>
          <a:p>
            <a:pPr marL="0" indent="0">
              <a:buNone/>
            </a:pPr>
            <a:r>
              <a:rPr lang="en-US" sz="1400" b="1" dirty="0">
                <a:latin typeface="Outfit"/>
                <a:cs typeface="Outfit"/>
              </a:rPr>
              <a:t>Exeter PGCE changes</a:t>
            </a:r>
          </a:p>
          <a:p>
            <a:pPr marL="257175" indent="-257175"/>
            <a:r>
              <a:rPr lang="en-US" sz="1400" dirty="0">
                <a:latin typeface="Outfit"/>
                <a:cs typeface="Outfit"/>
              </a:rPr>
              <a:t>Placement fee increased to £700 per placement </a:t>
            </a:r>
          </a:p>
          <a:p>
            <a:pPr marL="257175" indent="-257175"/>
            <a:r>
              <a:rPr lang="en-US" sz="1400" dirty="0">
                <a:latin typeface="Outfit"/>
                <a:cs typeface="Outfit"/>
              </a:rPr>
              <a:t>Current Lead Mentor renamed to Mentor</a:t>
            </a:r>
          </a:p>
          <a:p>
            <a:pPr marL="257175" indent="-257175"/>
            <a:r>
              <a:rPr lang="en-US" sz="1400" dirty="0">
                <a:latin typeface="Outfit"/>
                <a:cs typeface="Outfit"/>
              </a:rPr>
              <a:t>Removal of need for separate Reflective Mentor role</a:t>
            </a:r>
          </a:p>
          <a:p>
            <a:pPr marL="257175" indent="-257175"/>
            <a:r>
              <a:rPr lang="en-US" sz="1400" dirty="0">
                <a:latin typeface="Outfit"/>
                <a:cs typeface="Outfit"/>
              </a:rPr>
              <a:t>Removal of school responsibility for professional studies </a:t>
            </a:r>
            <a:r>
              <a:rPr lang="en-US" sz="1400" dirty="0" err="1">
                <a:latin typeface="Outfit"/>
                <a:cs typeface="Outfit"/>
              </a:rPr>
              <a:t>programme</a:t>
            </a:r>
            <a:endParaRPr lang="en-US" sz="1400" dirty="0">
              <a:latin typeface="Outfit"/>
              <a:cs typeface="Outfit"/>
            </a:endParaRPr>
          </a:p>
          <a:p>
            <a:pPr marL="257175" indent="-257175"/>
            <a:r>
              <a:rPr lang="en-US" sz="1400" dirty="0">
                <a:latin typeface="Outfit"/>
                <a:cs typeface="Outfit"/>
              </a:rPr>
              <a:t>New primary ITE Hubs model, three hubs for 24/25 - Exeter, North/Mid Devon, Somerset/Dorset</a:t>
            </a:r>
          </a:p>
          <a:p>
            <a:pPr marL="257175" indent="-257175"/>
            <a:r>
              <a:rPr lang="en-US" sz="1400" dirty="0">
                <a:latin typeface="Outfit"/>
                <a:cs typeface="Outfit"/>
              </a:rPr>
              <a:t>Primary 3-7 and Primary 5-11 only option at application</a:t>
            </a:r>
            <a:endParaRPr lang="en-US" sz="1400" dirty="0">
              <a:cs typeface="Outfit" pitchFamily="2" charset="0"/>
            </a:endParaRPr>
          </a:p>
          <a:p>
            <a:pPr marL="257175" indent="-257175"/>
            <a:r>
              <a:rPr lang="en-US" sz="1400" dirty="0">
                <a:latin typeface="Outfit"/>
                <a:cs typeface="Outfit"/>
              </a:rPr>
              <a:t>Primary trainees will select a Leadership Development Module after application</a:t>
            </a:r>
          </a:p>
          <a:p>
            <a:pPr marL="257175" indent="-257175"/>
            <a:r>
              <a:rPr lang="en-US" sz="1400" dirty="0">
                <a:latin typeface="Outfit"/>
                <a:cs typeface="Outfit" pitchFamily="2" charset="0"/>
              </a:rPr>
              <a:t>Secondary trainees apply to regional placement locations</a:t>
            </a:r>
            <a:endParaRPr lang="en-US" sz="1400" dirty="0">
              <a:cs typeface="Outfit" pitchFamily="2" charset="0"/>
            </a:endParaRPr>
          </a:p>
        </p:txBody>
      </p:sp>
      <p:sp>
        <p:nvSpPr>
          <p:cNvPr id="3" name="Title 2">
            <a:extLst>
              <a:ext uri="{FF2B5EF4-FFF2-40B4-BE49-F238E27FC236}">
                <a16:creationId xmlns:a16="http://schemas.microsoft.com/office/drawing/2014/main" id="{BE5E326B-4902-90A9-CE98-3595DDF4E53C}"/>
              </a:ext>
            </a:extLst>
          </p:cNvPr>
          <p:cNvSpPr>
            <a:spLocks noGrp="1"/>
          </p:cNvSpPr>
          <p:nvPr>
            <p:ph type="title"/>
          </p:nvPr>
        </p:nvSpPr>
        <p:spPr>
          <a:xfrm>
            <a:off x="1395718" y="104977"/>
            <a:ext cx="6430423" cy="355600"/>
          </a:xfrm>
        </p:spPr>
        <p:txBody>
          <a:bodyPr/>
          <a:lstStyle/>
          <a:p>
            <a:r>
              <a:rPr lang="en-US" sz="1800" dirty="0">
                <a:latin typeface="Outfit"/>
                <a:cs typeface="Outfit"/>
              </a:rPr>
              <a:t>Key course changes for 24/25</a:t>
            </a:r>
            <a:endParaRPr lang="en-US" sz="1800" dirty="0"/>
          </a:p>
        </p:txBody>
      </p:sp>
    </p:spTree>
    <p:extLst>
      <p:ext uri="{BB962C8B-B14F-4D97-AF65-F5344CB8AC3E}">
        <p14:creationId xmlns:p14="http://schemas.microsoft.com/office/powerpoint/2010/main" val="183318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CF9CFB-FFC0-EE0E-885F-18430B6F57BF}"/>
              </a:ext>
            </a:extLst>
          </p:cNvPr>
          <p:cNvSpPr>
            <a:spLocks noGrp="1"/>
          </p:cNvSpPr>
          <p:nvPr>
            <p:ph type="title"/>
          </p:nvPr>
        </p:nvSpPr>
        <p:spPr>
          <a:xfrm>
            <a:off x="2108107" y="363083"/>
            <a:ext cx="4850645" cy="597236"/>
          </a:xfrm>
        </p:spPr>
        <p:txBody>
          <a:bodyPr/>
          <a:lstStyle/>
          <a:p>
            <a:r>
              <a:rPr lang="en-US" sz="1800" dirty="0">
                <a:latin typeface="Outfit"/>
                <a:cs typeface="Outfit"/>
              </a:rPr>
              <a:t>University of Exeter Primary Initial Teacher Education (ITE) Hubs</a:t>
            </a:r>
            <a:endParaRPr lang="en-US" sz="1800" dirty="0">
              <a:cs typeface="Outfit"/>
            </a:endParaRPr>
          </a:p>
        </p:txBody>
      </p:sp>
      <p:pic>
        <p:nvPicPr>
          <p:cNvPr id="4" name="Picture 3" descr="A map of the united kingdom&#10;&#10;Description automatically generated">
            <a:extLst>
              <a:ext uri="{FF2B5EF4-FFF2-40B4-BE49-F238E27FC236}">
                <a16:creationId xmlns:a16="http://schemas.microsoft.com/office/drawing/2014/main" id="{A430AA69-DD49-EA32-F59E-FAED54C926A1}"/>
              </a:ext>
            </a:extLst>
          </p:cNvPr>
          <p:cNvPicPr>
            <a:picLocks noChangeAspect="1"/>
          </p:cNvPicPr>
          <p:nvPr/>
        </p:nvPicPr>
        <p:blipFill>
          <a:blip r:embed="rId3"/>
          <a:stretch>
            <a:fillRect/>
          </a:stretch>
        </p:blipFill>
        <p:spPr>
          <a:xfrm>
            <a:off x="1929360" y="890046"/>
            <a:ext cx="4995736" cy="3520481"/>
          </a:xfrm>
          <a:prstGeom prst="rect">
            <a:avLst/>
          </a:prstGeom>
        </p:spPr>
      </p:pic>
    </p:spTree>
    <p:extLst>
      <p:ext uri="{BB962C8B-B14F-4D97-AF65-F5344CB8AC3E}">
        <p14:creationId xmlns:p14="http://schemas.microsoft.com/office/powerpoint/2010/main" val="397748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BD51A7-AF7C-EE1B-2091-46A5E6EF1743}"/>
              </a:ext>
            </a:extLst>
          </p:cNvPr>
          <p:cNvSpPr>
            <a:spLocks noGrp="1"/>
          </p:cNvSpPr>
          <p:nvPr>
            <p:ph type="title"/>
          </p:nvPr>
        </p:nvSpPr>
        <p:spPr>
          <a:xfrm>
            <a:off x="1486768" y="246562"/>
            <a:ext cx="6372599" cy="474720"/>
          </a:xfrm>
        </p:spPr>
        <p:txBody>
          <a:bodyPr/>
          <a:lstStyle/>
          <a:p>
            <a:r>
              <a:rPr lang="en-US" sz="2700">
                <a:latin typeface="Outfit"/>
                <a:cs typeface="Outfit"/>
              </a:rPr>
              <a:t>Primary Course structure including ITAP</a:t>
            </a:r>
          </a:p>
          <a:p>
            <a:endParaRPr lang="en-US" sz="3000">
              <a:cs typeface="Outfit"/>
            </a:endParaRPr>
          </a:p>
        </p:txBody>
      </p:sp>
      <p:pic>
        <p:nvPicPr>
          <p:cNvPr id="5" name="Content Placeholder 4"/>
          <p:cNvPicPr>
            <a:picLocks noGrp="1" noChangeAspect="1"/>
          </p:cNvPicPr>
          <p:nvPr>
            <p:ph idx="1"/>
          </p:nvPr>
        </p:nvPicPr>
        <p:blipFill>
          <a:blip r:embed="rId2"/>
          <a:stretch>
            <a:fillRect/>
          </a:stretch>
        </p:blipFill>
        <p:spPr>
          <a:xfrm>
            <a:off x="1212658" y="627231"/>
            <a:ext cx="6216351" cy="3547375"/>
          </a:xfrm>
          <a:prstGeom prst="rect">
            <a:avLst/>
          </a:prstGeom>
        </p:spPr>
      </p:pic>
      <p:sp>
        <p:nvSpPr>
          <p:cNvPr id="7" name="TextBox 6"/>
          <p:cNvSpPr txBox="1"/>
          <p:nvPr/>
        </p:nvSpPr>
        <p:spPr>
          <a:xfrm>
            <a:off x="2354678" y="4174606"/>
            <a:ext cx="3932313" cy="830997"/>
          </a:xfrm>
          <a:prstGeom prst="rect">
            <a:avLst/>
          </a:prstGeom>
          <a:noFill/>
        </p:spPr>
        <p:txBody>
          <a:bodyPr wrap="square" rtlCol="0">
            <a:spAutoFit/>
          </a:bodyPr>
          <a:lstStyle/>
          <a:p>
            <a:r>
              <a:rPr lang="en-GB" sz="1200" dirty="0"/>
              <a:t>Blue days are placement days</a:t>
            </a:r>
          </a:p>
          <a:p>
            <a:r>
              <a:rPr lang="en-GB" sz="1200" dirty="0"/>
              <a:t>Yellow blocks are ITAP blocks, this is explained later</a:t>
            </a:r>
          </a:p>
          <a:p>
            <a:r>
              <a:rPr lang="en-GB" sz="1200" dirty="0"/>
              <a:t>Orange days are the taught course days</a:t>
            </a:r>
          </a:p>
          <a:p>
            <a:endParaRPr lang="en-GB" sz="1200" dirty="0"/>
          </a:p>
        </p:txBody>
      </p:sp>
    </p:spTree>
    <p:extLst>
      <p:ext uri="{BB962C8B-B14F-4D97-AF65-F5344CB8AC3E}">
        <p14:creationId xmlns:p14="http://schemas.microsoft.com/office/powerpoint/2010/main" val="257974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9014-0E07-7EB0-5D40-7BD9DF17E840}"/>
              </a:ext>
            </a:extLst>
          </p:cNvPr>
          <p:cNvSpPr>
            <a:spLocks noGrp="1"/>
          </p:cNvSpPr>
          <p:nvPr>
            <p:ph type="title"/>
          </p:nvPr>
        </p:nvSpPr>
        <p:spPr/>
        <p:txBody>
          <a:bodyPr/>
          <a:lstStyle/>
          <a:p>
            <a:r>
              <a:rPr lang="en-GB" sz="3000">
                <a:latin typeface="Outfit"/>
                <a:cs typeface="Outfit"/>
              </a:rPr>
              <a:t>Secondary DfE Apply areas for secondary</a:t>
            </a:r>
            <a:endParaRPr lang="en-GB"/>
          </a:p>
        </p:txBody>
      </p:sp>
      <p:sp>
        <p:nvSpPr>
          <p:cNvPr id="4" name="TextBox 3">
            <a:extLst>
              <a:ext uri="{FF2B5EF4-FFF2-40B4-BE49-F238E27FC236}">
                <a16:creationId xmlns:a16="http://schemas.microsoft.com/office/drawing/2014/main" id="{0212280C-C466-936F-8BAC-ACCE6D95F056}"/>
              </a:ext>
            </a:extLst>
          </p:cNvPr>
          <p:cNvSpPr txBox="1"/>
          <p:nvPr/>
        </p:nvSpPr>
        <p:spPr>
          <a:xfrm>
            <a:off x="261150" y="1783709"/>
            <a:ext cx="2052455" cy="2308324"/>
          </a:xfrm>
          <a:prstGeom prst="rect">
            <a:avLst/>
          </a:prstGeom>
          <a:noFill/>
        </p:spPr>
        <p:txBody>
          <a:bodyPr wrap="square">
            <a:spAutoFit/>
          </a:bodyPr>
          <a:lstStyle/>
          <a:p>
            <a:pPr defTabSz="914378"/>
            <a:r>
              <a:rPr lang="en-GB" dirty="0">
                <a:latin typeface="Outfit"/>
                <a:cs typeface="Outfit"/>
              </a:rPr>
              <a:t>All course delivery in term 1 takes place in St Luke’s – maximum of 2 days per week on campus to reduce travel costs and time</a:t>
            </a:r>
            <a:endParaRPr lang="en-GB" dirty="0"/>
          </a:p>
        </p:txBody>
      </p:sp>
      <p:pic>
        <p:nvPicPr>
          <p:cNvPr id="5" name="Picture 4" descr="A map of the country&#10;&#10;Description automatically generated">
            <a:extLst>
              <a:ext uri="{FF2B5EF4-FFF2-40B4-BE49-F238E27FC236}">
                <a16:creationId xmlns:a16="http://schemas.microsoft.com/office/drawing/2014/main" id="{803BB549-2437-68F3-36CE-E9200A587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2576" y="932396"/>
            <a:ext cx="5940706" cy="4199815"/>
          </a:xfrm>
          <a:prstGeom prst="rect">
            <a:avLst/>
          </a:prstGeom>
        </p:spPr>
      </p:pic>
      <p:sp>
        <p:nvSpPr>
          <p:cNvPr id="7" name="TextBox 6">
            <a:extLst>
              <a:ext uri="{FF2B5EF4-FFF2-40B4-BE49-F238E27FC236}">
                <a16:creationId xmlns:a16="http://schemas.microsoft.com/office/drawing/2014/main" id="{C6E5F909-B239-0E75-8920-B637BA2AEB5F}"/>
              </a:ext>
            </a:extLst>
          </p:cNvPr>
          <p:cNvSpPr txBox="1"/>
          <p:nvPr/>
        </p:nvSpPr>
        <p:spPr>
          <a:xfrm>
            <a:off x="2712466" y="1065330"/>
            <a:ext cx="1736591" cy="830997"/>
          </a:xfrm>
          <a:prstGeom prst="rect">
            <a:avLst/>
          </a:prstGeom>
          <a:noFill/>
        </p:spPr>
        <p:txBody>
          <a:bodyPr wrap="square" rtlCol="0">
            <a:spAutoFit/>
          </a:bodyPr>
          <a:lstStyle/>
          <a:p>
            <a:pPr defTabSz="914378"/>
            <a:r>
              <a:rPr lang="en-GB" sz="1200" dirty="0">
                <a:solidFill>
                  <a:prstClr val="white"/>
                </a:solidFill>
                <a:latin typeface="Outfit" pitchFamily="2" charset="0"/>
              </a:rPr>
              <a:t>University of Exeter taught course with Mid/North Devon preferred placements</a:t>
            </a:r>
          </a:p>
        </p:txBody>
      </p:sp>
      <p:sp>
        <p:nvSpPr>
          <p:cNvPr id="8" name="TextBox 7">
            <a:extLst>
              <a:ext uri="{FF2B5EF4-FFF2-40B4-BE49-F238E27FC236}">
                <a16:creationId xmlns:a16="http://schemas.microsoft.com/office/drawing/2014/main" id="{FDC83C68-5677-95A9-CA6E-C9C2884DA9D8}"/>
              </a:ext>
            </a:extLst>
          </p:cNvPr>
          <p:cNvSpPr txBox="1"/>
          <p:nvPr/>
        </p:nvSpPr>
        <p:spPr>
          <a:xfrm>
            <a:off x="2496364" y="2130689"/>
            <a:ext cx="1653015" cy="1200329"/>
          </a:xfrm>
          <a:prstGeom prst="rect">
            <a:avLst/>
          </a:prstGeom>
          <a:noFill/>
        </p:spPr>
        <p:txBody>
          <a:bodyPr wrap="square" rtlCol="0">
            <a:spAutoFit/>
          </a:bodyPr>
          <a:lstStyle/>
          <a:p>
            <a:pPr defTabSz="914378"/>
            <a:r>
              <a:rPr lang="en-GB" sz="1200" dirty="0">
                <a:solidFill>
                  <a:prstClr val="white"/>
                </a:solidFill>
                <a:latin typeface="Outfit" pitchFamily="2" charset="0"/>
              </a:rPr>
              <a:t>University of Exeter Campus taught course with Exeter, East &amp; South Devon preferred placements</a:t>
            </a:r>
          </a:p>
        </p:txBody>
      </p:sp>
      <p:sp>
        <p:nvSpPr>
          <p:cNvPr id="9" name="TextBox 8">
            <a:extLst>
              <a:ext uri="{FF2B5EF4-FFF2-40B4-BE49-F238E27FC236}">
                <a16:creationId xmlns:a16="http://schemas.microsoft.com/office/drawing/2014/main" id="{E4066C5A-1D52-471F-6AC6-CBFEAA450C37}"/>
              </a:ext>
            </a:extLst>
          </p:cNvPr>
          <p:cNvSpPr txBox="1"/>
          <p:nvPr/>
        </p:nvSpPr>
        <p:spPr>
          <a:xfrm>
            <a:off x="4149379" y="4312504"/>
            <a:ext cx="1928693" cy="830997"/>
          </a:xfrm>
          <a:prstGeom prst="rect">
            <a:avLst/>
          </a:prstGeom>
          <a:noFill/>
        </p:spPr>
        <p:txBody>
          <a:bodyPr wrap="square" rtlCol="0">
            <a:spAutoFit/>
          </a:bodyPr>
          <a:lstStyle/>
          <a:p>
            <a:pPr defTabSz="914378"/>
            <a:r>
              <a:rPr lang="en-GB" sz="1200" dirty="0">
                <a:solidFill>
                  <a:prstClr val="white"/>
                </a:solidFill>
                <a:latin typeface="Outfit" pitchFamily="2" charset="0"/>
              </a:rPr>
              <a:t>University of Exeter taught course with West Devon &amp; Cornwall preferred placements</a:t>
            </a:r>
          </a:p>
        </p:txBody>
      </p:sp>
      <p:sp>
        <p:nvSpPr>
          <p:cNvPr id="10" name="TextBox 9">
            <a:extLst>
              <a:ext uri="{FF2B5EF4-FFF2-40B4-BE49-F238E27FC236}">
                <a16:creationId xmlns:a16="http://schemas.microsoft.com/office/drawing/2014/main" id="{3CC46FFD-D37D-C2BE-F184-84F1DCA18A07}"/>
              </a:ext>
            </a:extLst>
          </p:cNvPr>
          <p:cNvSpPr txBox="1"/>
          <p:nvPr/>
        </p:nvSpPr>
        <p:spPr>
          <a:xfrm>
            <a:off x="6407206" y="3345340"/>
            <a:ext cx="1736591" cy="830997"/>
          </a:xfrm>
          <a:prstGeom prst="rect">
            <a:avLst/>
          </a:prstGeom>
          <a:noFill/>
        </p:spPr>
        <p:txBody>
          <a:bodyPr wrap="square" rtlCol="0">
            <a:spAutoFit/>
          </a:bodyPr>
          <a:lstStyle/>
          <a:p>
            <a:pPr defTabSz="914378"/>
            <a:r>
              <a:rPr lang="en-GB" sz="1200" dirty="0">
                <a:solidFill>
                  <a:prstClr val="white"/>
                </a:solidFill>
                <a:latin typeface="Outfit" pitchFamily="2" charset="0"/>
              </a:rPr>
              <a:t>University of Exeter taught course with Dorset/Somerset preferred placements</a:t>
            </a:r>
          </a:p>
        </p:txBody>
      </p:sp>
      <p:sp>
        <p:nvSpPr>
          <p:cNvPr id="11" name="TextBox 10">
            <a:extLst>
              <a:ext uri="{FF2B5EF4-FFF2-40B4-BE49-F238E27FC236}">
                <a16:creationId xmlns:a16="http://schemas.microsoft.com/office/drawing/2014/main" id="{266BB1F0-B047-9650-C598-E736F67631FE}"/>
              </a:ext>
            </a:extLst>
          </p:cNvPr>
          <p:cNvSpPr txBox="1"/>
          <p:nvPr/>
        </p:nvSpPr>
        <p:spPr>
          <a:xfrm>
            <a:off x="6630483" y="1526995"/>
            <a:ext cx="1290034" cy="369332"/>
          </a:xfrm>
          <a:prstGeom prst="rect">
            <a:avLst/>
          </a:prstGeom>
          <a:noFill/>
        </p:spPr>
        <p:txBody>
          <a:bodyPr wrap="square" rtlCol="0">
            <a:spAutoFit/>
          </a:bodyPr>
          <a:lstStyle/>
          <a:p>
            <a:pPr defTabSz="914378"/>
            <a:r>
              <a:rPr lang="en-GB" dirty="0">
                <a:solidFill>
                  <a:prstClr val="white"/>
                </a:solidFill>
                <a:latin typeface="Outfit" pitchFamily="2" charset="0"/>
              </a:rPr>
              <a:t>Somerset</a:t>
            </a:r>
          </a:p>
        </p:txBody>
      </p:sp>
      <p:sp>
        <p:nvSpPr>
          <p:cNvPr id="12" name="TextBox 11">
            <a:extLst>
              <a:ext uri="{FF2B5EF4-FFF2-40B4-BE49-F238E27FC236}">
                <a16:creationId xmlns:a16="http://schemas.microsoft.com/office/drawing/2014/main" id="{B6EAC801-3654-4CC7-257B-B5953F18C22B}"/>
              </a:ext>
            </a:extLst>
          </p:cNvPr>
          <p:cNvSpPr txBox="1"/>
          <p:nvPr/>
        </p:nvSpPr>
        <p:spPr>
          <a:xfrm>
            <a:off x="7389921" y="2387085"/>
            <a:ext cx="1290034" cy="369332"/>
          </a:xfrm>
          <a:prstGeom prst="rect">
            <a:avLst/>
          </a:prstGeom>
          <a:noFill/>
        </p:spPr>
        <p:txBody>
          <a:bodyPr wrap="square" rtlCol="0">
            <a:spAutoFit/>
          </a:bodyPr>
          <a:lstStyle/>
          <a:p>
            <a:pPr defTabSz="914378"/>
            <a:r>
              <a:rPr lang="en-GB" dirty="0">
                <a:solidFill>
                  <a:prstClr val="white"/>
                </a:solidFill>
                <a:latin typeface="Outfit" pitchFamily="2" charset="0"/>
              </a:rPr>
              <a:t>Dorset</a:t>
            </a:r>
          </a:p>
        </p:txBody>
      </p:sp>
      <p:sp>
        <p:nvSpPr>
          <p:cNvPr id="13" name="TextBox 12">
            <a:extLst>
              <a:ext uri="{FF2B5EF4-FFF2-40B4-BE49-F238E27FC236}">
                <a16:creationId xmlns:a16="http://schemas.microsoft.com/office/drawing/2014/main" id="{CB08B849-28C0-77CF-11D5-527AAE4AC2F3}"/>
              </a:ext>
            </a:extLst>
          </p:cNvPr>
          <p:cNvSpPr txBox="1"/>
          <p:nvPr/>
        </p:nvSpPr>
        <p:spPr>
          <a:xfrm>
            <a:off x="5242280" y="2204802"/>
            <a:ext cx="1290034" cy="369332"/>
          </a:xfrm>
          <a:prstGeom prst="rect">
            <a:avLst/>
          </a:prstGeom>
          <a:noFill/>
        </p:spPr>
        <p:txBody>
          <a:bodyPr wrap="square" rtlCol="0">
            <a:spAutoFit/>
          </a:bodyPr>
          <a:lstStyle/>
          <a:p>
            <a:pPr defTabSz="914378"/>
            <a:r>
              <a:rPr lang="en-GB" dirty="0">
                <a:solidFill>
                  <a:prstClr val="white"/>
                </a:solidFill>
                <a:latin typeface="Outfit" pitchFamily="2" charset="0"/>
              </a:rPr>
              <a:t>Devon</a:t>
            </a:r>
          </a:p>
        </p:txBody>
      </p:sp>
      <p:sp>
        <p:nvSpPr>
          <p:cNvPr id="14" name="TextBox 13">
            <a:extLst>
              <a:ext uri="{FF2B5EF4-FFF2-40B4-BE49-F238E27FC236}">
                <a16:creationId xmlns:a16="http://schemas.microsoft.com/office/drawing/2014/main" id="{1C7542C0-9C65-90B9-E3DE-89A282A3D65C}"/>
              </a:ext>
            </a:extLst>
          </p:cNvPr>
          <p:cNvSpPr txBox="1"/>
          <p:nvPr/>
        </p:nvSpPr>
        <p:spPr>
          <a:xfrm>
            <a:off x="3779874" y="3292247"/>
            <a:ext cx="1290034" cy="369332"/>
          </a:xfrm>
          <a:prstGeom prst="rect">
            <a:avLst/>
          </a:prstGeom>
          <a:noFill/>
        </p:spPr>
        <p:txBody>
          <a:bodyPr wrap="square" rtlCol="0">
            <a:spAutoFit/>
          </a:bodyPr>
          <a:lstStyle/>
          <a:p>
            <a:pPr defTabSz="914378"/>
            <a:r>
              <a:rPr lang="en-GB" dirty="0">
                <a:solidFill>
                  <a:prstClr val="white"/>
                </a:solidFill>
                <a:latin typeface="Outfit" pitchFamily="2" charset="0"/>
              </a:rPr>
              <a:t>Cornwall</a:t>
            </a:r>
          </a:p>
        </p:txBody>
      </p:sp>
    </p:spTree>
    <p:extLst>
      <p:ext uri="{BB962C8B-B14F-4D97-AF65-F5344CB8AC3E}">
        <p14:creationId xmlns:p14="http://schemas.microsoft.com/office/powerpoint/2010/main" val="213596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BD51A7-AF7C-EE1B-2091-46A5E6EF1743}"/>
              </a:ext>
            </a:extLst>
          </p:cNvPr>
          <p:cNvSpPr>
            <a:spLocks noGrp="1"/>
          </p:cNvSpPr>
          <p:nvPr>
            <p:ph type="title"/>
          </p:nvPr>
        </p:nvSpPr>
        <p:spPr>
          <a:xfrm>
            <a:off x="737800" y="231543"/>
            <a:ext cx="7121568" cy="489739"/>
          </a:xfrm>
        </p:spPr>
        <p:txBody>
          <a:bodyPr/>
          <a:lstStyle/>
          <a:p>
            <a:r>
              <a:rPr lang="en-US" sz="2700" dirty="0">
                <a:latin typeface="Outfit"/>
                <a:cs typeface="Outfit"/>
              </a:rPr>
              <a:t>Secondary Course structure including ITAP</a:t>
            </a:r>
          </a:p>
          <a:p>
            <a:endParaRPr lang="en-US" sz="3000" dirty="0">
              <a:cs typeface="Outfit"/>
            </a:endParaRPr>
          </a:p>
        </p:txBody>
      </p:sp>
      <p:sp>
        <p:nvSpPr>
          <p:cNvPr id="7" name="TextBox 6"/>
          <p:cNvSpPr txBox="1"/>
          <p:nvPr/>
        </p:nvSpPr>
        <p:spPr>
          <a:xfrm>
            <a:off x="2386074" y="4152084"/>
            <a:ext cx="6141785" cy="1015663"/>
          </a:xfrm>
          <a:prstGeom prst="rect">
            <a:avLst/>
          </a:prstGeom>
          <a:noFill/>
        </p:spPr>
        <p:txBody>
          <a:bodyPr wrap="square" rtlCol="0">
            <a:spAutoFit/>
          </a:bodyPr>
          <a:lstStyle/>
          <a:p>
            <a:r>
              <a:rPr lang="en-GB" sz="1200" dirty="0"/>
              <a:t>Blue days are placement days</a:t>
            </a:r>
          </a:p>
          <a:p>
            <a:r>
              <a:rPr lang="en-GB" sz="1200" dirty="0"/>
              <a:t>Yellow blocks are classed as ITAP days, this is explained later but 1 day per ITAP is allocated to complete specific tasks in their placement schools, this will be trainee led.</a:t>
            </a:r>
          </a:p>
          <a:p>
            <a:r>
              <a:rPr lang="en-GB" sz="1200" dirty="0"/>
              <a:t>Orange days are the taught course days</a:t>
            </a:r>
          </a:p>
          <a:p>
            <a:endParaRPr lang="en-GB" sz="1200" dirty="0"/>
          </a:p>
        </p:txBody>
      </p:sp>
      <p:pic>
        <p:nvPicPr>
          <p:cNvPr id="8" name="Content Placeholder 7"/>
          <p:cNvPicPr>
            <a:picLocks noGrp="1" noChangeAspect="1"/>
          </p:cNvPicPr>
          <p:nvPr>
            <p:ph idx="1"/>
          </p:nvPr>
        </p:nvPicPr>
        <p:blipFill>
          <a:blip r:embed="rId2"/>
          <a:stretch>
            <a:fillRect/>
          </a:stretch>
        </p:blipFill>
        <p:spPr>
          <a:xfrm>
            <a:off x="1185189" y="616584"/>
            <a:ext cx="5608058" cy="3619471"/>
          </a:xfrm>
          <a:prstGeom prst="rect">
            <a:avLst/>
          </a:prstGeom>
        </p:spPr>
      </p:pic>
    </p:spTree>
    <p:extLst>
      <p:ext uri="{BB962C8B-B14F-4D97-AF65-F5344CB8AC3E}">
        <p14:creationId xmlns:p14="http://schemas.microsoft.com/office/powerpoint/2010/main" val="4279188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21FC20-BBB9-506F-9FDB-F4B37DA0E12E}"/>
              </a:ext>
            </a:extLst>
          </p:cNvPr>
          <p:cNvSpPr>
            <a:spLocks noGrp="1"/>
          </p:cNvSpPr>
          <p:nvPr>
            <p:ph idx="1"/>
          </p:nvPr>
        </p:nvSpPr>
        <p:spPr>
          <a:xfrm>
            <a:off x="411632" y="1289495"/>
            <a:ext cx="8250041" cy="2868883"/>
          </a:xfrm>
        </p:spPr>
        <p:txBody>
          <a:bodyPr lIns="91440" tIns="45720" rIns="91440" bIns="45720" anchor="t"/>
          <a:lstStyle/>
          <a:p>
            <a:pPr marL="103505" indent="-103505"/>
            <a:r>
              <a:rPr lang="en-GB" sz="1400" dirty="0">
                <a:latin typeface="Outfit"/>
                <a:cs typeface="Outfit"/>
              </a:rPr>
              <a:t>We currently have primary pathways (30 Masters credits) and these have changed to non-credit bearing Leadership Development Modules.</a:t>
            </a:r>
            <a:endParaRPr lang="en-GB" sz="1400" dirty="0">
              <a:cs typeface="Outfit"/>
            </a:endParaRPr>
          </a:p>
          <a:p>
            <a:pPr marL="103505" indent="-103505"/>
            <a:r>
              <a:rPr lang="en-GB" sz="1400" dirty="0">
                <a:latin typeface="Outfit"/>
                <a:cs typeface="Outfit"/>
              </a:rPr>
              <a:t>Trainees will select which module to select after application</a:t>
            </a:r>
          </a:p>
          <a:p>
            <a:pPr marL="103505" indent="-103505"/>
            <a:r>
              <a:rPr lang="en-GB" sz="1400" i="1" dirty="0">
                <a:latin typeface="Outfit"/>
                <a:cs typeface="Outfit"/>
              </a:rPr>
              <a:t>Our Primary programmes also enable you to select a particular curriculum area to focus on during the year to support your development as a future curriculum leader. You will attend 7 sessions across the autumn term and curriculum areas vary year on year depending on demand but are likely to include Art, English, Humanities, Maths, Modern Languages, Science, EAL, SEND, SEND in special schools, Primary 3-7.   </a:t>
            </a:r>
          </a:p>
          <a:p>
            <a:pPr marL="0" indent="0">
              <a:buNone/>
            </a:pPr>
            <a:endParaRPr lang="en-GB" sz="1400" dirty="0">
              <a:latin typeface="Outfit"/>
              <a:cs typeface="Outfit"/>
            </a:endParaRPr>
          </a:p>
          <a:p>
            <a:pPr marL="0" indent="0" algn="ctr">
              <a:buNone/>
            </a:pPr>
            <a:r>
              <a:rPr lang="en-GB" sz="1400" b="1" dirty="0">
                <a:latin typeface="Outfit"/>
                <a:cs typeface="Outfit"/>
              </a:rPr>
              <a:t>QUESTION FOR DISCUSSION</a:t>
            </a:r>
          </a:p>
          <a:p>
            <a:pPr marL="0" indent="0" algn="ctr">
              <a:buNone/>
            </a:pPr>
            <a:r>
              <a:rPr lang="en-GB" sz="1400" b="1" dirty="0">
                <a:latin typeface="Outfit"/>
                <a:cs typeface="Outfit"/>
              </a:rPr>
              <a:t>What is most useful for schools for our trainees to have additional input on / to become 'future curriculum leaders' in? Both primary and secondary</a:t>
            </a:r>
          </a:p>
          <a:p>
            <a:pPr marL="0" indent="0">
              <a:buNone/>
            </a:pPr>
            <a:endParaRPr lang="en-GB" sz="1450" dirty="0">
              <a:latin typeface="Outfit"/>
              <a:cs typeface="Outfit"/>
            </a:endParaRPr>
          </a:p>
        </p:txBody>
      </p:sp>
      <p:sp>
        <p:nvSpPr>
          <p:cNvPr id="3" name="Title 2">
            <a:extLst>
              <a:ext uri="{FF2B5EF4-FFF2-40B4-BE49-F238E27FC236}">
                <a16:creationId xmlns:a16="http://schemas.microsoft.com/office/drawing/2014/main" id="{F8BA3A4D-7F99-240B-34AD-CBF05764B921}"/>
              </a:ext>
            </a:extLst>
          </p:cNvPr>
          <p:cNvSpPr>
            <a:spLocks noGrp="1"/>
          </p:cNvSpPr>
          <p:nvPr>
            <p:ph type="title"/>
          </p:nvPr>
        </p:nvSpPr>
        <p:spPr/>
        <p:txBody>
          <a:bodyPr/>
          <a:lstStyle/>
          <a:p>
            <a:r>
              <a:rPr lang="en-GB" sz="3000">
                <a:latin typeface="Outfit"/>
                <a:cs typeface="Outfit"/>
              </a:rPr>
              <a:t>Leadership Development Modules</a:t>
            </a:r>
            <a:endParaRPr lang="en-GB"/>
          </a:p>
        </p:txBody>
      </p:sp>
    </p:spTree>
    <p:extLst>
      <p:ext uri="{BB962C8B-B14F-4D97-AF65-F5344CB8AC3E}">
        <p14:creationId xmlns:p14="http://schemas.microsoft.com/office/powerpoint/2010/main" val="238274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BAF0CF-98A3-90B2-8635-B7D38D29607C}"/>
              </a:ext>
            </a:extLst>
          </p:cNvPr>
          <p:cNvSpPr>
            <a:spLocks noGrp="1"/>
          </p:cNvSpPr>
          <p:nvPr>
            <p:ph idx="1"/>
          </p:nvPr>
        </p:nvSpPr>
        <p:spPr>
          <a:xfrm>
            <a:off x="1513769" y="1055025"/>
            <a:ext cx="6196334" cy="3121924"/>
          </a:xfrm>
        </p:spPr>
        <p:txBody>
          <a:bodyPr lIns="68580" tIns="34290" rIns="68580" bIns="34290" anchor="t"/>
          <a:lstStyle/>
          <a:p>
            <a:pPr marL="0" indent="0">
              <a:buNone/>
            </a:pPr>
            <a:r>
              <a:rPr lang="en-US" sz="1400" b="1">
                <a:latin typeface="Outfit"/>
                <a:cs typeface="Outfit"/>
              </a:rPr>
              <a:t>Course design and delivery</a:t>
            </a:r>
            <a:endParaRPr lang="en-US" sz="1400"/>
          </a:p>
          <a:p>
            <a:pPr marL="257175" indent="-257175"/>
            <a:r>
              <a:rPr lang="en-US" sz="1400">
                <a:latin typeface="Outfit"/>
                <a:cs typeface="Outfit"/>
              </a:rPr>
              <a:t>Subject Curriculum Lead role</a:t>
            </a:r>
            <a:endParaRPr lang="en-US" sz="1400">
              <a:cs typeface="Outfit" pitchFamily="2" charset="0"/>
            </a:endParaRPr>
          </a:p>
          <a:p>
            <a:pPr marL="257175" indent="-257175"/>
            <a:r>
              <a:rPr lang="en-US" sz="1400">
                <a:latin typeface="Outfit"/>
                <a:cs typeface="Outfit"/>
              </a:rPr>
              <a:t>Lead Mentor role</a:t>
            </a:r>
          </a:p>
          <a:p>
            <a:pPr marL="257175" indent="-257175"/>
            <a:endParaRPr lang="en-US" sz="1425">
              <a:cs typeface="Outfit" pitchFamily="2" charset="0"/>
            </a:endParaRPr>
          </a:p>
          <a:p>
            <a:pPr marL="0" indent="0">
              <a:buNone/>
            </a:pPr>
            <a:r>
              <a:rPr lang="en-US" sz="1400" b="1">
                <a:latin typeface="Outfit"/>
                <a:cs typeface="Outfit"/>
              </a:rPr>
              <a:t>Course development and consultations groups</a:t>
            </a:r>
            <a:endParaRPr lang="en-US" sz="1400" b="1">
              <a:cs typeface="Outfit" pitchFamily="2" charset="0"/>
            </a:endParaRPr>
          </a:p>
          <a:p>
            <a:pPr marL="103505" indent="-103505">
              <a:buFont typeface="Arial"/>
              <a:buChar char="•"/>
            </a:pPr>
            <a:r>
              <a:rPr lang="en-US" sz="1400">
                <a:latin typeface="Outfit"/>
                <a:cs typeface="Outfit"/>
              </a:rPr>
              <a:t>Initial Teacher Education Coordinator Meetings</a:t>
            </a:r>
          </a:p>
          <a:p>
            <a:pPr marL="103505" indent="-103505">
              <a:buFont typeface="Arial"/>
              <a:buChar char="•"/>
            </a:pPr>
            <a:r>
              <a:rPr lang="en-US" sz="1400">
                <a:latin typeface="Outfit"/>
                <a:cs typeface="Outfit"/>
              </a:rPr>
              <a:t>University PGCE Partnership Committee</a:t>
            </a:r>
          </a:p>
          <a:p>
            <a:pPr marL="103505" indent="-103505">
              <a:buFont typeface="Arial"/>
              <a:buChar char="•"/>
            </a:pPr>
            <a:endParaRPr lang="en-US" sz="1425">
              <a:cs typeface="Outfit" pitchFamily="2" charset="0"/>
            </a:endParaRPr>
          </a:p>
          <a:p>
            <a:pPr marL="103505" indent="-103505">
              <a:buFont typeface="Arial"/>
              <a:buChar char="•"/>
            </a:pPr>
            <a:r>
              <a:rPr lang="en-US" sz="1400" b="1">
                <a:latin typeface="Outfit"/>
                <a:cs typeface="Outfit"/>
              </a:rPr>
              <a:t>Advantages of being linked to local HEI for wider opportunities</a:t>
            </a:r>
            <a:endParaRPr lang="en-US" sz="1400">
              <a:latin typeface="Outfit"/>
              <a:cs typeface="Outfit"/>
            </a:endParaRPr>
          </a:p>
          <a:p>
            <a:pPr marL="103505" indent="-103505">
              <a:buFont typeface="Arial"/>
              <a:buChar char="•"/>
            </a:pPr>
            <a:r>
              <a:rPr lang="en-US" sz="1400">
                <a:latin typeface="Outfit"/>
                <a:cs typeface="Outfit"/>
              </a:rPr>
              <a:t>Internationally renowned research in the education field</a:t>
            </a:r>
          </a:p>
          <a:p>
            <a:pPr marL="103505" indent="-103505">
              <a:buFont typeface="Arial"/>
              <a:buChar char="•"/>
            </a:pPr>
            <a:r>
              <a:rPr lang="en-US" sz="1400">
                <a:latin typeface="Outfit"/>
                <a:cs typeface="Outfit"/>
              </a:rPr>
              <a:t>Opportunities for pupils </a:t>
            </a:r>
          </a:p>
          <a:p>
            <a:pPr marL="103505" indent="-103505">
              <a:buFont typeface="Arial"/>
              <a:buChar char="•"/>
            </a:pPr>
            <a:r>
              <a:rPr lang="en-US" sz="1400">
                <a:latin typeface="Outfit"/>
                <a:cs typeface="Outfit"/>
              </a:rPr>
              <a:t>Wider university support and infrastructure</a:t>
            </a:r>
          </a:p>
          <a:p>
            <a:pPr marL="0" indent="0">
              <a:buNone/>
            </a:pPr>
            <a:endParaRPr lang="en-US" sz="1425">
              <a:cs typeface="Outfit" pitchFamily="2" charset="0"/>
            </a:endParaRPr>
          </a:p>
          <a:p>
            <a:pPr marL="0" indent="0">
              <a:buNone/>
            </a:pPr>
            <a:endParaRPr lang="en-US" sz="1425">
              <a:cs typeface="Outfit" pitchFamily="2" charset="0"/>
            </a:endParaRPr>
          </a:p>
          <a:p>
            <a:pPr marL="257175" indent="-257175"/>
            <a:endParaRPr lang="en-US" sz="1425">
              <a:cs typeface="Outfit" pitchFamily="2" charset="0"/>
            </a:endParaRPr>
          </a:p>
          <a:p>
            <a:pPr marL="0" indent="0">
              <a:buNone/>
            </a:pPr>
            <a:endParaRPr lang="en-US" sz="1425">
              <a:cs typeface="Outfit" pitchFamily="2" charset="0"/>
            </a:endParaRPr>
          </a:p>
        </p:txBody>
      </p:sp>
      <p:sp>
        <p:nvSpPr>
          <p:cNvPr id="3" name="Title 2">
            <a:extLst>
              <a:ext uri="{FF2B5EF4-FFF2-40B4-BE49-F238E27FC236}">
                <a16:creationId xmlns:a16="http://schemas.microsoft.com/office/drawing/2014/main" id="{915D4563-D84C-A4C9-E832-DF789E69D380}"/>
              </a:ext>
            </a:extLst>
          </p:cNvPr>
          <p:cNvSpPr>
            <a:spLocks noGrp="1"/>
          </p:cNvSpPr>
          <p:nvPr>
            <p:ph type="title"/>
          </p:nvPr>
        </p:nvSpPr>
        <p:spPr/>
        <p:txBody>
          <a:bodyPr/>
          <a:lstStyle/>
          <a:p>
            <a:r>
              <a:rPr lang="en-US" sz="2700">
                <a:latin typeface="Outfit"/>
                <a:cs typeface="Outfit"/>
              </a:rPr>
              <a:t>Opportunities for Partnership schools</a:t>
            </a:r>
            <a:endParaRPr lang="en-US" sz="1425" b="1">
              <a:latin typeface="Outfit"/>
              <a:cs typeface="Outfit"/>
            </a:endParaRPr>
          </a:p>
        </p:txBody>
      </p:sp>
    </p:spTree>
    <p:extLst>
      <p:ext uri="{BB962C8B-B14F-4D97-AF65-F5344CB8AC3E}">
        <p14:creationId xmlns:p14="http://schemas.microsoft.com/office/powerpoint/2010/main" val="414498436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Powerpoint 16.9" id="{F64BD898-907F-364F-9241-62CC1352D110}" vid="{03961058-3D3F-4742-A47D-83E494AD8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BACED03C6B0B4291EB0BA5E869A6C1" ma:contentTypeVersion="18" ma:contentTypeDescription="Create a new document." ma:contentTypeScope="" ma:versionID="cb3d8d600a434762366acd4cee60c6ec">
  <xsd:schema xmlns:xsd="http://www.w3.org/2001/XMLSchema" xmlns:xs="http://www.w3.org/2001/XMLSchema" xmlns:p="http://schemas.microsoft.com/office/2006/metadata/properties" xmlns:ns2="b06da5eb-40b0-4950-befd-25032263aabd" xmlns:ns3="1ea9effa-5ea0-4d45-936c-cbdcd445a239" targetNamespace="http://schemas.microsoft.com/office/2006/metadata/properties" ma:root="true" ma:fieldsID="b3ca170452b110f1ad28a53ca66099ab" ns2:_="" ns3:_="">
    <xsd:import namespace="b06da5eb-40b0-4950-befd-25032263aabd"/>
    <xsd:import namespace="1ea9effa-5ea0-4d45-936c-cbdcd445a2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6da5eb-40b0-4950-befd-25032263aa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03e67f-0598-4a90-8a4a-cec34b03bf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a9effa-5ea0-4d45-936c-cbdcd445a23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c97b0af-32b4-45b6-a628-697cb2793f9c}" ma:internalName="TaxCatchAll" ma:showField="CatchAllData" ma:web="1ea9effa-5ea0-4d45-936c-cbdcd445a2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6da5eb-40b0-4950-befd-25032263aabd">
      <Terms xmlns="http://schemas.microsoft.com/office/infopath/2007/PartnerControls"/>
    </lcf76f155ced4ddcb4097134ff3c332f>
    <TaxCatchAll xmlns="1ea9effa-5ea0-4d45-936c-cbdcd445a23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1DE087-5439-427D-A760-D11EE7F31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6da5eb-40b0-4950-befd-25032263aabd"/>
    <ds:schemaRef ds:uri="1ea9effa-5ea0-4d45-936c-cbdcd445a2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C9CA35-1137-4CBC-A719-3D7C0CE685E2}">
  <ds:schemaRefs>
    <ds:schemaRef ds:uri="http://purl.org/dc/terms/"/>
    <ds:schemaRef ds:uri="http://schemas.microsoft.com/office/2006/metadata/properties"/>
    <ds:schemaRef ds:uri="1a703673-5156-40d6-bd17-9d77e817651c"/>
    <ds:schemaRef ds:uri="http://schemas.microsoft.com/office/2006/documentManagement/types"/>
    <ds:schemaRef ds:uri="3190fef2-146d-4cb3-88e5-a612589f5e92"/>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 ds:uri="b06da5eb-40b0-4950-befd-25032263aabd"/>
    <ds:schemaRef ds:uri="1ea9effa-5ea0-4d45-936c-cbdcd445a239"/>
  </ds:schemaRefs>
</ds:datastoreItem>
</file>

<file path=customXml/itemProps3.xml><?xml version="1.0" encoding="utf-8"?>
<ds:datastoreItem xmlns:ds="http://schemas.openxmlformats.org/officeDocument/2006/customXml" ds:itemID="{AA51B988-6999-48D8-A995-709B3B3A35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Custom Design</Template>
  <TotalTime>177</TotalTime>
  <Words>712</Words>
  <Application>Microsoft Office PowerPoint</Application>
  <PresentationFormat>On-screen Show (16:9)</PresentationFormat>
  <Paragraphs>72</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Custom Design</vt:lpstr>
      <vt:lpstr>Changes in 2024 – 2025 </vt:lpstr>
      <vt:lpstr>Reaccreditation</vt:lpstr>
      <vt:lpstr>Key course changes for 24/25</vt:lpstr>
      <vt:lpstr>University of Exeter Primary Initial Teacher Education (ITE) Hubs</vt:lpstr>
      <vt:lpstr>Primary Course structure including ITAP </vt:lpstr>
      <vt:lpstr>Secondary DfE Apply areas for secondary</vt:lpstr>
      <vt:lpstr>Secondary Course structure including ITAP </vt:lpstr>
      <vt:lpstr>Leadership Development Modules</vt:lpstr>
      <vt:lpstr>Opportunities for Partnership schools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Coles, Andy</dc:creator>
  <cp:lastModifiedBy>Greaves, Corinne</cp:lastModifiedBy>
  <cp:revision>8</cp:revision>
  <cp:lastPrinted>2024-03-11T15:59:01Z</cp:lastPrinted>
  <dcterms:created xsi:type="dcterms:W3CDTF">2022-09-29T15:54:17Z</dcterms:created>
  <dcterms:modified xsi:type="dcterms:W3CDTF">2024-04-22T11:25:26Z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Creator">
    <vt:lpwstr>Adobe InDesign 17.3 (Macintosh)</vt:lpwstr>
  </property>
  <property fmtid="{D5CDD505-2E9C-101B-9397-08002B2CF9AE}" pid="4" name="LastSaved">
    <vt:filetime>2022-07-28T00:00:00Z</vt:filetime>
  </property>
  <property fmtid="{D5CDD505-2E9C-101B-9397-08002B2CF9AE}" pid="5" name="Producer">
    <vt:lpwstr>Adobe PDF Library 16.0.7</vt:lpwstr>
  </property>
  <property fmtid="{D5CDD505-2E9C-101B-9397-08002B2CF9AE}" pid="6" name="ContentTypeId">
    <vt:lpwstr>0x010100FABACED03C6B0B4291EB0BA5E869A6C1</vt:lpwstr>
  </property>
  <property fmtid="{D5CDD505-2E9C-101B-9397-08002B2CF9AE}" pid="7" name="MediaServiceImageTags">
    <vt:lpwstr/>
  </property>
</Properties>
</file>