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8"/>
  </p:normalViewPr>
  <p:slideViewPr>
    <p:cSldViewPr snapToGrid="0" snapToObjects="1">
      <p:cViewPr varScale="1">
        <p:scale>
          <a:sx n="70" d="100"/>
          <a:sy n="70" d="100"/>
        </p:scale>
        <p:origin x="7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EC3A3-6FDC-524A-A8F1-6872CAE06212}"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4CA96-BA3C-A14F-838A-3C9B35CFA43B}" type="slidenum">
              <a:rPr lang="en-US" smtClean="0"/>
              <a:t>‹#›</a:t>
            </a:fld>
            <a:endParaRPr lang="en-US"/>
          </a:p>
        </p:txBody>
      </p:sp>
    </p:spTree>
    <p:extLst>
      <p:ext uri="{BB962C8B-B14F-4D97-AF65-F5344CB8AC3E}">
        <p14:creationId xmlns:p14="http://schemas.microsoft.com/office/powerpoint/2010/main" val="131387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interventions would have worked and things to consider when identifying pupils for support, especially so young. </a:t>
            </a:r>
          </a:p>
        </p:txBody>
      </p:sp>
      <p:sp>
        <p:nvSpPr>
          <p:cNvPr id="4" name="Slide Number Placeholder 3"/>
          <p:cNvSpPr>
            <a:spLocks noGrp="1"/>
          </p:cNvSpPr>
          <p:nvPr>
            <p:ph type="sldNum" sz="quarter" idx="5"/>
          </p:nvPr>
        </p:nvSpPr>
        <p:spPr/>
        <p:txBody>
          <a:bodyPr/>
          <a:lstStyle/>
          <a:p>
            <a:fld id="{1504CA96-BA3C-A14F-838A-3C9B35CFA43B}" type="slidenum">
              <a:rPr lang="en-US" smtClean="0"/>
              <a:t>7</a:t>
            </a:fld>
            <a:endParaRPr lang="en-US"/>
          </a:p>
        </p:txBody>
      </p:sp>
    </p:spTree>
    <p:extLst>
      <p:ext uri="{BB962C8B-B14F-4D97-AF65-F5344CB8AC3E}">
        <p14:creationId xmlns:p14="http://schemas.microsoft.com/office/powerpoint/2010/main" val="90954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child 2 They were exceeding in reading at the end of </a:t>
            </a:r>
            <a:r>
              <a:rPr lang="en-US" dirty="0" err="1"/>
              <a:t>eyfs</a:t>
            </a:r>
            <a:r>
              <a:rPr lang="en-US" dirty="0"/>
              <a:t> , scored highly with the phonics test , and got Greater Depth in all subjects at the end of Year 1 so the targets continue to be high. </a:t>
            </a:r>
          </a:p>
        </p:txBody>
      </p:sp>
      <p:sp>
        <p:nvSpPr>
          <p:cNvPr id="4" name="Slide Number Placeholder 3"/>
          <p:cNvSpPr>
            <a:spLocks noGrp="1"/>
          </p:cNvSpPr>
          <p:nvPr>
            <p:ph type="sldNum" sz="quarter" idx="5"/>
          </p:nvPr>
        </p:nvSpPr>
        <p:spPr/>
        <p:txBody>
          <a:bodyPr/>
          <a:lstStyle/>
          <a:p>
            <a:fld id="{1504CA96-BA3C-A14F-838A-3C9B35CFA43B}" type="slidenum">
              <a:rPr lang="en-US" smtClean="0"/>
              <a:t>8</a:t>
            </a:fld>
            <a:endParaRPr lang="en-US"/>
          </a:p>
        </p:txBody>
      </p:sp>
    </p:spTree>
    <p:extLst>
      <p:ext uri="{BB962C8B-B14F-4D97-AF65-F5344CB8AC3E}">
        <p14:creationId xmlns:p14="http://schemas.microsoft.com/office/powerpoint/2010/main" val="391418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04CA96-BA3C-A14F-838A-3C9B35CFA43B}" type="slidenum">
              <a:rPr lang="en-US" smtClean="0"/>
              <a:t>9</a:t>
            </a:fld>
            <a:endParaRPr lang="en-US"/>
          </a:p>
        </p:txBody>
      </p:sp>
    </p:spTree>
    <p:extLst>
      <p:ext uri="{BB962C8B-B14F-4D97-AF65-F5344CB8AC3E}">
        <p14:creationId xmlns:p14="http://schemas.microsoft.com/office/powerpoint/2010/main" val="17279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performing better than national average – higher attainers not performing as well. </a:t>
            </a:r>
          </a:p>
        </p:txBody>
      </p:sp>
      <p:sp>
        <p:nvSpPr>
          <p:cNvPr id="4" name="Slide Number Placeholder 3"/>
          <p:cNvSpPr>
            <a:spLocks noGrp="1"/>
          </p:cNvSpPr>
          <p:nvPr>
            <p:ph type="sldNum" sz="quarter" idx="5"/>
          </p:nvPr>
        </p:nvSpPr>
        <p:spPr/>
        <p:txBody>
          <a:bodyPr/>
          <a:lstStyle/>
          <a:p>
            <a:fld id="{CC59DFB8-1106-0F4B-8AB8-933E88E5561B}" type="slidenum">
              <a:rPr lang="en-US" smtClean="0"/>
              <a:t>16</a:t>
            </a:fld>
            <a:endParaRPr lang="en-US"/>
          </a:p>
        </p:txBody>
      </p:sp>
    </p:spTree>
    <p:extLst>
      <p:ext uri="{BB962C8B-B14F-4D97-AF65-F5344CB8AC3E}">
        <p14:creationId xmlns:p14="http://schemas.microsoft.com/office/powerpoint/2010/main" val="188005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you say about the school?</a:t>
            </a:r>
          </a:p>
        </p:txBody>
      </p:sp>
      <p:sp>
        <p:nvSpPr>
          <p:cNvPr id="4" name="Slide Number Placeholder 3"/>
          <p:cNvSpPr>
            <a:spLocks noGrp="1"/>
          </p:cNvSpPr>
          <p:nvPr>
            <p:ph type="sldNum" sz="quarter" idx="5"/>
          </p:nvPr>
        </p:nvSpPr>
        <p:spPr/>
        <p:txBody>
          <a:bodyPr/>
          <a:lstStyle/>
          <a:p>
            <a:fld id="{CC59DFB8-1106-0F4B-8AB8-933E88E5561B}" type="slidenum">
              <a:rPr lang="en-US" smtClean="0"/>
              <a:t>17</a:t>
            </a:fld>
            <a:endParaRPr lang="en-US"/>
          </a:p>
        </p:txBody>
      </p:sp>
    </p:spTree>
    <p:extLst>
      <p:ext uri="{BB962C8B-B14F-4D97-AF65-F5344CB8AC3E}">
        <p14:creationId xmlns:p14="http://schemas.microsoft.com/office/powerpoint/2010/main" val="168082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above the national average – though the gap has become less over the last 2 years. </a:t>
            </a:r>
          </a:p>
        </p:txBody>
      </p:sp>
      <p:sp>
        <p:nvSpPr>
          <p:cNvPr id="4" name="Slide Number Placeholder 3"/>
          <p:cNvSpPr>
            <a:spLocks noGrp="1"/>
          </p:cNvSpPr>
          <p:nvPr>
            <p:ph type="sldNum" sz="quarter" idx="5"/>
          </p:nvPr>
        </p:nvSpPr>
        <p:spPr/>
        <p:txBody>
          <a:bodyPr/>
          <a:lstStyle/>
          <a:p>
            <a:fld id="{CC59DFB8-1106-0F4B-8AB8-933E88E5561B}" type="slidenum">
              <a:rPr lang="en-US" smtClean="0"/>
              <a:t>18</a:t>
            </a:fld>
            <a:endParaRPr lang="en-US"/>
          </a:p>
        </p:txBody>
      </p:sp>
    </p:spTree>
    <p:extLst>
      <p:ext uri="{BB962C8B-B14F-4D97-AF65-F5344CB8AC3E}">
        <p14:creationId xmlns:p14="http://schemas.microsoft.com/office/powerpoint/2010/main" val="281884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decline in progress  - though still within the average range. You would want to drill down into the data perhaps looking  at key groups and see if you spot if there is a particular group of decline. </a:t>
            </a:r>
          </a:p>
        </p:txBody>
      </p:sp>
      <p:sp>
        <p:nvSpPr>
          <p:cNvPr id="4" name="Slide Number Placeholder 3"/>
          <p:cNvSpPr>
            <a:spLocks noGrp="1"/>
          </p:cNvSpPr>
          <p:nvPr>
            <p:ph type="sldNum" sz="quarter" idx="5"/>
          </p:nvPr>
        </p:nvSpPr>
        <p:spPr/>
        <p:txBody>
          <a:bodyPr/>
          <a:lstStyle/>
          <a:p>
            <a:fld id="{CC59DFB8-1106-0F4B-8AB8-933E88E5561B}" type="slidenum">
              <a:rPr lang="en-US" smtClean="0"/>
              <a:t>21</a:t>
            </a:fld>
            <a:endParaRPr lang="en-US"/>
          </a:p>
        </p:txBody>
      </p:sp>
    </p:spTree>
    <p:extLst>
      <p:ext uri="{BB962C8B-B14F-4D97-AF65-F5344CB8AC3E}">
        <p14:creationId xmlns:p14="http://schemas.microsoft.com/office/powerpoint/2010/main" val="95735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that there is an issue with boys performance – this would be an item in the SIP and class targets with a focus on improving boys reading.</a:t>
            </a:r>
          </a:p>
        </p:txBody>
      </p:sp>
      <p:sp>
        <p:nvSpPr>
          <p:cNvPr id="4" name="Slide Number Placeholder 3"/>
          <p:cNvSpPr>
            <a:spLocks noGrp="1"/>
          </p:cNvSpPr>
          <p:nvPr>
            <p:ph type="sldNum" sz="quarter" idx="5"/>
          </p:nvPr>
        </p:nvSpPr>
        <p:spPr/>
        <p:txBody>
          <a:bodyPr/>
          <a:lstStyle/>
          <a:p>
            <a:fld id="{CC59DFB8-1106-0F4B-8AB8-933E88E5561B}" type="slidenum">
              <a:rPr lang="en-US" smtClean="0"/>
              <a:t>22</a:t>
            </a:fld>
            <a:endParaRPr lang="en-US"/>
          </a:p>
        </p:txBody>
      </p:sp>
    </p:spTree>
    <p:extLst>
      <p:ext uri="{BB962C8B-B14F-4D97-AF65-F5344CB8AC3E}">
        <p14:creationId xmlns:p14="http://schemas.microsoft.com/office/powerpoint/2010/main" val="319344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6F683E-82BA-A140-BE9A-399264D787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6691D0E3-5C9C-5947-90D1-78F3B627C0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4A0293CA-9326-B446-BA99-D27CCFD263BF}"/>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5" name="Footer Placeholder 4">
            <a:extLst>
              <a:ext uri="{FF2B5EF4-FFF2-40B4-BE49-F238E27FC236}">
                <a16:creationId xmlns="" xmlns:a16="http://schemas.microsoft.com/office/drawing/2014/main" id="{A2A199D7-D193-3F4A-8674-963D959B4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F05426-0B9F-E94E-9260-6AF60850E905}"/>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141183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F86F43-8833-D043-B674-A31FADB178D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76C6EB44-461E-144F-9547-C061B40BFD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6929CB7C-1278-4A41-8454-2DEDFFB25C63}"/>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5" name="Footer Placeholder 4">
            <a:extLst>
              <a:ext uri="{FF2B5EF4-FFF2-40B4-BE49-F238E27FC236}">
                <a16:creationId xmlns="" xmlns:a16="http://schemas.microsoft.com/office/drawing/2014/main" id="{007FD6E3-EF53-F440-8373-6DB856C0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1929C73-9B59-3846-A9CA-DA0E5C2F8753}"/>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426666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E72E567-9943-FB4E-A3FA-5A622387B94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0B807429-1D9E-2246-8819-3180AD9F98A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832050E4-CC80-8341-A5AB-CB8A843D3D06}"/>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5" name="Footer Placeholder 4">
            <a:extLst>
              <a:ext uri="{FF2B5EF4-FFF2-40B4-BE49-F238E27FC236}">
                <a16:creationId xmlns="" xmlns:a16="http://schemas.microsoft.com/office/drawing/2014/main" id="{4122BFAF-863A-E54B-B4CF-A7F3E9E74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9261ED-7E0B-B941-A9E2-7AE72DF316F7}"/>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384591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328EE-A218-E84C-B8FC-EC866709DC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F33B25AE-44F4-9240-B9CF-0639DD110F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21E6EBC-3693-314F-A424-F87A7FFE315E}"/>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5" name="Footer Placeholder 4">
            <a:extLst>
              <a:ext uri="{FF2B5EF4-FFF2-40B4-BE49-F238E27FC236}">
                <a16:creationId xmlns="" xmlns:a16="http://schemas.microsoft.com/office/drawing/2014/main" id="{BE2D1766-1260-2E48-9F03-5AFD33A19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CD0E40-BB50-C14A-9D9C-B99EE8397609}"/>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271352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B704A-0A4B-9C4B-A5B7-F0995D31D0A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3D74C795-1DD6-7748-9D52-69EC538FC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41DB0A58-CD6B-214E-8FF2-ECB8B7395639}"/>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5" name="Footer Placeholder 4">
            <a:extLst>
              <a:ext uri="{FF2B5EF4-FFF2-40B4-BE49-F238E27FC236}">
                <a16:creationId xmlns="" xmlns:a16="http://schemas.microsoft.com/office/drawing/2014/main" id="{8E751B10-068A-7345-8BBB-C13F67BB4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3E4E11-0F22-334D-A340-D6C11FFAC9E0}"/>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414590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4E9EFD-13EB-6841-82F7-162C754270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7DB0EB91-BF3B-0143-967F-57EDEF828E6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DF55ADBF-E756-6147-B661-8F203CB154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A49ECA73-73A2-1540-83B3-A7DDA55981FD}"/>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6" name="Footer Placeholder 5">
            <a:extLst>
              <a:ext uri="{FF2B5EF4-FFF2-40B4-BE49-F238E27FC236}">
                <a16:creationId xmlns="" xmlns:a16="http://schemas.microsoft.com/office/drawing/2014/main" id="{9D486144-7A76-CA40-A231-70F72F2F1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3358877-6384-934D-957A-29CF1E7AD2DD}"/>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38267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7228D-D1AF-424E-B525-5541805B5DE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B5359C91-0B06-0B4D-AEB4-7AD2E79809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3D2AB4C5-8C7C-754C-8708-7118F17C8F4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4A4E3756-F763-F146-A911-487AC6109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50399E2F-7DFD-AD48-AD4B-81621A34D9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71FE7171-6A6A-4949-804A-0F6E969063EE}"/>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8" name="Footer Placeholder 7">
            <a:extLst>
              <a:ext uri="{FF2B5EF4-FFF2-40B4-BE49-F238E27FC236}">
                <a16:creationId xmlns="" xmlns:a16="http://schemas.microsoft.com/office/drawing/2014/main" id="{BE2179FF-2CBC-5348-A5C5-A56223259B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9CA3793-6237-2A45-BC58-ACF023C3093D}"/>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40895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7C8A6-8F23-E24F-AFAC-6C888DE9D57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E139BE72-5290-294F-BECA-A630197C8BD8}"/>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4" name="Footer Placeholder 3">
            <a:extLst>
              <a:ext uri="{FF2B5EF4-FFF2-40B4-BE49-F238E27FC236}">
                <a16:creationId xmlns="" xmlns:a16="http://schemas.microsoft.com/office/drawing/2014/main" id="{B65DFD35-FAB4-434A-AC56-01DFFE11BA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346485F-11E2-0F4B-818F-58E37D6A62AE}"/>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119575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EAEF583-F33A-7948-B56D-3A677E3781B2}"/>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3" name="Footer Placeholder 2">
            <a:extLst>
              <a:ext uri="{FF2B5EF4-FFF2-40B4-BE49-F238E27FC236}">
                <a16:creationId xmlns="" xmlns:a16="http://schemas.microsoft.com/office/drawing/2014/main" id="{2C545DA9-15B4-FC43-A5FF-6BE2976924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D6259FB-8976-C148-AD66-4DDAE318B557}"/>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143612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2AA588-1B49-464E-8D58-E35C6AFB0B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7FBC5220-FE36-084F-BA8C-E10E0B7F5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A9C98F2C-DE98-9040-BAA6-B28FE62D5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13E3B9-D1D5-AD4E-9CDB-7A89D4145A49}"/>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6" name="Footer Placeholder 5">
            <a:extLst>
              <a:ext uri="{FF2B5EF4-FFF2-40B4-BE49-F238E27FC236}">
                <a16:creationId xmlns="" xmlns:a16="http://schemas.microsoft.com/office/drawing/2014/main" id="{F5F238BB-13A3-2E42-BFC2-ABB6CB8EB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EA07B1D-658F-134A-814B-7A7D8436AC10}"/>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136459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1E2D9D-D218-324F-8410-BCC4E52432D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D9D4CA8E-738B-7341-85AB-E88DDA21EF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38269B5-102B-B045-B0B7-B28940F30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5A81F7-EC34-8D4A-9068-271719352F93}"/>
              </a:ext>
            </a:extLst>
          </p:cNvPr>
          <p:cNvSpPr>
            <a:spLocks noGrp="1"/>
          </p:cNvSpPr>
          <p:nvPr>
            <p:ph type="dt" sz="half" idx="10"/>
          </p:nvPr>
        </p:nvSpPr>
        <p:spPr/>
        <p:txBody>
          <a:bodyPr/>
          <a:lstStyle/>
          <a:p>
            <a:fld id="{7EB03222-4A90-AB42-9E59-9CBDDB508F72}" type="datetimeFigureOut">
              <a:rPr lang="en-US" smtClean="0"/>
              <a:t>7/15/2021</a:t>
            </a:fld>
            <a:endParaRPr lang="en-US"/>
          </a:p>
        </p:txBody>
      </p:sp>
      <p:sp>
        <p:nvSpPr>
          <p:cNvPr id="6" name="Footer Placeholder 5">
            <a:extLst>
              <a:ext uri="{FF2B5EF4-FFF2-40B4-BE49-F238E27FC236}">
                <a16:creationId xmlns="" xmlns:a16="http://schemas.microsoft.com/office/drawing/2014/main" id="{B1E39925-4779-1442-BEF3-B39793DFE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8C65DBD-1472-C84A-B5A7-3E9F7D9F279B}"/>
              </a:ext>
            </a:extLst>
          </p:cNvPr>
          <p:cNvSpPr>
            <a:spLocks noGrp="1"/>
          </p:cNvSpPr>
          <p:nvPr>
            <p:ph type="sldNum" sz="quarter" idx="12"/>
          </p:nvPr>
        </p:nvSpPr>
        <p:spPr/>
        <p:txBody>
          <a:bodyPr/>
          <a:lstStyle/>
          <a:p>
            <a:fld id="{99AE7B47-7DAC-0643-90B7-F71A5D2C5506}" type="slidenum">
              <a:rPr lang="en-US" smtClean="0"/>
              <a:t>‹#›</a:t>
            </a:fld>
            <a:endParaRPr lang="en-US"/>
          </a:p>
        </p:txBody>
      </p:sp>
    </p:spTree>
    <p:extLst>
      <p:ext uri="{BB962C8B-B14F-4D97-AF65-F5344CB8AC3E}">
        <p14:creationId xmlns:p14="http://schemas.microsoft.com/office/powerpoint/2010/main" val="133166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D38B9C4-D400-F746-8599-FAAF9D54C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6F478D28-C847-0B41-922F-9BC29AC11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6F548C9F-DEB8-D94A-928C-DB6E0AC3F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03222-4A90-AB42-9E59-9CBDDB508F72}" type="datetimeFigureOut">
              <a:rPr lang="en-US" smtClean="0"/>
              <a:t>7/15/2021</a:t>
            </a:fld>
            <a:endParaRPr lang="en-US"/>
          </a:p>
        </p:txBody>
      </p:sp>
      <p:sp>
        <p:nvSpPr>
          <p:cNvPr id="5" name="Footer Placeholder 4">
            <a:extLst>
              <a:ext uri="{FF2B5EF4-FFF2-40B4-BE49-F238E27FC236}">
                <a16:creationId xmlns="" xmlns:a16="http://schemas.microsoft.com/office/drawing/2014/main" id="{439BD59C-BA10-474E-A381-08EDA3C9BC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650F5C9-35E8-A444-A57E-122D41486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E7B47-7DAC-0643-90B7-F71A5D2C5506}" type="slidenum">
              <a:rPr lang="en-US" smtClean="0"/>
              <a:t>‹#›</a:t>
            </a:fld>
            <a:endParaRPr lang="en-US"/>
          </a:p>
        </p:txBody>
      </p:sp>
    </p:spTree>
    <p:extLst>
      <p:ext uri="{BB962C8B-B14F-4D97-AF65-F5344CB8AC3E}">
        <p14:creationId xmlns:p14="http://schemas.microsoft.com/office/powerpoint/2010/main" val="1718725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560969/Primary_school_accountability_summary.pdf.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362D55-4F11-D644-995E-0E0463672936}"/>
              </a:ext>
            </a:extLst>
          </p:cNvPr>
          <p:cNvSpPr>
            <a:spLocks noGrp="1"/>
          </p:cNvSpPr>
          <p:nvPr>
            <p:ph type="ctrTitle"/>
          </p:nvPr>
        </p:nvSpPr>
        <p:spPr/>
        <p:txBody>
          <a:bodyPr/>
          <a:lstStyle/>
          <a:p>
            <a:r>
              <a:rPr lang="en-US" dirty="0" smtClean="0"/>
              <a:t>Part 1: Target </a:t>
            </a:r>
            <a:r>
              <a:rPr lang="en-US" dirty="0"/>
              <a:t>Setting in the </a:t>
            </a:r>
            <a:r>
              <a:rPr lang="en-US" dirty="0" smtClean="0"/>
              <a:t>Classroom</a:t>
            </a:r>
            <a:endParaRPr lang="en-US" dirty="0"/>
          </a:p>
        </p:txBody>
      </p:sp>
    </p:spTree>
    <p:extLst>
      <p:ext uri="{BB962C8B-B14F-4D97-AF65-F5344CB8AC3E}">
        <p14:creationId xmlns:p14="http://schemas.microsoft.com/office/powerpoint/2010/main" val="422776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B0AE11-4D93-BA4F-A998-F7AB05B1B27D}"/>
              </a:ext>
            </a:extLst>
          </p:cNvPr>
          <p:cNvSpPr>
            <a:spLocks noGrp="1"/>
          </p:cNvSpPr>
          <p:nvPr>
            <p:ph type="title"/>
          </p:nvPr>
        </p:nvSpPr>
        <p:spPr/>
        <p:txBody>
          <a:bodyPr/>
          <a:lstStyle/>
          <a:p>
            <a:r>
              <a:rPr lang="en-US" dirty="0"/>
              <a:t>Year 6</a:t>
            </a:r>
          </a:p>
        </p:txBody>
      </p:sp>
      <p:sp>
        <p:nvSpPr>
          <p:cNvPr id="3" name="Content Placeholder 2">
            <a:extLst>
              <a:ext uri="{FF2B5EF4-FFF2-40B4-BE49-F238E27FC236}">
                <a16:creationId xmlns="" xmlns:a16="http://schemas.microsoft.com/office/drawing/2014/main" id="{17750063-7573-544D-AD33-EA1AA9A6CE6F}"/>
              </a:ext>
            </a:extLst>
          </p:cNvPr>
          <p:cNvSpPr>
            <a:spLocks noGrp="1"/>
          </p:cNvSpPr>
          <p:nvPr>
            <p:ph idx="1"/>
          </p:nvPr>
        </p:nvSpPr>
        <p:spPr/>
        <p:txBody>
          <a:bodyPr/>
          <a:lstStyle/>
          <a:p>
            <a:r>
              <a:rPr lang="en-US" dirty="0"/>
              <a:t>The end of year data for this cohort is used to compare school performance nationally and locally. </a:t>
            </a:r>
          </a:p>
          <a:p>
            <a:r>
              <a:rPr lang="en-US" dirty="0"/>
              <a:t>Progress is measured from the cohorts attainment when they were in year 2. </a:t>
            </a:r>
          </a:p>
          <a:p>
            <a:r>
              <a:rPr lang="en-US" dirty="0"/>
              <a:t>Schools falling below floor standards or have consistently (last 3 years) falling standards may be inspected. </a:t>
            </a:r>
          </a:p>
          <a:p>
            <a:r>
              <a:rPr lang="en-US" dirty="0"/>
              <a:t>School performance data is published in ASP (Analyze School performance ) and for us in Cornwall, </a:t>
            </a:r>
            <a:r>
              <a:rPr lang="en-US" dirty="0" err="1"/>
              <a:t>Corestats</a:t>
            </a:r>
            <a:r>
              <a:rPr lang="en-US" dirty="0"/>
              <a:t>.</a:t>
            </a:r>
          </a:p>
        </p:txBody>
      </p:sp>
    </p:spTree>
    <p:extLst>
      <p:ext uri="{BB962C8B-B14F-4D97-AF65-F5344CB8AC3E}">
        <p14:creationId xmlns:p14="http://schemas.microsoft.com/office/powerpoint/2010/main" val="115250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5AF56-D2DE-DC45-AD32-9220886C7FFD}"/>
              </a:ext>
            </a:extLst>
          </p:cNvPr>
          <p:cNvSpPr>
            <a:spLocks noGrp="1"/>
          </p:cNvSpPr>
          <p:nvPr>
            <p:ph type="title"/>
          </p:nvPr>
        </p:nvSpPr>
        <p:spPr>
          <a:xfrm>
            <a:off x="838200" y="365125"/>
            <a:ext cx="10515600" cy="792343"/>
          </a:xfrm>
        </p:spPr>
        <p:txBody>
          <a:bodyPr/>
          <a:lstStyle/>
          <a:p>
            <a:r>
              <a:rPr lang="en-US" dirty="0"/>
              <a:t>Year 6 Target example</a:t>
            </a:r>
          </a:p>
        </p:txBody>
      </p:sp>
      <p:sp>
        <p:nvSpPr>
          <p:cNvPr id="3" name="Content Placeholder 2">
            <a:extLst>
              <a:ext uri="{FF2B5EF4-FFF2-40B4-BE49-F238E27FC236}">
                <a16:creationId xmlns="" xmlns:a16="http://schemas.microsoft.com/office/drawing/2014/main" id="{A2D899EE-3781-0641-B1AE-5A157AF06385}"/>
              </a:ext>
            </a:extLst>
          </p:cNvPr>
          <p:cNvSpPr>
            <a:spLocks noGrp="1"/>
          </p:cNvSpPr>
          <p:nvPr>
            <p:ph idx="1"/>
          </p:nvPr>
        </p:nvSpPr>
        <p:spPr>
          <a:xfrm>
            <a:off x="838200" y="1157468"/>
            <a:ext cx="10515600" cy="5019495"/>
          </a:xfrm>
        </p:spPr>
        <p:txBody>
          <a:bodyPr>
            <a:normAutofit/>
          </a:bodyPr>
          <a:lstStyle/>
          <a:p>
            <a:r>
              <a:rPr lang="en-US" sz="2000" dirty="0"/>
              <a:t>In this example you can see that some pupils have recently joined the school. </a:t>
            </a:r>
          </a:p>
          <a:p>
            <a:r>
              <a:rPr lang="en-US" sz="2000" dirty="0"/>
              <a:t>Targets are set using End of Year 2 data. Children have to maintain (at least) expected progress from these standards. So if they got EXS in Year 2 </a:t>
            </a:r>
            <a:r>
              <a:rPr lang="en-US" sz="2000"/>
              <a:t>they have to get EXS in Year 6.</a:t>
            </a:r>
            <a:endParaRPr lang="en-US" sz="2000" dirty="0"/>
          </a:p>
          <a:p>
            <a:r>
              <a:rPr lang="en-US" sz="2000" dirty="0"/>
              <a:t>Look at Child 1. You can see they achieved EXS standard in writing at the end of year 2 but are working slightly below in year 5. (This often happens when pupils come from other schools and can be part of a discussion but ultimately they have to be ‘expected ‘ by the end of year 6 to maintain progress.)</a:t>
            </a:r>
          </a:p>
          <a:p>
            <a:r>
              <a:rPr lang="en-US" sz="2000" dirty="0"/>
              <a:t>Child 3 did not meet expectations in Year 2 but has made good progress in year 4 and 5 since joining the school. Challenging targets have been set for this child.</a:t>
            </a:r>
          </a:p>
        </p:txBody>
      </p:sp>
      <p:graphicFrame>
        <p:nvGraphicFramePr>
          <p:cNvPr id="6" name="Object 5">
            <a:extLst>
              <a:ext uri="{FF2B5EF4-FFF2-40B4-BE49-F238E27FC236}">
                <a16:creationId xmlns="" xmlns:a16="http://schemas.microsoft.com/office/drawing/2014/main" id="{BE54012F-6817-B54C-B578-1004B46CB0CA}"/>
              </a:ext>
            </a:extLst>
          </p:cNvPr>
          <p:cNvGraphicFramePr>
            <a:graphicFrameLocks noChangeAspect="1"/>
          </p:cNvGraphicFramePr>
          <p:nvPr>
            <p:extLst>
              <p:ext uri="{D42A27DB-BD31-4B8C-83A1-F6EECF244321}">
                <p14:modId xmlns:p14="http://schemas.microsoft.com/office/powerpoint/2010/main" val="2223537581"/>
              </p:ext>
            </p:extLst>
          </p:nvPr>
        </p:nvGraphicFramePr>
        <p:xfrm>
          <a:off x="838200" y="4316895"/>
          <a:ext cx="10434439" cy="1521689"/>
        </p:xfrm>
        <a:graphic>
          <a:graphicData uri="http://schemas.openxmlformats.org/presentationml/2006/ole">
            <mc:AlternateContent xmlns:mc="http://schemas.openxmlformats.org/markup-compatibility/2006">
              <mc:Choice xmlns:v="urn:schemas-microsoft-com:vml" Requires="v">
                <p:oleObj spid="_x0000_s5128" name="Worksheet" r:id="rId3" imgW="14287500" imgH="2082800" progId="Excel.Sheet.8">
                  <p:embed/>
                </p:oleObj>
              </mc:Choice>
              <mc:Fallback>
                <p:oleObj name="Worksheet" r:id="rId3" imgW="14287500" imgH="2082800" progId="Excel.Sheet.8">
                  <p:embed/>
                  <p:pic>
                    <p:nvPicPr>
                      <p:cNvPr id="0" name=""/>
                      <p:cNvPicPr/>
                      <p:nvPr/>
                    </p:nvPicPr>
                    <p:blipFill>
                      <a:blip r:embed="rId4"/>
                      <a:stretch>
                        <a:fillRect/>
                      </a:stretch>
                    </p:blipFill>
                    <p:spPr>
                      <a:xfrm>
                        <a:off x="838200" y="4316895"/>
                        <a:ext cx="10434439" cy="1521689"/>
                      </a:xfrm>
                      <a:prstGeom prst="rect">
                        <a:avLst/>
                      </a:prstGeom>
                    </p:spPr>
                  </p:pic>
                </p:oleObj>
              </mc:Fallback>
            </mc:AlternateContent>
          </a:graphicData>
        </a:graphic>
      </p:graphicFrame>
    </p:spTree>
    <p:extLst>
      <p:ext uri="{BB962C8B-B14F-4D97-AF65-F5344CB8AC3E}">
        <p14:creationId xmlns:p14="http://schemas.microsoft.com/office/powerpoint/2010/main" val="37886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8858D-7238-4945-874D-1C47541E7F47}"/>
              </a:ext>
            </a:extLst>
          </p:cNvPr>
          <p:cNvSpPr>
            <a:spLocks noGrp="1"/>
          </p:cNvSpPr>
          <p:nvPr>
            <p:ph type="title"/>
          </p:nvPr>
        </p:nvSpPr>
        <p:spPr/>
        <p:txBody>
          <a:bodyPr>
            <a:noAutofit/>
          </a:bodyPr>
          <a:lstStyle/>
          <a:p>
            <a:r>
              <a:rPr lang="en-US" sz="3200" dirty="0"/>
              <a:t>Some issues with Target Setting</a:t>
            </a:r>
          </a:p>
        </p:txBody>
      </p:sp>
      <p:sp>
        <p:nvSpPr>
          <p:cNvPr id="3" name="Content Placeholder 2">
            <a:extLst>
              <a:ext uri="{FF2B5EF4-FFF2-40B4-BE49-F238E27FC236}">
                <a16:creationId xmlns="" xmlns:a16="http://schemas.microsoft.com/office/drawing/2014/main" id="{FCA5A081-CDB0-B546-8747-BFF700477A22}"/>
              </a:ext>
            </a:extLst>
          </p:cNvPr>
          <p:cNvSpPr>
            <a:spLocks noGrp="1"/>
          </p:cNvSpPr>
          <p:nvPr>
            <p:ph idx="1"/>
          </p:nvPr>
        </p:nvSpPr>
        <p:spPr/>
        <p:txBody>
          <a:bodyPr/>
          <a:lstStyle/>
          <a:p>
            <a:r>
              <a:rPr lang="en-US" sz="2000" dirty="0"/>
              <a:t>Its very time consuming – some school do reviews every half term. </a:t>
            </a:r>
          </a:p>
          <a:p>
            <a:r>
              <a:rPr lang="en-US" sz="2000" dirty="0"/>
              <a:t>You really need to keep your target setting document as a live document. Keep referring to it and alert SMT if your are worried your class are not on track. </a:t>
            </a:r>
          </a:p>
          <a:p>
            <a:r>
              <a:rPr lang="en-US" sz="2000" dirty="0"/>
              <a:t>Occasionally you may not agree with the attainment levels given by the previous teacher – be aware all staff are under immense pressure to show progress- baseline your class as soon as you can and discuss with your line manager. Liaise very closely with the classes </a:t>
            </a:r>
            <a:r>
              <a:rPr lang="en-US" sz="2000"/>
              <a:t>previous teacher.</a:t>
            </a:r>
            <a:endParaRPr lang="en-US" sz="2000" dirty="0"/>
          </a:p>
          <a:p>
            <a:r>
              <a:rPr lang="en-US" sz="2000" dirty="0"/>
              <a:t>Sometimes unrealistic targets are set. Schools have their hands tied in many respects as they have to set targets that are in in line with national standards. Issues arise when you have a poor performing cohort or group of cohorts who are not going to meet standards. </a:t>
            </a:r>
          </a:p>
          <a:p>
            <a:r>
              <a:rPr lang="en-US" sz="2000" dirty="0"/>
              <a:t>To mitigate this know your class very well. There is always a story behind data – it won’t be accepted as an excuse for poor performance but it can be part of a conversation. Inspectors look more in pupils books for signs of progress -ensure it can be seen there .</a:t>
            </a:r>
          </a:p>
          <a:p>
            <a:pPr marL="0" indent="0">
              <a:buNone/>
            </a:pPr>
            <a:endParaRPr lang="en-US" dirty="0"/>
          </a:p>
        </p:txBody>
      </p:sp>
    </p:spTree>
    <p:extLst>
      <p:ext uri="{BB962C8B-B14F-4D97-AF65-F5344CB8AC3E}">
        <p14:creationId xmlns:p14="http://schemas.microsoft.com/office/powerpoint/2010/main" val="397631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1BBF7-DB1F-8041-B1E5-76E901891542}"/>
              </a:ext>
            </a:extLst>
          </p:cNvPr>
          <p:cNvSpPr>
            <a:spLocks noGrp="1"/>
          </p:cNvSpPr>
          <p:nvPr>
            <p:ph type="ctrTitle"/>
          </p:nvPr>
        </p:nvSpPr>
        <p:spPr/>
        <p:txBody>
          <a:bodyPr/>
          <a:lstStyle/>
          <a:p>
            <a:r>
              <a:rPr lang="en-US" dirty="0" smtClean="0"/>
              <a:t>Part 2: Understanding </a:t>
            </a:r>
            <a:r>
              <a:rPr lang="en-US" dirty="0"/>
              <a:t>School Performance Data</a:t>
            </a:r>
          </a:p>
        </p:txBody>
      </p:sp>
      <p:sp>
        <p:nvSpPr>
          <p:cNvPr id="3" name="Subtitle 2">
            <a:extLst>
              <a:ext uri="{FF2B5EF4-FFF2-40B4-BE49-F238E27FC236}">
                <a16:creationId xmlns="" xmlns:a16="http://schemas.microsoft.com/office/drawing/2014/main" id="{7305F9C8-74A7-E04E-98B9-3A416EF2D9C1}"/>
              </a:ext>
            </a:extLst>
          </p:cNvPr>
          <p:cNvSpPr>
            <a:spLocks noGrp="1"/>
          </p:cNvSpPr>
          <p:nvPr>
            <p:ph type="subTitle" idx="1"/>
          </p:nvPr>
        </p:nvSpPr>
        <p:spPr/>
        <p:txBody>
          <a:bodyPr>
            <a:normAutofit/>
          </a:bodyPr>
          <a:lstStyle/>
          <a:p>
            <a:r>
              <a:rPr lang="en-US" sz="4000" dirty="0"/>
              <a:t>A brief overview</a:t>
            </a:r>
          </a:p>
        </p:txBody>
      </p:sp>
    </p:spTree>
    <p:extLst>
      <p:ext uri="{BB962C8B-B14F-4D97-AF65-F5344CB8AC3E}">
        <p14:creationId xmlns:p14="http://schemas.microsoft.com/office/powerpoint/2010/main" val="299379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8B33F7-71C4-8B41-9132-D946CB8E427E}"/>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 xmlns:a16="http://schemas.microsoft.com/office/drawing/2014/main" id="{7C7D25F7-1009-D644-92D7-379DFBD59483}"/>
              </a:ext>
            </a:extLst>
          </p:cNvPr>
          <p:cNvSpPr>
            <a:spLocks noGrp="1"/>
          </p:cNvSpPr>
          <p:nvPr>
            <p:ph idx="1"/>
          </p:nvPr>
        </p:nvSpPr>
        <p:spPr/>
        <p:txBody>
          <a:bodyPr/>
          <a:lstStyle/>
          <a:p>
            <a:r>
              <a:rPr lang="en-US" dirty="0"/>
              <a:t>End of KS data is presented to schools in many forms. </a:t>
            </a:r>
          </a:p>
          <a:p>
            <a:r>
              <a:rPr lang="en-US" dirty="0"/>
              <a:t>ASP (</a:t>
            </a:r>
            <a:r>
              <a:rPr lang="en-US" dirty="0" err="1"/>
              <a:t>Analyse</a:t>
            </a:r>
            <a:r>
              <a:rPr lang="en-US" dirty="0"/>
              <a:t> School Performance) is the latest document to report pupils results and replaces Raise on line.</a:t>
            </a:r>
          </a:p>
          <a:p>
            <a:r>
              <a:rPr lang="en-US" dirty="0"/>
              <a:t>In Cornwall, </a:t>
            </a:r>
            <a:r>
              <a:rPr lang="en-US" dirty="0" err="1"/>
              <a:t>Corestats</a:t>
            </a:r>
            <a:r>
              <a:rPr lang="en-US" dirty="0"/>
              <a:t> also send information to schools regarding their data. </a:t>
            </a:r>
          </a:p>
          <a:p>
            <a:r>
              <a:rPr lang="en-US" dirty="0"/>
              <a:t>Fisher Family also provide information.</a:t>
            </a:r>
          </a:p>
          <a:p>
            <a:r>
              <a:rPr lang="en-US" dirty="0"/>
              <a:t>There is a whole raft of information available to us – often the same information is presented in many different formats. </a:t>
            </a:r>
          </a:p>
        </p:txBody>
      </p:sp>
    </p:spTree>
    <p:extLst>
      <p:ext uri="{BB962C8B-B14F-4D97-AF65-F5344CB8AC3E}">
        <p14:creationId xmlns:p14="http://schemas.microsoft.com/office/powerpoint/2010/main" val="211129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776B81-3BB2-8C47-B7F7-92D4D7FF9375}"/>
              </a:ext>
            </a:extLst>
          </p:cNvPr>
          <p:cNvSpPr>
            <a:spLocks noGrp="1"/>
          </p:cNvSpPr>
          <p:nvPr>
            <p:ph type="title"/>
          </p:nvPr>
        </p:nvSpPr>
        <p:spPr/>
        <p:txBody>
          <a:bodyPr/>
          <a:lstStyle/>
          <a:p>
            <a:r>
              <a:rPr lang="en-US" dirty="0"/>
              <a:t>What’s important. </a:t>
            </a:r>
          </a:p>
        </p:txBody>
      </p:sp>
      <p:sp>
        <p:nvSpPr>
          <p:cNvPr id="3" name="Content Placeholder 2">
            <a:extLst>
              <a:ext uri="{FF2B5EF4-FFF2-40B4-BE49-F238E27FC236}">
                <a16:creationId xmlns="" xmlns:a16="http://schemas.microsoft.com/office/drawing/2014/main" id="{4B9E5CE3-2BA2-934A-BFAA-17BA9628264E}"/>
              </a:ext>
            </a:extLst>
          </p:cNvPr>
          <p:cNvSpPr>
            <a:spLocks noGrp="1"/>
          </p:cNvSpPr>
          <p:nvPr>
            <p:ph idx="1"/>
          </p:nvPr>
        </p:nvSpPr>
        <p:spPr/>
        <p:txBody>
          <a:bodyPr/>
          <a:lstStyle/>
          <a:p>
            <a:r>
              <a:rPr lang="en-US" dirty="0" smtClean="0"/>
              <a:t>Your </a:t>
            </a:r>
            <a:r>
              <a:rPr lang="en-US" dirty="0"/>
              <a:t>SMT in school will </a:t>
            </a:r>
            <a:r>
              <a:rPr lang="en-US" dirty="0" err="1"/>
              <a:t>analyse</a:t>
            </a:r>
            <a:r>
              <a:rPr lang="en-US" dirty="0"/>
              <a:t> data very carefully and look for trends and patterns. </a:t>
            </a:r>
          </a:p>
          <a:p>
            <a:r>
              <a:rPr lang="en-US" dirty="0"/>
              <a:t>As a teacher you will need to know your schools strengths and weaknesses as this information will link to your class target setting.</a:t>
            </a:r>
          </a:p>
          <a:p>
            <a:r>
              <a:rPr lang="en-US" dirty="0"/>
              <a:t>You will need to be aware of how well your school has done in attainment and progress when compared to other schools in the country of a similar type.</a:t>
            </a:r>
          </a:p>
          <a:p>
            <a:r>
              <a:rPr lang="en-US" dirty="0"/>
              <a:t>You will need to focus on some key groups – Disadvantaged pupils, gender differences ,SEND and previous high attainers are the main ones. </a:t>
            </a:r>
          </a:p>
        </p:txBody>
      </p:sp>
    </p:spTree>
    <p:extLst>
      <p:ext uri="{BB962C8B-B14F-4D97-AF65-F5344CB8AC3E}">
        <p14:creationId xmlns:p14="http://schemas.microsoft.com/office/powerpoint/2010/main" val="114976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A979A1-1D9A-AF40-864B-96B3919BA52A}"/>
              </a:ext>
            </a:extLst>
          </p:cNvPr>
          <p:cNvSpPr>
            <a:spLocks noGrp="1"/>
          </p:cNvSpPr>
          <p:nvPr>
            <p:ph type="title"/>
          </p:nvPr>
        </p:nvSpPr>
        <p:spPr>
          <a:xfrm>
            <a:off x="838200" y="365126"/>
            <a:ext cx="10515600" cy="595574"/>
          </a:xfrm>
        </p:spPr>
        <p:txBody>
          <a:bodyPr>
            <a:noAutofit/>
          </a:bodyPr>
          <a:lstStyle/>
          <a:p>
            <a:r>
              <a:rPr lang="en-US" dirty="0"/>
              <a:t>Attainment</a:t>
            </a:r>
          </a:p>
        </p:txBody>
      </p:sp>
      <p:sp>
        <p:nvSpPr>
          <p:cNvPr id="3" name="Content Placeholder 2">
            <a:extLst>
              <a:ext uri="{FF2B5EF4-FFF2-40B4-BE49-F238E27FC236}">
                <a16:creationId xmlns="" xmlns:a16="http://schemas.microsoft.com/office/drawing/2014/main" id="{AE534F59-D26A-3A4F-AD65-738AB8211F50}"/>
              </a:ext>
            </a:extLst>
          </p:cNvPr>
          <p:cNvSpPr>
            <a:spLocks noGrp="1"/>
          </p:cNvSpPr>
          <p:nvPr>
            <p:ph idx="1"/>
          </p:nvPr>
        </p:nvSpPr>
        <p:spPr>
          <a:xfrm>
            <a:off x="578734" y="960700"/>
            <a:ext cx="10659319" cy="5717892"/>
          </a:xfrm>
        </p:spPr>
        <p:txBody>
          <a:bodyPr>
            <a:normAutofit/>
          </a:bodyPr>
          <a:lstStyle/>
          <a:p>
            <a:r>
              <a:rPr lang="en-US" sz="1800" dirty="0"/>
              <a:t>Attainment is pretty straight forward – it’s the percentage of pupils reaching the ’expected’ or ‘higher’ standard of attainment in Reading, Writing and </a:t>
            </a:r>
            <a:r>
              <a:rPr lang="en-US" sz="1800" dirty="0" err="1"/>
              <a:t>Maths</a:t>
            </a:r>
            <a:r>
              <a:rPr lang="en-US" sz="1800" dirty="0"/>
              <a:t>. </a:t>
            </a:r>
          </a:p>
          <a:p>
            <a:r>
              <a:rPr lang="en-US" sz="1800" dirty="0"/>
              <a:t>Initially combined scores are reported - % attainment in Reading, Writing, </a:t>
            </a:r>
            <a:r>
              <a:rPr lang="en-US" sz="1800" dirty="0" err="1"/>
              <a:t>Maths</a:t>
            </a:r>
            <a:r>
              <a:rPr lang="en-US" sz="1800" dirty="0"/>
              <a:t> combined. This can be frustrating for schools as many times the writing scores ( traditionally the most difficult to attain)can bring a school combined scores down significantly. Have a look at the charts below and draw some conclusions. </a:t>
            </a:r>
          </a:p>
          <a:p>
            <a:r>
              <a:rPr lang="en-US" sz="1800" dirty="0"/>
              <a:t>What do you think an area to explore would be? </a:t>
            </a:r>
          </a:p>
          <a:p>
            <a:r>
              <a:rPr lang="en-US" sz="1800" dirty="0"/>
              <a:t>What could a school do about this? How may it impact on your class targets?</a:t>
            </a:r>
          </a:p>
          <a:p>
            <a:endParaRPr lang="en-US" sz="1800" dirty="0"/>
          </a:p>
          <a:p>
            <a:endParaRPr lang="en-US" sz="1800" dirty="0"/>
          </a:p>
        </p:txBody>
      </p:sp>
      <p:pic>
        <p:nvPicPr>
          <p:cNvPr id="5" name="Picture 4">
            <a:extLst>
              <a:ext uri="{FF2B5EF4-FFF2-40B4-BE49-F238E27FC236}">
                <a16:creationId xmlns="" xmlns:a16="http://schemas.microsoft.com/office/drawing/2014/main" id="{34803157-B1BA-1044-990F-8BDC93D0723D}"/>
              </a:ext>
            </a:extLst>
          </p:cNvPr>
          <p:cNvPicPr>
            <a:picLocks noChangeAspect="1"/>
          </p:cNvPicPr>
          <p:nvPr/>
        </p:nvPicPr>
        <p:blipFill>
          <a:blip r:embed="rId3"/>
          <a:stretch>
            <a:fillRect/>
          </a:stretch>
        </p:blipFill>
        <p:spPr>
          <a:xfrm>
            <a:off x="1741506" y="3178835"/>
            <a:ext cx="8333773" cy="3099259"/>
          </a:xfrm>
          <a:prstGeom prst="rect">
            <a:avLst/>
          </a:prstGeom>
        </p:spPr>
      </p:pic>
    </p:spTree>
    <p:extLst>
      <p:ext uri="{BB962C8B-B14F-4D97-AF65-F5344CB8AC3E}">
        <p14:creationId xmlns:p14="http://schemas.microsoft.com/office/powerpoint/2010/main" val="201049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C0358B-F5F1-9F41-ABFA-7CE1FEA1C8D6}"/>
              </a:ext>
            </a:extLst>
          </p:cNvPr>
          <p:cNvSpPr>
            <a:spLocks noGrp="1"/>
          </p:cNvSpPr>
          <p:nvPr>
            <p:ph type="title"/>
          </p:nvPr>
        </p:nvSpPr>
        <p:spPr>
          <a:xfrm>
            <a:off x="838200" y="365126"/>
            <a:ext cx="10515600" cy="572424"/>
          </a:xfrm>
        </p:spPr>
        <p:txBody>
          <a:bodyPr>
            <a:noAutofit/>
          </a:bodyPr>
          <a:lstStyle/>
          <a:p>
            <a:r>
              <a:rPr lang="en-US" dirty="0"/>
              <a:t>Scaled scores</a:t>
            </a:r>
          </a:p>
        </p:txBody>
      </p:sp>
      <p:sp>
        <p:nvSpPr>
          <p:cNvPr id="3" name="Content Placeholder 2">
            <a:extLst>
              <a:ext uri="{FF2B5EF4-FFF2-40B4-BE49-F238E27FC236}">
                <a16:creationId xmlns="" xmlns:a16="http://schemas.microsoft.com/office/drawing/2014/main" id="{501BBA17-2533-BC4D-921F-947356CF3E76}"/>
              </a:ext>
            </a:extLst>
          </p:cNvPr>
          <p:cNvSpPr>
            <a:spLocks noGrp="1"/>
          </p:cNvSpPr>
          <p:nvPr>
            <p:ph idx="1"/>
          </p:nvPr>
        </p:nvSpPr>
        <p:spPr>
          <a:xfrm>
            <a:off x="838200" y="937550"/>
            <a:ext cx="10515600" cy="5239413"/>
          </a:xfrm>
        </p:spPr>
        <p:txBody>
          <a:bodyPr>
            <a:normAutofit/>
          </a:bodyPr>
          <a:lstStyle/>
          <a:p>
            <a:r>
              <a:rPr lang="en-US" sz="2000" dirty="0"/>
              <a:t>Raw scores from KS2 tests are converted to scaled scores to ensure accurate comparisons can be made over time. (Some tests may be harder than others so this ensures consistency.)</a:t>
            </a:r>
          </a:p>
          <a:p>
            <a:r>
              <a:rPr lang="en-US" sz="2000" dirty="0"/>
              <a:t>Pupils scoring at least 100 will have met the expected standard on the test. The lowest scaled score that can be awarded on the tests is 80 the highest 120. </a:t>
            </a:r>
          </a:p>
          <a:p>
            <a:r>
              <a:rPr lang="en-US" sz="2000" dirty="0"/>
              <a:t>In the case of national tests the average scaled score is often higher than 100 as government targets change.</a:t>
            </a:r>
          </a:p>
          <a:p>
            <a:r>
              <a:rPr lang="en-US" sz="2000" dirty="0"/>
              <a:t>The chart below shows the national scaled score average and the schools. </a:t>
            </a:r>
          </a:p>
        </p:txBody>
      </p:sp>
      <p:pic>
        <p:nvPicPr>
          <p:cNvPr id="7" name="Picture 6">
            <a:extLst>
              <a:ext uri="{FF2B5EF4-FFF2-40B4-BE49-F238E27FC236}">
                <a16:creationId xmlns="" xmlns:a16="http://schemas.microsoft.com/office/drawing/2014/main" id="{91854D2D-7644-3640-8AE5-235E1882BB05}"/>
              </a:ext>
            </a:extLst>
          </p:cNvPr>
          <p:cNvPicPr>
            <a:picLocks noChangeAspect="1"/>
          </p:cNvPicPr>
          <p:nvPr/>
        </p:nvPicPr>
        <p:blipFill>
          <a:blip r:embed="rId3"/>
          <a:stretch>
            <a:fillRect/>
          </a:stretch>
        </p:blipFill>
        <p:spPr>
          <a:xfrm>
            <a:off x="1145894" y="3364702"/>
            <a:ext cx="6991109" cy="3033261"/>
          </a:xfrm>
          <a:prstGeom prst="rect">
            <a:avLst/>
          </a:prstGeom>
        </p:spPr>
      </p:pic>
    </p:spTree>
    <p:extLst>
      <p:ext uri="{BB962C8B-B14F-4D97-AF65-F5344CB8AC3E}">
        <p14:creationId xmlns:p14="http://schemas.microsoft.com/office/powerpoint/2010/main" val="305508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A9D3F7-453B-9F4E-B8AD-6D5654EF9FF4}"/>
              </a:ext>
            </a:extLst>
          </p:cNvPr>
          <p:cNvSpPr>
            <a:spLocks noGrp="1"/>
          </p:cNvSpPr>
          <p:nvPr>
            <p:ph type="title"/>
          </p:nvPr>
        </p:nvSpPr>
        <p:spPr>
          <a:xfrm>
            <a:off x="838200" y="365125"/>
            <a:ext cx="10515600" cy="676597"/>
          </a:xfrm>
        </p:spPr>
        <p:txBody>
          <a:bodyPr>
            <a:normAutofit/>
          </a:bodyPr>
          <a:lstStyle/>
          <a:p>
            <a:r>
              <a:rPr lang="en-US" sz="3600" dirty="0"/>
              <a:t>3 year trends</a:t>
            </a:r>
          </a:p>
        </p:txBody>
      </p:sp>
      <p:sp>
        <p:nvSpPr>
          <p:cNvPr id="3" name="Content Placeholder 2">
            <a:extLst>
              <a:ext uri="{FF2B5EF4-FFF2-40B4-BE49-F238E27FC236}">
                <a16:creationId xmlns="" xmlns:a16="http://schemas.microsoft.com/office/drawing/2014/main" id="{394ACB0A-1A05-494C-88A8-00449366F4FC}"/>
              </a:ext>
            </a:extLst>
          </p:cNvPr>
          <p:cNvSpPr>
            <a:spLocks noGrp="1"/>
          </p:cNvSpPr>
          <p:nvPr>
            <p:ph idx="1"/>
          </p:nvPr>
        </p:nvSpPr>
        <p:spPr>
          <a:xfrm>
            <a:off x="838200" y="1041722"/>
            <a:ext cx="10515600" cy="5135241"/>
          </a:xfrm>
        </p:spPr>
        <p:txBody>
          <a:bodyPr/>
          <a:lstStyle/>
          <a:p>
            <a:r>
              <a:rPr lang="en-US" dirty="0"/>
              <a:t>ASP gives statistics for the last 3 years. This way schools can spot trends. Declining standards for 3 years can trigger an inspection. </a:t>
            </a:r>
          </a:p>
          <a:p>
            <a:r>
              <a:rPr lang="en-US" dirty="0"/>
              <a:t>What conclusions can you draw for this school?</a:t>
            </a:r>
          </a:p>
        </p:txBody>
      </p:sp>
      <p:pic>
        <p:nvPicPr>
          <p:cNvPr id="9" name="Picture 8">
            <a:extLst>
              <a:ext uri="{FF2B5EF4-FFF2-40B4-BE49-F238E27FC236}">
                <a16:creationId xmlns="" xmlns:a16="http://schemas.microsoft.com/office/drawing/2014/main" id="{FF080601-7688-5D46-9CD3-C63311809C32}"/>
              </a:ext>
            </a:extLst>
          </p:cNvPr>
          <p:cNvPicPr>
            <a:picLocks noChangeAspect="1"/>
          </p:cNvPicPr>
          <p:nvPr/>
        </p:nvPicPr>
        <p:blipFill>
          <a:blip r:embed="rId3"/>
          <a:stretch>
            <a:fillRect/>
          </a:stretch>
        </p:blipFill>
        <p:spPr>
          <a:xfrm>
            <a:off x="1608880" y="2440319"/>
            <a:ext cx="6699170" cy="3939180"/>
          </a:xfrm>
          <a:prstGeom prst="rect">
            <a:avLst/>
          </a:prstGeom>
        </p:spPr>
      </p:pic>
    </p:spTree>
    <p:extLst>
      <p:ext uri="{BB962C8B-B14F-4D97-AF65-F5344CB8AC3E}">
        <p14:creationId xmlns:p14="http://schemas.microsoft.com/office/powerpoint/2010/main" val="140926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B822D4-CC19-7945-9F47-1910A032B215}"/>
              </a:ext>
            </a:extLst>
          </p:cNvPr>
          <p:cNvSpPr>
            <a:spLocks noGrp="1"/>
          </p:cNvSpPr>
          <p:nvPr>
            <p:ph type="title"/>
          </p:nvPr>
        </p:nvSpPr>
        <p:spPr>
          <a:xfrm>
            <a:off x="838200" y="365125"/>
            <a:ext cx="10515600" cy="780769"/>
          </a:xfrm>
        </p:spPr>
        <p:txBody>
          <a:bodyPr/>
          <a:lstStyle/>
          <a:p>
            <a:r>
              <a:rPr lang="en-US" dirty="0"/>
              <a:t>Progress</a:t>
            </a:r>
          </a:p>
        </p:txBody>
      </p:sp>
      <p:sp>
        <p:nvSpPr>
          <p:cNvPr id="3" name="Content Placeholder 2">
            <a:extLst>
              <a:ext uri="{FF2B5EF4-FFF2-40B4-BE49-F238E27FC236}">
                <a16:creationId xmlns="" xmlns:a16="http://schemas.microsoft.com/office/drawing/2014/main" id="{F57ADA65-2719-B547-8C1C-F8E719702AC8}"/>
              </a:ext>
            </a:extLst>
          </p:cNvPr>
          <p:cNvSpPr>
            <a:spLocks noGrp="1"/>
          </p:cNvSpPr>
          <p:nvPr>
            <p:ph idx="1"/>
          </p:nvPr>
        </p:nvSpPr>
        <p:spPr>
          <a:xfrm>
            <a:off x="838200" y="1018572"/>
            <a:ext cx="10515600" cy="5158391"/>
          </a:xfrm>
        </p:spPr>
        <p:txBody>
          <a:bodyPr>
            <a:normAutofit fontScale="92500"/>
          </a:bodyPr>
          <a:lstStyle/>
          <a:p>
            <a:r>
              <a:rPr lang="en-GB" dirty="0"/>
              <a:t>A pupils’ progress score is the difference between their actual KS2 result and the average result of those in their prior attainment group in KS1 . </a:t>
            </a:r>
          </a:p>
          <a:p>
            <a:r>
              <a:rPr lang="en-GB" dirty="0"/>
              <a:t>If a child received 102 in reading at KS2 and the average KS1 reading score for her prior attainment group was 101 - her progress score would be +1. </a:t>
            </a:r>
          </a:p>
          <a:p>
            <a:r>
              <a:rPr lang="en-GB" dirty="0"/>
              <a:t>School level progress scores are created by adding together the progress scores of all the pupils in year 6 and dividing by the number of year 6 pupils in the school. </a:t>
            </a:r>
          </a:p>
          <a:p>
            <a:pPr marL="0" indent="0">
              <a:buNone/>
            </a:pPr>
            <a:r>
              <a:rPr lang="en-GB" dirty="0"/>
              <a:t>This process is repeated for each of reading, writing and maths. Schools will have three progress scores: </a:t>
            </a:r>
          </a:p>
          <a:p>
            <a:pPr lvl="1"/>
            <a:r>
              <a:rPr lang="en-GB" sz="2800" dirty="0"/>
              <a:t>Average progress in mathematics; </a:t>
            </a:r>
          </a:p>
          <a:p>
            <a:pPr lvl="1"/>
            <a:r>
              <a:rPr lang="en-GB" sz="2800" dirty="0"/>
              <a:t>Average progress in reading; and </a:t>
            </a:r>
          </a:p>
          <a:p>
            <a:pPr lvl="1"/>
            <a:r>
              <a:rPr lang="en-GB" sz="2800" dirty="0"/>
              <a:t>Average progress in writing. </a:t>
            </a:r>
          </a:p>
          <a:p>
            <a:endParaRPr lang="en-GB" dirty="0"/>
          </a:p>
          <a:p>
            <a:endParaRPr lang="en-US" dirty="0"/>
          </a:p>
        </p:txBody>
      </p:sp>
    </p:spTree>
    <p:extLst>
      <p:ext uri="{BB962C8B-B14F-4D97-AF65-F5344CB8AC3E}">
        <p14:creationId xmlns:p14="http://schemas.microsoft.com/office/powerpoint/2010/main" val="428573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968431-FB3B-BE45-9FE4-821CB32950CC}"/>
              </a:ext>
            </a:extLst>
          </p:cNvPr>
          <p:cNvSpPr>
            <a:spLocks noGrp="1"/>
          </p:cNvSpPr>
          <p:nvPr>
            <p:ph type="title"/>
          </p:nvPr>
        </p:nvSpPr>
        <p:spPr/>
        <p:txBody>
          <a:bodyPr/>
          <a:lstStyle/>
          <a:p>
            <a:r>
              <a:rPr lang="en-US" dirty="0"/>
              <a:t>What is Target Setting </a:t>
            </a:r>
          </a:p>
        </p:txBody>
      </p:sp>
      <p:sp>
        <p:nvSpPr>
          <p:cNvPr id="3" name="Content Placeholder 2">
            <a:extLst>
              <a:ext uri="{FF2B5EF4-FFF2-40B4-BE49-F238E27FC236}">
                <a16:creationId xmlns="" xmlns:a16="http://schemas.microsoft.com/office/drawing/2014/main" id="{989A4102-4F84-F94E-8D9B-971A0ACECB05}"/>
              </a:ext>
            </a:extLst>
          </p:cNvPr>
          <p:cNvSpPr>
            <a:spLocks noGrp="1"/>
          </p:cNvSpPr>
          <p:nvPr>
            <p:ph idx="1"/>
          </p:nvPr>
        </p:nvSpPr>
        <p:spPr/>
        <p:txBody>
          <a:bodyPr/>
          <a:lstStyle/>
          <a:p>
            <a:r>
              <a:rPr lang="en-US" dirty="0"/>
              <a:t>An integral part of the assessment cycle in every school.</a:t>
            </a:r>
          </a:p>
          <a:p>
            <a:r>
              <a:rPr lang="en-US" dirty="0"/>
              <a:t>A system for holding schools and staff accountable for pupil attainment and progress. (Can link in to performance related pay)</a:t>
            </a:r>
          </a:p>
          <a:p>
            <a:r>
              <a:rPr lang="en-US" dirty="0"/>
              <a:t>Headteachers have to set targets for KS1 and KS2.</a:t>
            </a:r>
          </a:p>
          <a:p>
            <a:r>
              <a:rPr lang="en-US" dirty="0"/>
              <a:t>Feeds into national data and local data which is published and holds schools accountable. </a:t>
            </a:r>
          </a:p>
        </p:txBody>
      </p:sp>
    </p:spTree>
    <p:extLst>
      <p:ext uri="{BB962C8B-B14F-4D97-AF65-F5344CB8AC3E}">
        <p14:creationId xmlns:p14="http://schemas.microsoft.com/office/powerpoint/2010/main" val="238220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2C390A-F9FB-6043-8239-00D353C4062A}"/>
              </a:ext>
            </a:extLst>
          </p:cNvPr>
          <p:cNvSpPr>
            <a:spLocks noGrp="1"/>
          </p:cNvSpPr>
          <p:nvPr>
            <p:ph type="title"/>
          </p:nvPr>
        </p:nvSpPr>
        <p:spPr/>
        <p:txBody>
          <a:bodyPr/>
          <a:lstStyle/>
          <a:p>
            <a:r>
              <a:rPr lang="en-US" dirty="0"/>
              <a:t>Progress continued</a:t>
            </a:r>
          </a:p>
        </p:txBody>
      </p:sp>
      <p:sp>
        <p:nvSpPr>
          <p:cNvPr id="3" name="Content Placeholder 2">
            <a:extLst>
              <a:ext uri="{FF2B5EF4-FFF2-40B4-BE49-F238E27FC236}">
                <a16:creationId xmlns="" xmlns:a16="http://schemas.microsoft.com/office/drawing/2014/main" id="{C928C5B1-1C47-6742-BEAC-FA8DD27F9D09}"/>
              </a:ext>
            </a:extLst>
          </p:cNvPr>
          <p:cNvSpPr>
            <a:spLocks noGrp="1"/>
          </p:cNvSpPr>
          <p:nvPr>
            <p:ph idx="1"/>
          </p:nvPr>
        </p:nvSpPr>
        <p:spPr/>
        <p:txBody>
          <a:bodyPr/>
          <a:lstStyle/>
          <a:p>
            <a:pPr marL="0" indent="0">
              <a:buNone/>
            </a:pPr>
            <a:r>
              <a:rPr lang="en-GB" dirty="0"/>
              <a:t>Progress scores will be centred around 0, with most schools within the range of -5 to +5. </a:t>
            </a:r>
          </a:p>
          <a:p>
            <a:r>
              <a:rPr lang="en-GB" dirty="0"/>
              <a:t>A </a:t>
            </a:r>
            <a:r>
              <a:rPr lang="en-GB" b="1" dirty="0"/>
              <a:t>score of 0 </a:t>
            </a:r>
            <a:r>
              <a:rPr lang="en-GB" dirty="0"/>
              <a:t>means pupils in this school on average do about </a:t>
            </a:r>
            <a:r>
              <a:rPr lang="en-GB" b="1" dirty="0"/>
              <a:t>as well </a:t>
            </a:r>
            <a:r>
              <a:rPr lang="en-GB" dirty="0"/>
              <a:t>at KS2 as those with similar prior attainment nationally. </a:t>
            </a:r>
          </a:p>
          <a:p>
            <a:r>
              <a:rPr lang="en-GB" dirty="0"/>
              <a:t>A </a:t>
            </a:r>
            <a:r>
              <a:rPr lang="en-GB" b="1" dirty="0"/>
              <a:t>positive score </a:t>
            </a:r>
            <a:r>
              <a:rPr lang="en-GB" dirty="0"/>
              <a:t>means pupils in this school on average do </a:t>
            </a:r>
            <a:r>
              <a:rPr lang="en-GB" b="1" dirty="0"/>
              <a:t>better </a:t>
            </a:r>
            <a:r>
              <a:rPr lang="en-GB" dirty="0"/>
              <a:t>at KS2 as those with similar prior attainment nationally. </a:t>
            </a:r>
          </a:p>
          <a:p>
            <a:r>
              <a:rPr lang="en-GB" dirty="0"/>
              <a:t>A </a:t>
            </a:r>
            <a:r>
              <a:rPr lang="en-GB" b="1" dirty="0"/>
              <a:t>negative score </a:t>
            </a:r>
            <a:r>
              <a:rPr lang="en-GB" dirty="0"/>
              <a:t>means pupils in this school on average do </a:t>
            </a:r>
            <a:r>
              <a:rPr lang="en-GB" b="1" dirty="0"/>
              <a:t>worse </a:t>
            </a:r>
            <a:r>
              <a:rPr lang="en-GB" dirty="0"/>
              <a:t>at KS2 as those with similar prior attainment nationally. </a:t>
            </a:r>
          </a:p>
          <a:p>
            <a:pPr marL="0" indent="0">
              <a:buNone/>
            </a:pPr>
            <a:endParaRPr lang="en-US" dirty="0"/>
          </a:p>
        </p:txBody>
      </p:sp>
    </p:spTree>
    <p:extLst>
      <p:ext uri="{BB962C8B-B14F-4D97-AF65-F5344CB8AC3E}">
        <p14:creationId xmlns:p14="http://schemas.microsoft.com/office/powerpoint/2010/main" val="109213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2C390A-F9FB-6043-8239-00D353C4062A}"/>
              </a:ext>
            </a:extLst>
          </p:cNvPr>
          <p:cNvSpPr>
            <a:spLocks noGrp="1"/>
          </p:cNvSpPr>
          <p:nvPr>
            <p:ph type="title"/>
          </p:nvPr>
        </p:nvSpPr>
        <p:spPr/>
        <p:txBody>
          <a:bodyPr>
            <a:normAutofit fontScale="90000"/>
          </a:bodyPr>
          <a:lstStyle/>
          <a:p>
            <a:r>
              <a:rPr lang="en-US" dirty="0"/>
              <a:t>Have a look at the progress scores for this school and consider what questions you may ask. </a:t>
            </a:r>
          </a:p>
        </p:txBody>
      </p:sp>
      <p:pic>
        <p:nvPicPr>
          <p:cNvPr id="5" name="Content Placeholder 4">
            <a:extLst>
              <a:ext uri="{FF2B5EF4-FFF2-40B4-BE49-F238E27FC236}">
                <a16:creationId xmlns="" xmlns:a16="http://schemas.microsoft.com/office/drawing/2014/main" id="{38140E59-8C3D-804F-A8A4-C57D7DA1F926}"/>
              </a:ext>
            </a:extLst>
          </p:cNvPr>
          <p:cNvPicPr>
            <a:picLocks noGrp="1" noChangeAspect="1"/>
          </p:cNvPicPr>
          <p:nvPr>
            <p:ph idx="1"/>
          </p:nvPr>
        </p:nvPicPr>
        <p:blipFill>
          <a:blip r:embed="rId3"/>
          <a:stretch>
            <a:fillRect/>
          </a:stretch>
        </p:blipFill>
        <p:spPr>
          <a:xfrm>
            <a:off x="1511300" y="1981994"/>
            <a:ext cx="9169400" cy="4038600"/>
          </a:xfrm>
        </p:spPr>
      </p:pic>
    </p:spTree>
    <p:extLst>
      <p:ext uri="{BB962C8B-B14F-4D97-AF65-F5344CB8AC3E}">
        <p14:creationId xmlns:p14="http://schemas.microsoft.com/office/powerpoint/2010/main" val="1895854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2C390A-F9FB-6043-8239-00D353C4062A}"/>
              </a:ext>
            </a:extLst>
          </p:cNvPr>
          <p:cNvSpPr>
            <a:spLocks noGrp="1"/>
          </p:cNvSpPr>
          <p:nvPr>
            <p:ph type="title"/>
          </p:nvPr>
        </p:nvSpPr>
        <p:spPr/>
        <p:txBody>
          <a:bodyPr>
            <a:normAutofit fontScale="90000"/>
          </a:bodyPr>
          <a:lstStyle/>
          <a:p>
            <a:r>
              <a:rPr lang="en-US" sz="2400" dirty="0"/>
              <a:t/>
            </a:r>
            <a:br>
              <a:rPr lang="en-US" sz="2400" dirty="0"/>
            </a:br>
            <a:r>
              <a:rPr lang="en-US" sz="2400" dirty="0"/>
              <a:t/>
            </a:r>
            <a:br>
              <a:rPr lang="en-US" sz="2400" dirty="0"/>
            </a:br>
            <a:r>
              <a:rPr lang="en-US" sz="2400" dirty="0"/>
              <a:t>Progress continued- This slide is an example of how we can find out more about how key groups have performed. Look at gender differences in attainment and progress – what can you see? How might that information form part of the school improvement plan? What would be the implication for whole class targets throughout the school? </a:t>
            </a:r>
            <a:br>
              <a:rPr lang="en-US" sz="2400" dirty="0"/>
            </a:br>
            <a:r>
              <a:rPr lang="en-US" sz="2400" dirty="0"/>
              <a:t/>
            </a:r>
            <a:br>
              <a:rPr lang="en-US" sz="2400" dirty="0"/>
            </a:br>
            <a:endParaRPr lang="en-US" sz="2400" dirty="0"/>
          </a:p>
        </p:txBody>
      </p:sp>
      <p:pic>
        <p:nvPicPr>
          <p:cNvPr id="5" name="Content Placeholder 4">
            <a:extLst>
              <a:ext uri="{FF2B5EF4-FFF2-40B4-BE49-F238E27FC236}">
                <a16:creationId xmlns="" xmlns:a16="http://schemas.microsoft.com/office/drawing/2014/main" id="{3A17487C-33AB-B344-BA47-4D1D7FF77BAD}"/>
              </a:ext>
            </a:extLst>
          </p:cNvPr>
          <p:cNvPicPr>
            <a:picLocks noGrp="1" noChangeAspect="1"/>
          </p:cNvPicPr>
          <p:nvPr>
            <p:ph idx="1"/>
          </p:nvPr>
        </p:nvPicPr>
        <p:blipFill>
          <a:blip r:embed="rId3"/>
          <a:stretch>
            <a:fillRect/>
          </a:stretch>
        </p:blipFill>
        <p:spPr>
          <a:xfrm>
            <a:off x="1181989" y="1825625"/>
            <a:ext cx="9828022" cy="4351338"/>
          </a:xfrm>
        </p:spPr>
      </p:pic>
    </p:spTree>
    <p:extLst>
      <p:ext uri="{BB962C8B-B14F-4D97-AF65-F5344CB8AC3E}">
        <p14:creationId xmlns:p14="http://schemas.microsoft.com/office/powerpoint/2010/main" val="118087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2FDD5-82E5-8849-B433-8AE9C2FBEDB3}"/>
              </a:ext>
            </a:extLst>
          </p:cNvPr>
          <p:cNvSpPr>
            <a:spLocks noGrp="1"/>
          </p:cNvSpPr>
          <p:nvPr>
            <p:ph type="title"/>
          </p:nvPr>
        </p:nvSpPr>
        <p:spPr/>
        <p:txBody>
          <a:bodyPr/>
          <a:lstStyle/>
          <a:p>
            <a:r>
              <a:rPr lang="en-US" dirty="0"/>
              <a:t>More information</a:t>
            </a:r>
          </a:p>
        </p:txBody>
      </p:sp>
      <p:sp>
        <p:nvSpPr>
          <p:cNvPr id="3" name="Content Placeholder 2">
            <a:extLst>
              <a:ext uri="{FF2B5EF4-FFF2-40B4-BE49-F238E27FC236}">
                <a16:creationId xmlns="" xmlns:a16="http://schemas.microsoft.com/office/drawing/2014/main" id="{05F3D90F-379D-7C43-AA37-94900C0FC65D}"/>
              </a:ext>
            </a:extLst>
          </p:cNvPr>
          <p:cNvSpPr>
            <a:spLocks noGrp="1"/>
          </p:cNvSpPr>
          <p:nvPr>
            <p:ph idx="1"/>
          </p:nvPr>
        </p:nvSpPr>
        <p:spPr/>
        <p:txBody>
          <a:bodyPr>
            <a:normAutofit/>
          </a:bodyPr>
          <a:lstStyle/>
          <a:p>
            <a:pPr marL="0" indent="0">
              <a:buNone/>
            </a:pPr>
            <a:r>
              <a:rPr lang="en-US" dirty="0" smtClean="0"/>
              <a:t>Read </a:t>
            </a:r>
            <a:r>
              <a:rPr lang="en-US" dirty="0"/>
              <a:t>this document</a:t>
            </a:r>
          </a:p>
          <a:p>
            <a:pPr marL="0" indent="0">
              <a:buNone/>
            </a:pPr>
            <a:r>
              <a:rPr lang="en-US" dirty="0">
                <a:hlinkClick r:id="rId2"/>
              </a:rPr>
              <a:t>https://assets.publishing.service.gov.uk/government/uploads/system/uploads/attachment_data/file/560969/Primary_school_accountability_summary.pdf.pdf</a:t>
            </a:r>
            <a:endParaRPr lang="en-US" dirty="0"/>
          </a:p>
          <a:p>
            <a:endParaRPr lang="en-US" dirty="0"/>
          </a:p>
        </p:txBody>
      </p:sp>
    </p:spTree>
    <p:extLst>
      <p:ext uri="{BB962C8B-B14F-4D97-AF65-F5344CB8AC3E}">
        <p14:creationId xmlns:p14="http://schemas.microsoft.com/office/powerpoint/2010/main" val="48789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E9EDD-18B5-C04A-A63B-F9B00FFFD918}"/>
              </a:ext>
            </a:extLst>
          </p:cNvPr>
          <p:cNvSpPr>
            <a:spLocks noGrp="1"/>
          </p:cNvSpPr>
          <p:nvPr>
            <p:ph type="title"/>
          </p:nvPr>
        </p:nvSpPr>
        <p:spPr/>
        <p:txBody>
          <a:bodyPr/>
          <a:lstStyle/>
          <a:p>
            <a:r>
              <a:rPr lang="en-US" dirty="0"/>
              <a:t>What does this mean for you – a teacher </a:t>
            </a:r>
          </a:p>
        </p:txBody>
      </p:sp>
      <p:sp>
        <p:nvSpPr>
          <p:cNvPr id="3" name="Content Placeholder 2">
            <a:extLst>
              <a:ext uri="{FF2B5EF4-FFF2-40B4-BE49-F238E27FC236}">
                <a16:creationId xmlns="" xmlns:a16="http://schemas.microsoft.com/office/drawing/2014/main" id="{A386DD3B-F035-F743-90D7-7E21604B45C1}"/>
              </a:ext>
            </a:extLst>
          </p:cNvPr>
          <p:cNvSpPr>
            <a:spLocks noGrp="1"/>
          </p:cNvSpPr>
          <p:nvPr>
            <p:ph idx="1"/>
          </p:nvPr>
        </p:nvSpPr>
        <p:spPr/>
        <p:txBody>
          <a:bodyPr>
            <a:normAutofit fontScale="92500" lnSpcReduction="20000"/>
          </a:bodyPr>
          <a:lstStyle/>
          <a:p>
            <a:r>
              <a:rPr lang="en-US" dirty="0"/>
              <a:t>At the start of every academic year you will be invited to a target setting or data conferencing session with your head or line manager. </a:t>
            </a:r>
          </a:p>
          <a:p>
            <a:r>
              <a:rPr lang="en-US" dirty="0"/>
              <a:t>In this session you will be invited to set long term targets </a:t>
            </a:r>
            <a:r>
              <a:rPr lang="en-GB" dirty="0"/>
              <a:t>for pupils to reach a prescribed level of attainment by the end of the year or key stage (for example, a specific outcome in a national assessment, or category of teacher assessment), with progress monitored over time, often termly. </a:t>
            </a:r>
            <a:endParaRPr lang="en-US" dirty="0"/>
          </a:p>
          <a:p>
            <a:r>
              <a:rPr lang="en-US" dirty="0"/>
              <a:t>You should look at existing data for attainment and progress for each child within your class. </a:t>
            </a:r>
          </a:p>
          <a:p>
            <a:r>
              <a:rPr lang="en-US" dirty="0"/>
              <a:t>You should have discussions about each child and then a target will be set stating what the expected outcomes for each child by the end of the year should be. </a:t>
            </a:r>
          </a:p>
          <a:p>
            <a:r>
              <a:rPr lang="en-US" dirty="0"/>
              <a:t>You will be given a % attainment for the whole class in reading, writing, </a:t>
            </a:r>
            <a:r>
              <a:rPr lang="en-US" dirty="0" err="1"/>
              <a:t>maths</a:t>
            </a:r>
            <a:r>
              <a:rPr lang="en-US" dirty="0"/>
              <a:t> and often science - for example 85% at ‘Expected ‘for reading. </a:t>
            </a:r>
          </a:p>
        </p:txBody>
      </p:sp>
    </p:spTree>
    <p:extLst>
      <p:ext uri="{BB962C8B-B14F-4D97-AF65-F5344CB8AC3E}">
        <p14:creationId xmlns:p14="http://schemas.microsoft.com/office/powerpoint/2010/main" val="334108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78A739-1C22-B948-93BD-9775B62F0591}"/>
              </a:ext>
            </a:extLst>
          </p:cNvPr>
          <p:cNvSpPr>
            <a:spLocks noGrp="1"/>
          </p:cNvSpPr>
          <p:nvPr>
            <p:ph type="title"/>
          </p:nvPr>
        </p:nvSpPr>
        <p:spPr/>
        <p:txBody>
          <a:bodyPr/>
          <a:lstStyle/>
          <a:p>
            <a:r>
              <a:rPr lang="en-US" dirty="0"/>
              <a:t>How the process works.</a:t>
            </a:r>
          </a:p>
        </p:txBody>
      </p:sp>
      <p:sp>
        <p:nvSpPr>
          <p:cNvPr id="3" name="Content Placeholder 2">
            <a:extLst>
              <a:ext uri="{FF2B5EF4-FFF2-40B4-BE49-F238E27FC236}">
                <a16:creationId xmlns="" xmlns:a16="http://schemas.microsoft.com/office/drawing/2014/main" id="{765BD130-6A5F-FC48-8F2F-E06D584792CF}"/>
              </a:ext>
            </a:extLst>
          </p:cNvPr>
          <p:cNvSpPr>
            <a:spLocks noGrp="1"/>
          </p:cNvSpPr>
          <p:nvPr>
            <p:ph idx="1"/>
          </p:nvPr>
        </p:nvSpPr>
        <p:spPr/>
        <p:txBody>
          <a:bodyPr/>
          <a:lstStyle/>
          <a:p>
            <a:r>
              <a:rPr lang="en-US" dirty="0"/>
              <a:t>In National data, attainment and progress is measured from EYFS to KS1, then from end KS1 (Year 2 SATs) to end KS2 (Year 6 SAT’s)</a:t>
            </a:r>
          </a:p>
          <a:p>
            <a:r>
              <a:rPr lang="en-US" dirty="0"/>
              <a:t>End of Key Stage data is everyone’s responsibility not just Year 2 and 6 teachers – though to be honest they do carry a lot of responsibility. (This is why you must know your class very well so you can discuss targets with confidence)</a:t>
            </a:r>
          </a:p>
          <a:p>
            <a:r>
              <a:rPr lang="en-US" dirty="0"/>
              <a:t>Every year group has whole class targets set and teachers are accountable for how well their class does. </a:t>
            </a:r>
          </a:p>
          <a:p>
            <a:r>
              <a:rPr lang="en-US" dirty="0"/>
              <a:t>In EYFS progress is measured from a baseline. Children are expected to reach a GLD (Good level of development) by the end of the year. </a:t>
            </a:r>
          </a:p>
        </p:txBody>
      </p:sp>
    </p:spTree>
    <p:extLst>
      <p:ext uri="{BB962C8B-B14F-4D97-AF65-F5344CB8AC3E}">
        <p14:creationId xmlns:p14="http://schemas.microsoft.com/office/powerpoint/2010/main" val="342801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927D4E-AF96-9C45-BCF8-CD0644F18EDF}"/>
              </a:ext>
            </a:extLst>
          </p:cNvPr>
          <p:cNvSpPr>
            <a:spLocks noGrp="1"/>
          </p:cNvSpPr>
          <p:nvPr>
            <p:ph type="title"/>
          </p:nvPr>
        </p:nvSpPr>
        <p:spPr/>
        <p:txBody>
          <a:bodyPr/>
          <a:lstStyle/>
          <a:p>
            <a:r>
              <a:rPr lang="en-US" dirty="0"/>
              <a:t>How it works continued. </a:t>
            </a:r>
          </a:p>
        </p:txBody>
      </p:sp>
      <p:sp>
        <p:nvSpPr>
          <p:cNvPr id="3" name="Content Placeholder 2">
            <a:extLst>
              <a:ext uri="{FF2B5EF4-FFF2-40B4-BE49-F238E27FC236}">
                <a16:creationId xmlns="" xmlns:a16="http://schemas.microsoft.com/office/drawing/2014/main" id="{DED24A7A-EDA2-F248-9B62-8DF2999D8F13}"/>
              </a:ext>
            </a:extLst>
          </p:cNvPr>
          <p:cNvSpPr>
            <a:spLocks noGrp="1"/>
          </p:cNvSpPr>
          <p:nvPr>
            <p:ph idx="1"/>
          </p:nvPr>
        </p:nvSpPr>
        <p:spPr/>
        <p:txBody>
          <a:bodyPr>
            <a:normAutofit lnSpcReduction="10000"/>
          </a:bodyPr>
          <a:lstStyle/>
          <a:p>
            <a:r>
              <a:rPr lang="en-US" dirty="0"/>
              <a:t>In EYFS a baseline assessment is usually done within the first couple of months in school. Most children are then expected to reach a ‘Good Level of Development ’ by scoring  a minimum 2 points across all areas of learning within the Foundation Stage profile. Of course consideration is given to a child’s starting points. </a:t>
            </a:r>
          </a:p>
          <a:p>
            <a:r>
              <a:rPr lang="en-US" dirty="0"/>
              <a:t>In Year 1, end of EYFS data is considered when setting end of year 1 targets. There is no direct correlation between the foundation stage profile and national curriculum expectations though how well a child has done in reading, writing , number and shape and space are fair indicators of how children might progress in English and </a:t>
            </a:r>
            <a:r>
              <a:rPr lang="en-US" dirty="0" err="1"/>
              <a:t>Maths</a:t>
            </a:r>
            <a:r>
              <a:rPr lang="en-US" dirty="0"/>
              <a:t> in Year 1.</a:t>
            </a:r>
          </a:p>
        </p:txBody>
      </p:sp>
    </p:spTree>
    <p:extLst>
      <p:ext uri="{BB962C8B-B14F-4D97-AF65-F5344CB8AC3E}">
        <p14:creationId xmlns:p14="http://schemas.microsoft.com/office/powerpoint/2010/main" val="282572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B2EA2C-83F9-E840-BB78-BF13409EBC08}"/>
              </a:ext>
            </a:extLst>
          </p:cNvPr>
          <p:cNvSpPr>
            <a:spLocks noGrp="1"/>
          </p:cNvSpPr>
          <p:nvPr>
            <p:ph type="title"/>
          </p:nvPr>
        </p:nvSpPr>
        <p:spPr>
          <a:xfrm>
            <a:off x="838200" y="365126"/>
            <a:ext cx="10515600" cy="580806"/>
          </a:xfrm>
        </p:spPr>
        <p:txBody>
          <a:bodyPr>
            <a:normAutofit fontScale="90000"/>
          </a:bodyPr>
          <a:lstStyle/>
          <a:p>
            <a:r>
              <a:rPr lang="en-US" dirty="0"/>
              <a:t>Year 1 </a:t>
            </a:r>
          </a:p>
        </p:txBody>
      </p:sp>
      <p:sp>
        <p:nvSpPr>
          <p:cNvPr id="3" name="Content Placeholder 2">
            <a:extLst>
              <a:ext uri="{FF2B5EF4-FFF2-40B4-BE49-F238E27FC236}">
                <a16:creationId xmlns="" xmlns:a16="http://schemas.microsoft.com/office/drawing/2014/main" id="{42C79B1D-0140-2C48-8D2F-B03FE0E4A89D}"/>
              </a:ext>
            </a:extLst>
          </p:cNvPr>
          <p:cNvSpPr>
            <a:spLocks noGrp="1"/>
          </p:cNvSpPr>
          <p:nvPr>
            <p:ph idx="1"/>
          </p:nvPr>
        </p:nvSpPr>
        <p:spPr>
          <a:xfrm>
            <a:off x="617483" y="1058368"/>
            <a:ext cx="10515600" cy="5434505"/>
          </a:xfrm>
        </p:spPr>
        <p:txBody>
          <a:bodyPr/>
          <a:lstStyle/>
          <a:p>
            <a:r>
              <a:rPr lang="en-US" sz="1800" dirty="0"/>
              <a:t>Look at the table below that shows end of year attainment for an EYFS class– pay particular attention to Literacy and </a:t>
            </a:r>
            <a:r>
              <a:rPr lang="en-US" sz="1800" dirty="0" err="1"/>
              <a:t>Maths</a:t>
            </a:r>
            <a:r>
              <a:rPr lang="en-US" sz="1800" dirty="0"/>
              <a:t> - note those children who did not score 2 points and those who scored 3. Data like this would be used to set targets for the end of year 1. Teachers would be expected to think of ways of supporting those pupils who did not score 2 points and ways of extending those pupils who scored 3. Generally speaking a child who scored 3 in reading and writing would be expected to continue as a higher attaining child in English is KS1 . Children obtaining a Good level of Development have green tick. </a:t>
            </a:r>
          </a:p>
          <a:p>
            <a:endParaRPr lang="en-US" dirty="0"/>
          </a:p>
        </p:txBody>
      </p:sp>
      <p:pic>
        <p:nvPicPr>
          <p:cNvPr id="5" name="Picture 4">
            <a:extLst>
              <a:ext uri="{FF2B5EF4-FFF2-40B4-BE49-F238E27FC236}">
                <a16:creationId xmlns="" xmlns:a16="http://schemas.microsoft.com/office/drawing/2014/main" id="{3F29B5BF-B5AF-7941-B7E2-E9E97B11D502}"/>
              </a:ext>
            </a:extLst>
          </p:cNvPr>
          <p:cNvPicPr>
            <a:picLocks noChangeAspect="1"/>
          </p:cNvPicPr>
          <p:nvPr/>
        </p:nvPicPr>
        <p:blipFill>
          <a:blip r:embed="rId2"/>
          <a:stretch>
            <a:fillRect/>
          </a:stretch>
        </p:blipFill>
        <p:spPr>
          <a:xfrm>
            <a:off x="935419" y="2879465"/>
            <a:ext cx="9974319" cy="3382949"/>
          </a:xfrm>
          <a:prstGeom prst="rect">
            <a:avLst/>
          </a:prstGeom>
        </p:spPr>
      </p:pic>
    </p:spTree>
    <p:extLst>
      <p:ext uri="{BB962C8B-B14F-4D97-AF65-F5344CB8AC3E}">
        <p14:creationId xmlns:p14="http://schemas.microsoft.com/office/powerpoint/2010/main" val="415247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2FFCCA-F59A-224D-800D-02255883BC08}"/>
              </a:ext>
            </a:extLst>
          </p:cNvPr>
          <p:cNvSpPr>
            <a:spLocks noGrp="1"/>
          </p:cNvSpPr>
          <p:nvPr>
            <p:ph type="title"/>
          </p:nvPr>
        </p:nvSpPr>
        <p:spPr>
          <a:xfrm>
            <a:off x="838200" y="365125"/>
            <a:ext cx="10515600" cy="475703"/>
          </a:xfrm>
        </p:spPr>
        <p:txBody>
          <a:bodyPr>
            <a:normAutofit fontScale="90000"/>
          </a:bodyPr>
          <a:lstStyle/>
          <a:p>
            <a:r>
              <a:rPr lang="en-US" dirty="0"/>
              <a:t>Year 1 continued. </a:t>
            </a:r>
          </a:p>
        </p:txBody>
      </p:sp>
      <p:sp>
        <p:nvSpPr>
          <p:cNvPr id="3" name="Content Placeholder 2">
            <a:extLst>
              <a:ext uri="{FF2B5EF4-FFF2-40B4-BE49-F238E27FC236}">
                <a16:creationId xmlns="" xmlns:a16="http://schemas.microsoft.com/office/drawing/2014/main" id="{84D0A5D9-06C8-4D4B-8B12-E5ACEAEF6244}"/>
              </a:ext>
            </a:extLst>
          </p:cNvPr>
          <p:cNvSpPr>
            <a:spLocks noGrp="1"/>
          </p:cNvSpPr>
          <p:nvPr>
            <p:ph idx="1"/>
          </p:nvPr>
        </p:nvSpPr>
        <p:spPr>
          <a:xfrm>
            <a:off x="743607" y="1016329"/>
            <a:ext cx="10515600" cy="5279368"/>
          </a:xfrm>
        </p:spPr>
        <p:txBody>
          <a:bodyPr>
            <a:normAutofit/>
          </a:bodyPr>
          <a:lstStyle/>
          <a:p>
            <a:r>
              <a:rPr lang="en-US" sz="1800" dirty="0"/>
              <a:t>Since the abolishment of levels, schools have been left to their own devices to have an assessment system and system for tracking progress. Basically they have had to invent their own ‘levels’ For the purpose of this presentation I have used the following descriptors for describing levels of attainment. </a:t>
            </a:r>
          </a:p>
          <a:p>
            <a:r>
              <a:rPr lang="en-US" sz="1800" dirty="0"/>
              <a:t>Emerging 1 and Emerging 2 , Developing 1 and 2 , Secure 1 and 2 and Greater Depth. We used these in my school and we expected pupils to enter a year group as EMG 1 and leave – all being well- as SEC 2. Don’t worry too much about the labels used as they will vary from assessment systems and schools. Have a look at your placements school tracking system and compare.</a:t>
            </a:r>
          </a:p>
          <a:p>
            <a:r>
              <a:rPr lang="en-US" sz="1800" dirty="0"/>
              <a:t>You can clearly see the correlation between EYFS scores and end of year targets for year 1. Note also ideas for support listed.</a:t>
            </a:r>
          </a:p>
          <a:p>
            <a:endParaRPr lang="en-US" sz="2000" dirty="0"/>
          </a:p>
          <a:p>
            <a:endParaRPr lang="en-US" sz="2000" dirty="0"/>
          </a:p>
        </p:txBody>
      </p:sp>
      <p:graphicFrame>
        <p:nvGraphicFramePr>
          <p:cNvPr id="10" name="Object 9">
            <a:extLst>
              <a:ext uri="{FF2B5EF4-FFF2-40B4-BE49-F238E27FC236}">
                <a16:creationId xmlns="" xmlns:a16="http://schemas.microsoft.com/office/drawing/2014/main" id="{829424B3-F71A-2942-A6A4-44F351B7C7C7}"/>
              </a:ext>
            </a:extLst>
          </p:cNvPr>
          <p:cNvGraphicFramePr>
            <a:graphicFrameLocks noChangeAspect="1"/>
          </p:cNvGraphicFramePr>
          <p:nvPr>
            <p:extLst>
              <p:ext uri="{D42A27DB-BD31-4B8C-83A1-F6EECF244321}">
                <p14:modId xmlns:p14="http://schemas.microsoft.com/office/powerpoint/2010/main" val="41265082"/>
              </p:ext>
            </p:extLst>
          </p:nvPr>
        </p:nvGraphicFramePr>
        <p:xfrm>
          <a:off x="1116770" y="3656013"/>
          <a:ext cx="9769274" cy="2379274"/>
        </p:xfrm>
        <a:graphic>
          <a:graphicData uri="http://schemas.openxmlformats.org/presentationml/2006/ole">
            <mc:AlternateContent xmlns:mc="http://schemas.openxmlformats.org/markup-compatibility/2006">
              <mc:Choice xmlns:v="urn:schemas-microsoft-com:vml" Requires="v">
                <p:oleObj spid="_x0000_s1045" name="Worksheet" r:id="rId4" imgW="11315700" imgH="2755900" progId="Excel.Sheet.8">
                  <p:embed/>
                </p:oleObj>
              </mc:Choice>
              <mc:Fallback>
                <p:oleObj name="Worksheet" r:id="rId4" imgW="11315700" imgH="2755900" progId="Excel.Sheet.8">
                  <p:embed/>
                  <p:pic>
                    <p:nvPicPr>
                      <p:cNvPr id="0" name=""/>
                      <p:cNvPicPr/>
                      <p:nvPr/>
                    </p:nvPicPr>
                    <p:blipFill>
                      <a:blip r:embed="rId5"/>
                      <a:stretch>
                        <a:fillRect/>
                      </a:stretch>
                    </p:blipFill>
                    <p:spPr>
                      <a:xfrm>
                        <a:off x="1116770" y="3656013"/>
                        <a:ext cx="9769274" cy="2379274"/>
                      </a:xfrm>
                      <a:prstGeom prst="rect">
                        <a:avLst/>
                      </a:prstGeom>
                    </p:spPr>
                  </p:pic>
                </p:oleObj>
              </mc:Fallback>
            </mc:AlternateContent>
          </a:graphicData>
        </a:graphic>
      </p:graphicFrame>
    </p:spTree>
    <p:extLst>
      <p:ext uri="{BB962C8B-B14F-4D97-AF65-F5344CB8AC3E}">
        <p14:creationId xmlns:p14="http://schemas.microsoft.com/office/powerpoint/2010/main" val="31609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D157A8-8E4D-C54D-8091-B7DB008E37C3}"/>
              </a:ext>
            </a:extLst>
          </p:cNvPr>
          <p:cNvSpPr>
            <a:spLocks noGrp="1"/>
          </p:cNvSpPr>
          <p:nvPr>
            <p:ph type="title"/>
          </p:nvPr>
        </p:nvSpPr>
        <p:spPr>
          <a:xfrm>
            <a:off x="838200" y="365125"/>
            <a:ext cx="10515600" cy="665022"/>
          </a:xfrm>
        </p:spPr>
        <p:txBody>
          <a:bodyPr>
            <a:noAutofit/>
          </a:bodyPr>
          <a:lstStyle/>
          <a:p>
            <a:r>
              <a:rPr lang="en-US" sz="4000" dirty="0"/>
              <a:t>Year 2</a:t>
            </a:r>
          </a:p>
        </p:txBody>
      </p:sp>
      <p:sp>
        <p:nvSpPr>
          <p:cNvPr id="3" name="Content Placeholder 2">
            <a:extLst>
              <a:ext uri="{FF2B5EF4-FFF2-40B4-BE49-F238E27FC236}">
                <a16:creationId xmlns="" xmlns:a16="http://schemas.microsoft.com/office/drawing/2014/main" id="{37EAE3FE-42A2-124B-BB00-5B70005B2D4B}"/>
              </a:ext>
            </a:extLst>
          </p:cNvPr>
          <p:cNvSpPr>
            <a:spLocks noGrp="1"/>
          </p:cNvSpPr>
          <p:nvPr>
            <p:ph idx="1"/>
          </p:nvPr>
        </p:nvSpPr>
        <p:spPr>
          <a:xfrm>
            <a:off x="838200" y="1160603"/>
            <a:ext cx="10515600" cy="5228622"/>
          </a:xfrm>
        </p:spPr>
        <p:txBody>
          <a:bodyPr>
            <a:normAutofit/>
          </a:bodyPr>
          <a:lstStyle/>
          <a:p>
            <a:r>
              <a:rPr lang="en-US" sz="1800" dirty="0"/>
              <a:t>In Year 2 targets are set using national descriptors of PKF -Pre Key Stage, WTS – Working towards standard, Expected and Greater Depth.</a:t>
            </a:r>
          </a:p>
          <a:p>
            <a:r>
              <a:rPr lang="en-US" sz="1800" dirty="0"/>
              <a:t>Note here how phonics scores have also been used to set targets and end of year 1 Teacher assessments.</a:t>
            </a:r>
          </a:p>
          <a:p>
            <a:r>
              <a:rPr lang="en-US" sz="1800" dirty="0"/>
              <a:t>Here discussion would center around the child as a whole – their levels of maturity, ability to focus and learn, support from home </a:t>
            </a:r>
            <a:r>
              <a:rPr lang="en-US" sz="1800" dirty="0" err="1"/>
              <a:t>etc</a:t>
            </a:r>
            <a:r>
              <a:rPr lang="en-US" sz="1800" dirty="0"/>
              <a:t> when setting targets. </a:t>
            </a:r>
          </a:p>
          <a:p>
            <a:r>
              <a:rPr lang="en-US" sz="1800" dirty="0"/>
              <a:t>Note targets have to be challenging – look at Child 1 for example – even though they only got Sec 1 at the end of year 1 – they would be expected to be at the Expected level by the end of year 2. </a:t>
            </a:r>
          </a:p>
          <a:p>
            <a:endParaRPr lang="en-US" sz="2000" dirty="0"/>
          </a:p>
          <a:p>
            <a:pPr marL="0" indent="0">
              <a:buNone/>
            </a:pPr>
            <a:endParaRPr lang="en-US" sz="2000" dirty="0"/>
          </a:p>
        </p:txBody>
      </p:sp>
      <p:graphicFrame>
        <p:nvGraphicFramePr>
          <p:cNvPr id="5" name="Object 4">
            <a:extLst>
              <a:ext uri="{FF2B5EF4-FFF2-40B4-BE49-F238E27FC236}">
                <a16:creationId xmlns="" xmlns:a16="http://schemas.microsoft.com/office/drawing/2014/main" id="{81830E18-4B65-B84F-9FF1-F23EA557C65D}"/>
              </a:ext>
            </a:extLst>
          </p:cNvPr>
          <p:cNvGraphicFramePr>
            <a:graphicFrameLocks noChangeAspect="1"/>
          </p:cNvGraphicFramePr>
          <p:nvPr>
            <p:extLst>
              <p:ext uri="{D42A27DB-BD31-4B8C-83A1-F6EECF244321}">
                <p14:modId xmlns:p14="http://schemas.microsoft.com/office/powerpoint/2010/main" val="2270714665"/>
              </p:ext>
            </p:extLst>
          </p:nvPr>
        </p:nvGraphicFramePr>
        <p:xfrm>
          <a:off x="1207625" y="3429001"/>
          <a:ext cx="9745041" cy="2268396"/>
        </p:xfrm>
        <a:graphic>
          <a:graphicData uri="http://schemas.openxmlformats.org/presentationml/2006/ole">
            <mc:AlternateContent xmlns:mc="http://schemas.openxmlformats.org/markup-compatibility/2006">
              <mc:Choice xmlns:v="urn:schemas-microsoft-com:vml" Requires="v">
                <p:oleObj spid="_x0000_s2070" name="Worksheet" r:id="rId4" imgW="12979400" imgH="1587500" progId="Excel.Sheet.8">
                  <p:embed/>
                </p:oleObj>
              </mc:Choice>
              <mc:Fallback>
                <p:oleObj name="Worksheet" r:id="rId4" imgW="12979400" imgH="1587500" progId="Excel.Sheet.8">
                  <p:embed/>
                  <p:pic>
                    <p:nvPicPr>
                      <p:cNvPr id="0" name=""/>
                      <p:cNvPicPr/>
                      <p:nvPr/>
                    </p:nvPicPr>
                    <p:blipFill>
                      <a:blip r:embed="rId5"/>
                      <a:stretch>
                        <a:fillRect/>
                      </a:stretch>
                    </p:blipFill>
                    <p:spPr>
                      <a:xfrm>
                        <a:off x="1207625" y="3429001"/>
                        <a:ext cx="9745041" cy="2268396"/>
                      </a:xfrm>
                      <a:prstGeom prst="rect">
                        <a:avLst/>
                      </a:prstGeom>
                    </p:spPr>
                  </p:pic>
                </p:oleObj>
              </mc:Fallback>
            </mc:AlternateContent>
          </a:graphicData>
        </a:graphic>
      </p:graphicFrame>
    </p:spTree>
    <p:extLst>
      <p:ext uri="{BB962C8B-B14F-4D97-AF65-F5344CB8AC3E}">
        <p14:creationId xmlns:p14="http://schemas.microsoft.com/office/powerpoint/2010/main" val="378311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9E2B6E-9AEB-8749-952C-8E2E29CD32FE}"/>
              </a:ext>
            </a:extLst>
          </p:cNvPr>
          <p:cNvSpPr>
            <a:spLocks noGrp="1"/>
          </p:cNvSpPr>
          <p:nvPr>
            <p:ph type="title"/>
          </p:nvPr>
        </p:nvSpPr>
        <p:spPr>
          <a:xfrm>
            <a:off x="838200" y="365125"/>
            <a:ext cx="10515600" cy="676597"/>
          </a:xfrm>
        </p:spPr>
        <p:txBody>
          <a:bodyPr>
            <a:normAutofit fontScale="90000"/>
          </a:bodyPr>
          <a:lstStyle/>
          <a:p>
            <a:r>
              <a:rPr lang="en-US" dirty="0"/>
              <a:t>Years 3, 4 and 5 </a:t>
            </a:r>
          </a:p>
        </p:txBody>
      </p:sp>
      <p:sp>
        <p:nvSpPr>
          <p:cNvPr id="3" name="Content Placeholder 2">
            <a:extLst>
              <a:ext uri="{FF2B5EF4-FFF2-40B4-BE49-F238E27FC236}">
                <a16:creationId xmlns="" xmlns:a16="http://schemas.microsoft.com/office/drawing/2014/main" id="{2D177DBA-D7FE-FD44-A797-95C0BACC014D}"/>
              </a:ext>
            </a:extLst>
          </p:cNvPr>
          <p:cNvSpPr>
            <a:spLocks noGrp="1"/>
          </p:cNvSpPr>
          <p:nvPr>
            <p:ph idx="1"/>
          </p:nvPr>
        </p:nvSpPr>
        <p:spPr>
          <a:xfrm>
            <a:off x="838200" y="1165868"/>
            <a:ext cx="10515600" cy="4351338"/>
          </a:xfrm>
        </p:spPr>
        <p:txBody>
          <a:bodyPr>
            <a:normAutofit/>
          </a:bodyPr>
          <a:lstStyle/>
          <a:p>
            <a:r>
              <a:rPr lang="en-US" sz="2000" dirty="0"/>
              <a:t>In these years groups school revert back to their own assessment criteria using previous data to set targets. The Year 2 end of year data is crucial in that it is used to measure progress for Year 6 pupils when they sit their SAT’s and their progress data is calculated. </a:t>
            </a:r>
          </a:p>
          <a:p>
            <a:r>
              <a:rPr lang="en-US" sz="2000" dirty="0"/>
              <a:t>Note here how data from PIRA (Reading) and PUMA (</a:t>
            </a:r>
            <a:r>
              <a:rPr lang="en-US" sz="2000" dirty="0" err="1"/>
              <a:t>Maths</a:t>
            </a:r>
            <a:r>
              <a:rPr lang="en-US" sz="2000" dirty="0"/>
              <a:t>) tests are used to help set targets. </a:t>
            </a:r>
          </a:p>
          <a:p>
            <a:r>
              <a:rPr lang="en-US" sz="2000" dirty="0"/>
              <a:t>Essentially the more information we have about pupils the more accurate target setting will be. </a:t>
            </a:r>
          </a:p>
          <a:p>
            <a:r>
              <a:rPr lang="en-US" sz="2000" dirty="0"/>
              <a:t>Every class will be given a % of children working at the expected (SEC 2)and greater depth standard in Reading, Writing and </a:t>
            </a:r>
            <a:r>
              <a:rPr lang="en-US" sz="2000" dirty="0" err="1"/>
              <a:t>Maths</a:t>
            </a:r>
            <a:r>
              <a:rPr lang="en-US" sz="2000" dirty="0"/>
              <a:t>.</a:t>
            </a:r>
          </a:p>
          <a:p>
            <a:endParaRPr lang="en-US" sz="2000" dirty="0"/>
          </a:p>
        </p:txBody>
      </p:sp>
      <p:graphicFrame>
        <p:nvGraphicFramePr>
          <p:cNvPr id="8" name="Object 7">
            <a:extLst>
              <a:ext uri="{FF2B5EF4-FFF2-40B4-BE49-F238E27FC236}">
                <a16:creationId xmlns="" xmlns:a16="http://schemas.microsoft.com/office/drawing/2014/main" id="{E6DC9FD5-EFCC-E647-8D48-E96C28EDF7B9}"/>
              </a:ext>
            </a:extLst>
          </p:cNvPr>
          <p:cNvGraphicFramePr>
            <a:graphicFrameLocks noChangeAspect="1"/>
          </p:cNvGraphicFramePr>
          <p:nvPr>
            <p:extLst>
              <p:ext uri="{D42A27DB-BD31-4B8C-83A1-F6EECF244321}">
                <p14:modId xmlns:p14="http://schemas.microsoft.com/office/powerpoint/2010/main" val="1653757912"/>
              </p:ext>
            </p:extLst>
          </p:nvPr>
        </p:nvGraphicFramePr>
        <p:xfrm>
          <a:off x="1014714" y="3617931"/>
          <a:ext cx="10162572" cy="2023421"/>
        </p:xfrm>
        <a:graphic>
          <a:graphicData uri="http://schemas.openxmlformats.org/presentationml/2006/ole">
            <mc:AlternateContent xmlns:mc="http://schemas.openxmlformats.org/markup-compatibility/2006">
              <mc:Choice xmlns:v="urn:schemas-microsoft-com:vml" Requires="v">
                <p:oleObj spid="_x0000_s4113" name="Worksheet" r:id="rId4" imgW="11353800" imgH="2260600" progId="Excel.Sheet.8">
                  <p:embed/>
                </p:oleObj>
              </mc:Choice>
              <mc:Fallback>
                <p:oleObj name="Worksheet" r:id="rId4" imgW="11353800" imgH="2260600" progId="Excel.Sheet.8">
                  <p:embed/>
                  <p:pic>
                    <p:nvPicPr>
                      <p:cNvPr id="0" name=""/>
                      <p:cNvPicPr/>
                      <p:nvPr/>
                    </p:nvPicPr>
                    <p:blipFill>
                      <a:blip r:embed="rId5"/>
                      <a:stretch>
                        <a:fillRect/>
                      </a:stretch>
                    </p:blipFill>
                    <p:spPr>
                      <a:xfrm>
                        <a:off x="1014714" y="3617931"/>
                        <a:ext cx="10162572" cy="2023421"/>
                      </a:xfrm>
                      <a:prstGeom prst="rect">
                        <a:avLst/>
                      </a:prstGeom>
                    </p:spPr>
                  </p:pic>
                </p:oleObj>
              </mc:Fallback>
            </mc:AlternateContent>
          </a:graphicData>
        </a:graphic>
      </p:graphicFrame>
    </p:spTree>
    <p:extLst>
      <p:ext uri="{BB962C8B-B14F-4D97-AF65-F5344CB8AC3E}">
        <p14:creationId xmlns:p14="http://schemas.microsoft.com/office/powerpoint/2010/main" val="2843027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TotalTime>
  <Words>2330</Words>
  <Application>Microsoft Office PowerPoint</Application>
  <PresentationFormat>Widescreen</PresentationFormat>
  <Paragraphs>111</Paragraphs>
  <Slides>23</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Calibri Light</vt:lpstr>
      <vt:lpstr>Office Theme</vt:lpstr>
      <vt:lpstr>Worksheet</vt:lpstr>
      <vt:lpstr>Part 1: Target Setting in the Classroom</vt:lpstr>
      <vt:lpstr>What is Target Setting </vt:lpstr>
      <vt:lpstr>What does this mean for you – a teacher </vt:lpstr>
      <vt:lpstr>How the process works.</vt:lpstr>
      <vt:lpstr>How it works continued. </vt:lpstr>
      <vt:lpstr>Year 1 </vt:lpstr>
      <vt:lpstr>Year 1 continued. </vt:lpstr>
      <vt:lpstr>Year 2</vt:lpstr>
      <vt:lpstr>Years 3, 4 and 5 </vt:lpstr>
      <vt:lpstr>Year 6</vt:lpstr>
      <vt:lpstr>Year 6 Target example</vt:lpstr>
      <vt:lpstr>Some issues with Target Setting</vt:lpstr>
      <vt:lpstr>Part 2: Understanding School Performance Data</vt:lpstr>
      <vt:lpstr>Data Analysis</vt:lpstr>
      <vt:lpstr>What’s important. </vt:lpstr>
      <vt:lpstr>Attainment</vt:lpstr>
      <vt:lpstr>Scaled scores</vt:lpstr>
      <vt:lpstr>3 year trends</vt:lpstr>
      <vt:lpstr>Progress</vt:lpstr>
      <vt:lpstr>Progress continued</vt:lpstr>
      <vt:lpstr>Have a look at the progress scores for this school and consider what questions you may ask. </vt:lpstr>
      <vt:lpstr>  Progress continued- This slide is an example of how we can find out more about how key groups have performed. Look at gender differences in attainment and progress – what can you see? How might that information form part of the school improvement plan? What would be the implication for whole class targets throughout the school?   </vt:lpstr>
      <vt:lpstr>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 Setting</dc:title>
  <dc:creator>Celia leonard</dc:creator>
  <cp:lastModifiedBy>Watson, Annabel</cp:lastModifiedBy>
  <cp:revision>36</cp:revision>
  <dcterms:created xsi:type="dcterms:W3CDTF">2021-04-21T14:48:13Z</dcterms:created>
  <dcterms:modified xsi:type="dcterms:W3CDTF">2021-07-15T13:56:14Z</dcterms:modified>
</cp:coreProperties>
</file>