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2" autoAdjust="0"/>
    <p:restoredTop sz="94660"/>
  </p:normalViewPr>
  <p:slideViewPr>
    <p:cSldViewPr snapToGrid="0">
      <p:cViewPr varScale="1">
        <p:scale>
          <a:sx n="66" d="100"/>
          <a:sy n="66" d="100"/>
        </p:scale>
        <p:origin x="84" y="5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56FB40-BEC8-4747-96EE-8BC2D76BE20C}"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1224023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6FB40-BEC8-4747-96EE-8BC2D76BE20C}"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2116209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6FB40-BEC8-4747-96EE-8BC2D76BE20C}"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3DD9F-48FD-473A-B694-6CEAC975E89E}"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79185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6FB40-BEC8-4747-96EE-8BC2D76BE20C}"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1668976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6FB40-BEC8-4747-96EE-8BC2D76BE20C}"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3DD9F-48FD-473A-B694-6CEAC975E89E}"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04056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6FB40-BEC8-4747-96EE-8BC2D76BE20C}"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3823993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56FB40-BEC8-4747-96EE-8BC2D76BE20C}"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1041098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56FB40-BEC8-4747-96EE-8BC2D76BE20C}"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3063527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56FB40-BEC8-4747-96EE-8BC2D76BE20C}"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2844439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6FB40-BEC8-4747-96EE-8BC2D76BE20C}"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3284028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56FB40-BEC8-4747-96EE-8BC2D76BE20C}" type="datetimeFigureOut">
              <a:rPr lang="en-GB" smtClean="0"/>
              <a:t>15/07/2021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3497638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56FB40-BEC8-4747-96EE-8BC2D76BE20C}" type="datetimeFigureOut">
              <a:rPr lang="en-GB" smtClean="0"/>
              <a:t>15/07/2021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3352461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56FB40-BEC8-4747-96EE-8BC2D76BE20C}" type="datetimeFigureOut">
              <a:rPr lang="en-GB" smtClean="0"/>
              <a:t>15/07/2021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60962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56FB40-BEC8-4747-96EE-8BC2D76BE20C}" type="datetimeFigureOut">
              <a:rPr lang="en-GB" smtClean="0"/>
              <a:t>15/07/2021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2999704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6FB40-BEC8-4747-96EE-8BC2D76BE20C}" type="datetimeFigureOut">
              <a:rPr lang="en-GB" smtClean="0"/>
              <a:t>15/07/2021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D3DD9F-48FD-473A-B694-6CEAC975E89E}" type="slidenum">
              <a:rPr lang="en-GB" smtClean="0"/>
              <a:t>‹#›</a:t>
            </a:fld>
            <a:endParaRPr lang="en-GB"/>
          </a:p>
        </p:txBody>
      </p:sp>
    </p:spTree>
    <p:extLst>
      <p:ext uri="{BB962C8B-B14F-4D97-AF65-F5344CB8AC3E}">
        <p14:creationId xmlns:p14="http://schemas.microsoft.com/office/powerpoint/2010/main" val="2401649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D3DD9F-48FD-473A-B694-6CEAC975E89E}" type="slidenum">
              <a:rPr lang="en-GB" smtClean="0"/>
              <a:t>‹#›</a:t>
            </a:fld>
            <a:endParaRPr lang="en-GB"/>
          </a:p>
        </p:txBody>
      </p:sp>
      <p:sp>
        <p:nvSpPr>
          <p:cNvPr id="5" name="Date Placeholder 4"/>
          <p:cNvSpPr>
            <a:spLocks noGrp="1"/>
          </p:cNvSpPr>
          <p:nvPr>
            <p:ph type="dt" sz="half" idx="10"/>
          </p:nvPr>
        </p:nvSpPr>
        <p:spPr/>
        <p:txBody>
          <a:bodyPr/>
          <a:lstStyle/>
          <a:p>
            <a:fld id="{1B56FB40-BEC8-4747-96EE-8BC2D76BE20C}" type="datetimeFigureOut">
              <a:rPr lang="en-GB" smtClean="0"/>
              <a:t>15/07/2021</a:t>
            </a:fld>
            <a:endParaRPr lang="en-GB"/>
          </a:p>
        </p:txBody>
      </p:sp>
    </p:spTree>
    <p:extLst>
      <p:ext uri="{BB962C8B-B14F-4D97-AF65-F5344CB8AC3E}">
        <p14:creationId xmlns:p14="http://schemas.microsoft.com/office/powerpoint/2010/main" val="323676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56FB40-BEC8-4747-96EE-8BC2D76BE20C}" type="datetimeFigureOut">
              <a:rPr lang="en-GB" smtClean="0"/>
              <a:t>15/07/2021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BD3DD9F-48FD-473A-B694-6CEAC975E89E}" type="slidenum">
              <a:rPr lang="en-GB" smtClean="0"/>
              <a:t>‹#›</a:t>
            </a:fld>
            <a:endParaRPr lang="en-GB"/>
          </a:p>
        </p:txBody>
      </p:sp>
    </p:spTree>
    <p:extLst>
      <p:ext uri="{BB962C8B-B14F-4D97-AF65-F5344CB8AC3E}">
        <p14:creationId xmlns:p14="http://schemas.microsoft.com/office/powerpoint/2010/main" val="255002780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eachfirst.org.uk/early-career-framework" TargetMode="External"/><Relationship Id="rId7" Type="http://schemas.openxmlformats.org/officeDocument/2006/relationships/hyperlink" Target="https://www.ucl.ac.uk/ioe/departments-and-centres/departments/learning-and-leadership/early-career-framework" TargetMode="External"/><Relationship Id="rId2" Type="http://schemas.openxmlformats.org/officeDocument/2006/relationships/hyperlink" Target="https://www.ambition.org.uk/programmes/early-career-teachers/?utm_source=dfe&amp;utm_medium=pr/website&amp;utm_content=NRO+announcement&amp;utm_campaign=ECT-Marketing-2021" TargetMode="External"/><Relationship Id="rId1" Type="http://schemas.openxmlformats.org/officeDocument/2006/relationships/slideLayout" Target="../slideLayouts/slideLayout2.xml"/><Relationship Id="rId6" Type="http://schemas.openxmlformats.org/officeDocument/2006/relationships/hyperlink" Target="https://www.educationdevelopmenttrust.com/ecf" TargetMode="External"/><Relationship Id="rId5" Type="http://schemas.openxmlformats.org/officeDocument/2006/relationships/hyperlink" Target="https://www.capita.com/expertise/supporting-teachers-in-early-career" TargetMode="External"/><Relationship Id="rId4" Type="http://schemas.openxmlformats.org/officeDocument/2006/relationships/hyperlink" Target="https://bestpracticenet.co.uk/early-career-framework"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gov.uk/government/publications/induction-for-early-career-teachers-englan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chemeClr val="accent2">
                    <a:lumMod val="50000"/>
                  </a:schemeClr>
                </a:solidFill>
              </a:rPr>
              <a:t>Continuing Professional Development</a:t>
            </a:r>
            <a:endParaRPr lang="en-GB" dirty="0">
              <a:solidFill>
                <a:schemeClr val="accent2">
                  <a:lumMod val="50000"/>
                </a:schemeClr>
              </a:solidFill>
            </a:endParaRPr>
          </a:p>
        </p:txBody>
      </p:sp>
      <p:sp>
        <p:nvSpPr>
          <p:cNvPr id="3" name="Subtitle 2"/>
          <p:cNvSpPr>
            <a:spLocks noGrp="1"/>
          </p:cNvSpPr>
          <p:nvPr>
            <p:ph type="subTitle" idx="1"/>
          </p:nvPr>
        </p:nvSpPr>
        <p:spPr/>
        <p:txBody>
          <a:bodyPr/>
          <a:lstStyle/>
          <a:p>
            <a:r>
              <a:rPr lang="en-GB" dirty="0" smtClean="0"/>
              <a:t>The Early Career Period – and Beyond!</a:t>
            </a:r>
            <a:endParaRPr lang="en-GB" dirty="0"/>
          </a:p>
        </p:txBody>
      </p:sp>
    </p:spTree>
    <p:extLst>
      <p:ext uri="{BB962C8B-B14F-4D97-AF65-F5344CB8AC3E}">
        <p14:creationId xmlns:p14="http://schemas.microsoft.com/office/powerpoint/2010/main" val="1059292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What can you do to prepare?</a:t>
            </a:r>
            <a:endParaRPr lang="en-GB" dirty="0">
              <a:solidFill>
                <a:schemeClr val="tx2"/>
              </a:solidFill>
            </a:endParaRPr>
          </a:p>
        </p:txBody>
      </p:sp>
      <p:sp>
        <p:nvSpPr>
          <p:cNvPr id="3" name="Content Placeholder 2"/>
          <p:cNvSpPr>
            <a:spLocks noGrp="1"/>
          </p:cNvSpPr>
          <p:nvPr>
            <p:ph idx="1"/>
          </p:nvPr>
        </p:nvSpPr>
        <p:spPr>
          <a:xfrm>
            <a:off x="647678" y="1930400"/>
            <a:ext cx="9730035" cy="4513943"/>
          </a:xfrm>
        </p:spPr>
        <p:txBody>
          <a:bodyPr>
            <a:normAutofit/>
          </a:bodyPr>
          <a:lstStyle/>
          <a:p>
            <a:r>
              <a:rPr lang="en-GB" dirty="0" smtClean="0"/>
              <a:t>Get </a:t>
            </a:r>
            <a:r>
              <a:rPr lang="en-GB" b="1" u="sng" dirty="0" smtClean="0"/>
              <a:t>set up</a:t>
            </a:r>
            <a:r>
              <a:rPr lang="en-GB" dirty="0" smtClean="0"/>
              <a:t>– can you get into school and…</a:t>
            </a:r>
          </a:p>
          <a:p>
            <a:endParaRPr lang="en-GB" sz="2600" dirty="0" smtClean="0">
              <a:solidFill>
                <a:schemeClr val="accent1">
                  <a:lumMod val="75000"/>
                </a:schemeClr>
              </a:solidFill>
            </a:endParaRPr>
          </a:p>
          <a:p>
            <a:pPr marL="0" indent="0">
              <a:buNone/>
            </a:pPr>
            <a:r>
              <a:rPr lang="en-GB" dirty="0"/>
              <a:t>-plan your classroom layout?</a:t>
            </a:r>
            <a:endParaRPr lang="en-GB" dirty="0"/>
          </a:p>
          <a:p>
            <a:pPr marL="0" indent="0">
              <a:buNone/>
            </a:pPr>
            <a:r>
              <a:rPr lang="en-GB" dirty="0"/>
              <a:t>-organise your resources in a way that works for you?</a:t>
            </a:r>
            <a:endParaRPr lang="en-GB" dirty="0"/>
          </a:p>
          <a:p>
            <a:pPr marL="0" indent="0">
              <a:buNone/>
            </a:pPr>
            <a:r>
              <a:rPr lang="en-GB" dirty="0"/>
              <a:t>Make the classroom a welcoming environment – think about displays </a:t>
            </a:r>
            <a:r>
              <a:rPr lang="en-GB" dirty="0" err="1"/>
              <a:t>etc</a:t>
            </a:r>
            <a:r>
              <a:rPr lang="en-GB" dirty="0" smtClean="0"/>
              <a:t>?</a:t>
            </a:r>
          </a:p>
          <a:p>
            <a:pPr marL="0" indent="0">
              <a:buNone/>
            </a:pPr>
            <a:endParaRPr lang="en-GB" dirty="0"/>
          </a:p>
          <a:p>
            <a:pPr marL="0" indent="0">
              <a:buNone/>
            </a:pPr>
            <a:r>
              <a:rPr lang="en-GB" dirty="0" smtClean="0"/>
              <a:t>Get </a:t>
            </a:r>
            <a:r>
              <a:rPr lang="en-GB" b="1" u="sng" dirty="0" smtClean="0"/>
              <a:t>ready</a:t>
            </a:r>
            <a:r>
              <a:rPr lang="en-GB" dirty="0" smtClean="0"/>
              <a:t> – can you plan your first week of lessons, with a focus on</a:t>
            </a:r>
          </a:p>
          <a:p>
            <a:pPr marL="0" indent="0">
              <a:buNone/>
            </a:pPr>
            <a:endParaRPr lang="en-GB" dirty="0"/>
          </a:p>
          <a:p>
            <a:pPr marL="0" indent="0">
              <a:buNone/>
            </a:pPr>
            <a:r>
              <a:rPr lang="en-GB" dirty="0" smtClean="0"/>
              <a:t>-Getting to know your class/</a:t>
            </a:r>
            <a:r>
              <a:rPr lang="en-GB" dirty="0" err="1" smtClean="0"/>
              <a:t>es</a:t>
            </a:r>
            <a:r>
              <a:rPr lang="en-GB" dirty="0" smtClean="0"/>
              <a:t>?</a:t>
            </a:r>
          </a:p>
          <a:p>
            <a:pPr marL="0" indent="0">
              <a:buNone/>
            </a:pPr>
            <a:r>
              <a:rPr lang="en-GB" dirty="0" smtClean="0"/>
              <a:t>-Establishing rules and routines?</a:t>
            </a:r>
          </a:p>
          <a:p>
            <a:pPr marL="0" indent="0">
              <a:buNone/>
            </a:pPr>
            <a:r>
              <a:rPr lang="en-GB" dirty="0" smtClean="0"/>
              <a:t>-Motivating learners and setting high expectations?</a:t>
            </a:r>
          </a:p>
        </p:txBody>
      </p:sp>
    </p:spTree>
    <p:extLst>
      <p:ext uri="{BB962C8B-B14F-4D97-AF65-F5344CB8AC3E}">
        <p14:creationId xmlns:p14="http://schemas.microsoft.com/office/powerpoint/2010/main" val="1006870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50000"/>
                  </a:schemeClr>
                </a:solidFill>
              </a:rPr>
              <a:t>The Early Career Framework</a:t>
            </a:r>
            <a:endParaRPr lang="en-GB" dirty="0">
              <a:solidFill>
                <a:schemeClr val="accent2">
                  <a:lumMod val="50000"/>
                </a:schemeClr>
              </a:solidFill>
            </a:endParaRPr>
          </a:p>
        </p:txBody>
      </p:sp>
    </p:spTree>
    <p:extLst>
      <p:ext uri="{BB962C8B-B14F-4D97-AF65-F5344CB8AC3E}">
        <p14:creationId xmlns:p14="http://schemas.microsoft.com/office/powerpoint/2010/main" val="3467454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27F09C-3940-4645-BA90-172B41AA1DF8}"/>
              </a:ext>
            </a:extLst>
          </p:cNvPr>
          <p:cNvSpPr>
            <a:spLocks noGrp="1"/>
          </p:cNvSpPr>
          <p:nvPr>
            <p:ph type="title"/>
          </p:nvPr>
        </p:nvSpPr>
        <p:spPr>
          <a:xfrm>
            <a:off x="890649" y="964692"/>
            <a:ext cx="10010899" cy="1188720"/>
          </a:xfrm>
        </p:spPr>
        <p:txBody>
          <a:bodyPr/>
          <a:lstStyle/>
          <a:p>
            <a:r>
              <a:rPr lang="en-US" i="0" dirty="0">
                <a:solidFill>
                  <a:schemeClr val="accent2">
                    <a:lumMod val="50000"/>
                  </a:schemeClr>
                </a:solidFill>
              </a:rPr>
              <a:t>Some definitions</a:t>
            </a:r>
          </a:p>
        </p:txBody>
      </p:sp>
      <p:sp>
        <p:nvSpPr>
          <p:cNvPr id="3" name="Content Placeholder 2">
            <a:extLst>
              <a:ext uri="{FF2B5EF4-FFF2-40B4-BE49-F238E27FC236}">
                <a16:creationId xmlns:a16="http://schemas.microsoft.com/office/drawing/2014/main" xmlns="" id="{F559186C-028B-6F42-A7EC-FFD99CEF7C4B}"/>
              </a:ext>
            </a:extLst>
          </p:cNvPr>
          <p:cNvSpPr>
            <a:spLocks noGrp="1"/>
          </p:cNvSpPr>
          <p:nvPr>
            <p:ph idx="1"/>
          </p:nvPr>
        </p:nvSpPr>
        <p:spPr>
          <a:xfrm>
            <a:off x="534390" y="2638044"/>
            <a:ext cx="10782794" cy="3988387"/>
          </a:xfrm>
        </p:spPr>
        <p:txBody>
          <a:bodyPr>
            <a:normAutofit/>
          </a:bodyPr>
          <a:lstStyle/>
          <a:p>
            <a:r>
              <a:rPr lang="en-US" sz="2400" dirty="0"/>
              <a:t>The Early Career Framework (ECF) is designed to support teachers in their induction period which is now the first </a:t>
            </a:r>
            <a:r>
              <a:rPr lang="en-US" sz="2400" b="1" dirty="0"/>
              <a:t>two </a:t>
            </a:r>
            <a:r>
              <a:rPr lang="en-US" sz="2400" dirty="0"/>
              <a:t>years of teaching. </a:t>
            </a:r>
          </a:p>
          <a:p>
            <a:r>
              <a:rPr lang="en-US" sz="2400" dirty="0"/>
              <a:t>It builds on the Core Content Framework (CCF) that has been built into your curriculum on the PGCE course.</a:t>
            </a:r>
          </a:p>
          <a:p>
            <a:r>
              <a:rPr lang="en-US" sz="2400" dirty="0"/>
              <a:t>The term Early Career Teacher (ECT) refers to teachers in their induction phase and replaces NQT and </a:t>
            </a:r>
            <a:r>
              <a:rPr lang="en-US" sz="2400" dirty="0" smtClean="0"/>
              <a:t>NQT+1.</a:t>
            </a:r>
            <a:endParaRPr lang="en-US" sz="2400" dirty="0"/>
          </a:p>
          <a:p>
            <a:endParaRPr lang="en-US" sz="2800" dirty="0"/>
          </a:p>
          <a:p>
            <a:endParaRPr lang="en-US" dirty="0"/>
          </a:p>
        </p:txBody>
      </p:sp>
    </p:spTree>
    <p:extLst>
      <p:ext uri="{BB962C8B-B14F-4D97-AF65-F5344CB8AC3E}">
        <p14:creationId xmlns:p14="http://schemas.microsoft.com/office/powerpoint/2010/main" val="2828731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27F09C-3940-4645-BA90-172B41AA1DF8}"/>
              </a:ext>
            </a:extLst>
          </p:cNvPr>
          <p:cNvSpPr>
            <a:spLocks noGrp="1"/>
          </p:cNvSpPr>
          <p:nvPr>
            <p:ph type="title"/>
          </p:nvPr>
        </p:nvSpPr>
        <p:spPr>
          <a:xfrm>
            <a:off x="890649" y="964692"/>
            <a:ext cx="10010899" cy="1188720"/>
          </a:xfrm>
        </p:spPr>
        <p:txBody>
          <a:bodyPr/>
          <a:lstStyle/>
          <a:p>
            <a:r>
              <a:rPr lang="en-US" i="0" dirty="0">
                <a:solidFill>
                  <a:schemeClr val="accent2">
                    <a:lumMod val="50000"/>
                  </a:schemeClr>
                </a:solidFill>
              </a:rPr>
              <a:t>What IS </a:t>
            </a:r>
            <a:r>
              <a:rPr lang="en-US" i="0" dirty="0" smtClean="0">
                <a:solidFill>
                  <a:schemeClr val="accent2">
                    <a:lumMod val="50000"/>
                  </a:schemeClr>
                </a:solidFill>
              </a:rPr>
              <a:t>the </a:t>
            </a:r>
            <a:r>
              <a:rPr lang="en-US" i="0" dirty="0">
                <a:solidFill>
                  <a:schemeClr val="accent2">
                    <a:lumMod val="50000"/>
                  </a:schemeClr>
                </a:solidFill>
              </a:rPr>
              <a:t>ECF?</a:t>
            </a:r>
          </a:p>
        </p:txBody>
      </p:sp>
      <p:sp>
        <p:nvSpPr>
          <p:cNvPr id="3" name="Content Placeholder 2">
            <a:extLst>
              <a:ext uri="{FF2B5EF4-FFF2-40B4-BE49-F238E27FC236}">
                <a16:creationId xmlns:a16="http://schemas.microsoft.com/office/drawing/2014/main" xmlns="" id="{F559186C-028B-6F42-A7EC-FFD99CEF7C4B}"/>
              </a:ext>
            </a:extLst>
          </p:cNvPr>
          <p:cNvSpPr>
            <a:spLocks noGrp="1"/>
          </p:cNvSpPr>
          <p:nvPr>
            <p:ph idx="1"/>
          </p:nvPr>
        </p:nvSpPr>
        <p:spPr>
          <a:xfrm>
            <a:off x="786317" y="2141562"/>
            <a:ext cx="10782794" cy="3988387"/>
          </a:xfrm>
        </p:spPr>
        <p:txBody>
          <a:bodyPr>
            <a:noAutofit/>
          </a:bodyPr>
          <a:lstStyle/>
          <a:p>
            <a:pPr marL="0" indent="0">
              <a:lnSpc>
                <a:spcPct val="120000"/>
              </a:lnSpc>
              <a:buNone/>
            </a:pPr>
            <a:r>
              <a:rPr lang="en-US" sz="2000" dirty="0"/>
              <a:t>A 2 year professional development </a:t>
            </a:r>
            <a:r>
              <a:rPr lang="en-US" sz="2000" dirty="0" err="1"/>
              <a:t>programme</a:t>
            </a:r>
            <a:r>
              <a:rPr lang="en-US" sz="2000" dirty="0"/>
              <a:t> funded by the DfE, which aims to provide structured support for new teachers and their mentors. </a:t>
            </a:r>
          </a:p>
          <a:p>
            <a:pPr marL="0" indent="0">
              <a:lnSpc>
                <a:spcPct val="120000"/>
              </a:lnSpc>
              <a:buNone/>
            </a:pPr>
            <a:r>
              <a:rPr lang="en-US" sz="2000" dirty="0"/>
              <a:t>Your employing school can design their own approach to delivering the ECF independently, or they will sign up with an ECF lead provider and delivery partner, who will offer you a package of self-study materials and seminars. They will also offer mentor development to your induction mentors and tutors. </a:t>
            </a:r>
          </a:p>
          <a:p>
            <a:pPr marL="0" indent="0">
              <a:lnSpc>
                <a:spcPct val="120000"/>
              </a:lnSpc>
              <a:buNone/>
            </a:pPr>
            <a:r>
              <a:rPr lang="en-US" sz="2000" dirty="0"/>
              <a:t>The ECF is structured such that it states what teachers should </a:t>
            </a:r>
            <a:r>
              <a:rPr lang="en-US" sz="2000" b="1" dirty="0"/>
              <a:t>learn about</a:t>
            </a:r>
            <a:r>
              <a:rPr lang="en-US" sz="2000" dirty="0"/>
              <a:t> and what they should be </a:t>
            </a:r>
            <a:r>
              <a:rPr lang="en-US" sz="2000" b="1" dirty="0"/>
              <a:t>able to do</a:t>
            </a:r>
            <a:r>
              <a:rPr lang="en-US" sz="2000" dirty="0"/>
              <a:t>. It is linked to the Teacher’s Standards, and focuses on 5 key areas:</a:t>
            </a:r>
          </a:p>
          <a:p>
            <a:pPr>
              <a:lnSpc>
                <a:spcPct val="120000"/>
              </a:lnSpc>
            </a:pPr>
            <a:r>
              <a:rPr lang="en-US" sz="2000" dirty="0"/>
              <a:t>Behaviour </a:t>
            </a:r>
            <a:r>
              <a:rPr lang="en-US" sz="2000" dirty="0" smtClean="0"/>
              <a:t>management,  Pedagogy, Curriculum, Assessment, Professional </a:t>
            </a:r>
            <a:r>
              <a:rPr lang="en-US" sz="2000" dirty="0" err="1"/>
              <a:t>behaviours</a:t>
            </a:r>
            <a:endParaRPr lang="en-US" sz="2000" dirty="0"/>
          </a:p>
        </p:txBody>
      </p:sp>
    </p:spTree>
    <p:extLst>
      <p:ext uri="{BB962C8B-B14F-4D97-AF65-F5344CB8AC3E}">
        <p14:creationId xmlns:p14="http://schemas.microsoft.com/office/powerpoint/2010/main" val="3378510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27F09C-3940-4645-BA90-172B41AA1DF8}"/>
              </a:ext>
            </a:extLst>
          </p:cNvPr>
          <p:cNvSpPr>
            <a:spLocks noGrp="1"/>
          </p:cNvSpPr>
          <p:nvPr>
            <p:ph type="title"/>
          </p:nvPr>
        </p:nvSpPr>
        <p:spPr>
          <a:xfrm>
            <a:off x="890649" y="964692"/>
            <a:ext cx="10010899" cy="1188720"/>
          </a:xfrm>
        </p:spPr>
        <p:txBody>
          <a:bodyPr/>
          <a:lstStyle/>
          <a:p>
            <a:r>
              <a:rPr lang="en-US" i="0" dirty="0">
                <a:solidFill>
                  <a:schemeClr val="accent2">
                    <a:lumMod val="50000"/>
                  </a:schemeClr>
                </a:solidFill>
              </a:rPr>
              <a:t>Who are the ECF Lead providers?</a:t>
            </a:r>
          </a:p>
        </p:txBody>
      </p:sp>
      <p:sp>
        <p:nvSpPr>
          <p:cNvPr id="3" name="Content Placeholder 2">
            <a:extLst>
              <a:ext uri="{FF2B5EF4-FFF2-40B4-BE49-F238E27FC236}">
                <a16:creationId xmlns:a16="http://schemas.microsoft.com/office/drawing/2014/main" xmlns="" id="{F559186C-028B-6F42-A7EC-FFD99CEF7C4B}"/>
              </a:ext>
            </a:extLst>
          </p:cNvPr>
          <p:cNvSpPr>
            <a:spLocks noGrp="1"/>
          </p:cNvSpPr>
          <p:nvPr>
            <p:ph idx="1"/>
          </p:nvPr>
        </p:nvSpPr>
        <p:spPr>
          <a:xfrm>
            <a:off x="534390" y="2002972"/>
            <a:ext cx="10782794" cy="4623460"/>
          </a:xfrm>
        </p:spPr>
        <p:txBody>
          <a:bodyPr>
            <a:normAutofit/>
          </a:bodyPr>
          <a:lstStyle/>
          <a:p>
            <a:pPr marL="0" indent="0">
              <a:lnSpc>
                <a:spcPct val="120000"/>
              </a:lnSpc>
              <a:buNone/>
            </a:pPr>
            <a:r>
              <a:rPr lang="en-US" sz="2000" dirty="0"/>
              <a:t>National Lead Providers have created professional development materials for the ECF.  Your school may choose to use these materials directly, or via a delivery partner.  All of the new Teaching School Hubs are delivery partners, alongside other institutions such as MATs and Universities. The University of Exeter is currently negotiating with the University of Birmingham/Capita to work as a delivery partner, in Somerset/Dorset, drawing on the Ambition Institute’s core </a:t>
            </a:r>
            <a:r>
              <a:rPr lang="en-US" sz="2000" dirty="0" err="1"/>
              <a:t>programme</a:t>
            </a:r>
            <a:r>
              <a:rPr lang="en-US" sz="2000" dirty="0"/>
              <a:t>. Our ITT partners in the Devon Teaching School Hub and the Cornwall Teaching School Hub are working with the Teach First </a:t>
            </a:r>
            <a:r>
              <a:rPr lang="en-US" sz="2000" dirty="0" err="1"/>
              <a:t>programme</a:t>
            </a:r>
            <a:r>
              <a:rPr lang="en-US" sz="2000" dirty="0"/>
              <a:t>. </a:t>
            </a:r>
          </a:p>
          <a:p>
            <a:pPr marL="0" indent="0">
              <a:buNone/>
            </a:pPr>
            <a:r>
              <a:rPr lang="en-US" b="1" dirty="0"/>
              <a:t>The National Lead Providers are (click on the links to access info about their study materials):</a:t>
            </a:r>
          </a:p>
          <a:p>
            <a:pPr marL="0" indent="0">
              <a:buNone/>
            </a:pPr>
            <a:r>
              <a:rPr lang="en-US" dirty="0">
                <a:solidFill>
                  <a:schemeClr val="tx1"/>
                </a:solidFill>
                <a:hlinkClick r:id="rId2"/>
              </a:rPr>
              <a:t>Ambition </a:t>
            </a:r>
            <a:r>
              <a:rPr lang="en-US" dirty="0" smtClean="0">
                <a:solidFill>
                  <a:schemeClr val="tx1"/>
                </a:solidFill>
                <a:hlinkClick r:id="rId2"/>
              </a:rPr>
              <a:t>Institute</a:t>
            </a:r>
            <a:r>
              <a:rPr lang="en-US" dirty="0">
                <a:solidFill>
                  <a:schemeClr val="tx1"/>
                </a:solidFill>
              </a:rPr>
              <a:t> </a:t>
            </a:r>
            <a:r>
              <a:rPr lang="en-US" dirty="0" smtClean="0">
                <a:solidFill>
                  <a:schemeClr val="tx1"/>
                </a:solidFill>
              </a:rPr>
              <a:t> </a:t>
            </a:r>
            <a:r>
              <a:rPr lang="en-US" dirty="0" smtClean="0">
                <a:solidFill>
                  <a:schemeClr val="tx1"/>
                </a:solidFill>
                <a:hlinkClick r:id="rId3"/>
              </a:rPr>
              <a:t>Teach First</a:t>
            </a:r>
            <a:r>
              <a:rPr lang="en-US" dirty="0">
                <a:solidFill>
                  <a:schemeClr val="tx1"/>
                </a:solidFill>
              </a:rPr>
              <a:t> </a:t>
            </a:r>
            <a:r>
              <a:rPr lang="en-US" dirty="0" smtClean="0">
                <a:solidFill>
                  <a:schemeClr val="tx1"/>
                </a:solidFill>
              </a:rPr>
              <a:t> </a:t>
            </a:r>
            <a:r>
              <a:rPr lang="en-US" dirty="0" smtClean="0">
                <a:solidFill>
                  <a:schemeClr val="tx1"/>
                </a:solidFill>
                <a:hlinkClick r:id="rId4"/>
              </a:rPr>
              <a:t>Best </a:t>
            </a:r>
            <a:r>
              <a:rPr lang="en-US" dirty="0">
                <a:solidFill>
                  <a:schemeClr val="tx1"/>
                </a:solidFill>
                <a:hlinkClick r:id="rId4"/>
              </a:rPr>
              <a:t>Practice </a:t>
            </a:r>
            <a:r>
              <a:rPr lang="en-US" dirty="0" smtClean="0">
                <a:solidFill>
                  <a:schemeClr val="tx1"/>
                </a:solidFill>
                <a:hlinkClick r:id="rId4"/>
              </a:rPr>
              <a:t>Network</a:t>
            </a:r>
            <a:r>
              <a:rPr lang="en-US" dirty="0">
                <a:solidFill>
                  <a:schemeClr val="tx1"/>
                </a:solidFill>
              </a:rPr>
              <a:t> </a:t>
            </a:r>
            <a:r>
              <a:rPr lang="en-US" dirty="0" smtClean="0">
                <a:solidFill>
                  <a:schemeClr val="tx1"/>
                </a:solidFill>
              </a:rPr>
              <a:t> </a:t>
            </a:r>
            <a:r>
              <a:rPr lang="en-US" dirty="0" smtClean="0">
                <a:solidFill>
                  <a:schemeClr val="tx1"/>
                </a:solidFill>
                <a:hlinkClick r:id="rId5"/>
              </a:rPr>
              <a:t>Capita/University </a:t>
            </a:r>
            <a:r>
              <a:rPr lang="en-US" dirty="0">
                <a:solidFill>
                  <a:schemeClr val="tx1"/>
                </a:solidFill>
                <a:hlinkClick r:id="rId5"/>
              </a:rPr>
              <a:t>of Birmingham</a:t>
            </a:r>
            <a:endParaRPr lang="en-US" dirty="0">
              <a:solidFill>
                <a:schemeClr val="tx1"/>
              </a:solidFill>
            </a:endParaRPr>
          </a:p>
          <a:p>
            <a:pPr marL="0" indent="0">
              <a:buNone/>
            </a:pPr>
            <a:r>
              <a:rPr lang="en-US" dirty="0">
                <a:solidFill>
                  <a:schemeClr val="tx1"/>
                </a:solidFill>
                <a:hlinkClick r:id="rId6"/>
              </a:rPr>
              <a:t>Education Development </a:t>
            </a:r>
            <a:r>
              <a:rPr lang="en-US" dirty="0" smtClean="0">
                <a:solidFill>
                  <a:schemeClr val="tx1"/>
                </a:solidFill>
                <a:hlinkClick r:id="rId6"/>
              </a:rPr>
              <a:t>Trust</a:t>
            </a:r>
            <a:r>
              <a:rPr lang="en-US" dirty="0">
                <a:solidFill>
                  <a:schemeClr val="tx1"/>
                </a:solidFill>
              </a:rPr>
              <a:t> </a:t>
            </a:r>
            <a:r>
              <a:rPr lang="en-US" dirty="0" smtClean="0">
                <a:solidFill>
                  <a:schemeClr val="tx1"/>
                </a:solidFill>
              </a:rPr>
              <a:t> </a:t>
            </a:r>
            <a:r>
              <a:rPr lang="en-US" dirty="0" smtClean="0">
                <a:solidFill>
                  <a:schemeClr val="tx1"/>
                </a:solidFill>
                <a:hlinkClick r:id="rId7"/>
              </a:rPr>
              <a:t>UCL </a:t>
            </a:r>
            <a:r>
              <a:rPr lang="en-US" dirty="0">
                <a:solidFill>
                  <a:schemeClr val="tx1"/>
                </a:solidFill>
                <a:hlinkClick r:id="rId7"/>
              </a:rPr>
              <a:t>Institute of Education</a:t>
            </a:r>
            <a:endParaRPr lang="en-US" dirty="0">
              <a:solidFill>
                <a:schemeClr val="tx1"/>
              </a:solidFill>
            </a:endParaRPr>
          </a:p>
          <a:p>
            <a:pPr marL="0" indent="0">
              <a:buNone/>
            </a:pPr>
            <a:endParaRPr lang="en-US" dirty="0"/>
          </a:p>
          <a:p>
            <a:endParaRPr lang="en-US" dirty="0"/>
          </a:p>
        </p:txBody>
      </p:sp>
    </p:spTree>
    <p:extLst>
      <p:ext uri="{BB962C8B-B14F-4D97-AF65-F5344CB8AC3E}">
        <p14:creationId xmlns:p14="http://schemas.microsoft.com/office/powerpoint/2010/main" val="782744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27F09C-3940-4645-BA90-172B41AA1DF8}"/>
              </a:ext>
            </a:extLst>
          </p:cNvPr>
          <p:cNvSpPr>
            <a:spLocks noGrp="1"/>
          </p:cNvSpPr>
          <p:nvPr>
            <p:ph type="title"/>
          </p:nvPr>
        </p:nvSpPr>
        <p:spPr>
          <a:xfrm>
            <a:off x="890649" y="964692"/>
            <a:ext cx="10010899" cy="1188720"/>
          </a:xfrm>
        </p:spPr>
        <p:txBody>
          <a:bodyPr/>
          <a:lstStyle/>
          <a:p>
            <a:r>
              <a:rPr lang="en-US" i="0" dirty="0" smtClean="0">
                <a:solidFill>
                  <a:schemeClr val="accent2">
                    <a:lumMod val="50000"/>
                  </a:schemeClr>
                </a:solidFill>
              </a:rPr>
              <a:t>What Support am I entitled to?</a:t>
            </a:r>
            <a:endParaRPr lang="en-US" i="0" dirty="0">
              <a:solidFill>
                <a:schemeClr val="accent2">
                  <a:lumMod val="50000"/>
                </a:schemeClr>
              </a:solidFill>
            </a:endParaRPr>
          </a:p>
        </p:txBody>
      </p:sp>
      <p:sp>
        <p:nvSpPr>
          <p:cNvPr id="3" name="Content Placeholder 2">
            <a:extLst>
              <a:ext uri="{FF2B5EF4-FFF2-40B4-BE49-F238E27FC236}">
                <a16:creationId xmlns:a16="http://schemas.microsoft.com/office/drawing/2014/main" xmlns="" id="{F559186C-028B-6F42-A7EC-FFD99CEF7C4B}"/>
              </a:ext>
            </a:extLst>
          </p:cNvPr>
          <p:cNvSpPr>
            <a:spLocks noGrp="1"/>
          </p:cNvSpPr>
          <p:nvPr>
            <p:ph idx="1"/>
          </p:nvPr>
        </p:nvSpPr>
        <p:spPr>
          <a:xfrm>
            <a:off x="504701" y="1999416"/>
            <a:ext cx="10782794" cy="3988387"/>
          </a:xfrm>
        </p:spPr>
        <p:txBody>
          <a:bodyPr>
            <a:normAutofit lnSpcReduction="10000"/>
          </a:bodyPr>
          <a:lstStyle/>
          <a:p>
            <a:pPr marL="0" indent="0">
              <a:buNone/>
            </a:pPr>
            <a:r>
              <a:rPr lang="en-US" dirty="0"/>
              <a:t>The ECF provision is free to access for all ECTs and all are entitled to, and expected to, engage with it. </a:t>
            </a:r>
          </a:p>
          <a:p>
            <a:pPr marL="0" indent="0">
              <a:buNone/>
            </a:pPr>
            <a:r>
              <a:rPr lang="en-US" dirty="0"/>
              <a:t>ECTs should receive:</a:t>
            </a:r>
          </a:p>
          <a:p>
            <a:r>
              <a:rPr lang="en-US" dirty="0"/>
              <a:t>Access to free professional development materials</a:t>
            </a:r>
          </a:p>
          <a:p>
            <a:r>
              <a:rPr lang="en-US" dirty="0"/>
              <a:t>A timetable of no more than 90% of a standard teacher’s timetable in the employing school in Year 1</a:t>
            </a:r>
          </a:p>
          <a:p>
            <a:r>
              <a:rPr lang="en-US" dirty="0"/>
              <a:t>A timetable of no more than 95% of a standard teacher’s timetable in the employing school in Year 2</a:t>
            </a:r>
          </a:p>
          <a:p>
            <a:r>
              <a:rPr lang="en-US" dirty="0"/>
              <a:t>A dedicated mentor during both years of induction (whose time to support you is funded</a:t>
            </a:r>
            <a:r>
              <a:rPr lang="en-US" dirty="0" smtClean="0"/>
              <a:t>).</a:t>
            </a:r>
          </a:p>
          <a:p>
            <a:endParaRPr lang="en-US" dirty="0"/>
          </a:p>
          <a:p>
            <a:pPr marL="0" indent="0">
              <a:buNone/>
            </a:pPr>
            <a:r>
              <a:rPr lang="en-US" dirty="0"/>
              <a:t>Statutory Guidance </a:t>
            </a:r>
            <a:r>
              <a:rPr lang="en-US" dirty="0">
                <a:solidFill>
                  <a:schemeClr val="accent2">
                    <a:lumMod val="50000"/>
                  </a:schemeClr>
                </a:solidFill>
              </a:rPr>
              <a:t>= </a:t>
            </a:r>
            <a:r>
              <a:rPr lang="en-US" dirty="0">
                <a:solidFill>
                  <a:schemeClr val="accent2">
                    <a:lumMod val="50000"/>
                  </a:schemeClr>
                </a:solidFill>
                <a:hlinkClick r:id="rId2"/>
              </a:rPr>
              <a:t>https://</a:t>
            </a:r>
            <a:r>
              <a:rPr lang="en-US" dirty="0" smtClean="0">
                <a:solidFill>
                  <a:schemeClr val="accent2">
                    <a:lumMod val="50000"/>
                  </a:schemeClr>
                </a:solidFill>
                <a:hlinkClick r:id="rId2"/>
              </a:rPr>
              <a:t>www.gov.uk/government/publications/induction-for-early-career-teachers-england</a:t>
            </a:r>
            <a:endParaRPr lang="en-US" dirty="0" smtClean="0">
              <a:solidFill>
                <a:schemeClr val="accent2">
                  <a:lumMod val="50000"/>
                </a:schemeClr>
              </a:solidFill>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59696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27F09C-3940-4645-BA90-172B41AA1DF8}"/>
              </a:ext>
            </a:extLst>
          </p:cNvPr>
          <p:cNvSpPr>
            <a:spLocks noGrp="1"/>
          </p:cNvSpPr>
          <p:nvPr>
            <p:ph type="title"/>
          </p:nvPr>
        </p:nvSpPr>
        <p:spPr>
          <a:xfrm>
            <a:off x="890649" y="964692"/>
            <a:ext cx="10010899" cy="1188720"/>
          </a:xfrm>
        </p:spPr>
        <p:txBody>
          <a:bodyPr/>
          <a:lstStyle/>
          <a:p>
            <a:r>
              <a:rPr lang="en-US" i="0" dirty="0" smtClean="0">
                <a:solidFill>
                  <a:schemeClr val="tx2"/>
                </a:solidFill>
              </a:rPr>
              <a:t>How am I assessed?</a:t>
            </a:r>
            <a:endParaRPr lang="en-US" i="0" dirty="0">
              <a:solidFill>
                <a:schemeClr val="tx2"/>
              </a:solidFill>
            </a:endParaRPr>
          </a:p>
        </p:txBody>
      </p:sp>
      <p:sp>
        <p:nvSpPr>
          <p:cNvPr id="3" name="Content Placeholder 2">
            <a:extLst>
              <a:ext uri="{FF2B5EF4-FFF2-40B4-BE49-F238E27FC236}">
                <a16:creationId xmlns:a16="http://schemas.microsoft.com/office/drawing/2014/main" xmlns="" id="{F559186C-028B-6F42-A7EC-FFD99CEF7C4B}"/>
              </a:ext>
            </a:extLst>
          </p:cNvPr>
          <p:cNvSpPr>
            <a:spLocks noGrp="1"/>
          </p:cNvSpPr>
          <p:nvPr>
            <p:ph idx="1"/>
          </p:nvPr>
        </p:nvSpPr>
        <p:spPr>
          <a:xfrm>
            <a:off x="665019" y="1970834"/>
            <a:ext cx="10782794" cy="4321770"/>
          </a:xfrm>
        </p:spPr>
        <p:txBody>
          <a:bodyPr>
            <a:normAutofit fontScale="92500"/>
          </a:bodyPr>
          <a:lstStyle/>
          <a:p>
            <a:pPr marL="0" indent="0">
              <a:lnSpc>
                <a:spcPct val="110000"/>
              </a:lnSpc>
              <a:buNone/>
            </a:pPr>
            <a:r>
              <a:rPr lang="en-US" sz="2400" dirty="0"/>
              <a:t>Assessment is against the Teacher’s Standards</a:t>
            </a:r>
          </a:p>
          <a:p>
            <a:pPr>
              <a:lnSpc>
                <a:spcPct val="110000"/>
              </a:lnSpc>
            </a:pPr>
            <a:r>
              <a:rPr lang="en-US" sz="2400" dirty="0"/>
              <a:t>There are two formal assessment points (one per year) with regular progress reviews by the induction tutor in the school (this is usually a member of SLT and is not your mentor). </a:t>
            </a:r>
          </a:p>
          <a:p>
            <a:pPr>
              <a:lnSpc>
                <a:spcPct val="110000"/>
              </a:lnSpc>
            </a:pPr>
            <a:r>
              <a:rPr lang="en-US" sz="2400" dirty="0"/>
              <a:t>An ‘appropriate body’ (which may be a local authority or teaching school hub) is identified by the school, who quality assures the process, checking you are receiving the statutory entitlement under the ECF and are consistently and appropriately assessed. </a:t>
            </a:r>
            <a:endParaRPr lang="en-US" sz="2400" dirty="0" smtClean="0"/>
          </a:p>
          <a:p>
            <a:pPr>
              <a:lnSpc>
                <a:spcPct val="110000"/>
              </a:lnSpc>
            </a:pPr>
            <a:r>
              <a:rPr lang="en-US" sz="2400" dirty="0" smtClean="0"/>
              <a:t>The statutory guidance emphasizes regular formative assessment and support – that “there should be no </a:t>
            </a:r>
            <a:r>
              <a:rPr lang="en-US" sz="2400" dirty="0" err="1" smtClean="0"/>
              <a:t>suprises</a:t>
            </a:r>
            <a:r>
              <a:rPr lang="en-US" sz="2400" dirty="0" smtClean="0"/>
              <a:t>” in the formal assessment points.</a:t>
            </a:r>
            <a:endParaRPr lang="en-US" sz="2400" dirty="0"/>
          </a:p>
        </p:txBody>
      </p:sp>
    </p:spTree>
    <p:extLst>
      <p:ext uri="{BB962C8B-B14F-4D97-AF65-F5344CB8AC3E}">
        <p14:creationId xmlns:p14="http://schemas.microsoft.com/office/powerpoint/2010/main" val="55354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Preparing for your first post</a:t>
            </a:r>
            <a:endParaRPr lang="en-GB" dirty="0">
              <a:solidFill>
                <a:schemeClr val="tx2"/>
              </a:solidFill>
            </a:endParaRPr>
          </a:p>
        </p:txBody>
      </p:sp>
    </p:spTree>
    <p:extLst>
      <p:ext uri="{BB962C8B-B14F-4D97-AF65-F5344CB8AC3E}">
        <p14:creationId xmlns:p14="http://schemas.microsoft.com/office/powerpoint/2010/main" val="1308807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What can you do to prepare?</a:t>
            </a:r>
            <a:endParaRPr lang="en-GB" dirty="0">
              <a:solidFill>
                <a:schemeClr val="tx2"/>
              </a:solidFill>
            </a:endParaRPr>
          </a:p>
        </p:txBody>
      </p:sp>
      <p:sp>
        <p:nvSpPr>
          <p:cNvPr id="3" name="Content Placeholder 2"/>
          <p:cNvSpPr>
            <a:spLocks noGrp="1"/>
          </p:cNvSpPr>
          <p:nvPr>
            <p:ph idx="1"/>
          </p:nvPr>
        </p:nvSpPr>
        <p:spPr>
          <a:xfrm>
            <a:off x="647679" y="1930400"/>
            <a:ext cx="9076892" cy="4107543"/>
          </a:xfrm>
        </p:spPr>
        <p:txBody>
          <a:bodyPr>
            <a:normAutofit/>
          </a:bodyPr>
          <a:lstStyle/>
          <a:p>
            <a:r>
              <a:rPr lang="en-GB" dirty="0" smtClean="0"/>
              <a:t>Get </a:t>
            </a:r>
            <a:r>
              <a:rPr lang="en-GB" b="1" u="sng" dirty="0" smtClean="0"/>
              <a:t>organised</a:t>
            </a:r>
            <a:r>
              <a:rPr lang="en-GB" dirty="0" smtClean="0"/>
              <a:t> – what will be your systems for…</a:t>
            </a:r>
          </a:p>
          <a:p>
            <a:pPr marL="0" indent="0">
              <a:buNone/>
            </a:pPr>
            <a:r>
              <a:rPr lang="en-GB" dirty="0" smtClean="0"/>
              <a:t>-calendar or diary, to keep track of parents’ evenings, report deadlines </a:t>
            </a:r>
            <a:r>
              <a:rPr lang="en-GB" dirty="0" err="1" smtClean="0"/>
              <a:t>etc</a:t>
            </a:r>
            <a:r>
              <a:rPr lang="en-GB" dirty="0" smtClean="0"/>
              <a:t>?</a:t>
            </a:r>
          </a:p>
          <a:p>
            <a:pPr marL="0" indent="0">
              <a:buNone/>
            </a:pPr>
            <a:r>
              <a:rPr lang="en-GB" dirty="0" smtClean="0"/>
              <a:t>-planning, to keep track of what you are teaching and the resources you need?</a:t>
            </a:r>
          </a:p>
          <a:p>
            <a:pPr marL="0" indent="0">
              <a:buNone/>
            </a:pPr>
            <a:r>
              <a:rPr lang="en-GB" dirty="0" smtClean="0"/>
              <a:t>-assessment, to keep on top of marking, record-keeping?      </a:t>
            </a:r>
          </a:p>
          <a:p>
            <a:pPr marL="0" indent="0" algn="r">
              <a:buNone/>
            </a:pPr>
            <a:endParaRPr lang="en-GB" sz="2600" dirty="0">
              <a:solidFill>
                <a:schemeClr val="accent1">
                  <a:lumMod val="75000"/>
                </a:schemeClr>
              </a:solidFill>
            </a:endParaRPr>
          </a:p>
          <a:p>
            <a:pPr>
              <a:buFont typeface="Wingdings" panose="05000000000000000000" pitchFamily="2" charset="2"/>
              <a:buChar char="Ø"/>
            </a:pPr>
            <a:r>
              <a:rPr lang="en-GB" dirty="0" smtClean="0"/>
              <a:t>Get </a:t>
            </a:r>
            <a:r>
              <a:rPr lang="en-GB" b="1" u="sng" dirty="0" smtClean="0"/>
              <a:t>familiar </a:t>
            </a:r>
            <a:r>
              <a:rPr lang="en-GB" dirty="0" smtClean="0"/>
              <a:t> - what do you need to find out about…</a:t>
            </a:r>
          </a:p>
          <a:p>
            <a:pPr marL="0" indent="0">
              <a:buNone/>
            </a:pPr>
            <a:r>
              <a:rPr lang="en-GB" dirty="0" smtClean="0"/>
              <a:t>-school policies and routines?</a:t>
            </a:r>
          </a:p>
          <a:p>
            <a:pPr marL="0" indent="0">
              <a:buNone/>
            </a:pPr>
            <a:r>
              <a:rPr lang="en-GB" dirty="0" smtClean="0"/>
              <a:t>-the physical school / classroom, and resources (the photocopier!)?</a:t>
            </a:r>
          </a:p>
          <a:p>
            <a:pPr marL="0" indent="0">
              <a:buNone/>
            </a:pPr>
            <a:r>
              <a:rPr lang="en-GB" dirty="0"/>
              <a:t>-curriculum and assessment </a:t>
            </a:r>
            <a:r>
              <a:rPr lang="en-GB" dirty="0" smtClean="0"/>
              <a:t>– what you will be teaching?</a:t>
            </a:r>
            <a:endParaRPr lang="en-GB" dirty="0"/>
          </a:p>
          <a:p>
            <a:pPr marL="0" indent="0">
              <a:buNone/>
            </a:pPr>
            <a:r>
              <a:rPr lang="en-GB" dirty="0" smtClean="0"/>
              <a:t>-classes and students?</a:t>
            </a:r>
          </a:p>
          <a:p>
            <a:pPr marL="0" indent="0" algn="r">
              <a:buNone/>
            </a:pPr>
            <a:endParaRPr lang="en-GB" sz="2600" dirty="0">
              <a:solidFill>
                <a:schemeClr val="accent1">
                  <a:lumMod val="75000"/>
                </a:schemeClr>
              </a:solidFill>
            </a:endParaRPr>
          </a:p>
          <a:p>
            <a:pPr marL="0" indent="0" algn="r">
              <a:buNone/>
            </a:pPr>
            <a:endParaRPr lang="en-GB" dirty="0" smtClean="0"/>
          </a:p>
        </p:txBody>
      </p:sp>
    </p:spTree>
    <p:extLst>
      <p:ext uri="{BB962C8B-B14F-4D97-AF65-F5344CB8AC3E}">
        <p14:creationId xmlns:p14="http://schemas.microsoft.com/office/powerpoint/2010/main" val="208658665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30</TotalTime>
  <Words>780</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Trebuchet MS</vt:lpstr>
      <vt:lpstr>Wingdings</vt:lpstr>
      <vt:lpstr>Wingdings 3</vt:lpstr>
      <vt:lpstr>Facet</vt:lpstr>
      <vt:lpstr>Continuing Professional Development</vt:lpstr>
      <vt:lpstr>The Early Career Framework</vt:lpstr>
      <vt:lpstr>Some definitions</vt:lpstr>
      <vt:lpstr>What IS the ECF?</vt:lpstr>
      <vt:lpstr>Who are the ECF Lead providers?</vt:lpstr>
      <vt:lpstr>What Support am I entitled to?</vt:lpstr>
      <vt:lpstr>How am I assessed?</vt:lpstr>
      <vt:lpstr>Preparing for your first post</vt:lpstr>
      <vt:lpstr>What can you do to prepare?</vt:lpstr>
      <vt:lpstr>What can you do to prepare?</vt:lpstr>
    </vt:vector>
  </TitlesOfParts>
  <Company>University of Exeter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Professional Development</dc:title>
  <dc:creator>Watson, Annabel</dc:creator>
  <cp:lastModifiedBy>Watson, Annabel</cp:lastModifiedBy>
  <cp:revision>5</cp:revision>
  <dcterms:created xsi:type="dcterms:W3CDTF">2021-07-15T15:06:29Z</dcterms:created>
  <dcterms:modified xsi:type="dcterms:W3CDTF">2021-07-15T15:37:10Z</dcterms:modified>
</cp:coreProperties>
</file>