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handoutMasterIdLst>
    <p:handoutMasterId r:id="rId27"/>
  </p:handoutMasterIdLst>
  <p:sldIdLst>
    <p:sldId id="256" r:id="rId2"/>
    <p:sldId id="268" r:id="rId3"/>
    <p:sldId id="257" r:id="rId4"/>
    <p:sldId id="277" r:id="rId5"/>
    <p:sldId id="258" r:id="rId6"/>
    <p:sldId id="259" r:id="rId7"/>
    <p:sldId id="260" r:id="rId8"/>
    <p:sldId id="261" r:id="rId9"/>
    <p:sldId id="262" r:id="rId10"/>
    <p:sldId id="263" r:id="rId11"/>
    <p:sldId id="273" r:id="rId12"/>
    <p:sldId id="264" r:id="rId13"/>
    <p:sldId id="267" r:id="rId14"/>
    <p:sldId id="265" r:id="rId15"/>
    <p:sldId id="266" r:id="rId16"/>
    <p:sldId id="269" r:id="rId17"/>
    <p:sldId id="270" r:id="rId18"/>
    <p:sldId id="271" r:id="rId19"/>
    <p:sldId id="272" r:id="rId20"/>
    <p:sldId id="275" r:id="rId21"/>
    <p:sldId id="276" r:id="rId22"/>
    <p:sldId id="278" r:id="rId23"/>
    <p:sldId id="279" r:id="rId24"/>
    <p:sldId id="280"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3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733F28-BE1E-4BB5-A81E-0918C212A25A}" type="datetimeFigureOut">
              <a:rPr lang="en-GB" smtClean="0"/>
              <a:t>15/07/2021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DC73E6D-1BAF-4E04-8507-124F333E9B7F}" type="slidenum">
              <a:rPr lang="en-GB" smtClean="0"/>
              <a:t>‹#›</a:t>
            </a:fld>
            <a:endParaRPr lang="en-GB"/>
          </a:p>
        </p:txBody>
      </p:sp>
    </p:spTree>
    <p:extLst>
      <p:ext uri="{BB962C8B-B14F-4D97-AF65-F5344CB8AC3E}">
        <p14:creationId xmlns:p14="http://schemas.microsoft.com/office/powerpoint/2010/main" val="1981285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A84365F-E474-4FAC-B8F8-45A6F0C35563}" type="datetimeFigureOut">
              <a:rPr lang="en-GB" smtClean="0"/>
              <a:t>15/07/2021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DAA9C5A-C7B2-4F6F-8730-FC3E413C82FC}" type="slidenum">
              <a:rPr lang="en-GB" smtClean="0"/>
              <a:t>‹#›</a:t>
            </a:fld>
            <a:endParaRPr lang="en-GB"/>
          </a:p>
        </p:txBody>
      </p:sp>
    </p:spTree>
    <p:extLst>
      <p:ext uri="{BB962C8B-B14F-4D97-AF65-F5344CB8AC3E}">
        <p14:creationId xmlns:p14="http://schemas.microsoft.com/office/powerpoint/2010/main" val="323823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http://www.ofsted.gov.uk/</a:t>
            </a:r>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22</a:t>
            </a:fld>
            <a:endParaRPr lang="en-GB"/>
          </a:p>
        </p:txBody>
      </p:sp>
    </p:spTree>
    <p:extLst>
      <p:ext uri="{BB962C8B-B14F-4D97-AF65-F5344CB8AC3E}">
        <p14:creationId xmlns:p14="http://schemas.microsoft.com/office/powerpoint/2010/main" val="2719938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http://www.education.gov.uk/a0056549/roles-of-governing-bodies-and-headteachers</a:t>
            </a:r>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23</a:t>
            </a:fld>
            <a:endParaRPr lang="en-GB"/>
          </a:p>
        </p:txBody>
      </p:sp>
    </p:spTree>
    <p:extLst>
      <p:ext uri="{BB962C8B-B14F-4D97-AF65-F5344CB8AC3E}">
        <p14:creationId xmlns:p14="http://schemas.microsoft.com/office/powerpoint/2010/main" val="370208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AE2F03-4F51-4973-BB3E-B6726016F187}" type="slidenum">
              <a:rPr lang="en-GB" smtClean="0"/>
              <a:t>24</a:t>
            </a:fld>
            <a:endParaRPr lang="en-GB"/>
          </a:p>
        </p:txBody>
      </p:sp>
    </p:spTree>
    <p:extLst>
      <p:ext uri="{BB962C8B-B14F-4D97-AF65-F5344CB8AC3E}">
        <p14:creationId xmlns:p14="http://schemas.microsoft.com/office/powerpoint/2010/main" val="69572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9E6982-A8F1-4F3B-8305-B75884D6F1ED}" type="datetimeFigureOut">
              <a:rPr lang="en-GB" smtClean="0"/>
              <a:t>15/07/2021</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351368-8171-4671-91E4-C4A88620E88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51368-8171-4671-91E4-C4A88620E888}"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51368-8171-4671-91E4-C4A88620E888}" type="slidenum">
              <a:rPr lang="en-GB" smtClean="0"/>
              <a:t>‹#›</a:t>
            </a:fld>
            <a:endParaRPr lang="en-GB"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51368-8171-4671-91E4-C4A88620E88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51368-8171-4671-91E4-C4A88620E888}" type="slidenum">
              <a:rPr lang="en-GB" smtClean="0"/>
              <a:t>‹#›</a:t>
            </a:fld>
            <a:endParaRPr lang="en-GB"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E6982-A8F1-4F3B-8305-B75884D6F1ED}" type="datetimeFigureOut">
              <a:rPr lang="en-GB" smtClean="0"/>
              <a:t>15/07/2021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51368-8171-4671-91E4-C4A88620E88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51368-8171-4671-91E4-C4A88620E888}"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F09E6982-A8F1-4F3B-8305-B75884D6F1ED}" type="datetimeFigureOut">
              <a:rPr lang="en-GB" smtClean="0"/>
              <a:t>15/07/2021</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351368-8171-4671-91E4-C4A88620E888}"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9E6982-A8F1-4F3B-8305-B75884D6F1ED}" type="datetimeFigureOut">
              <a:rPr lang="en-GB" smtClean="0"/>
              <a:t>15/07/2021</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351368-8171-4671-91E4-C4A88620E88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find-traineeship" TargetMode="External"/><Relationship Id="rId2" Type="http://schemas.openxmlformats.org/officeDocument/2006/relationships/hyperlink" Target="https://www.gov.uk/apprenticeships-gui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dirty="0"/>
              <a:t>The changing face of education. </a:t>
            </a:r>
          </a:p>
        </p:txBody>
      </p:sp>
      <p:sp>
        <p:nvSpPr>
          <p:cNvPr id="3" name="Subtitle 2"/>
          <p:cNvSpPr>
            <a:spLocks noGrp="1"/>
          </p:cNvSpPr>
          <p:nvPr>
            <p:ph type="subTitle" idx="1"/>
          </p:nvPr>
        </p:nvSpPr>
        <p:spPr/>
        <p:txBody>
          <a:bodyPr>
            <a:normAutofit fontScale="92500"/>
          </a:bodyPr>
          <a:lstStyle/>
          <a:p>
            <a:r>
              <a:rPr lang="en-GB" dirty="0"/>
              <a:t>What types of school might our students attend? And, where might you end up teaching in?</a:t>
            </a:r>
          </a:p>
        </p:txBody>
      </p:sp>
    </p:spTree>
    <p:extLst>
      <p:ext uri="{BB962C8B-B14F-4D97-AF65-F5344CB8AC3E}">
        <p14:creationId xmlns:p14="http://schemas.microsoft.com/office/powerpoint/2010/main" val="336100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a:t>Academies are publicly funded independent schools.</a:t>
            </a:r>
          </a:p>
          <a:p>
            <a:endParaRPr lang="en-GB" dirty="0"/>
          </a:p>
          <a:p>
            <a:r>
              <a:rPr lang="en-GB" dirty="0"/>
              <a:t>Academies don’t have to follow the national curriculum and can set their own term times. They still have to follow the same rules on admissions, special educational needs and exclusions as other state schools.</a:t>
            </a:r>
          </a:p>
          <a:p>
            <a:endParaRPr lang="en-GB" dirty="0"/>
          </a:p>
          <a:p>
            <a:r>
              <a:rPr lang="en-GB" dirty="0"/>
              <a:t>Academies get money directly from the government, not the local council. They’re run by an academy trust which employs the staff.</a:t>
            </a:r>
          </a:p>
          <a:p>
            <a:endParaRPr lang="en-GB" dirty="0"/>
          </a:p>
          <a:p>
            <a:r>
              <a:rPr lang="en-GB" dirty="0"/>
              <a:t>Some academies have sponsors such as businesses, universities, other schools, faith groups or voluntary groups. Sponsors are responsible for improving the performance of their schools.</a:t>
            </a:r>
          </a:p>
        </p:txBody>
      </p:sp>
      <p:sp>
        <p:nvSpPr>
          <p:cNvPr id="2" name="Title 1"/>
          <p:cNvSpPr>
            <a:spLocks noGrp="1"/>
          </p:cNvSpPr>
          <p:nvPr>
            <p:ph type="title"/>
          </p:nvPr>
        </p:nvSpPr>
        <p:spPr/>
        <p:txBody>
          <a:bodyPr>
            <a:normAutofit fontScale="90000"/>
          </a:bodyPr>
          <a:lstStyle/>
          <a:p>
            <a:r>
              <a:rPr lang="en-GB" dirty="0"/>
              <a:t> Academies</a:t>
            </a:r>
            <a:br>
              <a:rPr lang="en-GB" dirty="0"/>
            </a:br>
            <a:endParaRPr lang="en-GB" dirty="0"/>
          </a:p>
        </p:txBody>
      </p:sp>
    </p:spTree>
    <p:extLst>
      <p:ext uri="{BB962C8B-B14F-4D97-AF65-F5344CB8AC3E}">
        <p14:creationId xmlns:p14="http://schemas.microsoft.com/office/powerpoint/2010/main" val="128788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Free schools must be in response to local demand. For most schools that means there must be a petition from parents in the area naming the school as their first choice.  </a:t>
            </a:r>
          </a:p>
          <a:p>
            <a:endParaRPr lang="en-GB" dirty="0"/>
          </a:p>
          <a:p>
            <a:r>
              <a:rPr lang="en-GB" dirty="0"/>
              <a:t>Free schools are completely new state schools. This means groups can think from first principles about the kind of school they would like to establish.</a:t>
            </a:r>
          </a:p>
        </p:txBody>
      </p:sp>
      <p:sp>
        <p:nvSpPr>
          <p:cNvPr id="3" name="Title 2"/>
          <p:cNvSpPr>
            <a:spLocks noGrp="1"/>
          </p:cNvSpPr>
          <p:nvPr>
            <p:ph type="title"/>
          </p:nvPr>
        </p:nvSpPr>
        <p:spPr/>
        <p:txBody>
          <a:bodyPr>
            <a:normAutofit fontScale="90000"/>
          </a:bodyPr>
          <a:lstStyle/>
          <a:p>
            <a:r>
              <a:rPr lang="en-GB" dirty="0"/>
              <a:t>Free schools or academies - what’s the difference?</a:t>
            </a:r>
          </a:p>
        </p:txBody>
      </p:sp>
    </p:spTree>
    <p:extLst>
      <p:ext uri="{BB962C8B-B14F-4D97-AF65-F5344CB8AC3E}">
        <p14:creationId xmlns:p14="http://schemas.microsoft.com/office/powerpoint/2010/main" val="2749287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City technology colleges and ‘ the city college for the technology of the arts’ are independent schools in urban areas that are free to go to. They’re funded by central government - companies can also contribute.</a:t>
            </a:r>
          </a:p>
          <a:p>
            <a:endParaRPr lang="en-GB" dirty="0"/>
          </a:p>
          <a:p>
            <a:r>
              <a:rPr lang="en-GB" dirty="0"/>
              <a:t>City technology colleges emphasise teaching science and technology.</a:t>
            </a:r>
          </a:p>
          <a:p>
            <a:endParaRPr lang="en-GB" dirty="0"/>
          </a:p>
          <a:p>
            <a:r>
              <a:rPr lang="en-GB" dirty="0"/>
              <a:t>The city college for the technology of the arts teaches technology in its application of performing and creative arts, for example by offering interactive digital design courses.</a:t>
            </a:r>
          </a:p>
        </p:txBody>
      </p:sp>
      <p:sp>
        <p:nvSpPr>
          <p:cNvPr id="3" name="Title 2"/>
          <p:cNvSpPr>
            <a:spLocks noGrp="1"/>
          </p:cNvSpPr>
          <p:nvPr>
            <p:ph type="title"/>
          </p:nvPr>
        </p:nvSpPr>
        <p:spPr/>
        <p:txBody>
          <a:bodyPr>
            <a:normAutofit fontScale="90000"/>
          </a:bodyPr>
          <a:lstStyle/>
          <a:p>
            <a:r>
              <a:rPr lang="en-GB" dirty="0"/>
              <a:t>City technology colleges</a:t>
            </a:r>
            <a:br>
              <a:rPr lang="en-GB" dirty="0"/>
            </a:br>
            <a:endParaRPr lang="en-GB" dirty="0"/>
          </a:p>
        </p:txBody>
      </p:sp>
    </p:spTree>
    <p:extLst>
      <p:ext uri="{BB962C8B-B14F-4D97-AF65-F5344CB8AC3E}">
        <p14:creationId xmlns:p14="http://schemas.microsoft.com/office/powerpoint/2010/main" val="2126773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State boarding schools provide free education but charge fees for boarding. Most state boarding schools are academies, some are free schools and some are run by local councils.</a:t>
            </a:r>
          </a:p>
          <a:p>
            <a:endParaRPr lang="en-GB" dirty="0"/>
          </a:p>
          <a:p>
            <a:r>
              <a:rPr lang="en-GB" dirty="0"/>
              <a:t>State boarding schools give priority to children who have a particular need to board and will assess children’s suitability for boarding.</a:t>
            </a:r>
          </a:p>
          <a:p>
            <a:endParaRPr lang="en-GB" dirty="0"/>
          </a:p>
          <a:p>
            <a:r>
              <a:rPr lang="en-GB" dirty="0"/>
              <a:t>Charities such as </a:t>
            </a:r>
            <a:r>
              <a:rPr lang="en-GB" dirty="0" err="1"/>
              <a:t>Buttle</a:t>
            </a:r>
            <a:r>
              <a:rPr lang="en-GB" dirty="0"/>
              <a:t> UK or the Royal National Children’s Foundation can sometimes help with the cost of boarding.</a:t>
            </a:r>
          </a:p>
          <a:p>
            <a:endParaRPr lang="en-GB" dirty="0"/>
          </a:p>
          <a:p>
            <a:r>
              <a:rPr lang="en-GB" dirty="0"/>
              <a:t>Contact the State Boarding Forum for more information about state boarding schools, eligibility and how to apply.</a:t>
            </a:r>
          </a:p>
        </p:txBody>
      </p:sp>
      <p:sp>
        <p:nvSpPr>
          <p:cNvPr id="3" name="Title 2"/>
          <p:cNvSpPr>
            <a:spLocks noGrp="1"/>
          </p:cNvSpPr>
          <p:nvPr>
            <p:ph type="title"/>
          </p:nvPr>
        </p:nvSpPr>
        <p:spPr/>
        <p:txBody>
          <a:bodyPr/>
          <a:lstStyle/>
          <a:p>
            <a:r>
              <a:rPr lang="en-GB" dirty="0"/>
              <a:t>State boarding schools</a:t>
            </a:r>
          </a:p>
        </p:txBody>
      </p:sp>
    </p:spTree>
    <p:extLst>
      <p:ext uri="{BB962C8B-B14F-4D97-AF65-F5344CB8AC3E}">
        <p14:creationId xmlns:p14="http://schemas.microsoft.com/office/powerpoint/2010/main" val="220332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Private schools (also known as ‘independent schools’) charge fees to attend instead of being funded by the government. Pupils don’t have to follow the national curriculum.</a:t>
            </a:r>
          </a:p>
          <a:p>
            <a:endParaRPr lang="en-GB" dirty="0"/>
          </a:p>
          <a:p>
            <a:r>
              <a:rPr lang="en-GB" dirty="0"/>
              <a:t>All private schools must be registered with the government and are inspected regularly.</a:t>
            </a:r>
          </a:p>
        </p:txBody>
      </p:sp>
      <p:sp>
        <p:nvSpPr>
          <p:cNvPr id="3" name="Title 2"/>
          <p:cNvSpPr>
            <a:spLocks noGrp="1"/>
          </p:cNvSpPr>
          <p:nvPr>
            <p:ph type="title"/>
          </p:nvPr>
        </p:nvSpPr>
        <p:spPr/>
        <p:txBody>
          <a:bodyPr>
            <a:normAutofit fontScale="90000"/>
          </a:bodyPr>
          <a:lstStyle/>
          <a:p>
            <a:r>
              <a:rPr lang="en-GB" dirty="0"/>
              <a:t> Private schools</a:t>
            </a:r>
            <a:br>
              <a:rPr lang="en-GB" dirty="0"/>
            </a:br>
            <a:endParaRPr lang="en-GB" dirty="0"/>
          </a:p>
        </p:txBody>
      </p:sp>
    </p:spTree>
    <p:extLst>
      <p:ext uri="{BB962C8B-B14F-4D97-AF65-F5344CB8AC3E}">
        <p14:creationId xmlns:p14="http://schemas.microsoft.com/office/powerpoint/2010/main" val="28671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GB" dirty="0"/>
              <a:t>Academies are independent, state-funded schools, which receive their funding directly from central government, rather than through a local authority.</a:t>
            </a:r>
          </a:p>
          <a:p>
            <a:pPr marL="109728" indent="0">
              <a:buNone/>
            </a:pPr>
            <a:endParaRPr lang="en-GB" dirty="0"/>
          </a:p>
          <a:p>
            <a:pPr marL="109728" indent="0">
              <a:buNone/>
            </a:pPr>
            <a:r>
              <a:rPr lang="en-GB" dirty="0"/>
              <a:t>The day-to-day running of the school is with the head teacher or principal, but they are overseen by individual charitable bodies called academy trusts and may be part of an academy chain.</a:t>
            </a:r>
          </a:p>
          <a:p>
            <a:pPr marL="109728" indent="0">
              <a:buNone/>
            </a:pPr>
            <a:endParaRPr lang="en-GB" dirty="0"/>
          </a:p>
          <a:p>
            <a:pPr marL="109728" indent="0">
              <a:buNone/>
            </a:pPr>
            <a:r>
              <a:rPr lang="en-GB" dirty="0"/>
              <a:t>These trusts and chains provide advice, support, expertise and a strategic overview.</a:t>
            </a:r>
          </a:p>
          <a:p>
            <a:pPr marL="109728" indent="0">
              <a:buNone/>
            </a:pPr>
            <a:endParaRPr lang="en-GB" dirty="0"/>
          </a:p>
          <a:p>
            <a:pPr marL="109728" indent="0">
              <a:buNone/>
            </a:pPr>
            <a:r>
              <a:rPr lang="en-GB" dirty="0"/>
              <a:t>They control their own admissions process and have more freedom than other schools to innovate.</a:t>
            </a:r>
          </a:p>
        </p:txBody>
      </p:sp>
      <p:sp>
        <p:nvSpPr>
          <p:cNvPr id="3" name="Title 2"/>
          <p:cNvSpPr>
            <a:spLocks noGrp="1"/>
          </p:cNvSpPr>
          <p:nvPr>
            <p:ph type="title"/>
          </p:nvPr>
        </p:nvSpPr>
        <p:spPr/>
        <p:txBody>
          <a:bodyPr>
            <a:normAutofit fontScale="90000"/>
          </a:bodyPr>
          <a:lstStyle/>
          <a:p>
            <a:r>
              <a:rPr lang="en-GB" dirty="0"/>
              <a:t>What does it mean to be an academy school?</a:t>
            </a:r>
          </a:p>
        </p:txBody>
      </p:sp>
    </p:spTree>
    <p:extLst>
      <p:ext uri="{BB962C8B-B14F-4D97-AF65-F5344CB8AC3E}">
        <p14:creationId xmlns:p14="http://schemas.microsoft.com/office/powerpoint/2010/main" val="39763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How many secondary schools are academies?</a:t>
            </a:r>
            <a:br>
              <a:rPr lang="en-GB" dirty="0"/>
            </a:b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4744"/>
            <a:ext cx="6984776" cy="533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89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GB" dirty="0"/>
              <a:t>They were once. The policy, which originated under Labour, aimed to improve struggling schools, primarily in deprived areas.</a:t>
            </a:r>
          </a:p>
          <a:p>
            <a:pPr marL="109728" indent="0">
              <a:buNone/>
            </a:pPr>
            <a:endParaRPr lang="en-GB" dirty="0"/>
          </a:p>
          <a:p>
            <a:pPr marL="109728" indent="0">
              <a:buNone/>
            </a:pPr>
            <a:r>
              <a:rPr lang="en-GB" dirty="0"/>
              <a:t>And this continues under the sponsored-academy model, where failing schools are taken over and run by an academy trust.</a:t>
            </a:r>
          </a:p>
          <a:p>
            <a:pPr marL="109728" indent="0">
              <a:buNone/>
            </a:pPr>
            <a:endParaRPr lang="en-GB" dirty="0"/>
          </a:p>
          <a:p>
            <a:pPr marL="109728" indent="0">
              <a:buNone/>
            </a:pPr>
            <a:r>
              <a:rPr lang="en-GB" dirty="0"/>
              <a:t>But it has changed radically to embrace all types of schools - successful or otherwise.</a:t>
            </a:r>
          </a:p>
          <a:p>
            <a:pPr marL="109728" indent="0">
              <a:buNone/>
            </a:pPr>
            <a:endParaRPr lang="en-GB" dirty="0"/>
          </a:p>
          <a:p>
            <a:pPr marL="109728" indent="0">
              <a:buNone/>
            </a:pPr>
            <a:r>
              <a:rPr lang="en-GB" dirty="0"/>
              <a:t>All schools - primary as well as secondary - have been invited to convert to academy status, with priority being given to the best performers.</a:t>
            </a:r>
          </a:p>
        </p:txBody>
      </p:sp>
      <p:sp>
        <p:nvSpPr>
          <p:cNvPr id="3" name="Title 2"/>
          <p:cNvSpPr>
            <a:spLocks noGrp="1"/>
          </p:cNvSpPr>
          <p:nvPr>
            <p:ph type="title"/>
          </p:nvPr>
        </p:nvSpPr>
        <p:spPr/>
        <p:txBody>
          <a:bodyPr>
            <a:normAutofit fontScale="90000"/>
          </a:bodyPr>
          <a:lstStyle/>
          <a:p>
            <a:r>
              <a:rPr lang="en-GB" dirty="0"/>
              <a:t>Weren't academies all about improving failing schools?</a:t>
            </a:r>
            <a:br>
              <a:rPr lang="en-GB" dirty="0"/>
            </a:br>
            <a:endParaRPr lang="en-GB" dirty="0"/>
          </a:p>
        </p:txBody>
      </p:sp>
    </p:spTree>
    <p:extLst>
      <p:ext uri="{BB962C8B-B14F-4D97-AF65-F5344CB8AC3E}">
        <p14:creationId xmlns:p14="http://schemas.microsoft.com/office/powerpoint/2010/main" val="1794061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GB" dirty="0"/>
              <a:t>The government argues academies drive up standards by putting more power in the hands of head teachers over pay, length of the school day and term times.</a:t>
            </a:r>
          </a:p>
          <a:p>
            <a:pPr marL="109728" indent="0">
              <a:buNone/>
            </a:pPr>
            <a:endParaRPr lang="en-GB" dirty="0"/>
          </a:p>
          <a:p>
            <a:pPr marL="109728" indent="0">
              <a:buNone/>
            </a:pPr>
            <a:r>
              <a:rPr lang="en-GB" dirty="0"/>
              <a:t>They have more freedom to innovate and can opt out of the national curriculum.</a:t>
            </a:r>
          </a:p>
          <a:p>
            <a:pPr marL="109728" indent="0">
              <a:buNone/>
            </a:pPr>
            <a:endParaRPr lang="en-GB" dirty="0"/>
          </a:p>
          <a:p>
            <a:pPr marL="109728" indent="0">
              <a:buNone/>
            </a:pPr>
            <a:r>
              <a:rPr lang="en-GB" dirty="0"/>
              <a:t>It says they have been shown to improve twice as fast as other state schools. Others dispute that.</a:t>
            </a:r>
          </a:p>
          <a:p>
            <a:pPr marL="109728" indent="0">
              <a:buNone/>
            </a:pPr>
            <a:endParaRPr lang="en-GB" dirty="0"/>
          </a:p>
          <a:p>
            <a:pPr marL="109728" indent="0">
              <a:buNone/>
            </a:pPr>
            <a:r>
              <a:rPr lang="en-GB" dirty="0"/>
              <a:t>In the past, they have received £25,000 conversion costs from the Department for Education, and have topped up their budgets by as much as 10%, receiving funds for support services that used to go to the local council.</a:t>
            </a:r>
          </a:p>
          <a:p>
            <a:endParaRPr lang="en-GB" dirty="0"/>
          </a:p>
          <a:p>
            <a:endParaRPr lang="en-GB" dirty="0"/>
          </a:p>
        </p:txBody>
      </p:sp>
      <p:sp>
        <p:nvSpPr>
          <p:cNvPr id="3" name="Title 2"/>
          <p:cNvSpPr>
            <a:spLocks noGrp="1"/>
          </p:cNvSpPr>
          <p:nvPr>
            <p:ph type="title"/>
          </p:nvPr>
        </p:nvSpPr>
        <p:spPr/>
        <p:txBody>
          <a:bodyPr>
            <a:normAutofit fontScale="90000"/>
          </a:bodyPr>
          <a:lstStyle/>
          <a:p>
            <a:r>
              <a:rPr lang="en-GB" dirty="0"/>
              <a:t>What are the benefits of academy status?</a:t>
            </a:r>
            <a:br>
              <a:rPr lang="en-GB" dirty="0"/>
            </a:br>
            <a:endParaRPr lang="en-GB" dirty="0"/>
          </a:p>
        </p:txBody>
      </p:sp>
    </p:spTree>
    <p:extLst>
      <p:ext uri="{BB962C8B-B14F-4D97-AF65-F5344CB8AC3E}">
        <p14:creationId xmlns:p14="http://schemas.microsoft.com/office/powerpoint/2010/main" val="91413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728" indent="0">
              <a:buNone/>
            </a:pPr>
            <a:r>
              <a:rPr lang="en-GB" dirty="0"/>
              <a:t>A series of MPs' committees have criticised the academies programme for a lack of oversight, in terms of finances and public accountability.</a:t>
            </a:r>
          </a:p>
          <a:p>
            <a:pPr marL="109728" indent="0">
              <a:buNone/>
            </a:pPr>
            <a:endParaRPr lang="en-GB" dirty="0"/>
          </a:p>
          <a:p>
            <a:pPr marL="109728" indent="0">
              <a:buNone/>
            </a:pPr>
            <a:r>
              <a:rPr lang="en-GB" dirty="0"/>
              <a:t>Teaching unions have long argued that academisation has been used as a way of privatising the school system, while the government says it is about introducing innovation.</a:t>
            </a:r>
          </a:p>
          <a:p>
            <a:pPr marL="109728" indent="0">
              <a:buNone/>
            </a:pPr>
            <a:endParaRPr lang="en-GB" dirty="0"/>
          </a:p>
          <a:p>
            <a:pPr marL="109728" indent="0">
              <a:buNone/>
            </a:pPr>
            <a:r>
              <a:rPr lang="en-GB" dirty="0"/>
              <a:t>Now private providers run large "chains" of schools, and some of these grew very fast - taking on more schools than they could cope with.</a:t>
            </a:r>
          </a:p>
          <a:p>
            <a:pPr marL="109728" indent="0">
              <a:buNone/>
            </a:pPr>
            <a:endParaRPr lang="en-GB" dirty="0"/>
          </a:p>
          <a:p>
            <a:pPr marL="109728" indent="0">
              <a:buNone/>
            </a:pPr>
            <a:r>
              <a:rPr lang="en-GB" dirty="0"/>
              <a:t>This led to some of the largest chains being stopped from taking on any more schools.</a:t>
            </a:r>
          </a:p>
          <a:p>
            <a:pPr marL="109728" indent="0">
              <a:buNone/>
            </a:pPr>
            <a:endParaRPr lang="en-GB" dirty="0"/>
          </a:p>
          <a:p>
            <a:pPr marL="109728" indent="0">
              <a:buNone/>
            </a:pPr>
            <a:r>
              <a:rPr lang="en-GB" dirty="0"/>
              <a:t>Recently, the Ofsted chief Sir Michael Wilshaw criticised seven sizeable academy chains for failing to improve the results of too many pupils in their schools, while paying board members large salaries.</a:t>
            </a:r>
          </a:p>
          <a:p>
            <a:pPr marL="109728" indent="0">
              <a:buNone/>
            </a:pPr>
            <a:endParaRPr lang="en-GB" dirty="0"/>
          </a:p>
          <a:p>
            <a:pPr marL="109728" indent="0">
              <a:buNone/>
            </a:pPr>
            <a:r>
              <a:rPr lang="en-GB" dirty="0"/>
              <a:t>But he also acknowledged </a:t>
            </a:r>
            <a:r>
              <a:rPr lang="en-GB" b="1" dirty="0"/>
              <a:t>that great progress has been seen in many academies.</a:t>
            </a:r>
          </a:p>
        </p:txBody>
      </p:sp>
      <p:sp>
        <p:nvSpPr>
          <p:cNvPr id="3" name="Title 2"/>
          <p:cNvSpPr>
            <a:spLocks noGrp="1"/>
          </p:cNvSpPr>
          <p:nvPr>
            <p:ph type="title"/>
          </p:nvPr>
        </p:nvSpPr>
        <p:spPr/>
        <p:txBody>
          <a:bodyPr>
            <a:normAutofit fontScale="90000"/>
          </a:bodyPr>
          <a:lstStyle/>
          <a:p>
            <a:r>
              <a:rPr lang="en-GB" dirty="0"/>
              <a:t>What do critics say?</a:t>
            </a:r>
            <a:br>
              <a:rPr lang="en-GB" dirty="0"/>
            </a:br>
            <a:endParaRPr lang="en-GB" dirty="0"/>
          </a:p>
        </p:txBody>
      </p:sp>
    </p:spTree>
    <p:extLst>
      <p:ext uri="{BB962C8B-B14F-4D97-AF65-F5344CB8AC3E}">
        <p14:creationId xmlns:p14="http://schemas.microsoft.com/office/powerpoint/2010/main" val="113392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540768"/>
          </a:xfrm>
        </p:spPr>
        <p:txBody>
          <a:bodyPr>
            <a:normAutofit/>
          </a:bodyPr>
          <a:lstStyle/>
          <a:p>
            <a:pPr marL="0" indent="0">
              <a:buNone/>
            </a:pPr>
            <a:r>
              <a:rPr lang="en-GB" dirty="0"/>
              <a:t>Quick starter. How long do students have to stay in school? i.e. what is the compulsory participation age for young people?</a:t>
            </a:r>
          </a:p>
          <a:p>
            <a:pPr marL="0" indent="0">
              <a:buNone/>
            </a:pPr>
            <a:endParaRPr lang="en-GB" dirty="0"/>
          </a:p>
          <a:p>
            <a:pPr marL="0" indent="0">
              <a:buNone/>
            </a:pPr>
            <a:endParaRPr lang="en-GB" dirty="0"/>
          </a:p>
          <a:p>
            <a:pPr marL="0" indent="0">
              <a:buNone/>
            </a:pPr>
            <a:endParaRPr lang="en-GB" dirty="0"/>
          </a:p>
        </p:txBody>
      </p:sp>
      <p:sp>
        <p:nvSpPr>
          <p:cNvPr id="2" name="Title 1"/>
          <p:cNvSpPr>
            <a:spLocks noGrp="1"/>
          </p:cNvSpPr>
          <p:nvPr>
            <p:ph type="title"/>
          </p:nvPr>
        </p:nvSpPr>
        <p:spPr/>
        <p:txBody>
          <a:bodyPr>
            <a:normAutofit/>
          </a:bodyPr>
          <a:lstStyle/>
          <a:p>
            <a:r>
              <a:rPr lang="en-GB" dirty="0"/>
              <a:t>Starter…</a:t>
            </a:r>
          </a:p>
        </p:txBody>
      </p:sp>
      <p:sp>
        <p:nvSpPr>
          <p:cNvPr id="7" name="TextBox 6"/>
          <p:cNvSpPr txBox="1"/>
          <p:nvPr/>
        </p:nvSpPr>
        <p:spPr>
          <a:xfrm>
            <a:off x="611560" y="3573016"/>
            <a:ext cx="7238304" cy="1477328"/>
          </a:xfrm>
          <a:prstGeom prst="rect">
            <a:avLst/>
          </a:prstGeom>
          <a:noFill/>
        </p:spPr>
        <p:txBody>
          <a:bodyPr wrap="square" rtlCol="0">
            <a:spAutoFit/>
          </a:bodyPr>
          <a:lstStyle/>
          <a:p>
            <a:r>
              <a:rPr lang="en-GB" dirty="0"/>
              <a:t>The 1944 Education Act guaranteed free education for every child in England and Wales.</a:t>
            </a:r>
          </a:p>
          <a:p>
            <a:endParaRPr lang="en-GB" dirty="0"/>
          </a:p>
          <a:p>
            <a:r>
              <a:rPr lang="en-GB" dirty="0"/>
              <a:t>But – </a:t>
            </a:r>
            <a:r>
              <a:rPr lang="en-GB" b="1" dirty="0"/>
              <a:t>when could you leave school then</a:t>
            </a:r>
            <a:r>
              <a:rPr lang="en-GB" dirty="0"/>
              <a:t>? And when can you leave school now?</a:t>
            </a:r>
          </a:p>
        </p:txBody>
      </p:sp>
    </p:spTree>
    <p:extLst>
      <p:ext uri="{BB962C8B-B14F-4D97-AF65-F5344CB8AC3E}">
        <p14:creationId xmlns:p14="http://schemas.microsoft.com/office/powerpoint/2010/main" val="1548604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A multi-academy trust </a:t>
            </a:r>
            <a:r>
              <a:rPr lang="en-GB" b="1" dirty="0"/>
              <a:t>(MAT) </a:t>
            </a:r>
            <a:r>
              <a:rPr lang="en-GB" dirty="0"/>
              <a:t>is a group of schools </a:t>
            </a:r>
            <a:r>
              <a:rPr lang="en-GB" b="1" dirty="0"/>
              <a:t>working in collaboration as one entity </a:t>
            </a:r>
            <a:r>
              <a:rPr lang="en-GB" dirty="0"/>
              <a:t>to improve and maintain high educational standards across the trust. The multi-academy trust is governed through </a:t>
            </a:r>
            <a:r>
              <a:rPr lang="en-GB" b="1" dirty="0"/>
              <a:t>a single set of members and directors.</a:t>
            </a:r>
          </a:p>
          <a:p>
            <a:endParaRPr lang="en-GB" dirty="0"/>
          </a:p>
          <a:p>
            <a:pPr marL="109728" indent="0">
              <a:buNone/>
            </a:pPr>
            <a:r>
              <a:rPr lang="en-GB" dirty="0"/>
              <a:t>There are typically two forms of multi-academy trust:</a:t>
            </a:r>
          </a:p>
          <a:p>
            <a:pPr marL="109728" indent="0">
              <a:buNone/>
            </a:pPr>
            <a:endParaRPr lang="en-GB" dirty="0"/>
          </a:p>
          <a:p>
            <a:r>
              <a:rPr lang="en-GB" dirty="0"/>
              <a:t>the group of schools may be an existing academy chain which a school elects to join</a:t>
            </a:r>
          </a:p>
          <a:p>
            <a:r>
              <a:rPr lang="en-GB" dirty="0"/>
              <a:t>a number of schools come together to set up a new multi-academy trust with remit, governance </a:t>
            </a:r>
            <a:r>
              <a:rPr lang="en-GB" dirty="0" err="1"/>
              <a:t>etc</a:t>
            </a:r>
            <a:r>
              <a:rPr lang="en-GB" dirty="0"/>
              <a:t> </a:t>
            </a:r>
            <a:r>
              <a:rPr lang="en-GB" b="1" dirty="0"/>
              <a:t>decided collectively.</a:t>
            </a:r>
          </a:p>
        </p:txBody>
      </p:sp>
      <p:sp>
        <p:nvSpPr>
          <p:cNvPr id="3" name="Title 2"/>
          <p:cNvSpPr>
            <a:spLocks noGrp="1"/>
          </p:cNvSpPr>
          <p:nvPr>
            <p:ph type="title"/>
          </p:nvPr>
        </p:nvSpPr>
        <p:spPr>
          <a:xfrm>
            <a:off x="467544" y="476672"/>
            <a:ext cx="8229600" cy="1143000"/>
          </a:xfrm>
        </p:spPr>
        <p:txBody>
          <a:bodyPr>
            <a:normAutofit fontScale="90000"/>
          </a:bodyPr>
          <a:lstStyle/>
          <a:p>
            <a:r>
              <a:rPr lang="en-GB" dirty="0"/>
              <a:t>WHAT IS A MULTI-ACADEMY TRUST (MAT)?</a:t>
            </a:r>
            <a:br>
              <a:rPr lang="en-GB" dirty="0"/>
            </a:br>
            <a:endParaRPr lang="en-GB" dirty="0"/>
          </a:p>
        </p:txBody>
      </p:sp>
    </p:spTree>
    <p:extLst>
      <p:ext uri="{BB962C8B-B14F-4D97-AF65-F5344CB8AC3E}">
        <p14:creationId xmlns:p14="http://schemas.microsoft.com/office/powerpoint/2010/main" val="1229325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A federation is where a number of maintained schools come together under one governing body. The schools’ individual governing bodies are disbanded and a new single over-arching governing body is formed. This becomes the accountable body for all the schools and sets the strategic direction for the group.</a:t>
            </a:r>
          </a:p>
          <a:p>
            <a:r>
              <a:rPr lang="en-GB" dirty="0"/>
              <a:t>Federation can be a very effective group structure, providing </a:t>
            </a:r>
            <a:r>
              <a:rPr lang="en-GB" b="1" dirty="0"/>
              <a:t>maintained schools </a:t>
            </a:r>
            <a:r>
              <a:rPr lang="en-GB" dirty="0"/>
              <a:t>with the opportunity to form a group - </a:t>
            </a:r>
            <a:r>
              <a:rPr lang="en-GB" b="1" dirty="0"/>
              <a:t>without incurring legal costs (MATS)</a:t>
            </a:r>
            <a:r>
              <a:rPr lang="en-GB" dirty="0"/>
              <a:t>- in order to improve the education of pupils. </a:t>
            </a:r>
          </a:p>
        </p:txBody>
      </p:sp>
      <p:sp>
        <p:nvSpPr>
          <p:cNvPr id="3" name="Title 2"/>
          <p:cNvSpPr>
            <a:spLocks noGrp="1"/>
          </p:cNvSpPr>
          <p:nvPr>
            <p:ph type="title"/>
          </p:nvPr>
        </p:nvSpPr>
        <p:spPr/>
        <p:txBody>
          <a:bodyPr/>
          <a:lstStyle/>
          <a:p>
            <a:r>
              <a:rPr lang="en-GB" dirty="0"/>
              <a:t>Federations and Chains</a:t>
            </a:r>
          </a:p>
        </p:txBody>
      </p:sp>
    </p:spTree>
    <p:extLst>
      <p:ext uri="{BB962C8B-B14F-4D97-AF65-F5344CB8AC3E}">
        <p14:creationId xmlns:p14="http://schemas.microsoft.com/office/powerpoint/2010/main" val="1769386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910" y="404664"/>
            <a:ext cx="7772400" cy="1152128"/>
          </a:xfrm>
        </p:spPr>
        <p:txBody>
          <a:bodyPr>
            <a:normAutofit fontScale="90000"/>
          </a:bodyPr>
          <a:lstStyle/>
          <a:p>
            <a:r>
              <a:rPr lang="en-GB" dirty="0" smtClean="0"/>
              <a:t>ACCOUNTABILITY AND OFSTED</a:t>
            </a:r>
            <a:endParaRPr lang="en-GB" dirty="0"/>
          </a:p>
        </p:txBody>
      </p:sp>
      <p:sp>
        <p:nvSpPr>
          <p:cNvPr id="3" name="Subtitle 2"/>
          <p:cNvSpPr>
            <a:spLocks noGrp="1"/>
          </p:cNvSpPr>
          <p:nvPr>
            <p:ph type="subTitle" idx="1"/>
          </p:nvPr>
        </p:nvSpPr>
        <p:spPr>
          <a:xfrm>
            <a:off x="611560" y="1628800"/>
            <a:ext cx="7704856" cy="4010000"/>
          </a:xfrm>
        </p:spPr>
        <p:txBody>
          <a:bodyPr>
            <a:normAutofit fontScale="92500" lnSpcReduction="10000"/>
          </a:bodyPr>
          <a:lstStyle/>
          <a:p>
            <a:pPr marL="457200" indent="-457200" algn="l">
              <a:buFont typeface="Arial" panose="020B0604020202020204" pitchFamily="34" charset="0"/>
              <a:buChar char="•"/>
            </a:pPr>
            <a:r>
              <a:rPr lang="en-GB" dirty="0" smtClean="0">
                <a:solidFill>
                  <a:schemeClr val="tx1"/>
                </a:solidFill>
              </a:rPr>
              <a:t>Before 1992, inspections </a:t>
            </a:r>
            <a:r>
              <a:rPr lang="en-GB" dirty="0">
                <a:solidFill>
                  <a:schemeClr val="tx1"/>
                </a:solidFill>
              </a:rPr>
              <a:t>were carried out by </a:t>
            </a:r>
            <a:r>
              <a:rPr lang="en-GB" dirty="0" smtClean="0">
                <a:solidFill>
                  <a:schemeClr val="tx1"/>
                </a:solidFill>
              </a:rPr>
              <a:t>inspectors based in Local Education Authorities who reported to the Secretary of State for Education</a:t>
            </a:r>
          </a:p>
          <a:p>
            <a:pPr marL="457200" indent="-457200" algn="l">
              <a:buFont typeface="Arial" panose="020B0604020202020204" pitchFamily="34" charset="0"/>
              <a:buChar char="•"/>
            </a:pPr>
            <a:r>
              <a:rPr lang="en-GB" dirty="0" smtClean="0">
                <a:solidFill>
                  <a:schemeClr val="tx1"/>
                </a:solidFill>
              </a:rPr>
              <a:t>Ofsted </a:t>
            </a:r>
            <a:r>
              <a:rPr lang="en-GB" dirty="0">
                <a:solidFill>
                  <a:schemeClr val="tx1"/>
                </a:solidFill>
              </a:rPr>
              <a:t>was established to overcome regional variations in judgements </a:t>
            </a:r>
            <a:endParaRPr lang="en-GB" dirty="0" smtClean="0">
              <a:solidFill>
                <a:schemeClr val="tx1"/>
              </a:solidFill>
            </a:endParaRPr>
          </a:p>
          <a:p>
            <a:pPr marL="457200" indent="-457200" algn="l">
              <a:buFont typeface="Arial" panose="020B0604020202020204" pitchFamily="34" charset="0"/>
              <a:buChar char="•"/>
            </a:pPr>
            <a:r>
              <a:rPr lang="en-GB" dirty="0" smtClean="0">
                <a:solidFill>
                  <a:schemeClr val="tx1"/>
                </a:solidFill>
              </a:rPr>
              <a:t>Inspection reports were published for anyone to read under the accountability agenda</a:t>
            </a:r>
          </a:p>
          <a:p>
            <a:pPr marL="457200" indent="-457200" algn="l">
              <a:buFont typeface="Arial" panose="020B0604020202020204" pitchFamily="34" charset="0"/>
              <a:buChar char="•"/>
            </a:pPr>
            <a:r>
              <a:rPr lang="en-GB" dirty="0" smtClean="0">
                <a:solidFill>
                  <a:schemeClr val="tx1"/>
                </a:solidFill>
              </a:rPr>
              <a:t>Later extended to cover day care and child-minding</a:t>
            </a:r>
          </a:p>
          <a:p>
            <a:pPr marL="457200" indent="-457200" algn="l">
              <a:buFont typeface="Arial" panose="020B0604020202020204" pitchFamily="34" charset="0"/>
              <a:buChar char="•"/>
            </a:pPr>
            <a:endParaRPr lang="en-GB" dirty="0" smtClean="0">
              <a:solidFill>
                <a:schemeClr val="tx1"/>
              </a:solidFill>
            </a:endParaRPr>
          </a:p>
          <a:p>
            <a:pPr algn="l"/>
            <a:endParaRPr lang="en-GB" dirty="0">
              <a:solidFill>
                <a:schemeClr val="tx1"/>
              </a:solidFill>
            </a:endParaRPr>
          </a:p>
          <a:p>
            <a:endParaRPr lang="en-GB" dirty="0"/>
          </a:p>
        </p:txBody>
      </p:sp>
      <p:pic>
        <p:nvPicPr>
          <p:cNvPr id="6" name="Picture 5" descr="Ofsted [logo]"/>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33256"/>
            <a:ext cx="1060450" cy="895350"/>
          </a:xfrm>
          <a:prstGeom prst="rect">
            <a:avLst/>
          </a:prstGeom>
          <a:noFill/>
          <a:ln>
            <a:noFill/>
          </a:ln>
        </p:spPr>
      </p:pic>
    </p:spTree>
    <p:extLst>
      <p:ext uri="{BB962C8B-B14F-4D97-AF65-F5344CB8AC3E}">
        <p14:creationId xmlns:p14="http://schemas.microsoft.com/office/powerpoint/2010/main" val="1156391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720080"/>
          </a:xfrm>
        </p:spPr>
        <p:txBody>
          <a:bodyPr>
            <a:normAutofit/>
          </a:bodyPr>
          <a:lstStyle/>
          <a:p>
            <a:r>
              <a:rPr lang="en-GB" dirty="0" smtClean="0"/>
              <a:t>SCHOOL GOVERNANCE 1</a:t>
            </a:r>
            <a:endParaRPr lang="en-GB" dirty="0"/>
          </a:p>
        </p:txBody>
      </p:sp>
      <p:sp>
        <p:nvSpPr>
          <p:cNvPr id="3" name="Content Placeholder 2"/>
          <p:cNvSpPr>
            <a:spLocks noGrp="1"/>
          </p:cNvSpPr>
          <p:nvPr>
            <p:ph idx="1"/>
          </p:nvPr>
        </p:nvSpPr>
        <p:spPr>
          <a:xfrm>
            <a:off x="457200" y="1556792"/>
            <a:ext cx="8229600" cy="4569371"/>
          </a:xfrm>
        </p:spPr>
        <p:txBody>
          <a:bodyPr>
            <a:normAutofit/>
          </a:bodyPr>
          <a:lstStyle/>
          <a:p>
            <a:r>
              <a:rPr lang="en-GB" dirty="0" smtClean="0"/>
              <a:t>School Governing Bodies (GBs) are made up of Head teachers, representatives of teaching and support staff, parents and co-opted members of the community</a:t>
            </a:r>
          </a:p>
          <a:p>
            <a:r>
              <a:rPr lang="en-GB" dirty="0" smtClean="0"/>
              <a:t>GB members are volunteers, i.e. unpaid</a:t>
            </a:r>
          </a:p>
          <a:p>
            <a:r>
              <a:rPr lang="en-GB" dirty="0" smtClean="0"/>
              <a:t>GBs typically meet twice a term and many also have a committee system with committees (e.g. Finance, Personnel, Buildings) meeting once or twice a term</a:t>
            </a:r>
            <a:endParaRPr lang="en-GB" dirty="0"/>
          </a:p>
        </p:txBody>
      </p:sp>
    </p:spTree>
    <p:extLst>
      <p:ext uri="{BB962C8B-B14F-4D97-AF65-F5344CB8AC3E}">
        <p14:creationId xmlns:p14="http://schemas.microsoft.com/office/powerpoint/2010/main" val="1276354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GOVERNANCE </a:t>
            </a:r>
            <a:r>
              <a:rPr lang="en-GB" dirty="0" smtClean="0"/>
              <a:t>2</a:t>
            </a:r>
            <a:endParaRPr lang="en-GB" dirty="0"/>
          </a:p>
        </p:txBody>
      </p:sp>
      <p:sp>
        <p:nvSpPr>
          <p:cNvPr id="3" name="Content Placeholder 2"/>
          <p:cNvSpPr>
            <a:spLocks noGrp="1"/>
          </p:cNvSpPr>
          <p:nvPr>
            <p:ph idx="1"/>
          </p:nvPr>
        </p:nvSpPr>
        <p:spPr/>
        <p:txBody>
          <a:bodyPr/>
          <a:lstStyle/>
          <a:p>
            <a:r>
              <a:rPr lang="en-GB" dirty="0"/>
              <a:t>They are responsible for making strategic decisions about the school, </a:t>
            </a:r>
            <a:r>
              <a:rPr lang="en-GB" dirty="0" smtClean="0"/>
              <a:t>including:</a:t>
            </a:r>
          </a:p>
          <a:p>
            <a:pPr marL="723900" indent="-368300">
              <a:buSzPct val="50000"/>
              <a:buFont typeface="Courier New" panose="02070309020205020404" pitchFamily="49" charset="0"/>
              <a:buChar char="o"/>
            </a:pPr>
            <a:r>
              <a:rPr lang="en-GB" dirty="0"/>
              <a:t>s</a:t>
            </a:r>
            <a:r>
              <a:rPr lang="en-GB" dirty="0" smtClean="0"/>
              <a:t>etting policies and targets</a:t>
            </a:r>
          </a:p>
          <a:p>
            <a:pPr marL="723900" indent="-368300">
              <a:buSzPct val="50000"/>
              <a:buFont typeface="Courier New" panose="02070309020205020404" pitchFamily="49" charset="0"/>
              <a:buChar char="o"/>
            </a:pPr>
            <a:r>
              <a:rPr lang="en-GB" dirty="0" smtClean="0"/>
              <a:t>setting </a:t>
            </a:r>
            <a:r>
              <a:rPr lang="en-GB" dirty="0"/>
              <a:t>and monitoring the </a:t>
            </a:r>
            <a:r>
              <a:rPr lang="en-GB" dirty="0" smtClean="0"/>
              <a:t>budget</a:t>
            </a:r>
          </a:p>
          <a:p>
            <a:pPr marL="723900" indent="-368300">
              <a:buSzPct val="50000"/>
              <a:buFont typeface="Courier New" panose="02070309020205020404" pitchFamily="49" charset="0"/>
              <a:buChar char="o"/>
            </a:pPr>
            <a:r>
              <a:rPr lang="en-GB" dirty="0" smtClean="0"/>
              <a:t>deciding </a:t>
            </a:r>
            <a:r>
              <a:rPr lang="en-GB" dirty="0"/>
              <a:t>staffing</a:t>
            </a:r>
            <a:r>
              <a:rPr lang="en-GB" dirty="0" smtClean="0"/>
              <a:t>, including </a:t>
            </a:r>
            <a:r>
              <a:rPr lang="en-GB" dirty="0"/>
              <a:t>recruitment </a:t>
            </a:r>
            <a:r>
              <a:rPr lang="en-GB" dirty="0" smtClean="0"/>
              <a:t>and, </a:t>
            </a:r>
            <a:r>
              <a:rPr lang="en-GB" dirty="0"/>
              <a:t>if necessary, </a:t>
            </a:r>
            <a:r>
              <a:rPr lang="en-GB" dirty="0" smtClean="0"/>
              <a:t>redundancy, </a:t>
            </a:r>
          </a:p>
          <a:p>
            <a:pPr marL="723900" indent="-368300">
              <a:buSzPct val="50000"/>
              <a:buFont typeface="Courier New" panose="02070309020205020404" pitchFamily="49" charset="0"/>
              <a:buChar char="o"/>
            </a:pPr>
            <a:r>
              <a:rPr lang="en-GB" dirty="0" smtClean="0"/>
              <a:t>managing the maintenance of the site and buildings</a:t>
            </a:r>
            <a:endParaRPr lang="en-GB" dirty="0"/>
          </a:p>
          <a:p>
            <a:endParaRPr lang="en-GB" dirty="0"/>
          </a:p>
        </p:txBody>
      </p:sp>
    </p:spTree>
    <p:extLst>
      <p:ext uri="{BB962C8B-B14F-4D97-AF65-F5344CB8AC3E}">
        <p14:creationId xmlns:p14="http://schemas.microsoft.com/office/powerpoint/2010/main" val="262904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540768"/>
          </a:xfrm>
        </p:spPr>
        <p:txBody>
          <a:bodyPr>
            <a:normAutofit/>
          </a:bodyPr>
          <a:lstStyle/>
          <a:p>
            <a:pPr marL="0" indent="0">
              <a:buNone/>
            </a:pPr>
            <a:r>
              <a:rPr lang="en-GB" dirty="0"/>
              <a:t>Quick starter. How long do students have to stay in school? I.e. what is the compulsory participation age for young people?</a:t>
            </a:r>
          </a:p>
        </p:txBody>
      </p:sp>
      <p:sp>
        <p:nvSpPr>
          <p:cNvPr id="2" name="Title 1"/>
          <p:cNvSpPr>
            <a:spLocks noGrp="1"/>
          </p:cNvSpPr>
          <p:nvPr>
            <p:ph type="title"/>
          </p:nvPr>
        </p:nvSpPr>
        <p:spPr/>
        <p:txBody>
          <a:bodyPr>
            <a:normAutofit/>
          </a:bodyPr>
          <a:lstStyle/>
          <a:p>
            <a:r>
              <a:rPr lang="en-GB" dirty="0"/>
              <a:t>Starter…</a:t>
            </a:r>
          </a:p>
        </p:txBody>
      </p:sp>
      <p:sp>
        <p:nvSpPr>
          <p:cNvPr id="4" name="TextBox 3"/>
          <p:cNvSpPr txBox="1"/>
          <p:nvPr/>
        </p:nvSpPr>
        <p:spPr>
          <a:xfrm>
            <a:off x="509681" y="2996952"/>
            <a:ext cx="8280920" cy="1846659"/>
          </a:xfrm>
          <a:prstGeom prst="rect">
            <a:avLst/>
          </a:prstGeom>
          <a:noFill/>
        </p:spPr>
        <p:txBody>
          <a:bodyPr wrap="square" rtlCol="0">
            <a:spAutoFit/>
          </a:bodyPr>
          <a:lstStyle/>
          <a:p>
            <a:r>
              <a:rPr lang="en-GB" sz="1600" dirty="0"/>
              <a:t>The government raised the school leaving age from 14 to </a:t>
            </a:r>
            <a:r>
              <a:rPr lang="en-GB" sz="1600" dirty="0" err="1"/>
              <a:t>to</a:t>
            </a:r>
            <a:r>
              <a:rPr lang="en-GB" sz="1600" dirty="0"/>
              <a:t> 15 in 1947 - but it was not until 1972 that the leaving age rose to 16.</a:t>
            </a:r>
          </a:p>
          <a:p>
            <a:endParaRPr lang="en-GB" sz="1600" dirty="0"/>
          </a:p>
          <a:p>
            <a:r>
              <a:rPr lang="en-GB" sz="1600" dirty="0"/>
              <a:t>The Education and Skills Act 2008 legislated to raise the age of </a:t>
            </a:r>
            <a:r>
              <a:rPr lang="en-GB" sz="1600" b="1" dirty="0"/>
              <a:t>compulsory participation in education or training </a:t>
            </a:r>
            <a:r>
              <a:rPr lang="en-GB" sz="1600" dirty="0"/>
              <a:t>to the end of the academic year in which young people turn 17 in 2013 and </a:t>
            </a:r>
            <a:r>
              <a:rPr lang="en-GB" sz="1600" b="1" dirty="0"/>
              <a:t>to their 18th birthday in 2015</a:t>
            </a:r>
            <a:r>
              <a:rPr lang="en-GB" sz="1600" dirty="0"/>
              <a:t>.</a:t>
            </a:r>
          </a:p>
          <a:p>
            <a:endParaRPr lang="en-GB" dirty="0"/>
          </a:p>
        </p:txBody>
      </p:sp>
      <p:sp>
        <p:nvSpPr>
          <p:cNvPr id="5" name="TextBox 4"/>
          <p:cNvSpPr txBox="1"/>
          <p:nvPr/>
        </p:nvSpPr>
        <p:spPr>
          <a:xfrm>
            <a:off x="720846" y="4725144"/>
            <a:ext cx="7632848" cy="923330"/>
          </a:xfrm>
          <a:prstGeom prst="rect">
            <a:avLst/>
          </a:prstGeom>
          <a:noFill/>
        </p:spPr>
        <p:txBody>
          <a:bodyPr wrap="square" rtlCol="0">
            <a:spAutoFit/>
          </a:bodyPr>
          <a:lstStyle/>
          <a:p>
            <a:endParaRPr lang="en-GB" dirty="0"/>
          </a:p>
          <a:p>
            <a:r>
              <a:rPr lang="en-GB" dirty="0"/>
              <a:t>Which means being in Education, Employment of Training – leading to the term “NEET” – which means?</a:t>
            </a:r>
          </a:p>
        </p:txBody>
      </p:sp>
      <p:sp>
        <p:nvSpPr>
          <p:cNvPr id="6" name="TextBox 5"/>
          <p:cNvSpPr txBox="1"/>
          <p:nvPr/>
        </p:nvSpPr>
        <p:spPr>
          <a:xfrm>
            <a:off x="792854" y="5701898"/>
            <a:ext cx="7560840" cy="369332"/>
          </a:xfrm>
          <a:prstGeom prst="rect">
            <a:avLst/>
          </a:prstGeom>
          <a:noFill/>
        </p:spPr>
        <p:txBody>
          <a:bodyPr wrap="square" rtlCol="0">
            <a:spAutoFit/>
          </a:bodyPr>
          <a:lstStyle/>
          <a:p>
            <a:r>
              <a:rPr lang="en-GB" i="1" dirty="0"/>
              <a:t>Not in education, employment or training.</a:t>
            </a:r>
          </a:p>
        </p:txBody>
      </p:sp>
    </p:spTree>
    <p:extLst>
      <p:ext uri="{BB962C8B-B14F-4D97-AF65-F5344CB8AC3E}">
        <p14:creationId xmlns:p14="http://schemas.microsoft.com/office/powerpoint/2010/main" val="355813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GB" dirty="0">
                <a:solidFill>
                  <a:srgbClr val="0B0C0C"/>
                </a:solidFill>
                <a:latin typeface="nta"/>
              </a:rPr>
              <a:t>You can leave school on the last Friday in June if you’ll be 16 by the end of the summer holidays.</a:t>
            </a:r>
          </a:p>
          <a:p>
            <a:pPr fontAlgn="base"/>
            <a:r>
              <a:rPr lang="en-GB" dirty="0">
                <a:solidFill>
                  <a:srgbClr val="0B0C0C"/>
                </a:solidFill>
                <a:latin typeface="nta"/>
              </a:rPr>
              <a:t>You </a:t>
            </a:r>
            <a:r>
              <a:rPr lang="en-GB" b="1" dirty="0">
                <a:solidFill>
                  <a:srgbClr val="0B0C0C"/>
                </a:solidFill>
                <a:latin typeface="nta"/>
              </a:rPr>
              <a:t>must</a:t>
            </a:r>
            <a:r>
              <a:rPr lang="en-GB" dirty="0">
                <a:solidFill>
                  <a:srgbClr val="0B0C0C"/>
                </a:solidFill>
                <a:latin typeface="nta"/>
              </a:rPr>
              <a:t> then do one of the following until you’re 18:</a:t>
            </a:r>
          </a:p>
          <a:p>
            <a:pPr fontAlgn="base">
              <a:buFont typeface="Arial"/>
              <a:buChar char="•"/>
            </a:pPr>
            <a:r>
              <a:rPr lang="en-GB" dirty="0">
                <a:solidFill>
                  <a:srgbClr val="0B0C0C"/>
                </a:solidFill>
                <a:latin typeface="nta"/>
              </a:rPr>
              <a:t>stay in full-time education, for example at a college</a:t>
            </a:r>
          </a:p>
          <a:p>
            <a:pPr fontAlgn="base">
              <a:buFont typeface="Arial"/>
              <a:buChar char="•"/>
            </a:pPr>
            <a:r>
              <a:rPr lang="en-GB" dirty="0">
                <a:solidFill>
                  <a:srgbClr val="0B0C0C"/>
                </a:solidFill>
                <a:latin typeface="nta"/>
              </a:rPr>
              <a:t>start an </a:t>
            </a:r>
            <a:r>
              <a:rPr lang="en-GB" dirty="0">
                <a:solidFill>
                  <a:srgbClr val="4C2C92"/>
                </a:solidFill>
                <a:latin typeface="nta"/>
                <a:hlinkClick r:id="rId2"/>
              </a:rPr>
              <a:t>apprenticeship</a:t>
            </a:r>
            <a:r>
              <a:rPr lang="en-GB" dirty="0">
                <a:solidFill>
                  <a:srgbClr val="0B0C0C"/>
                </a:solidFill>
                <a:latin typeface="nta"/>
              </a:rPr>
              <a:t> or </a:t>
            </a:r>
            <a:r>
              <a:rPr lang="en-GB" dirty="0">
                <a:solidFill>
                  <a:srgbClr val="4C2C92"/>
                </a:solidFill>
                <a:latin typeface="nta"/>
                <a:hlinkClick r:id="rId3"/>
              </a:rPr>
              <a:t>traineeship</a:t>
            </a:r>
            <a:endParaRPr lang="en-GB" dirty="0">
              <a:solidFill>
                <a:srgbClr val="0B0C0C"/>
              </a:solidFill>
              <a:latin typeface="nta"/>
            </a:endParaRPr>
          </a:p>
          <a:p>
            <a:pPr fontAlgn="base">
              <a:buFont typeface="Arial"/>
              <a:buChar char="•"/>
            </a:pPr>
            <a:r>
              <a:rPr lang="en-GB" dirty="0">
                <a:solidFill>
                  <a:srgbClr val="0B0C0C"/>
                </a:solidFill>
                <a:latin typeface="nta"/>
              </a:rPr>
              <a:t>spend 20 hours or more a week working or volunteering, while in part-time education or training</a:t>
            </a:r>
          </a:p>
          <a:p>
            <a:endParaRPr lang="en-GB" dirty="0"/>
          </a:p>
        </p:txBody>
      </p:sp>
      <p:sp>
        <p:nvSpPr>
          <p:cNvPr id="3" name="Title 2"/>
          <p:cNvSpPr>
            <a:spLocks noGrp="1"/>
          </p:cNvSpPr>
          <p:nvPr>
            <p:ph type="title"/>
          </p:nvPr>
        </p:nvSpPr>
        <p:spPr>
          <a:xfrm>
            <a:off x="467544" y="548680"/>
            <a:ext cx="8229600" cy="1143000"/>
          </a:xfrm>
        </p:spPr>
        <p:txBody>
          <a:bodyPr>
            <a:normAutofit fontScale="90000"/>
          </a:bodyPr>
          <a:lstStyle/>
          <a:p>
            <a:r>
              <a:rPr lang="en-GB" dirty="0">
                <a:solidFill>
                  <a:srgbClr val="0B0C0C"/>
                </a:solidFill>
                <a:latin typeface="nta"/>
              </a:rPr>
              <a:t>School leaving age -England</a:t>
            </a:r>
            <a:br>
              <a:rPr lang="en-GB" dirty="0">
                <a:solidFill>
                  <a:srgbClr val="0B0C0C"/>
                </a:solidFill>
                <a:latin typeface="nta"/>
              </a:rPr>
            </a:br>
            <a:r>
              <a:rPr lang="en-GB" dirty="0">
                <a:solidFill>
                  <a:srgbClr val="0B0C0C"/>
                </a:solidFill>
                <a:latin typeface="nta"/>
              </a:rPr>
              <a:t/>
            </a:r>
            <a:br>
              <a:rPr lang="en-GB" dirty="0">
                <a:solidFill>
                  <a:srgbClr val="0B0C0C"/>
                </a:solidFill>
                <a:latin typeface="nta"/>
              </a:rPr>
            </a:br>
            <a:endParaRPr lang="en-GB" dirty="0"/>
          </a:p>
        </p:txBody>
      </p:sp>
    </p:spTree>
    <p:extLst>
      <p:ext uri="{BB962C8B-B14F-4D97-AF65-F5344CB8AC3E}">
        <p14:creationId xmlns:p14="http://schemas.microsoft.com/office/powerpoint/2010/main" val="397701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sz="3200" dirty="0"/>
              <a:t>Most state schools have to follow the national curriculum. The most common ones are:</a:t>
            </a:r>
          </a:p>
          <a:p>
            <a:endParaRPr lang="en-GB" dirty="0"/>
          </a:p>
          <a:p>
            <a:r>
              <a:rPr lang="en-GB" dirty="0"/>
              <a:t>community schools, controlled by the local council and not influenced by business or religious groups</a:t>
            </a:r>
          </a:p>
          <a:p>
            <a:r>
              <a:rPr lang="en-GB" dirty="0"/>
              <a:t>foundation schools and voluntary schools, which have more freedom to change the way they do things than community schools</a:t>
            </a:r>
          </a:p>
          <a:p>
            <a:r>
              <a:rPr lang="en-GB" dirty="0"/>
              <a:t>academies, run by a governing body, independent from the local council - </a:t>
            </a:r>
            <a:r>
              <a:rPr lang="en-GB" b="1" dirty="0"/>
              <a:t>they can follow a different curriculum</a:t>
            </a:r>
          </a:p>
          <a:p>
            <a:r>
              <a:rPr lang="en-GB" dirty="0"/>
              <a:t>grammar schools, run by the council, a foundation body or a trust - they select all or most of their pupils based on academic ability and there is often an exam to get in</a:t>
            </a:r>
          </a:p>
          <a:p>
            <a:r>
              <a:rPr lang="en-GB" dirty="0"/>
              <a:t>studio schools are a type of secondary school in England that is designed to give students practical skills in workplace environments as well as traditional academic and vocational courses of study. Like traditional schools, studio schools teach the National Curriculum and offer academic and vocational qualifications.</a:t>
            </a:r>
          </a:p>
        </p:txBody>
      </p:sp>
      <p:sp>
        <p:nvSpPr>
          <p:cNvPr id="2" name="Title 1"/>
          <p:cNvSpPr>
            <a:spLocks noGrp="1"/>
          </p:cNvSpPr>
          <p:nvPr>
            <p:ph type="title"/>
          </p:nvPr>
        </p:nvSpPr>
        <p:spPr/>
        <p:txBody>
          <a:bodyPr/>
          <a:lstStyle/>
          <a:p>
            <a:r>
              <a:rPr lang="en-GB" dirty="0"/>
              <a:t>Schools - overview</a:t>
            </a:r>
          </a:p>
        </p:txBody>
      </p:sp>
    </p:spTree>
    <p:extLst>
      <p:ext uri="{BB962C8B-B14F-4D97-AF65-F5344CB8AC3E}">
        <p14:creationId xmlns:p14="http://schemas.microsoft.com/office/powerpoint/2010/main" val="138569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Special schools with pupils aged 11 and older can specialise in 1 of the 4 areas of special educational needs:</a:t>
            </a:r>
          </a:p>
          <a:p>
            <a:endParaRPr lang="en-GB" dirty="0"/>
          </a:p>
          <a:p>
            <a:r>
              <a:rPr lang="en-GB" dirty="0"/>
              <a:t>communication and interaction</a:t>
            </a:r>
          </a:p>
          <a:p>
            <a:r>
              <a:rPr lang="en-GB" dirty="0"/>
              <a:t>cognition and learning</a:t>
            </a:r>
          </a:p>
          <a:p>
            <a:r>
              <a:rPr lang="en-GB" dirty="0"/>
              <a:t>social, emotional and mental health</a:t>
            </a:r>
          </a:p>
          <a:p>
            <a:r>
              <a:rPr lang="en-GB" dirty="0"/>
              <a:t>sensory and physical needs</a:t>
            </a:r>
          </a:p>
          <a:p>
            <a:r>
              <a:rPr lang="en-GB" dirty="0"/>
              <a:t>Schools can further specialise within these categories to reflect the special needs they help with, for example Autistic spectrum disorders, visual impairment, or speech, language and communication needs (SLCN).</a:t>
            </a:r>
          </a:p>
        </p:txBody>
      </p:sp>
      <p:sp>
        <p:nvSpPr>
          <p:cNvPr id="2" name="Title 1"/>
          <p:cNvSpPr>
            <a:spLocks noGrp="1"/>
          </p:cNvSpPr>
          <p:nvPr>
            <p:ph type="title"/>
          </p:nvPr>
        </p:nvSpPr>
        <p:spPr/>
        <p:txBody>
          <a:bodyPr/>
          <a:lstStyle/>
          <a:p>
            <a:r>
              <a:rPr lang="en-GB" dirty="0"/>
              <a:t>Special Schools</a:t>
            </a:r>
          </a:p>
        </p:txBody>
      </p:sp>
    </p:spTree>
    <p:extLst>
      <p:ext uri="{BB962C8B-B14F-4D97-AF65-F5344CB8AC3E}">
        <p14:creationId xmlns:p14="http://schemas.microsoft.com/office/powerpoint/2010/main" val="368360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Faith schools have to follow the national curriculum, but they can choose what they teach in religious studies.</a:t>
            </a:r>
          </a:p>
          <a:p>
            <a:endParaRPr lang="en-GB" dirty="0"/>
          </a:p>
          <a:p>
            <a:r>
              <a:rPr lang="en-GB" dirty="0"/>
              <a:t>Faith schools may have different admissions criteria and staffing policies to state schools, although anyone can apply for a place.</a:t>
            </a:r>
          </a:p>
          <a:p>
            <a:endParaRPr lang="en-GB" dirty="0"/>
          </a:p>
          <a:p>
            <a:r>
              <a:rPr lang="en-GB" dirty="0"/>
              <a:t>Faith academies</a:t>
            </a:r>
          </a:p>
          <a:p>
            <a:r>
              <a:rPr lang="en-GB" dirty="0"/>
              <a:t>Faith academies don’t have to teach the national curriculum and have their own admissions processes.</a:t>
            </a:r>
          </a:p>
        </p:txBody>
      </p:sp>
      <p:sp>
        <p:nvSpPr>
          <p:cNvPr id="2" name="Title 1"/>
          <p:cNvSpPr>
            <a:spLocks noGrp="1"/>
          </p:cNvSpPr>
          <p:nvPr>
            <p:ph type="title"/>
          </p:nvPr>
        </p:nvSpPr>
        <p:spPr/>
        <p:txBody>
          <a:bodyPr/>
          <a:lstStyle/>
          <a:p>
            <a:r>
              <a:rPr lang="en-GB" dirty="0"/>
              <a:t>Faith Schools</a:t>
            </a:r>
          </a:p>
        </p:txBody>
      </p:sp>
    </p:spTree>
    <p:extLst>
      <p:ext uri="{BB962C8B-B14F-4D97-AF65-F5344CB8AC3E}">
        <p14:creationId xmlns:p14="http://schemas.microsoft.com/office/powerpoint/2010/main" val="207283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a:t>Free schools are funded by the government but aren’t run by the local council. They have more control over how they do things.</a:t>
            </a:r>
          </a:p>
          <a:p>
            <a:endParaRPr lang="en-GB" dirty="0"/>
          </a:p>
          <a:p>
            <a:r>
              <a:rPr lang="en-GB" dirty="0"/>
              <a:t>They’re ‘all-ability’ schools, so can’t use academic selection processes like a grammar school.</a:t>
            </a:r>
          </a:p>
          <a:p>
            <a:endParaRPr lang="en-GB" dirty="0"/>
          </a:p>
          <a:p>
            <a:r>
              <a:rPr lang="en-GB" dirty="0"/>
              <a:t>Free schools can:</a:t>
            </a:r>
          </a:p>
          <a:p>
            <a:endParaRPr lang="en-GB" dirty="0"/>
          </a:p>
          <a:p>
            <a:r>
              <a:rPr lang="en-GB" dirty="0"/>
              <a:t>set their own pay and conditions for staff</a:t>
            </a:r>
          </a:p>
          <a:p>
            <a:r>
              <a:rPr lang="en-GB" dirty="0"/>
              <a:t>change the length of school terms and the school day</a:t>
            </a:r>
          </a:p>
          <a:p>
            <a:r>
              <a:rPr lang="en-GB" dirty="0"/>
              <a:t>They don’t have to follow the national curriculum.</a:t>
            </a:r>
          </a:p>
        </p:txBody>
      </p:sp>
      <p:sp>
        <p:nvSpPr>
          <p:cNvPr id="2" name="Title 1"/>
          <p:cNvSpPr>
            <a:spLocks noGrp="1"/>
          </p:cNvSpPr>
          <p:nvPr>
            <p:ph type="title"/>
          </p:nvPr>
        </p:nvSpPr>
        <p:spPr/>
        <p:txBody>
          <a:bodyPr>
            <a:normAutofit fontScale="90000"/>
          </a:bodyPr>
          <a:lstStyle/>
          <a:p>
            <a:r>
              <a:rPr lang="en-GB" dirty="0"/>
              <a:t/>
            </a:r>
            <a:br>
              <a:rPr lang="en-GB" dirty="0"/>
            </a:br>
            <a:r>
              <a:rPr lang="en-GB" dirty="0"/>
              <a:t> Free schools</a:t>
            </a:r>
            <a:br>
              <a:rPr lang="en-GB" dirty="0"/>
            </a:br>
            <a:endParaRPr lang="en-GB" dirty="0"/>
          </a:p>
        </p:txBody>
      </p:sp>
    </p:spTree>
    <p:extLst>
      <p:ext uri="{BB962C8B-B14F-4D97-AF65-F5344CB8AC3E}">
        <p14:creationId xmlns:p14="http://schemas.microsoft.com/office/powerpoint/2010/main" val="141163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Free schools are run on a not-for-profit basis and can be set up by groups like:</a:t>
            </a:r>
          </a:p>
          <a:p>
            <a:endParaRPr lang="en-GB" dirty="0"/>
          </a:p>
          <a:p>
            <a:r>
              <a:rPr lang="en-GB" dirty="0"/>
              <a:t>charities</a:t>
            </a:r>
          </a:p>
          <a:p>
            <a:r>
              <a:rPr lang="en-GB" dirty="0"/>
              <a:t>universities</a:t>
            </a:r>
          </a:p>
          <a:p>
            <a:r>
              <a:rPr lang="en-GB" dirty="0"/>
              <a:t>independent schools</a:t>
            </a:r>
          </a:p>
          <a:p>
            <a:r>
              <a:rPr lang="en-GB" dirty="0"/>
              <a:t>community and faith groups</a:t>
            </a:r>
          </a:p>
          <a:p>
            <a:r>
              <a:rPr lang="en-GB" dirty="0"/>
              <a:t>teachers</a:t>
            </a:r>
          </a:p>
          <a:p>
            <a:r>
              <a:rPr lang="en-GB" dirty="0"/>
              <a:t>parents</a:t>
            </a:r>
          </a:p>
          <a:p>
            <a:r>
              <a:rPr lang="en-GB" dirty="0"/>
              <a:t>businesses</a:t>
            </a:r>
          </a:p>
        </p:txBody>
      </p:sp>
      <p:sp>
        <p:nvSpPr>
          <p:cNvPr id="2" name="Title 1"/>
          <p:cNvSpPr>
            <a:spLocks noGrp="1"/>
          </p:cNvSpPr>
          <p:nvPr>
            <p:ph type="title"/>
          </p:nvPr>
        </p:nvSpPr>
        <p:spPr/>
        <p:txBody>
          <a:bodyPr>
            <a:normAutofit fontScale="90000"/>
          </a:bodyPr>
          <a:lstStyle/>
          <a:p>
            <a:r>
              <a:rPr lang="en-GB" dirty="0"/>
              <a:t>Who can set up free schools?</a:t>
            </a:r>
            <a:br>
              <a:rPr lang="en-GB" dirty="0"/>
            </a:br>
            <a:endParaRPr lang="en-GB" dirty="0"/>
          </a:p>
        </p:txBody>
      </p:sp>
    </p:spTree>
    <p:extLst>
      <p:ext uri="{BB962C8B-B14F-4D97-AF65-F5344CB8AC3E}">
        <p14:creationId xmlns:p14="http://schemas.microsoft.com/office/powerpoint/2010/main" val="3239797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131</TotalTime>
  <Words>1890</Words>
  <Application>Microsoft Office PowerPoint</Application>
  <PresentationFormat>On-screen Show (4:3)</PresentationFormat>
  <Paragraphs>163</Paragraphs>
  <Slides>24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Lucida Sans Unicode</vt:lpstr>
      <vt:lpstr>nta</vt:lpstr>
      <vt:lpstr>Verdana</vt:lpstr>
      <vt:lpstr>Wingdings 2</vt:lpstr>
      <vt:lpstr>Wingdings 3</vt:lpstr>
      <vt:lpstr>Concourse</vt:lpstr>
      <vt:lpstr>The changing face of education. </vt:lpstr>
      <vt:lpstr>Starter…</vt:lpstr>
      <vt:lpstr>Starter…</vt:lpstr>
      <vt:lpstr>School leaving age -England  </vt:lpstr>
      <vt:lpstr>Schools - overview</vt:lpstr>
      <vt:lpstr>Special Schools</vt:lpstr>
      <vt:lpstr>Faith Schools</vt:lpstr>
      <vt:lpstr>  Free schools </vt:lpstr>
      <vt:lpstr>Who can set up free schools? </vt:lpstr>
      <vt:lpstr> Academies </vt:lpstr>
      <vt:lpstr>Free schools or academies - what’s the difference?</vt:lpstr>
      <vt:lpstr>City technology colleges </vt:lpstr>
      <vt:lpstr>State boarding schools</vt:lpstr>
      <vt:lpstr> Private schools </vt:lpstr>
      <vt:lpstr>What does it mean to be an academy school?</vt:lpstr>
      <vt:lpstr>How many secondary schools are academies? </vt:lpstr>
      <vt:lpstr>Weren't academies all about improving failing schools? </vt:lpstr>
      <vt:lpstr>What are the benefits of academy status? </vt:lpstr>
      <vt:lpstr>What do critics say? </vt:lpstr>
      <vt:lpstr>WHAT IS A MULTI-ACADEMY TRUST (MAT)? </vt:lpstr>
      <vt:lpstr>Federations and Chains</vt:lpstr>
      <vt:lpstr>ACCOUNTABILITY AND OFSTED</vt:lpstr>
      <vt:lpstr>SCHOOL GOVERNANCE 1</vt:lpstr>
      <vt:lpstr>SCHOOL GOVERNANCE 2</vt:lpstr>
    </vt:vector>
  </TitlesOfParts>
  <Company>Kingsbridge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school</dc:title>
  <dc:creator>Lewis.M</dc:creator>
  <cp:lastModifiedBy>Watson, Annabel</cp:lastModifiedBy>
  <cp:revision>16</cp:revision>
  <cp:lastPrinted>2020-01-13T08:47:23Z</cp:lastPrinted>
  <dcterms:created xsi:type="dcterms:W3CDTF">2018-02-05T12:57:05Z</dcterms:created>
  <dcterms:modified xsi:type="dcterms:W3CDTF">2021-07-15T14:18:00Z</dcterms:modified>
</cp:coreProperties>
</file>