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65" r:id="rId2"/>
    <p:sldId id="264" r:id="rId3"/>
    <p:sldId id="257" r:id="rId4"/>
    <p:sldId id="258" r:id="rId5"/>
    <p:sldId id="259" r:id="rId6"/>
    <p:sldId id="260" r:id="rId7"/>
    <p:sldId id="261" r:id="rId8"/>
    <p:sldId id="262" r:id="rId9"/>
    <p:sldId id="273" r:id="rId10"/>
    <p:sldId id="274" r:id="rId11"/>
    <p:sldId id="275" r:id="rId12"/>
    <p:sldId id="276" r:id="rId13"/>
    <p:sldId id="277" r:id="rId14"/>
    <p:sldId id="278" r:id="rId15"/>
    <p:sldId id="27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0" d="100"/>
          <a:sy n="70" d="100"/>
        </p:scale>
        <p:origin x="90" y="4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5BBE9758-84D6-4B44-8C67-FBBB146B003D}" type="datetimeFigureOut">
              <a:rPr lang="en-GB" smtClean="0"/>
              <a:t>15/07/2021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4CAA73-7FB8-40CF-8FA6-FBBE2D6B495C}"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5023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BE9758-84D6-4B44-8C67-FBBB146B003D}" type="datetimeFigureOut">
              <a:rPr lang="en-GB" smtClean="0"/>
              <a:t>15/07/2021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4CAA73-7FB8-40CF-8FA6-FBBE2D6B495C}" type="slidenum">
              <a:rPr lang="en-GB" smtClean="0"/>
              <a:t>‹#›</a:t>
            </a:fld>
            <a:endParaRPr lang="en-GB"/>
          </a:p>
        </p:txBody>
      </p:sp>
    </p:spTree>
    <p:extLst>
      <p:ext uri="{BB962C8B-B14F-4D97-AF65-F5344CB8AC3E}">
        <p14:creationId xmlns:p14="http://schemas.microsoft.com/office/powerpoint/2010/main" val="822186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BE9758-84D6-4B44-8C67-FBBB146B003D}" type="datetimeFigureOut">
              <a:rPr lang="en-GB" smtClean="0"/>
              <a:t>15/07/2021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4CAA73-7FB8-40CF-8FA6-FBBE2D6B495C}" type="slidenum">
              <a:rPr lang="en-GB" smtClean="0"/>
              <a:t>‹#›</a:t>
            </a:fld>
            <a:endParaRPr lang="en-GB"/>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81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BE9758-84D6-4B44-8C67-FBBB146B003D}" type="datetimeFigureOut">
              <a:rPr lang="en-GB" smtClean="0"/>
              <a:t>15/07/2021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4CAA73-7FB8-40CF-8FA6-FBBE2D6B495C}" type="slidenum">
              <a:rPr lang="en-GB" smtClean="0"/>
              <a:t>‹#›</a:t>
            </a:fld>
            <a:endParaRPr lang="en-GB"/>
          </a:p>
        </p:txBody>
      </p:sp>
    </p:spTree>
    <p:extLst>
      <p:ext uri="{BB962C8B-B14F-4D97-AF65-F5344CB8AC3E}">
        <p14:creationId xmlns:p14="http://schemas.microsoft.com/office/powerpoint/2010/main" val="3089092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BE9758-84D6-4B44-8C67-FBBB146B003D}" type="datetimeFigureOut">
              <a:rPr lang="en-GB" smtClean="0"/>
              <a:t>15/07/2021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4CAA73-7FB8-40CF-8FA6-FBBE2D6B495C}"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8115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BBE9758-84D6-4B44-8C67-FBBB146B003D}" type="datetimeFigureOut">
              <a:rPr lang="en-GB" smtClean="0"/>
              <a:t>15/07/2021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4CAA73-7FB8-40CF-8FA6-FBBE2D6B495C}" type="slidenum">
              <a:rPr lang="en-GB" smtClean="0"/>
              <a:t>‹#›</a:t>
            </a:fld>
            <a:endParaRPr lang="en-GB"/>
          </a:p>
        </p:txBody>
      </p:sp>
    </p:spTree>
    <p:extLst>
      <p:ext uri="{BB962C8B-B14F-4D97-AF65-F5344CB8AC3E}">
        <p14:creationId xmlns:p14="http://schemas.microsoft.com/office/powerpoint/2010/main" val="743610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BBE9758-84D6-4B44-8C67-FBBB146B003D}" type="datetimeFigureOut">
              <a:rPr lang="en-GB" smtClean="0"/>
              <a:t>15/07/2021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E4CAA73-7FB8-40CF-8FA6-FBBE2D6B495C}" type="slidenum">
              <a:rPr lang="en-GB" smtClean="0"/>
              <a:t>‹#›</a:t>
            </a:fld>
            <a:endParaRPr lang="en-GB"/>
          </a:p>
        </p:txBody>
      </p:sp>
    </p:spTree>
    <p:extLst>
      <p:ext uri="{BB962C8B-B14F-4D97-AF65-F5344CB8AC3E}">
        <p14:creationId xmlns:p14="http://schemas.microsoft.com/office/powerpoint/2010/main" val="50627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BBE9758-84D6-4B44-8C67-FBBB146B003D}" type="datetimeFigureOut">
              <a:rPr lang="en-GB" smtClean="0"/>
              <a:t>15/07/2021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E4CAA73-7FB8-40CF-8FA6-FBBE2D6B495C}" type="slidenum">
              <a:rPr lang="en-GB" smtClean="0"/>
              <a:t>‹#›</a:t>
            </a:fld>
            <a:endParaRPr lang="en-GB"/>
          </a:p>
        </p:txBody>
      </p:sp>
    </p:spTree>
    <p:extLst>
      <p:ext uri="{BB962C8B-B14F-4D97-AF65-F5344CB8AC3E}">
        <p14:creationId xmlns:p14="http://schemas.microsoft.com/office/powerpoint/2010/main" val="1575863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BE9758-84D6-4B44-8C67-FBBB146B003D}" type="datetimeFigureOut">
              <a:rPr lang="en-GB" smtClean="0"/>
              <a:t>15/07/2021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E4CAA73-7FB8-40CF-8FA6-FBBE2D6B495C}" type="slidenum">
              <a:rPr lang="en-GB" smtClean="0"/>
              <a:t>‹#›</a:t>
            </a:fld>
            <a:endParaRPr lang="en-GB"/>
          </a:p>
        </p:txBody>
      </p:sp>
    </p:spTree>
    <p:extLst>
      <p:ext uri="{BB962C8B-B14F-4D97-AF65-F5344CB8AC3E}">
        <p14:creationId xmlns:p14="http://schemas.microsoft.com/office/powerpoint/2010/main" val="101487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BE9758-84D6-4B44-8C67-FBBB146B003D}" type="datetimeFigureOut">
              <a:rPr lang="en-GB" smtClean="0"/>
              <a:t>15/07/2021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4CAA73-7FB8-40CF-8FA6-FBBE2D6B495C}" type="slidenum">
              <a:rPr lang="en-GB" smtClean="0"/>
              <a:t>‹#›</a:t>
            </a:fld>
            <a:endParaRPr lang="en-GB"/>
          </a:p>
        </p:txBody>
      </p:sp>
    </p:spTree>
    <p:extLst>
      <p:ext uri="{BB962C8B-B14F-4D97-AF65-F5344CB8AC3E}">
        <p14:creationId xmlns:p14="http://schemas.microsoft.com/office/powerpoint/2010/main" val="4204469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BE9758-84D6-4B44-8C67-FBBB146B003D}" type="datetimeFigureOut">
              <a:rPr lang="en-GB" smtClean="0"/>
              <a:t>15/07/2021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4CAA73-7FB8-40CF-8FA6-FBBE2D6B495C}"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5471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BBE9758-84D6-4B44-8C67-FBBB146B003D}" type="datetimeFigureOut">
              <a:rPr lang="en-GB" smtClean="0"/>
              <a:t>15/07/2021</a:t>
            </a:fld>
            <a:endParaRPr lang="en-GB"/>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GB"/>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E4CAA73-7FB8-40CF-8FA6-FBBE2D6B495C}" type="slidenum">
              <a:rPr lang="en-GB" smtClean="0"/>
              <a:t>‹#›</a:t>
            </a:fld>
            <a:endParaRPr lang="en-GB"/>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2308312"/>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contractual and legal responsibilities</a:t>
            </a:r>
            <a:endParaRPr lang="en-GB" dirty="0"/>
          </a:p>
        </p:txBody>
      </p:sp>
      <p:sp>
        <p:nvSpPr>
          <p:cNvPr id="4" name="Subtitle 3"/>
          <p:cNvSpPr txBox="1">
            <a:spLocks noGrp="1"/>
          </p:cNvSpPr>
          <p:nvPr>
            <p:ph type="subTitle" idx="1"/>
          </p:nvPr>
        </p:nvSpPr>
        <p:spPr>
          <a:xfrm>
            <a:off x="9348715" y="5476808"/>
            <a:ext cx="2585113" cy="646331"/>
          </a:xfrm>
          <a:prstGeom prst="rect">
            <a:avLst/>
          </a:prstGeom>
          <a:noFill/>
        </p:spPr>
        <p:txBody>
          <a:bodyPr wrap="square" rtlCol="0">
            <a:spAutoFit/>
          </a:bodyPr>
          <a:lstStyle/>
          <a:p>
            <a:r>
              <a:rPr lang="en-GB" dirty="0" smtClean="0"/>
              <a:t>With thanks to Great Torrington School </a:t>
            </a:r>
            <a:endParaRPr lang="en-GB" dirty="0"/>
          </a:p>
        </p:txBody>
      </p:sp>
      <p:pic>
        <p:nvPicPr>
          <p:cNvPr id="5" name="Picture 4"/>
          <p:cNvPicPr>
            <a:picLocks noChangeAspect="1"/>
          </p:cNvPicPr>
          <p:nvPr/>
        </p:nvPicPr>
        <p:blipFill>
          <a:blip r:embed="rId2"/>
          <a:stretch>
            <a:fillRect/>
          </a:stretch>
        </p:blipFill>
        <p:spPr>
          <a:xfrm>
            <a:off x="11457578" y="5499935"/>
            <a:ext cx="476250" cy="600075"/>
          </a:xfrm>
          <a:prstGeom prst="rect">
            <a:avLst/>
          </a:prstGeom>
        </p:spPr>
      </p:pic>
    </p:spTree>
    <p:extLst>
      <p:ext uri="{BB962C8B-B14F-4D97-AF65-F5344CB8AC3E}">
        <p14:creationId xmlns:p14="http://schemas.microsoft.com/office/powerpoint/2010/main" val="18007074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you need to know about safeguarding?</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smtClean="0"/>
              <a:t>Who is the school Safeguarding lead?</a:t>
            </a:r>
          </a:p>
          <a:p>
            <a:pPr>
              <a:buFont typeface="Arial" panose="020B0604020202020204" pitchFamily="34" charset="0"/>
              <a:buChar char="•"/>
            </a:pPr>
            <a:r>
              <a:rPr lang="en-GB" dirty="0" smtClean="0"/>
              <a:t>Procedures for reporting concerns</a:t>
            </a:r>
          </a:p>
          <a:p>
            <a:pPr>
              <a:buFont typeface="Arial" panose="020B0604020202020204" pitchFamily="34" charset="0"/>
              <a:buChar char="•"/>
            </a:pPr>
            <a:r>
              <a:rPr lang="en-GB" dirty="0" smtClean="0"/>
              <a:t>Knowledge of child protection policies </a:t>
            </a:r>
          </a:p>
          <a:p>
            <a:pPr>
              <a:buFont typeface="Arial" panose="020B0604020202020204" pitchFamily="34" charset="0"/>
              <a:buChar char="•"/>
            </a:pPr>
            <a:r>
              <a:rPr lang="en-GB" dirty="0" smtClean="0"/>
              <a:t>How to identify potential signs of child abuse</a:t>
            </a:r>
          </a:p>
          <a:p>
            <a:pPr>
              <a:buFont typeface="Arial" panose="020B0604020202020204" pitchFamily="34" charset="0"/>
              <a:buChar char="•"/>
            </a:pPr>
            <a:r>
              <a:rPr lang="en-GB" dirty="0" smtClean="0"/>
              <a:t>Safe working practices</a:t>
            </a:r>
          </a:p>
          <a:p>
            <a:pPr>
              <a:buFont typeface="Wingdings" panose="05000000000000000000" pitchFamily="2" charset="2"/>
              <a:buChar char="Ø"/>
            </a:pPr>
            <a:r>
              <a:rPr lang="en-GB" dirty="0" smtClean="0"/>
              <a:t>Keep training up to date, regular updates</a:t>
            </a:r>
          </a:p>
        </p:txBody>
      </p:sp>
    </p:spTree>
    <p:extLst>
      <p:ext uri="{BB962C8B-B14F-4D97-AF65-F5344CB8AC3E}">
        <p14:creationId xmlns:p14="http://schemas.microsoft.com/office/powerpoint/2010/main" val="2908128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you need to know about health and safety?</a:t>
            </a:r>
            <a:endParaRPr lang="en-GB" dirty="0"/>
          </a:p>
        </p:txBody>
      </p:sp>
      <p:sp>
        <p:nvSpPr>
          <p:cNvPr id="3" name="Content Placeholder 2"/>
          <p:cNvSpPr>
            <a:spLocks noGrp="1"/>
          </p:cNvSpPr>
          <p:nvPr>
            <p:ph idx="1"/>
          </p:nvPr>
        </p:nvSpPr>
        <p:spPr>
          <a:xfrm>
            <a:off x="1024128" y="2511188"/>
            <a:ext cx="9720073" cy="3798172"/>
          </a:xfrm>
        </p:spPr>
        <p:txBody>
          <a:bodyPr>
            <a:normAutofit fontScale="92500" lnSpcReduction="20000"/>
          </a:bodyPr>
          <a:lstStyle/>
          <a:p>
            <a:pPr>
              <a:buFont typeface="Arial" panose="020B0604020202020204" pitchFamily="34" charset="0"/>
              <a:buChar char="•"/>
            </a:pPr>
            <a:r>
              <a:rPr lang="en-GB" sz="2600" dirty="0" smtClean="0"/>
              <a:t>Who is/are the Health and Safety officer/s?</a:t>
            </a:r>
          </a:p>
          <a:p>
            <a:pPr>
              <a:buFont typeface="Arial" panose="020B0604020202020204" pitchFamily="34" charset="0"/>
              <a:buChar char="•"/>
            </a:pPr>
            <a:r>
              <a:rPr lang="en-GB" sz="2600" dirty="0" smtClean="0"/>
              <a:t>What is the procedure for reporting concerns?</a:t>
            </a:r>
          </a:p>
          <a:p>
            <a:pPr>
              <a:buFont typeface="Arial" panose="020B0604020202020204" pitchFamily="34" charset="0"/>
              <a:buChar char="•"/>
            </a:pPr>
            <a:r>
              <a:rPr lang="en-GB" sz="2600" dirty="0" smtClean="0"/>
              <a:t>What is the procedure for risk assessment for unusual or off-site activities?</a:t>
            </a:r>
          </a:p>
          <a:p>
            <a:pPr>
              <a:buFont typeface="Arial" panose="020B0604020202020204" pitchFamily="34" charset="0"/>
              <a:buChar char="•"/>
            </a:pPr>
            <a:r>
              <a:rPr lang="en-GB" sz="2600" dirty="0" smtClean="0"/>
              <a:t>What safe-teaching practices do you need to follow (e.g. in relation to use of equipment, PE)?</a:t>
            </a:r>
          </a:p>
          <a:p>
            <a:pPr>
              <a:buFont typeface="Arial" panose="020B0604020202020204" pitchFamily="34" charset="0"/>
              <a:buChar char="•"/>
            </a:pPr>
            <a:r>
              <a:rPr lang="en-GB" sz="2600" dirty="0" smtClean="0"/>
              <a:t>How do you access trained first-aiders, and what are the requirements for this for school trips or events?</a:t>
            </a:r>
          </a:p>
          <a:p>
            <a:pPr>
              <a:buFont typeface="Arial" panose="020B0604020202020204" pitchFamily="34" charset="0"/>
              <a:buChar char="•"/>
            </a:pPr>
            <a:endParaRPr lang="en-GB" sz="2600" dirty="0" smtClean="0"/>
          </a:p>
          <a:p>
            <a:r>
              <a:rPr lang="en-GB" sz="2600" dirty="0" smtClean="0"/>
              <a:t>https</a:t>
            </a:r>
            <a:r>
              <a:rPr lang="en-GB" sz="2600" dirty="0"/>
              <a:t>://neu.org.uk/advice/who-responsible-health-and-safety</a:t>
            </a:r>
            <a:endParaRPr lang="en-GB" sz="2600" dirty="0" smtClean="0"/>
          </a:p>
          <a:p>
            <a:endParaRPr lang="en-GB" dirty="0" smtClean="0"/>
          </a:p>
        </p:txBody>
      </p:sp>
    </p:spTree>
    <p:extLst>
      <p:ext uri="{BB962C8B-B14F-4D97-AF65-F5344CB8AC3E}">
        <p14:creationId xmlns:p14="http://schemas.microsoft.com/office/powerpoint/2010/main" val="3099503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you need to know about e-safety AND DIGITAL LITERACY?</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smtClean="0"/>
              <a:t>School policies and procedures relating to digital literacy, including safeguarding</a:t>
            </a:r>
          </a:p>
          <a:p>
            <a:pPr>
              <a:buFont typeface="Arial" panose="020B0604020202020204" pitchFamily="34" charset="0"/>
              <a:buChar char="•"/>
            </a:pPr>
            <a:r>
              <a:rPr lang="en-GB" dirty="0" smtClean="0"/>
              <a:t>School policies for use of the internet in lessons and onsite generally</a:t>
            </a:r>
          </a:p>
          <a:p>
            <a:pPr>
              <a:buFont typeface="Arial" panose="020B0604020202020204" pitchFamily="34" charset="0"/>
              <a:buChar char="•"/>
            </a:pPr>
            <a:r>
              <a:rPr lang="en-GB" dirty="0" smtClean="0"/>
              <a:t>School social media policy</a:t>
            </a:r>
          </a:p>
          <a:p>
            <a:pPr>
              <a:buFont typeface="Arial" panose="020B0604020202020204" pitchFamily="34" charset="0"/>
              <a:buChar char="•"/>
            </a:pPr>
            <a:r>
              <a:rPr lang="en-GB" dirty="0" smtClean="0"/>
              <a:t>School policies for professional use of email / telephone numbers</a:t>
            </a:r>
          </a:p>
          <a:p>
            <a:pPr>
              <a:buFont typeface="Arial" panose="020B0604020202020204" pitchFamily="34" charset="0"/>
              <a:buChar char="•"/>
            </a:pPr>
            <a:r>
              <a:rPr lang="en-GB" dirty="0" smtClean="0"/>
              <a:t>How attention to digital literacy and e-safety is built into the curriculum</a:t>
            </a:r>
          </a:p>
          <a:p>
            <a:pPr>
              <a:buFont typeface="Arial" panose="020B0604020202020204" pitchFamily="34" charset="0"/>
              <a:buChar char="•"/>
            </a:pPr>
            <a:r>
              <a:rPr lang="en-GB" dirty="0" smtClean="0"/>
              <a:t>What online platforms are used by the school</a:t>
            </a:r>
            <a:endParaRPr lang="en-GB" dirty="0"/>
          </a:p>
        </p:txBody>
      </p:sp>
    </p:spTree>
    <p:extLst>
      <p:ext uri="{BB962C8B-B14F-4D97-AF65-F5344CB8AC3E}">
        <p14:creationId xmlns:p14="http://schemas.microsoft.com/office/powerpoint/2010/main" val="2814408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you need to know about equality?</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smtClean="0"/>
              <a:t> School policies for equality and diversity.</a:t>
            </a:r>
          </a:p>
          <a:p>
            <a:pPr>
              <a:buFont typeface="Arial" panose="020B0604020202020204" pitchFamily="34" charset="0"/>
              <a:buChar char="•"/>
            </a:pPr>
            <a:r>
              <a:rPr lang="en-GB" dirty="0" smtClean="0"/>
              <a:t> How to recognise a discriminatory incident, including racist or sexist incidents or </a:t>
            </a:r>
            <a:r>
              <a:rPr lang="en-GB" dirty="0" err="1" smtClean="0"/>
              <a:t>microaggressions</a:t>
            </a:r>
            <a:r>
              <a:rPr lang="en-GB" dirty="0" smtClean="0"/>
              <a:t>.</a:t>
            </a:r>
          </a:p>
          <a:p>
            <a:pPr>
              <a:buFont typeface="Arial" panose="020B0604020202020204" pitchFamily="34" charset="0"/>
              <a:buChar char="•"/>
            </a:pPr>
            <a:r>
              <a:rPr lang="en-GB" dirty="0" smtClean="0"/>
              <a:t> What you should do if you witness an incident, including your responsibility to report to the relevant person (who may need to report to governors, the local authority or other stakeholders).</a:t>
            </a:r>
          </a:p>
          <a:p>
            <a:pPr>
              <a:buFont typeface="Arial" panose="020B0604020202020204" pitchFamily="34" charset="0"/>
              <a:buChar char="•"/>
            </a:pPr>
            <a:r>
              <a:rPr lang="en-GB" dirty="0" smtClean="0"/>
              <a:t> How to promote diversity and equality in a positive way.</a:t>
            </a:r>
            <a:endParaRPr lang="en-GB" dirty="0"/>
          </a:p>
        </p:txBody>
      </p:sp>
    </p:spTree>
    <p:extLst>
      <p:ext uri="{BB962C8B-B14F-4D97-AF65-F5344CB8AC3E}">
        <p14:creationId xmlns:p14="http://schemas.microsoft.com/office/powerpoint/2010/main" val="1707526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you need to know about safe working practices generally?</a:t>
            </a:r>
            <a:endParaRPr lang="en-GB" dirty="0"/>
          </a:p>
        </p:txBody>
      </p:sp>
      <p:sp>
        <p:nvSpPr>
          <p:cNvPr id="3" name="Content Placeholder 2"/>
          <p:cNvSpPr>
            <a:spLocks noGrp="1"/>
          </p:cNvSpPr>
          <p:nvPr>
            <p:ph idx="1"/>
          </p:nvPr>
        </p:nvSpPr>
        <p:spPr/>
        <p:txBody>
          <a:bodyPr>
            <a:normAutofit lnSpcReduction="10000"/>
          </a:bodyPr>
          <a:lstStyle/>
          <a:p>
            <a:r>
              <a:rPr lang="en-GB" dirty="0" smtClean="0"/>
              <a:t>Staff-Pupil ratios</a:t>
            </a:r>
          </a:p>
          <a:p>
            <a:r>
              <a:rPr lang="en-GB" dirty="0" smtClean="0"/>
              <a:t>Safe practices for practical subjects and use of equipment – e.g. D&amp;T, PE, Science</a:t>
            </a:r>
          </a:p>
          <a:p>
            <a:r>
              <a:rPr lang="en-GB" dirty="0" smtClean="0"/>
              <a:t>Safe practices for extra-curricular activities, when permissions are needed for clubs, visits and so on</a:t>
            </a:r>
          </a:p>
          <a:p>
            <a:r>
              <a:rPr lang="en-GB" dirty="0" smtClean="0"/>
              <a:t>Absence policies and procedures</a:t>
            </a:r>
          </a:p>
          <a:p>
            <a:r>
              <a:rPr lang="en-GB" dirty="0" smtClean="0"/>
              <a:t>Safe practices for working with volunteers, work experience, parent helpers</a:t>
            </a:r>
          </a:p>
          <a:p>
            <a:r>
              <a:rPr lang="en-GB" dirty="0" smtClean="0"/>
              <a:t>How to deal with student accidents (e.g. vomiting, wetting, injuries)</a:t>
            </a:r>
          </a:p>
          <a:p>
            <a:r>
              <a:rPr lang="en-GB" dirty="0" smtClean="0"/>
              <a:t>Procedures for pupils leaving the school site</a:t>
            </a:r>
          </a:p>
          <a:p>
            <a:r>
              <a:rPr lang="en-GB" dirty="0" smtClean="0"/>
              <a:t>Procedures for visitors / access to the school site</a:t>
            </a:r>
          </a:p>
          <a:p>
            <a:pPr marL="0" indent="0">
              <a:buNone/>
            </a:pPr>
            <a:endParaRPr lang="en-GB" dirty="0"/>
          </a:p>
        </p:txBody>
      </p:sp>
    </p:spTree>
    <p:extLst>
      <p:ext uri="{BB962C8B-B14F-4D97-AF65-F5344CB8AC3E}">
        <p14:creationId xmlns:p14="http://schemas.microsoft.com/office/powerpoint/2010/main" val="3127472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6161" y="300251"/>
            <a:ext cx="10959151" cy="6400800"/>
          </a:xfrm>
        </p:spPr>
        <p:txBody>
          <a:bodyPr>
            <a:normAutofit fontScale="85000" lnSpcReduction="20000"/>
          </a:bodyPr>
          <a:lstStyle/>
          <a:p>
            <a:endParaRPr lang="en-GB" dirty="0"/>
          </a:p>
          <a:p>
            <a:r>
              <a:rPr lang="en-GB" dirty="0"/>
              <a:t> A teacher is expected to demonstrate consistently high standards of personal and professional conduct. The following statements define the behaviour and attitudes which set the required standard for conduct throughout a teacher’s career. </a:t>
            </a:r>
          </a:p>
          <a:p>
            <a:r>
              <a:rPr lang="en-GB" dirty="0" smtClean="0"/>
              <a:t>Teachers </a:t>
            </a:r>
            <a:r>
              <a:rPr lang="en-GB" dirty="0"/>
              <a:t>uphold public trust in the profession and maintain high standards of ethics and behaviour, within and outside school, by: </a:t>
            </a:r>
          </a:p>
          <a:p>
            <a:r>
              <a:rPr lang="en-GB" dirty="0"/>
              <a:t>o treating pupils with dignity, building relationships rooted in mutual respect, and at all times observing proper boundaries appropriate to a teacher’s professional position </a:t>
            </a:r>
          </a:p>
          <a:p>
            <a:r>
              <a:rPr lang="en-GB" dirty="0"/>
              <a:t>o having regard for the need to safeguard pupils’ well-being, in accordance with statutory provisions </a:t>
            </a:r>
          </a:p>
          <a:p>
            <a:r>
              <a:rPr lang="en-GB" dirty="0"/>
              <a:t>o showing tolerance of and respect for the rights of others </a:t>
            </a:r>
          </a:p>
          <a:p>
            <a:r>
              <a:rPr lang="en-GB" dirty="0"/>
              <a:t>o not undermining fundamental British values, including democracy, the rule of law, individual liberty and mutual respect, and tolerance of those with different faiths and beliefs </a:t>
            </a:r>
          </a:p>
          <a:p>
            <a:r>
              <a:rPr lang="en-GB" dirty="0"/>
              <a:t>o ensuring that personal beliefs are not expressed in ways which exploit pupils’ vulnerability or might lead them to break the law. </a:t>
            </a:r>
          </a:p>
          <a:p>
            <a:endParaRPr lang="en-GB" dirty="0"/>
          </a:p>
          <a:p>
            <a:r>
              <a:rPr lang="en-GB" dirty="0" smtClean="0"/>
              <a:t>Teachers </a:t>
            </a:r>
            <a:r>
              <a:rPr lang="en-GB" dirty="0"/>
              <a:t>must have proper and professional regard for the ethos, policies and practices of the school in which they teach, and maintain high standards in their own attendance and punctuality. </a:t>
            </a:r>
          </a:p>
          <a:p>
            <a:endParaRPr lang="en-GB" dirty="0"/>
          </a:p>
          <a:p>
            <a:r>
              <a:rPr lang="en-GB" dirty="0" smtClean="0"/>
              <a:t>Teachers </a:t>
            </a:r>
            <a:r>
              <a:rPr lang="en-GB" dirty="0"/>
              <a:t>must have an understanding of, and always act within, the statutory frameworks which set out their professional duties and responsibilities. </a:t>
            </a:r>
          </a:p>
        </p:txBody>
      </p:sp>
    </p:spTree>
    <p:extLst>
      <p:ext uri="{BB962C8B-B14F-4D97-AF65-F5344CB8AC3E}">
        <p14:creationId xmlns:p14="http://schemas.microsoft.com/office/powerpoint/2010/main" val="21860551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are Teachers’ Contractual Obligations?</a:t>
            </a:r>
          </a:p>
        </p:txBody>
      </p:sp>
      <p:sp>
        <p:nvSpPr>
          <p:cNvPr id="3" name="Content Placeholder 2"/>
          <p:cNvSpPr>
            <a:spLocks noGrp="1"/>
          </p:cNvSpPr>
          <p:nvPr>
            <p:ph idx="1"/>
          </p:nvPr>
        </p:nvSpPr>
        <p:spPr/>
        <p:txBody>
          <a:bodyPr/>
          <a:lstStyle/>
          <a:p>
            <a:r>
              <a:rPr lang="en-GB" sz="2400" dirty="0">
                <a:solidFill>
                  <a:srgbClr val="000000"/>
                </a:solidFill>
                <a:latin typeface="Arial" panose="020B0604020202020204" pitchFamily="34" charset="0"/>
              </a:rPr>
              <a:t>The School Teachers’ Pay and Conditions Document (STPCD) applies to teachers in England and Wales who are employed by a local authority or by the governing body of a foundation or voluntary aided school.</a:t>
            </a:r>
          </a:p>
          <a:p>
            <a:r>
              <a:rPr lang="en-GB" sz="2400" dirty="0">
                <a:solidFill>
                  <a:srgbClr val="000000"/>
                </a:solidFill>
                <a:latin typeface="Arial" panose="020B0604020202020204" pitchFamily="34" charset="0"/>
              </a:rPr>
              <a:t>It </a:t>
            </a:r>
            <a:r>
              <a:rPr lang="en-GB" sz="2400" u="sng" dirty="0">
                <a:solidFill>
                  <a:srgbClr val="000000"/>
                </a:solidFill>
                <a:latin typeface="Arial" panose="020B0604020202020204" pitchFamily="34" charset="0"/>
              </a:rPr>
              <a:t>may</a:t>
            </a:r>
            <a:r>
              <a:rPr lang="en-GB" sz="2400" dirty="0">
                <a:solidFill>
                  <a:srgbClr val="000000"/>
                </a:solidFill>
                <a:latin typeface="Arial" panose="020B0604020202020204" pitchFamily="34" charset="0"/>
              </a:rPr>
              <a:t> apply to teachers in academies in England and in independent schools which use the STPCD working time provisions in teachers’ contracts, and will do so where teachers have transferred when a school in England has adopted academy status</a:t>
            </a:r>
            <a:r>
              <a:rPr lang="en-GB" sz="2400" dirty="0" smtClean="0">
                <a:solidFill>
                  <a:srgbClr val="000000"/>
                </a:solidFill>
                <a:latin typeface="Arial" panose="020B0604020202020204" pitchFamily="34" charset="0"/>
              </a:rPr>
              <a:t>.</a:t>
            </a:r>
          </a:p>
          <a:p>
            <a:r>
              <a:rPr lang="en-GB" sz="2400" dirty="0" smtClean="0">
                <a:solidFill>
                  <a:srgbClr val="000000"/>
                </a:solidFill>
                <a:latin typeface="Arial" panose="020B0604020202020204" pitchFamily="34" charset="0"/>
              </a:rPr>
              <a:t>However, academies can set their own terms and conditions and may not follow the obligations on the slides which follow.</a:t>
            </a:r>
            <a:endParaRPr lang="en-GB" sz="2400" dirty="0">
              <a:solidFill>
                <a:srgbClr val="000000"/>
              </a:solidFill>
              <a:latin typeface="Arial" panose="020B0604020202020204" pitchFamily="34" charset="0"/>
            </a:endParaRPr>
          </a:p>
          <a:p>
            <a:endParaRPr lang="en-GB" dirty="0"/>
          </a:p>
        </p:txBody>
      </p:sp>
      <p:pic>
        <p:nvPicPr>
          <p:cNvPr id="4" name="Picture 3"/>
          <p:cNvPicPr>
            <a:picLocks noChangeAspect="1"/>
          </p:cNvPicPr>
          <p:nvPr/>
        </p:nvPicPr>
        <p:blipFill>
          <a:blip r:embed="rId2"/>
          <a:stretch>
            <a:fillRect/>
          </a:stretch>
        </p:blipFill>
        <p:spPr>
          <a:xfrm>
            <a:off x="11535344" y="427517"/>
            <a:ext cx="476250" cy="600075"/>
          </a:xfrm>
          <a:prstGeom prst="rect">
            <a:avLst/>
          </a:prstGeom>
        </p:spPr>
      </p:pic>
      <p:sp>
        <p:nvSpPr>
          <p:cNvPr id="5" name="TextBox 4"/>
          <p:cNvSpPr txBox="1"/>
          <p:nvPr/>
        </p:nvSpPr>
        <p:spPr>
          <a:xfrm>
            <a:off x="8366078" y="-72"/>
            <a:ext cx="4151905" cy="369332"/>
          </a:xfrm>
          <a:prstGeom prst="rect">
            <a:avLst/>
          </a:prstGeom>
          <a:noFill/>
        </p:spPr>
        <p:txBody>
          <a:bodyPr wrap="square" rtlCol="0">
            <a:spAutoFit/>
          </a:bodyPr>
          <a:lstStyle/>
          <a:p>
            <a:r>
              <a:rPr lang="en-GB" dirty="0" smtClean="0"/>
              <a:t>With thanks to Great Torrington School</a:t>
            </a:r>
            <a:endParaRPr lang="en-GB" dirty="0"/>
          </a:p>
        </p:txBody>
      </p:sp>
    </p:spTree>
    <p:extLst>
      <p:ext uri="{BB962C8B-B14F-4D97-AF65-F5344CB8AC3E}">
        <p14:creationId xmlns:p14="http://schemas.microsoft.com/office/powerpoint/2010/main" val="39438481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5B06CB-7244-4D6A-A13C-1859728CBFA1}"/>
              </a:ext>
            </a:extLst>
          </p:cNvPr>
          <p:cNvSpPr>
            <a:spLocks noGrp="1"/>
          </p:cNvSpPr>
          <p:nvPr>
            <p:ph type="title"/>
          </p:nvPr>
        </p:nvSpPr>
        <p:spPr/>
        <p:txBody>
          <a:bodyPr>
            <a:noAutofit/>
          </a:bodyPr>
          <a:lstStyle/>
          <a:p>
            <a:r>
              <a:rPr lang="en-GB" dirty="0"/>
              <a:t>How many days per year does a full-time teacher have to work?</a:t>
            </a:r>
            <a:br>
              <a:rPr lang="en-GB" dirty="0"/>
            </a:br>
            <a:endParaRPr lang="en-GB" dirty="0"/>
          </a:p>
        </p:txBody>
      </p:sp>
      <p:sp>
        <p:nvSpPr>
          <p:cNvPr id="3" name="Content Placeholder 2">
            <a:extLst>
              <a:ext uri="{FF2B5EF4-FFF2-40B4-BE49-F238E27FC236}">
                <a16:creationId xmlns="" xmlns:a16="http://schemas.microsoft.com/office/drawing/2014/main" id="{90A8B0CC-FD37-44A9-A828-D4C870D9E315}"/>
              </a:ext>
            </a:extLst>
          </p:cNvPr>
          <p:cNvSpPr>
            <a:spLocks noGrp="1"/>
          </p:cNvSpPr>
          <p:nvPr>
            <p:ph idx="1"/>
          </p:nvPr>
        </p:nvSpPr>
        <p:spPr/>
        <p:txBody>
          <a:bodyPr>
            <a:normAutofit/>
          </a:bodyPr>
          <a:lstStyle/>
          <a:p>
            <a:r>
              <a:rPr lang="en-GB" b="0" i="0" dirty="0">
                <a:solidFill>
                  <a:srgbClr val="000000"/>
                </a:solidFill>
                <a:effectLst/>
                <a:latin typeface="Arial" panose="020B0604020202020204" pitchFamily="34" charset="0"/>
              </a:rPr>
              <a:t>A full-time teacher must be available for work on 195 days. The teacher may be required to teach pupils on 190 of these days.</a:t>
            </a:r>
          </a:p>
          <a:p>
            <a:endParaRPr lang="en-GB" dirty="0">
              <a:solidFill>
                <a:srgbClr val="000000"/>
              </a:solidFill>
              <a:latin typeface="Arial" panose="020B0604020202020204" pitchFamily="34" charset="0"/>
            </a:endParaRPr>
          </a:p>
          <a:p>
            <a:r>
              <a:rPr lang="en-GB" b="0" i="0" dirty="0">
                <a:solidFill>
                  <a:srgbClr val="000000"/>
                </a:solidFill>
                <a:effectLst/>
                <a:latin typeface="Arial" panose="020B0604020202020204" pitchFamily="34" charset="0"/>
              </a:rPr>
              <a:t>The number of hours for which teachers can be directed to teach or undertake other professional duties is subject to a limit of 1,265. On top of this teachers are expected to work ‘reasonable additional hours’ to fulfil their professional responsibilities. All teachers are also subject to the provisions of the Working Time Regulations which seek to place a 48-hour limit on the average working week.</a:t>
            </a:r>
            <a:endParaRPr lang="en-GB" dirty="0"/>
          </a:p>
        </p:txBody>
      </p:sp>
      <p:pic>
        <p:nvPicPr>
          <p:cNvPr id="4" name="Picture 3"/>
          <p:cNvPicPr>
            <a:picLocks noChangeAspect="1"/>
          </p:cNvPicPr>
          <p:nvPr/>
        </p:nvPicPr>
        <p:blipFill>
          <a:blip r:embed="rId2"/>
          <a:stretch>
            <a:fillRect/>
          </a:stretch>
        </p:blipFill>
        <p:spPr>
          <a:xfrm>
            <a:off x="11535344" y="427517"/>
            <a:ext cx="476250" cy="600075"/>
          </a:xfrm>
          <a:prstGeom prst="rect">
            <a:avLst/>
          </a:prstGeom>
        </p:spPr>
      </p:pic>
    </p:spTree>
    <p:extLst>
      <p:ext uri="{BB962C8B-B14F-4D97-AF65-F5344CB8AC3E}">
        <p14:creationId xmlns:p14="http://schemas.microsoft.com/office/powerpoint/2010/main" val="3070266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7B5789B-76B0-4AD2-BA02-C56F57369440}"/>
              </a:ext>
            </a:extLst>
          </p:cNvPr>
          <p:cNvSpPr>
            <a:spLocks noGrp="1"/>
          </p:cNvSpPr>
          <p:nvPr>
            <p:ph type="title"/>
          </p:nvPr>
        </p:nvSpPr>
        <p:spPr/>
        <p:txBody>
          <a:bodyPr>
            <a:normAutofit/>
          </a:bodyPr>
          <a:lstStyle/>
          <a:p>
            <a:r>
              <a:rPr lang="en-GB" dirty="0"/>
              <a:t>What is directed time?</a:t>
            </a:r>
            <a:br>
              <a:rPr lang="en-GB" dirty="0"/>
            </a:br>
            <a:endParaRPr lang="en-GB" dirty="0"/>
          </a:p>
        </p:txBody>
      </p:sp>
      <p:sp>
        <p:nvSpPr>
          <p:cNvPr id="3" name="Content Placeholder 2">
            <a:extLst>
              <a:ext uri="{FF2B5EF4-FFF2-40B4-BE49-F238E27FC236}">
                <a16:creationId xmlns="" xmlns:a16="http://schemas.microsoft.com/office/drawing/2014/main" id="{7F9130CD-50ED-46A1-A497-3D55214C3071}"/>
              </a:ext>
            </a:extLst>
          </p:cNvPr>
          <p:cNvSpPr>
            <a:spLocks noGrp="1"/>
          </p:cNvSpPr>
          <p:nvPr>
            <p:ph idx="1"/>
          </p:nvPr>
        </p:nvSpPr>
        <p:spPr/>
        <p:txBody>
          <a:bodyPr>
            <a:normAutofit/>
          </a:bodyPr>
          <a:lstStyle/>
          <a:p>
            <a:pPr algn="l"/>
            <a:r>
              <a:rPr lang="en-GB" b="0" i="0" dirty="0">
                <a:solidFill>
                  <a:srgbClr val="000000"/>
                </a:solidFill>
                <a:effectLst/>
                <a:latin typeface="Arial" panose="020B0604020202020204" pitchFamily="34" charset="0"/>
              </a:rPr>
              <a:t>Directed time is when teachers are directed by their head teacher to be at work and available for work. This is a maximum of 1,265 hours per academic year, spread over 195 days. </a:t>
            </a:r>
          </a:p>
          <a:p>
            <a:pPr algn="l"/>
            <a:r>
              <a:rPr lang="en-GB" b="0" i="0" dirty="0">
                <a:solidFill>
                  <a:srgbClr val="000000"/>
                </a:solidFill>
                <a:effectLst/>
                <a:latin typeface="Arial" panose="020B0604020202020204" pitchFamily="34" charset="0"/>
              </a:rPr>
              <a:t>Teachers can be required to teach on 190 days, the maximum length of the pupil year.  They can also be required to work a further five non-teaching (usually inset) days, the hours for which count towards the 1,265 hour limit. </a:t>
            </a:r>
          </a:p>
          <a:p>
            <a:pPr algn="l"/>
            <a:r>
              <a:rPr lang="en-GB" b="0" i="0" dirty="0">
                <a:solidFill>
                  <a:srgbClr val="000000"/>
                </a:solidFill>
                <a:effectLst/>
                <a:latin typeface="Arial" panose="020B0604020202020204" pitchFamily="34" charset="0"/>
              </a:rPr>
              <a:t>The following must be part of directed time for full and part time teachers: Teaching time, PPA time, break times (but not lunchtimes, when teachers can’t be required to work), cover, parents’ evenings, after school meetings, INSET/CPD and anything else which teachers are “directed” to do, and which requires their professional skills.</a:t>
            </a:r>
          </a:p>
          <a:p>
            <a:endParaRPr lang="en-GB" dirty="0"/>
          </a:p>
        </p:txBody>
      </p:sp>
      <p:pic>
        <p:nvPicPr>
          <p:cNvPr id="4" name="Picture 3"/>
          <p:cNvPicPr>
            <a:picLocks noChangeAspect="1"/>
          </p:cNvPicPr>
          <p:nvPr/>
        </p:nvPicPr>
        <p:blipFill>
          <a:blip r:embed="rId2"/>
          <a:stretch>
            <a:fillRect/>
          </a:stretch>
        </p:blipFill>
        <p:spPr>
          <a:xfrm>
            <a:off x="11535344" y="427517"/>
            <a:ext cx="476250" cy="600075"/>
          </a:xfrm>
          <a:prstGeom prst="rect">
            <a:avLst/>
          </a:prstGeom>
        </p:spPr>
      </p:pic>
    </p:spTree>
    <p:extLst>
      <p:ext uri="{BB962C8B-B14F-4D97-AF65-F5344CB8AC3E}">
        <p14:creationId xmlns:p14="http://schemas.microsoft.com/office/powerpoint/2010/main" val="18491033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C676277-B9A8-4E00-A769-A1858F2D5DB4}"/>
              </a:ext>
            </a:extLst>
          </p:cNvPr>
          <p:cNvSpPr>
            <a:spLocks noGrp="1"/>
          </p:cNvSpPr>
          <p:nvPr>
            <p:ph type="title"/>
          </p:nvPr>
        </p:nvSpPr>
        <p:spPr/>
        <p:txBody>
          <a:bodyPr/>
          <a:lstStyle/>
          <a:p>
            <a:r>
              <a:rPr lang="en-GB" dirty="0"/>
              <a:t>Directed Time Calendar</a:t>
            </a:r>
          </a:p>
        </p:txBody>
      </p:sp>
      <p:sp>
        <p:nvSpPr>
          <p:cNvPr id="3" name="Content Placeholder 2">
            <a:extLst>
              <a:ext uri="{FF2B5EF4-FFF2-40B4-BE49-F238E27FC236}">
                <a16:creationId xmlns="" xmlns:a16="http://schemas.microsoft.com/office/drawing/2014/main" id="{C42DCE3C-8B65-48C4-BA1A-A86C2B006570}"/>
              </a:ext>
            </a:extLst>
          </p:cNvPr>
          <p:cNvSpPr>
            <a:spLocks noGrp="1"/>
          </p:cNvSpPr>
          <p:nvPr>
            <p:ph idx="1"/>
          </p:nvPr>
        </p:nvSpPr>
        <p:spPr/>
        <p:txBody>
          <a:bodyPr/>
          <a:lstStyle/>
          <a:p>
            <a:r>
              <a:rPr lang="en-GB" b="0" i="0" dirty="0">
                <a:solidFill>
                  <a:srgbClr val="000000"/>
                </a:solidFill>
                <a:effectLst/>
                <a:latin typeface="Arial" panose="020B0604020202020204" pitchFamily="34" charset="0"/>
              </a:rPr>
              <a:t>All schools should have a calendar of the activities which make up teachers’ directed time – published in the summer term for the next academic year and consulted on with staff via trade unions. They should also give each teacher their own personal directed time calendar showing their individual commitments.</a:t>
            </a:r>
            <a:endParaRPr lang="en-GB" dirty="0"/>
          </a:p>
        </p:txBody>
      </p:sp>
      <p:pic>
        <p:nvPicPr>
          <p:cNvPr id="4" name="Picture 3"/>
          <p:cNvPicPr>
            <a:picLocks noChangeAspect="1"/>
          </p:cNvPicPr>
          <p:nvPr/>
        </p:nvPicPr>
        <p:blipFill>
          <a:blip r:embed="rId2"/>
          <a:stretch>
            <a:fillRect/>
          </a:stretch>
        </p:blipFill>
        <p:spPr>
          <a:xfrm>
            <a:off x="11535344" y="427517"/>
            <a:ext cx="476250" cy="600075"/>
          </a:xfrm>
          <a:prstGeom prst="rect">
            <a:avLst/>
          </a:prstGeom>
        </p:spPr>
      </p:pic>
    </p:spTree>
    <p:extLst>
      <p:ext uri="{BB962C8B-B14F-4D97-AF65-F5344CB8AC3E}">
        <p14:creationId xmlns:p14="http://schemas.microsoft.com/office/powerpoint/2010/main" val="37594551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0B56608-C116-4858-B9F0-5280C720ADBA}"/>
              </a:ext>
            </a:extLst>
          </p:cNvPr>
          <p:cNvSpPr>
            <a:spLocks noGrp="1"/>
          </p:cNvSpPr>
          <p:nvPr>
            <p:ph type="title"/>
          </p:nvPr>
        </p:nvSpPr>
        <p:spPr>
          <a:xfrm>
            <a:off x="838200" y="365125"/>
            <a:ext cx="10515600" cy="2160361"/>
          </a:xfrm>
        </p:spPr>
        <p:txBody>
          <a:bodyPr>
            <a:noAutofit/>
          </a:bodyPr>
          <a:lstStyle/>
          <a:p>
            <a:r>
              <a:rPr lang="en-GB" dirty="0"/>
              <a:t>Are all teachers entitled to planning, preparation and assessment (PPA) time and, if so, how is the entitlement calculated?</a:t>
            </a:r>
            <a:br>
              <a:rPr lang="en-GB" dirty="0"/>
            </a:br>
            <a:endParaRPr lang="en-GB" dirty="0"/>
          </a:p>
        </p:txBody>
      </p:sp>
      <p:sp>
        <p:nvSpPr>
          <p:cNvPr id="3" name="Content Placeholder 2">
            <a:extLst>
              <a:ext uri="{FF2B5EF4-FFF2-40B4-BE49-F238E27FC236}">
                <a16:creationId xmlns="" xmlns:a16="http://schemas.microsoft.com/office/drawing/2014/main" id="{B63EA0AA-5B7A-4255-83E8-9BF887DB8B42}"/>
              </a:ext>
            </a:extLst>
          </p:cNvPr>
          <p:cNvSpPr>
            <a:spLocks noGrp="1"/>
          </p:cNvSpPr>
          <p:nvPr>
            <p:ph idx="1"/>
          </p:nvPr>
        </p:nvSpPr>
        <p:spPr>
          <a:xfrm>
            <a:off x="838200" y="2525485"/>
            <a:ext cx="10515600" cy="3651477"/>
          </a:xfrm>
        </p:spPr>
        <p:txBody>
          <a:bodyPr/>
          <a:lstStyle/>
          <a:p>
            <a:r>
              <a:rPr lang="en-GB" b="0" i="0" dirty="0">
                <a:solidFill>
                  <a:srgbClr val="000000"/>
                </a:solidFill>
                <a:effectLst/>
                <a:latin typeface="Arial" panose="020B0604020202020204" pitchFamily="34" charset="0"/>
              </a:rPr>
              <a:t>All teachers  are entitled to PPA time, set as a minimum of ten per cent of their timetabled teaching time.</a:t>
            </a:r>
          </a:p>
          <a:p>
            <a:r>
              <a:rPr lang="en-GB" dirty="0">
                <a:solidFill>
                  <a:srgbClr val="000000"/>
                </a:solidFill>
                <a:latin typeface="Arial" panose="020B0604020202020204" pitchFamily="34" charset="0"/>
              </a:rPr>
              <a:t>It must take place within the times that normal teaching takes place.</a:t>
            </a:r>
          </a:p>
          <a:p>
            <a:r>
              <a:rPr lang="en-GB" b="0" i="0" dirty="0">
                <a:solidFill>
                  <a:srgbClr val="000000"/>
                </a:solidFill>
                <a:effectLst/>
                <a:latin typeface="Arial" panose="020B0604020202020204" pitchFamily="34" charset="0"/>
              </a:rPr>
              <a:t>It should not be used for cover.</a:t>
            </a:r>
          </a:p>
          <a:p>
            <a:r>
              <a:rPr lang="en-GB" dirty="0">
                <a:solidFill>
                  <a:srgbClr val="000000"/>
                </a:solidFill>
                <a:latin typeface="Arial" panose="020B0604020202020204" pitchFamily="34" charset="0"/>
              </a:rPr>
              <a:t>Time lost, for example going on a school trip, should be paid back to ensure that minimum PPA entitlements are met. </a:t>
            </a:r>
            <a:endParaRPr lang="en-GB" b="0" i="0" dirty="0">
              <a:solidFill>
                <a:srgbClr val="000000"/>
              </a:solidFill>
              <a:effectLst/>
              <a:latin typeface="Arial" panose="020B0604020202020204" pitchFamily="34" charset="0"/>
            </a:endParaRPr>
          </a:p>
          <a:p>
            <a:endParaRPr lang="en-GB" dirty="0"/>
          </a:p>
        </p:txBody>
      </p:sp>
      <p:pic>
        <p:nvPicPr>
          <p:cNvPr id="4" name="Picture 3"/>
          <p:cNvPicPr>
            <a:picLocks noChangeAspect="1"/>
          </p:cNvPicPr>
          <p:nvPr/>
        </p:nvPicPr>
        <p:blipFill>
          <a:blip r:embed="rId2"/>
          <a:stretch>
            <a:fillRect/>
          </a:stretch>
        </p:blipFill>
        <p:spPr>
          <a:xfrm>
            <a:off x="11535344" y="427517"/>
            <a:ext cx="476250" cy="600075"/>
          </a:xfrm>
          <a:prstGeom prst="rect">
            <a:avLst/>
          </a:prstGeom>
        </p:spPr>
      </p:pic>
    </p:spTree>
    <p:extLst>
      <p:ext uri="{BB962C8B-B14F-4D97-AF65-F5344CB8AC3E}">
        <p14:creationId xmlns:p14="http://schemas.microsoft.com/office/powerpoint/2010/main" val="25678720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35357B-36B7-488A-B2E8-A846CDC83AC6}"/>
              </a:ext>
            </a:extLst>
          </p:cNvPr>
          <p:cNvSpPr>
            <a:spLocks noGrp="1"/>
          </p:cNvSpPr>
          <p:nvPr>
            <p:ph type="title"/>
          </p:nvPr>
        </p:nvSpPr>
        <p:spPr>
          <a:xfrm>
            <a:off x="915491" y="727554"/>
            <a:ext cx="9720072" cy="1499616"/>
          </a:xfrm>
        </p:spPr>
        <p:txBody>
          <a:bodyPr>
            <a:noAutofit/>
          </a:bodyPr>
          <a:lstStyle/>
          <a:p>
            <a:r>
              <a:rPr lang="en-GB" dirty="0"/>
              <a:t>Do teachers have to cover for absent colleagues?</a:t>
            </a:r>
            <a:br>
              <a:rPr lang="en-GB" dirty="0"/>
            </a:br>
            <a:endParaRPr lang="en-GB" dirty="0"/>
          </a:p>
        </p:txBody>
      </p:sp>
      <p:sp>
        <p:nvSpPr>
          <p:cNvPr id="3" name="Content Placeholder 2">
            <a:extLst>
              <a:ext uri="{FF2B5EF4-FFF2-40B4-BE49-F238E27FC236}">
                <a16:creationId xmlns="" xmlns:a16="http://schemas.microsoft.com/office/drawing/2014/main" id="{924F8C9F-B990-4C46-8A3B-EEE1E7F2197B}"/>
              </a:ext>
            </a:extLst>
          </p:cNvPr>
          <p:cNvSpPr>
            <a:spLocks noGrp="1"/>
          </p:cNvSpPr>
          <p:nvPr>
            <p:ph idx="1"/>
          </p:nvPr>
        </p:nvSpPr>
        <p:spPr/>
        <p:txBody>
          <a:bodyPr/>
          <a:lstStyle/>
          <a:p>
            <a:r>
              <a:rPr lang="en-GB" b="0" i="0" dirty="0">
                <a:solidFill>
                  <a:srgbClr val="000000"/>
                </a:solidFill>
                <a:effectLst/>
                <a:latin typeface="Arial" panose="020B0604020202020204" pitchFamily="34" charset="0"/>
              </a:rPr>
              <a:t>Teachers can only be required to cover ‘rarely’. This means in circumstances which were not foreseeable. A certain level of sickness absence, perhaps dependent on the time of year, is entirely foreseeable so a colleague’s absence on sick leave is not a good enough reason for requiring a teacher to provide cover.</a:t>
            </a:r>
            <a:endParaRPr lang="en-GB" dirty="0"/>
          </a:p>
        </p:txBody>
      </p:sp>
      <p:pic>
        <p:nvPicPr>
          <p:cNvPr id="4" name="Picture 3"/>
          <p:cNvPicPr>
            <a:picLocks noChangeAspect="1"/>
          </p:cNvPicPr>
          <p:nvPr/>
        </p:nvPicPr>
        <p:blipFill>
          <a:blip r:embed="rId2"/>
          <a:stretch>
            <a:fillRect/>
          </a:stretch>
        </p:blipFill>
        <p:spPr>
          <a:xfrm>
            <a:off x="11535344" y="427517"/>
            <a:ext cx="476250" cy="600075"/>
          </a:xfrm>
          <a:prstGeom prst="rect">
            <a:avLst/>
          </a:prstGeom>
        </p:spPr>
      </p:pic>
    </p:spTree>
    <p:extLst>
      <p:ext uri="{BB962C8B-B14F-4D97-AF65-F5344CB8AC3E}">
        <p14:creationId xmlns:p14="http://schemas.microsoft.com/office/powerpoint/2010/main" val="6096522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5D6EBB9E-8DF6-486B-91E6-1AC1C8335DD2}"/>
              </a:ext>
            </a:extLst>
          </p:cNvPr>
          <p:cNvPicPr>
            <a:picLocks noChangeAspect="1"/>
          </p:cNvPicPr>
          <p:nvPr/>
        </p:nvPicPr>
        <p:blipFill>
          <a:blip r:embed="rId2"/>
          <a:stretch>
            <a:fillRect/>
          </a:stretch>
        </p:blipFill>
        <p:spPr>
          <a:xfrm>
            <a:off x="1481818" y="1613806"/>
            <a:ext cx="4091668" cy="4115879"/>
          </a:xfrm>
          <a:prstGeom prst="rect">
            <a:avLst/>
          </a:prstGeom>
        </p:spPr>
      </p:pic>
      <p:pic>
        <p:nvPicPr>
          <p:cNvPr id="7" name="Picture 6">
            <a:extLst>
              <a:ext uri="{FF2B5EF4-FFF2-40B4-BE49-F238E27FC236}">
                <a16:creationId xmlns="" xmlns:a16="http://schemas.microsoft.com/office/drawing/2014/main" id="{93F6549E-3D0C-425F-9403-B0756C102D76}"/>
              </a:ext>
            </a:extLst>
          </p:cNvPr>
          <p:cNvPicPr>
            <a:picLocks noChangeAspect="1"/>
          </p:cNvPicPr>
          <p:nvPr/>
        </p:nvPicPr>
        <p:blipFill>
          <a:blip r:embed="rId3"/>
          <a:stretch>
            <a:fillRect/>
          </a:stretch>
        </p:blipFill>
        <p:spPr>
          <a:xfrm>
            <a:off x="5890448" y="2198915"/>
            <a:ext cx="4288376" cy="3367088"/>
          </a:xfrm>
          <a:prstGeom prst="rect">
            <a:avLst/>
          </a:prstGeom>
        </p:spPr>
      </p:pic>
      <p:sp>
        <p:nvSpPr>
          <p:cNvPr id="8" name="TextBox 7">
            <a:extLst>
              <a:ext uri="{FF2B5EF4-FFF2-40B4-BE49-F238E27FC236}">
                <a16:creationId xmlns="" xmlns:a16="http://schemas.microsoft.com/office/drawing/2014/main" id="{D33A79AD-5602-486A-AD8D-65FFC82B0A12}"/>
              </a:ext>
            </a:extLst>
          </p:cNvPr>
          <p:cNvSpPr txBox="1"/>
          <p:nvPr/>
        </p:nvSpPr>
        <p:spPr>
          <a:xfrm>
            <a:off x="1481818" y="544286"/>
            <a:ext cx="8119382" cy="707886"/>
          </a:xfrm>
          <a:prstGeom prst="rect">
            <a:avLst/>
          </a:prstGeom>
          <a:noFill/>
        </p:spPr>
        <p:txBody>
          <a:bodyPr wrap="square" rtlCol="0">
            <a:spAutoFit/>
          </a:bodyPr>
          <a:lstStyle/>
          <a:p>
            <a:r>
              <a:rPr lang="en-GB" sz="4000" dirty="0"/>
              <a:t>Pay Scales.</a:t>
            </a:r>
          </a:p>
        </p:txBody>
      </p:sp>
      <p:pic>
        <p:nvPicPr>
          <p:cNvPr id="6" name="Picture 5"/>
          <p:cNvPicPr>
            <a:picLocks noChangeAspect="1"/>
          </p:cNvPicPr>
          <p:nvPr/>
        </p:nvPicPr>
        <p:blipFill>
          <a:blip r:embed="rId4"/>
          <a:stretch>
            <a:fillRect/>
          </a:stretch>
        </p:blipFill>
        <p:spPr>
          <a:xfrm>
            <a:off x="11535344" y="427517"/>
            <a:ext cx="476250" cy="600075"/>
          </a:xfrm>
          <a:prstGeom prst="rect">
            <a:avLst/>
          </a:prstGeom>
        </p:spPr>
      </p:pic>
    </p:spTree>
    <p:extLst>
      <p:ext uri="{BB962C8B-B14F-4D97-AF65-F5344CB8AC3E}">
        <p14:creationId xmlns:p14="http://schemas.microsoft.com/office/powerpoint/2010/main" val="23333997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responsibilities</a:t>
            </a:r>
            <a:endParaRPr lang="en-GB" dirty="0"/>
          </a:p>
        </p:txBody>
      </p:sp>
    </p:spTree>
    <p:extLst>
      <p:ext uri="{BB962C8B-B14F-4D97-AF65-F5344CB8AC3E}">
        <p14:creationId xmlns:p14="http://schemas.microsoft.com/office/powerpoint/2010/main" val="4186858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67</TotalTime>
  <Words>1111</Words>
  <Application>Microsoft Office PowerPoint</Application>
  <PresentationFormat>Widescreen</PresentationFormat>
  <Paragraphs>74</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Tw Cen MT</vt:lpstr>
      <vt:lpstr>Tw Cen MT Condensed</vt:lpstr>
      <vt:lpstr>Wingdings</vt:lpstr>
      <vt:lpstr>Wingdings 3</vt:lpstr>
      <vt:lpstr>Integral</vt:lpstr>
      <vt:lpstr>contractual and legal responsibilities</vt:lpstr>
      <vt:lpstr>What are Teachers’ Contractual Obligations?</vt:lpstr>
      <vt:lpstr>How many days per year does a full-time teacher have to work? </vt:lpstr>
      <vt:lpstr>What is directed time? </vt:lpstr>
      <vt:lpstr>Directed Time Calendar</vt:lpstr>
      <vt:lpstr>Are all teachers entitled to planning, preparation and assessment (PPA) time and, if so, how is the entitlement calculated? </vt:lpstr>
      <vt:lpstr>Do teachers have to cover for absent colleagues? </vt:lpstr>
      <vt:lpstr>PowerPoint Presentation</vt:lpstr>
      <vt:lpstr>Your responsibilities</vt:lpstr>
      <vt:lpstr>What do you need to know about safeguarding?</vt:lpstr>
      <vt:lpstr>What do you need to know about health and safety?</vt:lpstr>
      <vt:lpstr>What do you need to know about e-safety AND DIGITAL LITERACY?</vt:lpstr>
      <vt:lpstr>What do you need to know about equality?</vt:lpstr>
      <vt:lpstr>What do you need to know about safe working practices generally?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Teachers pay and Conditions?</dc:title>
  <dc:creator>Annie Sparrow</dc:creator>
  <cp:lastModifiedBy>Watson, Annabel</cp:lastModifiedBy>
  <cp:revision>10</cp:revision>
  <dcterms:created xsi:type="dcterms:W3CDTF">2021-05-12T11:14:47Z</dcterms:created>
  <dcterms:modified xsi:type="dcterms:W3CDTF">2021-07-15T15:07:31Z</dcterms:modified>
</cp:coreProperties>
</file>