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90"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09BD1E-B234-4095-BEA3-9987CB89B91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ACF77B8-519E-4527-A8D3-459727D64815}">
      <dgm:prSet/>
      <dgm:spPr/>
      <dgm:t>
        <a:bodyPr/>
        <a:lstStyle/>
        <a:p>
          <a:r>
            <a:rPr lang="en-GB" dirty="0"/>
            <a:t>PSHE learning can be challenging to assess. One useful way to assess gained knowledge is the use of mind mapping. Students can be encouraged to add to this map as the series of lessons progresses, adding the new ideas as they learn.</a:t>
          </a:r>
          <a:endParaRPr lang="en-US" dirty="0"/>
        </a:p>
      </dgm:t>
    </dgm:pt>
    <dgm:pt modelId="{1EE84E65-B5E0-40F7-88B6-221F474FB353}" type="parTrans" cxnId="{C9E1ECF0-DBD3-4ECD-BE33-C2421C7B809A}">
      <dgm:prSet/>
      <dgm:spPr/>
      <dgm:t>
        <a:bodyPr/>
        <a:lstStyle/>
        <a:p>
          <a:endParaRPr lang="en-US"/>
        </a:p>
      </dgm:t>
    </dgm:pt>
    <dgm:pt modelId="{91E7F99C-F821-4A12-8ABE-52396BDDC9CB}" type="sibTrans" cxnId="{C9E1ECF0-DBD3-4ECD-BE33-C2421C7B809A}">
      <dgm:prSet/>
      <dgm:spPr/>
      <dgm:t>
        <a:bodyPr/>
        <a:lstStyle/>
        <a:p>
          <a:endParaRPr lang="en-US"/>
        </a:p>
      </dgm:t>
    </dgm:pt>
    <dgm:pt modelId="{0E40A0CA-4924-4090-873B-6AFB793E1C34}">
      <dgm:prSet/>
      <dgm:spPr/>
      <dgm:t>
        <a:bodyPr/>
        <a:lstStyle/>
        <a:p>
          <a:r>
            <a:rPr lang="en-GB" dirty="0"/>
            <a:t>PSHE should allow for discussion. As a teacher you need to control this discussion carefully. Being mindful of dominance. You should model the correct way to listen to opinions which might differ from your own, take other ideas on board and explain why you may not agree.</a:t>
          </a:r>
          <a:endParaRPr lang="en-US" dirty="0"/>
        </a:p>
      </dgm:t>
    </dgm:pt>
    <dgm:pt modelId="{3B73418C-E594-419C-82F1-38AD1DEB7274}" type="parTrans" cxnId="{E9E837E8-AF26-4878-B187-0260A6CCFDE7}">
      <dgm:prSet/>
      <dgm:spPr/>
      <dgm:t>
        <a:bodyPr/>
        <a:lstStyle/>
        <a:p>
          <a:endParaRPr lang="en-US"/>
        </a:p>
      </dgm:t>
    </dgm:pt>
    <dgm:pt modelId="{752A1E6C-FAEA-4EAA-889D-1E95D6AAB9BB}" type="sibTrans" cxnId="{E9E837E8-AF26-4878-B187-0260A6CCFDE7}">
      <dgm:prSet/>
      <dgm:spPr/>
      <dgm:t>
        <a:bodyPr/>
        <a:lstStyle/>
        <a:p>
          <a:endParaRPr lang="en-US"/>
        </a:p>
      </dgm:t>
    </dgm:pt>
    <dgm:pt modelId="{F9C20DE1-F2A6-4DCE-8803-358EC3B8D112}">
      <dgm:prSet/>
      <dgm:spPr/>
      <dgm:t>
        <a:bodyPr/>
        <a:lstStyle/>
        <a:p>
          <a:r>
            <a:rPr lang="en-GB" dirty="0"/>
            <a:t>Make sure that you have clear ground rules with your PSHE class. Agree a code of expected behaviour. For example that everyone has the right to privacy, the right to speak, the right to listen and the choice to pass or participate. </a:t>
          </a:r>
          <a:endParaRPr lang="en-US" dirty="0"/>
        </a:p>
      </dgm:t>
    </dgm:pt>
    <dgm:pt modelId="{2EC2D7C0-FF3F-4CC2-88C3-31E4ED5BA389}" type="parTrans" cxnId="{FEA1458B-C977-43A6-B6B3-2610BF6B6386}">
      <dgm:prSet/>
      <dgm:spPr/>
      <dgm:t>
        <a:bodyPr/>
        <a:lstStyle/>
        <a:p>
          <a:endParaRPr lang="en-US"/>
        </a:p>
      </dgm:t>
    </dgm:pt>
    <dgm:pt modelId="{DFE65847-D62E-4B58-812A-D500C09038E9}" type="sibTrans" cxnId="{FEA1458B-C977-43A6-B6B3-2610BF6B6386}">
      <dgm:prSet/>
      <dgm:spPr/>
      <dgm:t>
        <a:bodyPr/>
        <a:lstStyle/>
        <a:p>
          <a:endParaRPr lang="en-US"/>
        </a:p>
      </dgm:t>
    </dgm:pt>
    <dgm:pt modelId="{487ACCC9-D306-469F-B3CE-5BCFCC08A419}">
      <dgm:prSet/>
      <dgm:spPr/>
      <dgm:t>
        <a:bodyPr/>
        <a:lstStyle/>
        <a:p>
          <a:r>
            <a:rPr lang="en-US" dirty="0"/>
            <a:t>Be careful not to promise confidentiality, you cannot do this in every situation.</a:t>
          </a:r>
        </a:p>
      </dgm:t>
    </dgm:pt>
    <dgm:pt modelId="{F6559447-62B2-4637-963E-2295AFC4F7A6}" type="parTrans" cxnId="{7EE78A44-824B-4361-B4DA-CB1942DC8697}">
      <dgm:prSet/>
      <dgm:spPr/>
      <dgm:t>
        <a:bodyPr/>
        <a:lstStyle/>
        <a:p>
          <a:endParaRPr lang="en-GB"/>
        </a:p>
      </dgm:t>
    </dgm:pt>
    <dgm:pt modelId="{686E4E78-EEA9-4252-99E0-728A44CF560F}" type="sibTrans" cxnId="{7EE78A44-824B-4361-B4DA-CB1942DC8697}">
      <dgm:prSet/>
      <dgm:spPr/>
      <dgm:t>
        <a:bodyPr/>
        <a:lstStyle/>
        <a:p>
          <a:endParaRPr lang="en-GB"/>
        </a:p>
      </dgm:t>
    </dgm:pt>
    <dgm:pt modelId="{37E79557-7C21-42BD-836B-0A7CCC517047}" type="pres">
      <dgm:prSet presAssocID="{6909BD1E-B234-4095-BEA3-9987CB89B91C}" presName="linear" presStyleCnt="0">
        <dgm:presLayoutVars>
          <dgm:animLvl val="lvl"/>
          <dgm:resizeHandles val="exact"/>
        </dgm:presLayoutVars>
      </dgm:prSet>
      <dgm:spPr/>
      <dgm:t>
        <a:bodyPr/>
        <a:lstStyle/>
        <a:p>
          <a:endParaRPr lang="en-GB"/>
        </a:p>
      </dgm:t>
    </dgm:pt>
    <dgm:pt modelId="{4FC2850B-C7A6-44EF-ADCB-CC74EB33DC45}" type="pres">
      <dgm:prSet presAssocID="{7ACF77B8-519E-4527-A8D3-459727D64815}" presName="parentText" presStyleLbl="node1" presStyleIdx="0" presStyleCnt="4">
        <dgm:presLayoutVars>
          <dgm:chMax val="0"/>
          <dgm:bulletEnabled val="1"/>
        </dgm:presLayoutVars>
      </dgm:prSet>
      <dgm:spPr/>
      <dgm:t>
        <a:bodyPr/>
        <a:lstStyle/>
        <a:p>
          <a:endParaRPr lang="en-GB"/>
        </a:p>
      </dgm:t>
    </dgm:pt>
    <dgm:pt modelId="{2403B329-A665-497B-8D43-4DA85E8963AE}" type="pres">
      <dgm:prSet presAssocID="{91E7F99C-F821-4A12-8ABE-52396BDDC9CB}" presName="spacer" presStyleCnt="0"/>
      <dgm:spPr/>
    </dgm:pt>
    <dgm:pt modelId="{342DF3D1-091B-477D-8F34-8064A24EA74E}" type="pres">
      <dgm:prSet presAssocID="{0E40A0CA-4924-4090-873B-6AFB793E1C34}" presName="parentText" presStyleLbl="node1" presStyleIdx="1" presStyleCnt="4">
        <dgm:presLayoutVars>
          <dgm:chMax val="0"/>
          <dgm:bulletEnabled val="1"/>
        </dgm:presLayoutVars>
      </dgm:prSet>
      <dgm:spPr/>
      <dgm:t>
        <a:bodyPr/>
        <a:lstStyle/>
        <a:p>
          <a:endParaRPr lang="en-GB"/>
        </a:p>
      </dgm:t>
    </dgm:pt>
    <dgm:pt modelId="{D6F29446-6C23-4272-82E3-C60E04096757}" type="pres">
      <dgm:prSet presAssocID="{752A1E6C-FAEA-4EAA-889D-1E95D6AAB9BB}" presName="spacer" presStyleCnt="0"/>
      <dgm:spPr/>
    </dgm:pt>
    <dgm:pt modelId="{4C5E44B3-10BA-4EC3-BB6C-DAE7DB4A6A4A}" type="pres">
      <dgm:prSet presAssocID="{F9C20DE1-F2A6-4DCE-8803-358EC3B8D112}" presName="parentText" presStyleLbl="node1" presStyleIdx="2" presStyleCnt="4">
        <dgm:presLayoutVars>
          <dgm:chMax val="0"/>
          <dgm:bulletEnabled val="1"/>
        </dgm:presLayoutVars>
      </dgm:prSet>
      <dgm:spPr/>
      <dgm:t>
        <a:bodyPr/>
        <a:lstStyle/>
        <a:p>
          <a:endParaRPr lang="en-GB"/>
        </a:p>
      </dgm:t>
    </dgm:pt>
    <dgm:pt modelId="{64C6D8B4-8DD0-44C1-B122-59058024E6ED}" type="pres">
      <dgm:prSet presAssocID="{DFE65847-D62E-4B58-812A-D500C09038E9}" presName="spacer" presStyleCnt="0"/>
      <dgm:spPr/>
    </dgm:pt>
    <dgm:pt modelId="{96A5E37D-A7A6-4B49-91D9-C034582AC9E6}" type="pres">
      <dgm:prSet presAssocID="{487ACCC9-D306-469F-B3CE-5BCFCC08A419}" presName="parentText" presStyleLbl="node1" presStyleIdx="3" presStyleCnt="4">
        <dgm:presLayoutVars>
          <dgm:chMax val="0"/>
          <dgm:bulletEnabled val="1"/>
        </dgm:presLayoutVars>
      </dgm:prSet>
      <dgm:spPr/>
      <dgm:t>
        <a:bodyPr/>
        <a:lstStyle/>
        <a:p>
          <a:endParaRPr lang="en-GB"/>
        </a:p>
      </dgm:t>
    </dgm:pt>
  </dgm:ptLst>
  <dgm:cxnLst>
    <dgm:cxn modelId="{70C099C0-40D4-4F75-A1AD-1F5BCC0FF096}" type="presOf" srcId="{6909BD1E-B234-4095-BEA3-9987CB89B91C}" destId="{37E79557-7C21-42BD-836B-0A7CCC517047}" srcOrd="0" destOrd="0" presId="urn:microsoft.com/office/officeart/2005/8/layout/vList2"/>
    <dgm:cxn modelId="{C9E1ECF0-DBD3-4ECD-BE33-C2421C7B809A}" srcId="{6909BD1E-B234-4095-BEA3-9987CB89B91C}" destId="{7ACF77B8-519E-4527-A8D3-459727D64815}" srcOrd="0" destOrd="0" parTransId="{1EE84E65-B5E0-40F7-88B6-221F474FB353}" sibTransId="{91E7F99C-F821-4A12-8ABE-52396BDDC9CB}"/>
    <dgm:cxn modelId="{E9E837E8-AF26-4878-B187-0260A6CCFDE7}" srcId="{6909BD1E-B234-4095-BEA3-9987CB89B91C}" destId="{0E40A0CA-4924-4090-873B-6AFB793E1C34}" srcOrd="1" destOrd="0" parTransId="{3B73418C-E594-419C-82F1-38AD1DEB7274}" sibTransId="{752A1E6C-FAEA-4EAA-889D-1E95D6AAB9BB}"/>
    <dgm:cxn modelId="{2EC35DF6-DFA3-4563-9E37-3F7B29283979}" type="presOf" srcId="{0E40A0CA-4924-4090-873B-6AFB793E1C34}" destId="{342DF3D1-091B-477D-8F34-8064A24EA74E}" srcOrd="0" destOrd="0" presId="urn:microsoft.com/office/officeart/2005/8/layout/vList2"/>
    <dgm:cxn modelId="{F628613B-4092-4C9F-B651-527DBBE60CA9}" type="presOf" srcId="{7ACF77B8-519E-4527-A8D3-459727D64815}" destId="{4FC2850B-C7A6-44EF-ADCB-CC74EB33DC45}" srcOrd="0" destOrd="0" presId="urn:microsoft.com/office/officeart/2005/8/layout/vList2"/>
    <dgm:cxn modelId="{7EE78A44-824B-4361-B4DA-CB1942DC8697}" srcId="{6909BD1E-B234-4095-BEA3-9987CB89B91C}" destId="{487ACCC9-D306-469F-B3CE-5BCFCC08A419}" srcOrd="3" destOrd="0" parTransId="{F6559447-62B2-4637-963E-2295AFC4F7A6}" sibTransId="{686E4E78-EEA9-4252-99E0-728A44CF560F}"/>
    <dgm:cxn modelId="{B317C612-9295-47E0-854D-8C7E47092B5A}" type="presOf" srcId="{F9C20DE1-F2A6-4DCE-8803-358EC3B8D112}" destId="{4C5E44B3-10BA-4EC3-BB6C-DAE7DB4A6A4A}" srcOrd="0" destOrd="0" presId="urn:microsoft.com/office/officeart/2005/8/layout/vList2"/>
    <dgm:cxn modelId="{216B1EE8-FCC1-41AE-9AF3-96C506B7CE5D}" type="presOf" srcId="{487ACCC9-D306-469F-B3CE-5BCFCC08A419}" destId="{96A5E37D-A7A6-4B49-91D9-C034582AC9E6}" srcOrd="0" destOrd="0" presId="urn:microsoft.com/office/officeart/2005/8/layout/vList2"/>
    <dgm:cxn modelId="{FEA1458B-C977-43A6-B6B3-2610BF6B6386}" srcId="{6909BD1E-B234-4095-BEA3-9987CB89B91C}" destId="{F9C20DE1-F2A6-4DCE-8803-358EC3B8D112}" srcOrd="2" destOrd="0" parTransId="{2EC2D7C0-FF3F-4CC2-88C3-31E4ED5BA389}" sibTransId="{DFE65847-D62E-4B58-812A-D500C09038E9}"/>
    <dgm:cxn modelId="{B49EAC82-F0EA-46DF-89C0-50DE918FA39B}" type="presParOf" srcId="{37E79557-7C21-42BD-836B-0A7CCC517047}" destId="{4FC2850B-C7A6-44EF-ADCB-CC74EB33DC45}" srcOrd="0" destOrd="0" presId="urn:microsoft.com/office/officeart/2005/8/layout/vList2"/>
    <dgm:cxn modelId="{720A54C7-BB2C-4F1E-8099-36C109DF0DBD}" type="presParOf" srcId="{37E79557-7C21-42BD-836B-0A7CCC517047}" destId="{2403B329-A665-497B-8D43-4DA85E8963AE}" srcOrd="1" destOrd="0" presId="urn:microsoft.com/office/officeart/2005/8/layout/vList2"/>
    <dgm:cxn modelId="{014A21E6-CC36-4313-BF6C-0CA20F241325}" type="presParOf" srcId="{37E79557-7C21-42BD-836B-0A7CCC517047}" destId="{342DF3D1-091B-477D-8F34-8064A24EA74E}" srcOrd="2" destOrd="0" presId="urn:microsoft.com/office/officeart/2005/8/layout/vList2"/>
    <dgm:cxn modelId="{F4D69E08-EE59-4BD7-8E6F-4AE925ED4B7E}" type="presParOf" srcId="{37E79557-7C21-42BD-836B-0A7CCC517047}" destId="{D6F29446-6C23-4272-82E3-C60E04096757}" srcOrd="3" destOrd="0" presId="urn:microsoft.com/office/officeart/2005/8/layout/vList2"/>
    <dgm:cxn modelId="{30F5EA63-C7CA-48A8-8C5B-318FD7272EF4}" type="presParOf" srcId="{37E79557-7C21-42BD-836B-0A7CCC517047}" destId="{4C5E44B3-10BA-4EC3-BB6C-DAE7DB4A6A4A}" srcOrd="4" destOrd="0" presId="urn:microsoft.com/office/officeart/2005/8/layout/vList2"/>
    <dgm:cxn modelId="{9D859706-F9F7-419D-9A99-328C3E831A16}" type="presParOf" srcId="{37E79557-7C21-42BD-836B-0A7CCC517047}" destId="{64C6D8B4-8DD0-44C1-B122-59058024E6ED}" srcOrd="5" destOrd="0" presId="urn:microsoft.com/office/officeart/2005/8/layout/vList2"/>
    <dgm:cxn modelId="{3DEFF248-EF12-4F3E-93DF-0C2DF6F01741}" type="presParOf" srcId="{37E79557-7C21-42BD-836B-0A7CCC517047}" destId="{96A5E37D-A7A6-4B49-91D9-C034582AC9E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D2A795-4D8D-43CD-90EA-DF0B72C3862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19DFE9C-AAB8-41AE-BD06-14B4F0B81F59}">
      <dgm:prSet/>
      <dgm:spPr/>
      <dgm:t>
        <a:bodyPr/>
        <a:lstStyle/>
        <a:p>
          <a:r>
            <a:rPr lang="en-GB"/>
            <a:t>Imagine that you are asked to teach a Y7 PSHE session in which these are the learning outcomes/intentions.</a:t>
          </a:r>
          <a:endParaRPr lang="en-US"/>
        </a:p>
      </dgm:t>
    </dgm:pt>
    <dgm:pt modelId="{E5766989-0BC8-467E-AE38-F49AC8F43392}" type="parTrans" cxnId="{66894EC7-86A6-44FC-9965-557E53914C9A}">
      <dgm:prSet/>
      <dgm:spPr/>
      <dgm:t>
        <a:bodyPr/>
        <a:lstStyle/>
        <a:p>
          <a:endParaRPr lang="en-US"/>
        </a:p>
      </dgm:t>
    </dgm:pt>
    <dgm:pt modelId="{9FB9D481-EE01-4CEA-BA0E-5B1FC6501835}" type="sibTrans" cxnId="{66894EC7-86A6-44FC-9965-557E53914C9A}">
      <dgm:prSet/>
      <dgm:spPr/>
      <dgm:t>
        <a:bodyPr/>
        <a:lstStyle/>
        <a:p>
          <a:endParaRPr lang="en-US"/>
        </a:p>
      </dgm:t>
    </dgm:pt>
    <dgm:pt modelId="{457629E8-673E-4A7C-9A00-EFA7FEB30D0C}">
      <dgm:prSet/>
      <dgm:spPr/>
      <dgm:t>
        <a:bodyPr/>
        <a:lstStyle/>
        <a:p>
          <a:r>
            <a:rPr lang="en-GB" dirty="0"/>
            <a:t>I know that the media can have a positive or negative impact on a person’s self-esteem or body image </a:t>
          </a:r>
          <a:endParaRPr lang="en-US" dirty="0"/>
        </a:p>
      </dgm:t>
    </dgm:pt>
    <dgm:pt modelId="{366A3DD2-D36B-485E-88CF-C3B02D00E6ED}" type="parTrans" cxnId="{673FAAE8-D711-437C-9453-912F3CDBA3F6}">
      <dgm:prSet/>
      <dgm:spPr/>
      <dgm:t>
        <a:bodyPr/>
        <a:lstStyle/>
        <a:p>
          <a:endParaRPr lang="en-US"/>
        </a:p>
      </dgm:t>
    </dgm:pt>
    <dgm:pt modelId="{6661277B-1930-469E-A9CB-C5488DB347B4}" type="sibTrans" cxnId="{673FAAE8-D711-437C-9453-912F3CDBA3F6}">
      <dgm:prSet/>
      <dgm:spPr/>
      <dgm:t>
        <a:bodyPr/>
        <a:lstStyle/>
        <a:p>
          <a:endParaRPr lang="en-US"/>
        </a:p>
      </dgm:t>
    </dgm:pt>
    <dgm:pt modelId="{1C9B6BFE-52DC-4A48-BFCE-80BB36561D99}">
      <dgm:prSet/>
      <dgm:spPr/>
      <dgm:t>
        <a:bodyPr/>
        <a:lstStyle/>
        <a:p>
          <a:r>
            <a:rPr lang="en-GB"/>
            <a:t>I know where to go for help if I am worried about my body image or self-esteem</a:t>
          </a:r>
          <a:endParaRPr lang="en-US"/>
        </a:p>
      </dgm:t>
    </dgm:pt>
    <dgm:pt modelId="{C17C7562-8F13-4BF1-B821-6519FE1C1B5A}" type="parTrans" cxnId="{8C0DF009-FFB1-4182-B646-446B99B022C1}">
      <dgm:prSet/>
      <dgm:spPr/>
      <dgm:t>
        <a:bodyPr/>
        <a:lstStyle/>
        <a:p>
          <a:endParaRPr lang="en-US"/>
        </a:p>
      </dgm:t>
    </dgm:pt>
    <dgm:pt modelId="{26F4DF16-5C9A-4E66-BAB3-015E3115B945}" type="sibTrans" cxnId="{8C0DF009-FFB1-4182-B646-446B99B022C1}">
      <dgm:prSet/>
      <dgm:spPr/>
      <dgm:t>
        <a:bodyPr/>
        <a:lstStyle/>
        <a:p>
          <a:endParaRPr lang="en-US"/>
        </a:p>
      </dgm:t>
    </dgm:pt>
    <dgm:pt modelId="{9BC21A83-B287-497B-B90C-1F009819D634}">
      <dgm:prSet/>
      <dgm:spPr/>
      <dgm:t>
        <a:bodyPr/>
        <a:lstStyle/>
        <a:p>
          <a:r>
            <a:rPr lang="en-GB"/>
            <a:t>I understand how self-image is linked to self-esteem I can apply strategies to build my self-esteem</a:t>
          </a:r>
          <a:endParaRPr lang="en-US"/>
        </a:p>
      </dgm:t>
    </dgm:pt>
    <dgm:pt modelId="{FD4DD870-14B8-4109-83B5-1C8EFBF5FDDC}" type="parTrans" cxnId="{EF769CC3-0C04-44AE-BF69-3D589DBC7DD2}">
      <dgm:prSet/>
      <dgm:spPr/>
      <dgm:t>
        <a:bodyPr/>
        <a:lstStyle/>
        <a:p>
          <a:endParaRPr lang="en-US"/>
        </a:p>
      </dgm:t>
    </dgm:pt>
    <dgm:pt modelId="{3B6B8794-913E-485E-8C9D-515F899F01D4}" type="sibTrans" cxnId="{EF769CC3-0C04-44AE-BF69-3D589DBC7DD2}">
      <dgm:prSet/>
      <dgm:spPr/>
      <dgm:t>
        <a:bodyPr/>
        <a:lstStyle/>
        <a:p>
          <a:endParaRPr lang="en-US"/>
        </a:p>
      </dgm:t>
    </dgm:pt>
    <dgm:pt modelId="{BB528226-D529-4D49-A2CD-DA141916074F}">
      <dgm:prSet/>
      <dgm:spPr/>
      <dgm:t>
        <a:bodyPr/>
        <a:lstStyle/>
        <a:p>
          <a:r>
            <a:rPr lang="en-GB" dirty="0"/>
            <a:t>Working in pairs or small groups, decide how you would deliver this session. You might consider… </a:t>
          </a:r>
          <a:endParaRPr lang="en-US" dirty="0"/>
        </a:p>
      </dgm:t>
    </dgm:pt>
    <dgm:pt modelId="{B0180334-03E2-4142-8429-9FACA7ADB76B}" type="parTrans" cxnId="{B5E086BA-A367-4EAF-B77A-E2A8B84C30A3}">
      <dgm:prSet/>
      <dgm:spPr/>
      <dgm:t>
        <a:bodyPr/>
        <a:lstStyle/>
        <a:p>
          <a:endParaRPr lang="en-US"/>
        </a:p>
      </dgm:t>
    </dgm:pt>
    <dgm:pt modelId="{9B7B8CE4-C762-42F0-A1D2-F109D1EDF569}" type="sibTrans" cxnId="{B5E086BA-A367-4EAF-B77A-E2A8B84C30A3}">
      <dgm:prSet/>
      <dgm:spPr/>
      <dgm:t>
        <a:bodyPr/>
        <a:lstStyle/>
        <a:p>
          <a:endParaRPr lang="en-US"/>
        </a:p>
      </dgm:t>
    </dgm:pt>
    <dgm:pt modelId="{58CEC6AA-E07D-4CFA-B9F4-8B31AE5E0B5C}">
      <dgm:prSet/>
      <dgm:spPr/>
      <dgm:t>
        <a:bodyPr/>
        <a:lstStyle/>
        <a:p>
          <a:r>
            <a:rPr lang="en-GB" dirty="0"/>
            <a:t>What resources would you use?</a:t>
          </a:r>
          <a:endParaRPr lang="en-US" dirty="0"/>
        </a:p>
      </dgm:t>
    </dgm:pt>
    <dgm:pt modelId="{83EB30B4-8D36-44AA-9783-E88F4990FD57}" type="parTrans" cxnId="{F1C5C8B6-46F0-4B9A-B889-70EAED4E7DD4}">
      <dgm:prSet/>
      <dgm:spPr/>
      <dgm:t>
        <a:bodyPr/>
        <a:lstStyle/>
        <a:p>
          <a:endParaRPr lang="en-US"/>
        </a:p>
      </dgm:t>
    </dgm:pt>
    <dgm:pt modelId="{42881807-5D11-44F8-9081-90F6AB221644}" type="sibTrans" cxnId="{F1C5C8B6-46F0-4B9A-B889-70EAED4E7DD4}">
      <dgm:prSet/>
      <dgm:spPr/>
      <dgm:t>
        <a:bodyPr/>
        <a:lstStyle/>
        <a:p>
          <a:endParaRPr lang="en-US"/>
        </a:p>
      </dgm:t>
    </dgm:pt>
    <dgm:pt modelId="{EE5F4C29-8AE1-4B52-9D76-5104D050BF8E}">
      <dgm:prSet/>
      <dgm:spPr/>
      <dgm:t>
        <a:bodyPr/>
        <a:lstStyle/>
        <a:p>
          <a:r>
            <a:rPr lang="en-GB" dirty="0"/>
            <a:t>Would you use any baseline assessment?</a:t>
          </a:r>
          <a:endParaRPr lang="en-US" dirty="0"/>
        </a:p>
      </dgm:t>
    </dgm:pt>
    <dgm:pt modelId="{A00C09EA-6CE2-43B8-A18A-A2464A1C4499}" type="parTrans" cxnId="{CB35230D-7B8C-4566-B913-755F0D2FC6F5}">
      <dgm:prSet/>
      <dgm:spPr/>
      <dgm:t>
        <a:bodyPr/>
        <a:lstStyle/>
        <a:p>
          <a:endParaRPr lang="en-US"/>
        </a:p>
      </dgm:t>
    </dgm:pt>
    <dgm:pt modelId="{30EC853E-0281-4AA4-972C-1D1EAF2EBBBC}" type="sibTrans" cxnId="{CB35230D-7B8C-4566-B913-755F0D2FC6F5}">
      <dgm:prSet/>
      <dgm:spPr/>
      <dgm:t>
        <a:bodyPr/>
        <a:lstStyle/>
        <a:p>
          <a:endParaRPr lang="en-US"/>
        </a:p>
      </dgm:t>
    </dgm:pt>
    <dgm:pt modelId="{5FEF2CFE-4BFA-49F1-A1D6-552092F3682C}">
      <dgm:prSet/>
      <dgm:spPr/>
      <dgm:t>
        <a:bodyPr/>
        <a:lstStyle/>
        <a:p>
          <a:r>
            <a:rPr lang="en-GB" dirty="0"/>
            <a:t>What would the balance of written/discussion/debate/listening be in this session?</a:t>
          </a:r>
          <a:endParaRPr lang="en-US" dirty="0"/>
        </a:p>
      </dgm:t>
    </dgm:pt>
    <dgm:pt modelId="{D571943F-7810-4CBF-81E3-34C7E0061110}" type="parTrans" cxnId="{7A4B4EAA-20D7-4482-956A-84DB4675751C}">
      <dgm:prSet/>
      <dgm:spPr/>
      <dgm:t>
        <a:bodyPr/>
        <a:lstStyle/>
        <a:p>
          <a:endParaRPr lang="en-US"/>
        </a:p>
      </dgm:t>
    </dgm:pt>
    <dgm:pt modelId="{DE3E731A-B398-4B46-9E68-31E1DD864E2E}" type="sibTrans" cxnId="{7A4B4EAA-20D7-4482-956A-84DB4675751C}">
      <dgm:prSet/>
      <dgm:spPr/>
      <dgm:t>
        <a:bodyPr/>
        <a:lstStyle/>
        <a:p>
          <a:endParaRPr lang="en-US"/>
        </a:p>
      </dgm:t>
    </dgm:pt>
    <dgm:pt modelId="{369835A1-F172-4031-AEC8-14B38EFCB5A6}">
      <dgm:prSet/>
      <dgm:spPr/>
      <dgm:t>
        <a:bodyPr/>
        <a:lstStyle/>
        <a:p>
          <a:r>
            <a:rPr lang="en-GB"/>
            <a:t>How would you assess progress in this session?</a:t>
          </a:r>
          <a:endParaRPr lang="en-US"/>
        </a:p>
      </dgm:t>
    </dgm:pt>
    <dgm:pt modelId="{A872CB4D-4052-4987-91F7-897069C10E09}" type="parTrans" cxnId="{E74495EC-074F-47A7-BD3B-7442BDC45C72}">
      <dgm:prSet/>
      <dgm:spPr/>
      <dgm:t>
        <a:bodyPr/>
        <a:lstStyle/>
        <a:p>
          <a:endParaRPr lang="en-US"/>
        </a:p>
      </dgm:t>
    </dgm:pt>
    <dgm:pt modelId="{F987E66F-E28E-43B5-9047-77432B2A7B76}" type="sibTrans" cxnId="{E74495EC-074F-47A7-BD3B-7442BDC45C72}">
      <dgm:prSet/>
      <dgm:spPr/>
      <dgm:t>
        <a:bodyPr/>
        <a:lstStyle/>
        <a:p>
          <a:endParaRPr lang="en-US"/>
        </a:p>
      </dgm:t>
    </dgm:pt>
    <dgm:pt modelId="{1A210803-5E0F-4D0A-A0BA-92C7CB288E7B}">
      <dgm:prSet/>
      <dgm:spPr/>
      <dgm:t>
        <a:bodyPr/>
        <a:lstStyle/>
        <a:p>
          <a:r>
            <a:rPr lang="en-GB" dirty="0"/>
            <a:t>Be </a:t>
          </a:r>
          <a:r>
            <a:rPr lang="en-GB" dirty="0" smtClean="0"/>
            <a:t>ready </a:t>
          </a:r>
          <a:r>
            <a:rPr lang="en-GB" dirty="0"/>
            <a:t>to feedback to the group</a:t>
          </a:r>
          <a:endParaRPr lang="en-US" dirty="0"/>
        </a:p>
      </dgm:t>
    </dgm:pt>
    <dgm:pt modelId="{015223A2-8B76-462F-B65D-2E8CFD4FA49D}" type="parTrans" cxnId="{4A3E9553-3824-4ECF-9D53-FBF9EC5D4D11}">
      <dgm:prSet/>
      <dgm:spPr/>
      <dgm:t>
        <a:bodyPr/>
        <a:lstStyle/>
        <a:p>
          <a:endParaRPr lang="en-US"/>
        </a:p>
      </dgm:t>
    </dgm:pt>
    <dgm:pt modelId="{23C107F7-B86B-4E95-8684-5E672AF74D54}" type="sibTrans" cxnId="{4A3E9553-3824-4ECF-9D53-FBF9EC5D4D11}">
      <dgm:prSet/>
      <dgm:spPr/>
      <dgm:t>
        <a:bodyPr/>
        <a:lstStyle/>
        <a:p>
          <a:endParaRPr lang="en-US"/>
        </a:p>
      </dgm:t>
    </dgm:pt>
    <dgm:pt modelId="{4708649C-E03E-42D6-8143-0872A0A65245}" type="pres">
      <dgm:prSet presAssocID="{E0D2A795-4D8D-43CD-90EA-DF0B72C3862D}" presName="linear" presStyleCnt="0">
        <dgm:presLayoutVars>
          <dgm:animLvl val="lvl"/>
          <dgm:resizeHandles val="exact"/>
        </dgm:presLayoutVars>
      </dgm:prSet>
      <dgm:spPr/>
      <dgm:t>
        <a:bodyPr/>
        <a:lstStyle/>
        <a:p>
          <a:endParaRPr lang="en-GB"/>
        </a:p>
      </dgm:t>
    </dgm:pt>
    <dgm:pt modelId="{DC86F645-617A-4E02-AC8A-331590CE0BE1}" type="pres">
      <dgm:prSet presAssocID="{219DFE9C-AAB8-41AE-BD06-14B4F0B81F59}" presName="parentText" presStyleLbl="node1" presStyleIdx="0" presStyleCnt="3">
        <dgm:presLayoutVars>
          <dgm:chMax val="0"/>
          <dgm:bulletEnabled val="1"/>
        </dgm:presLayoutVars>
      </dgm:prSet>
      <dgm:spPr/>
      <dgm:t>
        <a:bodyPr/>
        <a:lstStyle/>
        <a:p>
          <a:endParaRPr lang="en-GB"/>
        </a:p>
      </dgm:t>
    </dgm:pt>
    <dgm:pt modelId="{B4003E80-AF4A-4603-B780-EF967602C038}" type="pres">
      <dgm:prSet presAssocID="{219DFE9C-AAB8-41AE-BD06-14B4F0B81F59}" presName="childText" presStyleLbl="revTx" presStyleIdx="0" presStyleCnt="2">
        <dgm:presLayoutVars>
          <dgm:bulletEnabled val="1"/>
        </dgm:presLayoutVars>
      </dgm:prSet>
      <dgm:spPr/>
      <dgm:t>
        <a:bodyPr/>
        <a:lstStyle/>
        <a:p>
          <a:endParaRPr lang="en-GB"/>
        </a:p>
      </dgm:t>
    </dgm:pt>
    <dgm:pt modelId="{0B982762-A4C2-460F-887B-54EED7983CB3}" type="pres">
      <dgm:prSet presAssocID="{BB528226-D529-4D49-A2CD-DA141916074F}" presName="parentText" presStyleLbl="node1" presStyleIdx="1" presStyleCnt="3">
        <dgm:presLayoutVars>
          <dgm:chMax val="0"/>
          <dgm:bulletEnabled val="1"/>
        </dgm:presLayoutVars>
      </dgm:prSet>
      <dgm:spPr/>
      <dgm:t>
        <a:bodyPr/>
        <a:lstStyle/>
        <a:p>
          <a:endParaRPr lang="en-GB"/>
        </a:p>
      </dgm:t>
    </dgm:pt>
    <dgm:pt modelId="{EC97DBF6-C438-41A8-A284-3A159387873F}" type="pres">
      <dgm:prSet presAssocID="{BB528226-D529-4D49-A2CD-DA141916074F}" presName="childText" presStyleLbl="revTx" presStyleIdx="1" presStyleCnt="2">
        <dgm:presLayoutVars>
          <dgm:bulletEnabled val="1"/>
        </dgm:presLayoutVars>
      </dgm:prSet>
      <dgm:spPr/>
      <dgm:t>
        <a:bodyPr/>
        <a:lstStyle/>
        <a:p>
          <a:endParaRPr lang="en-GB"/>
        </a:p>
      </dgm:t>
    </dgm:pt>
    <dgm:pt modelId="{737BABEF-0011-44A2-9619-D68D81765FCB}" type="pres">
      <dgm:prSet presAssocID="{1A210803-5E0F-4D0A-A0BA-92C7CB288E7B}" presName="parentText" presStyleLbl="node1" presStyleIdx="2" presStyleCnt="3">
        <dgm:presLayoutVars>
          <dgm:chMax val="0"/>
          <dgm:bulletEnabled val="1"/>
        </dgm:presLayoutVars>
      </dgm:prSet>
      <dgm:spPr/>
      <dgm:t>
        <a:bodyPr/>
        <a:lstStyle/>
        <a:p>
          <a:endParaRPr lang="en-GB"/>
        </a:p>
      </dgm:t>
    </dgm:pt>
  </dgm:ptLst>
  <dgm:cxnLst>
    <dgm:cxn modelId="{4A3E9553-3824-4ECF-9D53-FBF9EC5D4D11}" srcId="{E0D2A795-4D8D-43CD-90EA-DF0B72C3862D}" destId="{1A210803-5E0F-4D0A-A0BA-92C7CB288E7B}" srcOrd="2" destOrd="0" parTransId="{015223A2-8B76-462F-B65D-2E8CFD4FA49D}" sibTransId="{23C107F7-B86B-4E95-8684-5E672AF74D54}"/>
    <dgm:cxn modelId="{673FAAE8-D711-437C-9453-912F3CDBA3F6}" srcId="{219DFE9C-AAB8-41AE-BD06-14B4F0B81F59}" destId="{457629E8-673E-4A7C-9A00-EFA7FEB30D0C}" srcOrd="0" destOrd="0" parTransId="{366A3DD2-D36B-485E-88CF-C3B02D00E6ED}" sibTransId="{6661277B-1930-469E-A9CB-C5488DB347B4}"/>
    <dgm:cxn modelId="{EDAAD4E5-A774-4401-A1C4-FAD4FE59F6D1}" type="presOf" srcId="{1C9B6BFE-52DC-4A48-BFCE-80BB36561D99}" destId="{B4003E80-AF4A-4603-B780-EF967602C038}" srcOrd="0" destOrd="1" presId="urn:microsoft.com/office/officeart/2005/8/layout/vList2"/>
    <dgm:cxn modelId="{8C0DF009-FFB1-4182-B646-446B99B022C1}" srcId="{219DFE9C-AAB8-41AE-BD06-14B4F0B81F59}" destId="{1C9B6BFE-52DC-4A48-BFCE-80BB36561D99}" srcOrd="1" destOrd="0" parTransId="{C17C7562-8F13-4BF1-B821-6519FE1C1B5A}" sibTransId="{26F4DF16-5C9A-4E66-BAB3-015E3115B945}"/>
    <dgm:cxn modelId="{E66B0940-7229-4A54-89AD-E98785F40B38}" type="presOf" srcId="{457629E8-673E-4A7C-9A00-EFA7FEB30D0C}" destId="{B4003E80-AF4A-4603-B780-EF967602C038}" srcOrd="0" destOrd="0" presId="urn:microsoft.com/office/officeart/2005/8/layout/vList2"/>
    <dgm:cxn modelId="{B5E086BA-A367-4EAF-B77A-E2A8B84C30A3}" srcId="{E0D2A795-4D8D-43CD-90EA-DF0B72C3862D}" destId="{BB528226-D529-4D49-A2CD-DA141916074F}" srcOrd="1" destOrd="0" parTransId="{B0180334-03E2-4142-8429-9FACA7ADB76B}" sibTransId="{9B7B8CE4-C762-42F0-A1D2-F109D1EDF569}"/>
    <dgm:cxn modelId="{B09FE7AE-A3F5-45AB-AABB-12CE418DC579}" type="presOf" srcId="{EE5F4C29-8AE1-4B52-9D76-5104D050BF8E}" destId="{EC97DBF6-C438-41A8-A284-3A159387873F}" srcOrd="0" destOrd="1" presId="urn:microsoft.com/office/officeart/2005/8/layout/vList2"/>
    <dgm:cxn modelId="{94019A56-17CF-444B-9606-B907838631D4}" type="presOf" srcId="{9BC21A83-B287-497B-B90C-1F009819D634}" destId="{B4003E80-AF4A-4603-B780-EF967602C038}" srcOrd="0" destOrd="2" presId="urn:microsoft.com/office/officeart/2005/8/layout/vList2"/>
    <dgm:cxn modelId="{77B0C942-2E3A-4C44-BE14-6FF80961EF70}" type="presOf" srcId="{369835A1-F172-4031-AEC8-14B38EFCB5A6}" destId="{EC97DBF6-C438-41A8-A284-3A159387873F}" srcOrd="0" destOrd="3" presId="urn:microsoft.com/office/officeart/2005/8/layout/vList2"/>
    <dgm:cxn modelId="{F1C5C8B6-46F0-4B9A-B889-70EAED4E7DD4}" srcId="{BB528226-D529-4D49-A2CD-DA141916074F}" destId="{58CEC6AA-E07D-4CFA-B9F4-8B31AE5E0B5C}" srcOrd="0" destOrd="0" parTransId="{83EB30B4-8D36-44AA-9783-E88F4990FD57}" sibTransId="{42881807-5D11-44F8-9081-90F6AB221644}"/>
    <dgm:cxn modelId="{0EDAE5BE-D994-43C5-B8BA-D2CD982538A7}" type="presOf" srcId="{1A210803-5E0F-4D0A-A0BA-92C7CB288E7B}" destId="{737BABEF-0011-44A2-9619-D68D81765FCB}" srcOrd="0" destOrd="0" presId="urn:microsoft.com/office/officeart/2005/8/layout/vList2"/>
    <dgm:cxn modelId="{16AA23C0-150F-4C3D-86AF-A554170BE426}" type="presOf" srcId="{BB528226-D529-4D49-A2CD-DA141916074F}" destId="{0B982762-A4C2-460F-887B-54EED7983CB3}" srcOrd="0" destOrd="0" presId="urn:microsoft.com/office/officeart/2005/8/layout/vList2"/>
    <dgm:cxn modelId="{18B00B33-D1A9-4937-9FA0-DA81CC7B8973}" type="presOf" srcId="{219DFE9C-AAB8-41AE-BD06-14B4F0B81F59}" destId="{DC86F645-617A-4E02-AC8A-331590CE0BE1}" srcOrd="0" destOrd="0" presId="urn:microsoft.com/office/officeart/2005/8/layout/vList2"/>
    <dgm:cxn modelId="{7A4B4EAA-20D7-4482-956A-84DB4675751C}" srcId="{BB528226-D529-4D49-A2CD-DA141916074F}" destId="{5FEF2CFE-4BFA-49F1-A1D6-552092F3682C}" srcOrd="2" destOrd="0" parTransId="{D571943F-7810-4CBF-81E3-34C7E0061110}" sibTransId="{DE3E731A-B398-4B46-9E68-31E1DD864E2E}"/>
    <dgm:cxn modelId="{66894EC7-86A6-44FC-9965-557E53914C9A}" srcId="{E0D2A795-4D8D-43CD-90EA-DF0B72C3862D}" destId="{219DFE9C-AAB8-41AE-BD06-14B4F0B81F59}" srcOrd="0" destOrd="0" parTransId="{E5766989-0BC8-467E-AE38-F49AC8F43392}" sibTransId="{9FB9D481-EE01-4CEA-BA0E-5B1FC6501835}"/>
    <dgm:cxn modelId="{4585D736-A307-4883-BF3F-2F6283D7BDD8}" type="presOf" srcId="{58CEC6AA-E07D-4CFA-B9F4-8B31AE5E0B5C}" destId="{EC97DBF6-C438-41A8-A284-3A159387873F}" srcOrd="0" destOrd="0" presId="urn:microsoft.com/office/officeart/2005/8/layout/vList2"/>
    <dgm:cxn modelId="{FEC63E6C-9F46-41DF-9B6F-7547DFD7906C}" type="presOf" srcId="{E0D2A795-4D8D-43CD-90EA-DF0B72C3862D}" destId="{4708649C-E03E-42D6-8143-0872A0A65245}" srcOrd="0" destOrd="0" presId="urn:microsoft.com/office/officeart/2005/8/layout/vList2"/>
    <dgm:cxn modelId="{EF769CC3-0C04-44AE-BF69-3D589DBC7DD2}" srcId="{219DFE9C-AAB8-41AE-BD06-14B4F0B81F59}" destId="{9BC21A83-B287-497B-B90C-1F009819D634}" srcOrd="2" destOrd="0" parTransId="{FD4DD870-14B8-4109-83B5-1C8EFBF5FDDC}" sibTransId="{3B6B8794-913E-485E-8C9D-515F899F01D4}"/>
    <dgm:cxn modelId="{CB35230D-7B8C-4566-B913-755F0D2FC6F5}" srcId="{BB528226-D529-4D49-A2CD-DA141916074F}" destId="{EE5F4C29-8AE1-4B52-9D76-5104D050BF8E}" srcOrd="1" destOrd="0" parTransId="{A00C09EA-6CE2-43B8-A18A-A2464A1C4499}" sibTransId="{30EC853E-0281-4AA4-972C-1D1EAF2EBBBC}"/>
    <dgm:cxn modelId="{6EE8B90E-492F-4D9E-AE57-F974B98F12EF}" type="presOf" srcId="{5FEF2CFE-4BFA-49F1-A1D6-552092F3682C}" destId="{EC97DBF6-C438-41A8-A284-3A159387873F}" srcOrd="0" destOrd="2" presId="urn:microsoft.com/office/officeart/2005/8/layout/vList2"/>
    <dgm:cxn modelId="{E74495EC-074F-47A7-BD3B-7442BDC45C72}" srcId="{BB528226-D529-4D49-A2CD-DA141916074F}" destId="{369835A1-F172-4031-AEC8-14B38EFCB5A6}" srcOrd="3" destOrd="0" parTransId="{A872CB4D-4052-4987-91F7-897069C10E09}" sibTransId="{F987E66F-E28E-43B5-9047-77432B2A7B76}"/>
    <dgm:cxn modelId="{3B79A7BB-9839-4BEF-8776-E0557DA5F462}" type="presParOf" srcId="{4708649C-E03E-42D6-8143-0872A0A65245}" destId="{DC86F645-617A-4E02-AC8A-331590CE0BE1}" srcOrd="0" destOrd="0" presId="urn:microsoft.com/office/officeart/2005/8/layout/vList2"/>
    <dgm:cxn modelId="{71ADE605-F0BF-48EA-AE0C-9504DC979CF0}" type="presParOf" srcId="{4708649C-E03E-42D6-8143-0872A0A65245}" destId="{B4003E80-AF4A-4603-B780-EF967602C038}" srcOrd="1" destOrd="0" presId="urn:microsoft.com/office/officeart/2005/8/layout/vList2"/>
    <dgm:cxn modelId="{5EC34FF8-7B7C-4CBC-B30A-6B786CAB1A4C}" type="presParOf" srcId="{4708649C-E03E-42D6-8143-0872A0A65245}" destId="{0B982762-A4C2-460F-887B-54EED7983CB3}" srcOrd="2" destOrd="0" presId="urn:microsoft.com/office/officeart/2005/8/layout/vList2"/>
    <dgm:cxn modelId="{279FA6C7-BE12-4DCA-AC66-B596E9F86FDA}" type="presParOf" srcId="{4708649C-E03E-42D6-8143-0872A0A65245}" destId="{EC97DBF6-C438-41A8-A284-3A159387873F}" srcOrd="3" destOrd="0" presId="urn:microsoft.com/office/officeart/2005/8/layout/vList2"/>
    <dgm:cxn modelId="{451986EE-9883-405D-8029-B9B019421419}" type="presParOf" srcId="{4708649C-E03E-42D6-8143-0872A0A65245}" destId="{737BABEF-0011-44A2-9619-D68D81765FC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2850B-C7A6-44EF-ADCB-CC74EB33DC45}">
      <dsp:nvSpPr>
        <dsp:cNvPr id="0" name=""/>
        <dsp:cNvSpPr/>
      </dsp:nvSpPr>
      <dsp:spPr>
        <a:xfrm>
          <a:off x="0" y="106998"/>
          <a:ext cx="6959947" cy="12846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a:t>PSHE learning can be challenging to assess. One useful way to assess gained knowledge is the use of mind mapping. Students can be encouraged to add to this map as the series of lessons progresses, adding the new ideas as they learn.</a:t>
          </a:r>
          <a:endParaRPr lang="en-US" sz="1800" kern="1200" dirty="0"/>
        </a:p>
      </dsp:txBody>
      <dsp:txXfrm>
        <a:off x="62712" y="169710"/>
        <a:ext cx="6834523" cy="1159235"/>
      </dsp:txXfrm>
    </dsp:sp>
    <dsp:sp modelId="{342DF3D1-091B-477D-8F34-8064A24EA74E}">
      <dsp:nvSpPr>
        <dsp:cNvPr id="0" name=""/>
        <dsp:cNvSpPr/>
      </dsp:nvSpPr>
      <dsp:spPr>
        <a:xfrm>
          <a:off x="0" y="1443498"/>
          <a:ext cx="6959947" cy="128465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a:t>PSHE should allow for discussion. As a teacher you need to control this discussion carefully. Being mindful of dominance. You should model the correct way to listen to opinions which might differ from your own, take other ideas on board and explain why you may not agree.</a:t>
          </a:r>
          <a:endParaRPr lang="en-US" sz="1800" kern="1200" dirty="0"/>
        </a:p>
      </dsp:txBody>
      <dsp:txXfrm>
        <a:off x="62712" y="1506210"/>
        <a:ext cx="6834523" cy="1159235"/>
      </dsp:txXfrm>
    </dsp:sp>
    <dsp:sp modelId="{4C5E44B3-10BA-4EC3-BB6C-DAE7DB4A6A4A}">
      <dsp:nvSpPr>
        <dsp:cNvPr id="0" name=""/>
        <dsp:cNvSpPr/>
      </dsp:nvSpPr>
      <dsp:spPr>
        <a:xfrm>
          <a:off x="0" y="2779998"/>
          <a:ext cx="6959947" cy="128465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a:t>Make sure that you have clear ground rules with your PSHE class. Agree a code of expected behaviour. For example that everyone has the right to privacy, the right to speak, the right to listen and the choice to pass or participate. </a:t>
          </a:r>
          <a:endParaRPr lang="en-US" sz="1800" kern="1200" dirty="0"/>
        </a:p>
      </dsp:txBody>
      <dsp:txXfrm>
        <a:off x="62712" y="2842710"/>
        <a:ext cx="6834523" cy="1159235"/>
      </dsp:txXfrm>
    </dsp:sp>
    <dsp:sp modelId="{96A5E37D-A7A6-4B49-91D9-C034582AC9E6}">
      <dsp:nvSpPr>
        <dsp:cNvPr id="0" name=""/>
        <dsp:cNvSpPr/>
      </dsp:nvSpPr>
      <dsp:spPr>
        <a:xfrm>
          <a:off x="0" y="4116498"/>
          <a:ext cx="6959947" cy="128465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Be careful not to promise confidentiality, you cannot do this in every situation.</a:t>
          </a:r>
        </a:p>
      </dsp:txBody>
      <dsp:txXfrm>
        <a:off x="62712" y="4179210"/>
        <a:ext cx="6834523" cy="11592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6F645-617A-4E02-AC8A-331590CE0BE1}">
      <dsp:nvSpPr>
        <dsp:cNvPr id="0" name=""/>
        <dsp:cNvSpPr/>
      </dsp:nvSpPr>
      <dsp:spPr>
        <a:xfrm>
          <a:off x="0" y="20321"/>
          <a:ext cx="10515600" cy="795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a:t>Imagine that you are asked to teach a Y7 PSHE session in which these are the learning outcomes/intentions.</a:t>
          </a:r>
          <a:endParaRPr lang="en-US" sz="2000" kern="1200"/>
        </a:p>
      </dsp:txBody>
      <dsp:txXfrm>
        <a:off x="38838" y="59159"/>
        <a:ext cx="10437924" cy="717924"/>
      </dsp:txXfrm>
    </dsp:sp>
    <dsp:sp modelId="{B4003E80-AF4A-4603-B780-EF967602C038}">
      <dsp:nvSpPr>
        <dsp:cNvPr id="0" name=""/>
        <dsp:cNvSpPr/>
      </dsp:nvSpPr>
      <dsp:spPr>
        <a:xfrm>
          <a:off x="0" y="815921"/>
          <a:ext cx="10515600"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GB" sz="1600" kern="1200" dirty="0"/>
            <a:t>I know that the media can have a positive or negative impact on a person’s self-esteem or body image </a:t>
          </a:r>
          <a:endParaRPr lang="en-US" sz="1600" kern="1200" dirty="0"/>
        </a:p>
        <a:p>
          <a:pPr marL="171450" lvl="1" indent="-171450" algn="l" defTabSz="711200">
            <a:lnSpc>
              <a:spcPct val="90000"/>
            </a:lnSpc>
            <a:spcBef>
              <a:spcPct val="0"/>
            </a:spcBef>
            <a:spcAft>
              <a:spcPct val="20000"/>
            </a:spcAft>
            <a:buChar char="••"/>
          </a:pPr>
          <a:r>
            <a:rPr lang="en-GB" sz="1600" kern="1200"/>
            <a:t>I know where to go for help if I am worried about my body image or self-esteem</a:t>
          </a:r>
          <a:endParaRPr lang="en-US" sz="1600" kern="1200"/>
        </a:p>
        <a:p>
          <a:pPr marL="171450" lvl="1" indent="-171450" algn="l" defTabSz="711200">
            <a:lnSpc>
              <a:spcPct val="90000"/>
            </a:lnSpc>
            <a:spcBef>
              <a:spcPct val="0"/>
            </a:spcBef>
            <a:spcAft>
              <a:spcPct val="20000"/>
            </a:spcAft>
            <a:buChar char="••"/>
          </a:pPr>
          <a:r>
            <a:rPr lang="en-GB" sz="1600" kern="1200"/>
            <a:t>I understand how self-image is linked to self-esteem I can apply strategies to build my self-esteem</a:t>
          </a:r>
          <a:endParaRPr lang="en-US" sz="1600" kern="1200"/>
        </a:p>
      </dsp:txBody>
      <dsp:txXfrm>
        <a:off x="0" y="815921"/>
        <a:ext cx="10515600" cy="828000"/>
      </dsp:txXfrm>
    </dsp:sp>
    <dsp:sp modelId="{0B982762-A4C2-460F-887B-54EED7983CB3}">
      <dsp:nvSpPr>
        <dsp:cNvPr id="0" name=""/>
        <dsp:cNvSpPr/>
      </dsp:nvSpPr>
      <dsp:spPr>
        <a:xfrm>
          <a:off x="0" y="1643921"/>
          <a:ext cx="10515600" cy="7956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t>Working in pairs or small groups, decide how you would deliver this session. You might consider… </a:t>
          </a:r>
          <a:endParaRPr lang="en-US" sz="2000" kern="1200" dirty="0"/>
        </a:p>
      </dsp:txBody>
      <dsp:txXfrm>
        <a:off x="38838" y="1682759"/>
        <a:ext cx="10437924" cy="717924"/>
      </dsp:txXfrm>
    </dsp:sp>
    <dsp:sp modelId="{EC97DBF6-C438-41A8-A284-3A159387873F}">
      <dsp:nvSpPr>
        <dsp:cNvPr id="0" name=""/>
        <dsp:cNvSpPr/>
      </dsp:nvSpPr>
      <dsp:spPr>
        <a:xfrm>
          <a:off x="0" y="2439522"/>
          <a:ext cx="10515600" cy="1097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GB" sz="1600" kern="1200" dirty="0"/>
            <a:t>What resources would you use?</a:t>
          </a:r>
          <a:endParaRPr lang="en-US" sz="1600" kern="1200" dirty="0"/>
        </a:p>
        <a:p>
          <a:pPr marL="171450" lvl="1" indent="-171450" algn="l" defTabSz="711200">
            <a:lnSpc>
              <a:spcPct val="90000"/>
            </a:lnSpc>
            <a:spcBef>
              <a:spcPct val="0"/>
            </a:spcBef>
            <a:spcAft>
              <a:spcPct val="20000"/>
            </a:spcAft>
            <a:buChar char="••"/>
          </a:pPr>
          <a:r>
            <a:rPr lang="en-GB" sz="1600" kern="1200" dirty="0"/>
            <a:t>Would you use any baseline assessment?</a:t>
          </a:r>
          <a:endParaRPr lang="en-US" sz="1600" kern="1200" dirty="0"/>
        </a:p>
        <a:p>
          <a:pPr marL="171450" lvl="1" indent="-171450" algn="l" defTabSz="711200">
            <a:lnSpc>
              <a:spcPct val="90000"/>
            </a:lnSpc>
            <a:spcBef>
              <a:spcPct val="0"/>
            </a:spcBef>
            <a:spcAft>
              <a:spcPct val="20000"/>
            </a:spcAft>
            <a:buChar char="••"/>
          </a:pPr>
          <a:r>
            <a:rPr lang="en-GB" sz="1600" kern="1200" dirty="0"/>
            <a:t>What would the balance of written/discussion/debate/listening be in this session?</a:t>
          </a:r>
          <a:endParaRPr lang="en-US" sz="1600" kern="1200" dirty="0"/>
        </a:p>
        <a:p>
          <a:pPr marL="171450" lvl="1" indent="-171450" algn="l" defTabSz="711200">
            <a:lnSpc>
              <a:spcPct val="90000"/>
            </a:lnSpc>
            <a:spcBef>
              <a:spcPct val="0"/>
            </a:spcBef>
            <a:spcAft>
              <a:spcPct val="20000"/>
            </a:spcAft>
            <a:buChar char="••"/>
          </a:pPr>
          <a:r>
            <a:rPr lang="en-GB" sz="1600" kern="1200"/>
            <a:t>How would you assess progress in this session?</a:t>
          </a:r>
          <a:endParaRPr lang="en-US" sz="1600" kern="1200"/>
        </a:p>
      </dsp:txBody>
      <dsp:txXfrm>
        <a:off x="0" y="2439522"/>
        <a:ext cx="10515600" cy="1097100"/>
      </dsp:txXfrm>
    </dsp:sp>
    <dsp:sp modelId="{737BABEF-0011-44A2-9619-D68D81765FCB}">
      <dsp:nvSpPr>
        <dsp:cNvPr id="0" name=""/>
        <dsp:cNvSpPr/>
      </dsp:nvSpPr>
      <dsp:spPr>
        <a:xfrm>
          <a:off x="0" y="3536622"/>
          <a:ext cx="10515600" cy="7956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a:t>Be </a:t>
          </a:r>
          <a:r>
            <a:rPr lang="en-GB" sz="2000" kern="1200" dirty="0" smtClean="0"/>
            <a:t>ready </a:t>
          </a:r>
          <a:r>
            <a:rPr lang="en-GB" sz="2000" kern="1200" dirty="0"/>
            <a:t>to feedback to the group</a:t>
          </a:r>
          <a:endParaRPr lang="en-US" sz="2000" kern="1200" dirty="0"/>
        </a:p>
      </dsp:txBody>
      <dsp:txXfrm>
        <a:off x="38838" y="3575460"/>
        <a:ext cx="10437924" cy="7179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16116E-DA52-4CC2-A9F2-C75BD532B8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D78AC1CF-FDB8-4C02-A3AC-152B7118E8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23AB898C-93B7-4A12-872E-B32147DC60CB}"/>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5" name="Footer Placeholder 4">
            <a:extLst>
              <a:ext uri="{FF2B5EF4-FFF2-40B4-BE49-F238E27FC236}">
                <a16:creationId xmlns="" xmlns:a16="http://schemas.microsoft.com/office/drawing/2014/main" id="{0B9926B3-E893-44AD-83D0-E191AE49E8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6659EC2-7351-4A9A-888B-E08AAD7931A4}"/>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69606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8504BD-3F2D-440F-9713-8154F71DA20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5B9D9B10-F28F-4D77-826D-3B8A5F6E95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D525AC7-38C2-41E8-AB49-056096C005F8}"/>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5" name="Footer Placeholder 4">
            <a:extLst>
              <a:ext uri="{FF2B5EF4-FFF2-40B4-BE49-F238E27FC236}">
                <a16:creationId xmlns="" xmlns:a16="http://schemas.microsoft.com/office/drawing/2014/main" id="{AD314C44-32B4-4C4B-A9E5-1E67DA71C9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1F5B0D2-4170-4E65-A1A3-D4057D8BEC75}"/>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37905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638B170-14FF-472D-9B2A-3D41760025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EDFAF546-F2F9-4265-8564-CB9BBB5B58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192C4B8-E50D-451C-A568-357C52134498}"/>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5" name="Footer Placeholder 4">
            <a:extLst>
              <a:ext uri="{FF2B5EF4-FFF2-40B4-BE49-F238E27FC236}">
                <a16:creationId xmlns="" xmlns:a16="http://schemas.microsoft.com/office/drawing/2014/main" id="{6C47F4EE-8F69-4B21-8409-FE62C4499E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1E092220-FB97-4785-8E6B-A00391BE4A99}"/>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103356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010110-738C-4880-ACC1-7022B77605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796523F-E290-4128-A73B-2B6A0689BC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AF7FDD9-A7FB-4940-9BAF-D979C1615202}"/>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5" name="Footer Placeholder 4">
            <a:extLst>
              <a:ext uri="{FF2B5EF4-FFF2-40B4-BE49-F238E27FC236}">
                <a16:creationId xmlns="" xmlns:a16="http://schemas.microsoft.com/office/drawing/2014/main" id="{229611AB-6712-4776-9509-11030903B7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75B175E-C651-41FB-B526-47AD35B6A3A1}"/>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7884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AE652A-D173-4BE7-BECE-9EC6C9D94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F5E112AC-5E66-43ED-95EB-C0B60BC1AE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978A90C7-EF9F-4D0B-92AC-561D44AF073C}"/>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5" name="Footer Placeholder 4">
            <a:extLst>
              <a:ext uri="{FF2B5EF4-FFF2-40B4-BE49-F238E27FC236}">
                <a16:creationId xmlns="" xmlns:a16="http://schemas.microsoft.com/office/drawing/2014/main" id="{B7F02AA4-A111-4285-867C-BE16A78E19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505D712-0AD0-4489-968B-15264151AB6F}"/>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422031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913B84-7F02-4122-A360-B23697948B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282DE0A4-A6D8-427C-87DE-7E0CD99F81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DBC011A8-21CC-49AF-9D83-3A8339E174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125C55AC-F251-4455-BFD7-46E046C1AEB5}"/>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6" name="Footer Placeholder 5">
            <a:extLst>
              <a:ext uri="{FF2B5EF4-FFF2-40B4-BE49-F238E27FC236}">
                <a16:creationId xmlns="" xmlns:a16="http://schemas.microsoft.com/office/drawing/2014/main" id="{83066ABA-6C6B-4860-A24A-B743E6665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1362886-1242-4C02-A088-09F2FAEE09E0}"/>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48009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7380B9-5879-43DD-8BE7-851FEC1D10E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029A1536-C2B6-4B6F-86C9-8FB8CD551C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69C9B8D-C477-4769-967E-E42CCA6B57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D37B510A-065A-420A-A813-11AD51D883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18F6D14-9524-4135-885C-CBFAA9C992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CF11E128-6F80-429B-AE36-50F396D75452}"/>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8" name="Footer Placeholder 7">
            <a:extLst>
              <a:ext uri="{FF2B5EF4-FFF2-40B4-BE49-F238E27FC236}">
                <a16:creationId xmlns="" xmlns:a16="http://schemas.microsoft.com/office/drawing/2014/main" id="{1B1ED368-1CFA-4EA4-B9FE-8AAD12E6BB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D535E519-CC96-47D2-A6D9-694CED918D99}"/>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51945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483421-50F5-4D9E-9FCE-8C71C9143E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F21E31B-CB51-4FE1-BEA4-C898725D85F4}"/>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4" name="Footer Placeholder 3">
            <a:extLst>
              <a:ext uri="{FF2B5EF4-FFF2-40B4-BE49-F238E27FC236}">
                <a16:creationId xmlns="" xmlns:a16="http://schemas.microsoft.com/office/drawing/2014/main" id="{70D52D5B-1F92-426A-9E94-F755EE5D7BF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73B18B58-9201-4B2D-906A-66C1CE7FEB98}"/>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182049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798206A-571E-413C-8D42-623A071A69B9}"/>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3" name="Footer Placeholder 2">
            <a:extLst>
              <a:ext uri="{FF2B5EF4-FFF2-40B4-BE49-F238E27FC236}">
                <a16:creationId xmlns="" xmlns:a16="http://schemas.microsoft.com/office/drawing/2014/main" id="{0A6272F9-0E21-4895-BB19-0E6269E3EB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992B13CA-9B4C-4DD2-9BC3-1A0D9A22127C}"/>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1402993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D56F23-B9F9-4BE4-A6D7-604D595744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F9715E7B-EBB1-4F92-ABC1-7E3DC44CD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DFF0A90D-0ED0-4EDF-800F-D62D41109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1036D11-AEEE-4950-9971-FDAF72D1F572}"/>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6" name="Footer Placeholder 5">
            <a:extLst>
              <a:ext uri="{FF2B5EF4-FFF2-40B4-BE49-F238E27FC236}">
                <a16:creationId xmlns="" xmlns:a16="http://schemas.microsoft.com/office/drawing/2014/main" id="{D1B643A7-D447-404D-9CFE-F0CB8547E0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5E32126-B46B-4299-AAC5-56ECD75EDA80}"/>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1010835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846624-D30A-4A32-A3EC-EDE6CF840F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07A7D3B7-90AD-42CE-A7E6-80DA1D5204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3E8C3721-A531-4768-AF28-BD3A685EC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ADF82ED-3D9E-4C36-B3CE-970558CD776F}"/>
              </a:ext>
            </a:extLst>
          </p:cNvPr>
          <p:cNvSpPr>
            <a:spLocks noGrp="1"/>
          </p:cNvSpPr>
          <p:nvPr>
            <p:ph type="dt" sz="half" idx="10"/>
          </p:nvPr>
        </p:nvSpPr>
        <p:spPr/>
        <p:txBody>
          <a:bodyPr/>
          <a:lstStyle/>
          <a:p>
            <a:fld id="{C298D938-9FF0-4608-9F85-35B245785C04}" type="datetimeFigureOut">
              <a:rPr lang="en-GB" smtClean="0"/>
              <a:t>16/07/2021</a:t>
            </a:fld>
            <a:endParaRPr lang="en-GB"/>
          </a:p>
        </p:txBody>
      </p:sp>
      <p:sp>
        <p:nvSpPr>
          <p:cNvPr id="6" name="Footer Placeholder 5">
            <a:extLst>
              <a:ext uri="{FF2B5EF4-FFF2-40B4-BE49-F238E27FC236}">
                <a16:creationId xmlns="" xmlns:a16="http://schemas.microsoft.com/office/drawing/2014/main" id="{F003C3F4-ABD5-4638-BE28-DB25F6CDD1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2CB425D-8119-4005-B46A-2222FDB4B4E8}"/>
              </a:ext>
            </a:extLst>
          </p:cNvPr>
          <p:cNvSpPr>
            <a:spLocks noGrp="1"/>
          </p:cNvSpPr>
          <p:nvPr>
            <p:ph type="sldNum" sz="quarter" idx="12"/>
          </p:nvPr>
        </p:nvSpPr>
        <p:spPr/>
        <p:txBody>
          <a:bodyPr/>
          <a:lstStyle/>
          <a:p>
            <a:fld id="{E3C8CC94-AB22-4F3E-8ECD-C97077F3F11E}" type="slidenum">
              <a:rPr lang="en-GB" smtClean="0"/>
              <a:t>‹#›</a:t>
            </a:fld>
            <a:endParaRPr lang="en-GB"/>
          </a:p>
        </p:txBody>
      </p:sp>
    </p:spTree>
    <p:extLst>
      <p:ext uri="{BB962C8B-B14F-4D97-AF65-F5344CB8AC3E}">
        <p14:creationId xmlns:p14="http://schemas.microsoft.com/office/powerpoint/2010/main" val="75750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40A6574-DC68-44C0-9A8F-49B4C778FF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95693199-521E-4B62-BC64-014881672A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B6B5D497-595B-495C-B13E-2C6D6254FC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8D938-9FF0-4608-9F85-35B245785C04}" type="datetimeFigureOut">
              <a:rPr lang="en-GB" smtClean="0"/>
              <a:t>16/07/2021</a:t>
            </a:fld>
            <a:endParaRPr lang="en-GB"/>
          </a:p>
        </p:txBody>
      </p:sp>
      <p:sp>
        <p:nvSpPr>
          <p:cNvPr id="5" name="Footer Placeholder 4">
            <a:extLst>
              <a:ext uri="{FF2B5EF4-FFF2-40B4-BE49-F238E27FC236}">
                <a16:creationId xmlns="" xmlns:a16="http://schemas.microsoft.com/office/drawing/2014/main" id="{44FE7449-CC5B-41E2-8F6B-EFAE4FF8D0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DCEB2DCE-B809-4B45-BBE5-A26489EF30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8CC94-AB22-4F3E-8ECD-C97077F3F11E}" type="slidenum">
              <a:rPr lang="en-GB" smtClean="0"/>
              <a:t>‹#›</a:t>
            </a:fld>
            <a:endParaRPr lang="en-GB"/>
          </a:p>
        </p:txBody>
      </p:sp>
    </p:spTree>
    <p:extLst>
      <p:ext uri="{BB962C8B-B14F-4D97-AF65-F5344CB8AC3E}">
        <p14:creationId xmlns:p14="http://schemas.microsoft.com/office/powerpoint/2010/main" val="36416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government/publications/relationships-education-relationships-and-sex-education-rse-and-health-educatio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PSHE </a:t>
            </a:r>
            <a:r>
              <a:rPr lang="en-GB" dirty="0" smtClean="0"/>
              <a:t>&amp; SRE</a:t>
            </a:r>
            <a:endParaRPr lang="en-GB" dirty="0"/>
          </a:p>
        </p:txBody>
      </p:sp>
      <p:sp>
        <p:nvSpPr>
          <p:cNvPr id="3" name="Subtitle 2"/>
          <p:cNvSpPr>
            <a:spLocks noGrp="1"/>
          </p:cNvSpPr>
          <p:nvPr>
            <p:ph type="subTitle" idx="1"/>
          </p:nvPr>
        </p:nvSpPr>
        <p:spPr>
          <a:xfrm>
            <a:off x="2233684" y="4350520"/>
            <a:ext cx="9144000" cy="1655762"/>
          </a:xfrm>
        </p:spPr>
        <p:txBody>
          <a:bodyPr/>
          <a:lstStyle/>
          <a:p>
            <a:r>
              <a:rPr lang="en-GB" dirty="0" smtClean="0"/>
              <a:t>With thanks to Great Torrington School</a:t>
            </a:r>
            <a:endParaRPr lang="en-GB" dirty="0"/>
          </a:p>
        </p:txBody>
      </p:sp>
      <p:pic>
        <p:nvPicPr>
          <p:cNvPr id="4" name="Picture 3"/>
          <p:cNvPicPr>
            <a:picLocks noChangeAspect="1"/>
          </p:cNvPicPr>
          <p:nvPr/>
        </p:nvPicPr>
        <p:blipFill>
          <a:blip r:embed="rId2"/>
          <a:stretch>
            <a:fillRect/>
          </a:stretch>
        </p:blipFill>
        <p:spPr>
          <a:xfrm>
            <a:off x="9340896" y="4184473"/>
            <a:ext cx="690207" cy="749708"/>
          </a:xfrm>
          <a:prstGeom prst="rect">
            <a:avLst/>
          </a:prstGeom>
        </p:spPr>
      </p:pic>
    </p:spTree>
    <p:extLst>
      <p:ext uri="{BB962C8B-B14F-4D97-AF65-F5344CB8AC3E}">
        <p14:creationId xmlns:p14="http://schemas.microsoft.com/office/powerpoint/2010/main" val="33914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605494DE-B078-4D87-BB01-C84320618D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324"/>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9A0576B0-CD8C-4661-95C8-A9F2CE7CDD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467712" y="-3324"/>
            <a:ext cx="4724288"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 xmlns:a16="http://schemas.microsoft.com/office/drawing/2014/main" id="{3FF60E2B-3919-423C-B1FF-56CDE66811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467712"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 xmlns:a16="http://schemas.microsoft.com/office/drawing/2014/main" id="{D1C139CA-08E4-40D8-85ED-7D7899AD25F4}"/>
              </a:ext>
            </a:extLst>
          </p:cNvPr>
          <p:cNvSpPr txBox="1"/>
          <p:nvPr/>
        </p:nvSpPr>
        <p:spPr>
          <a:xfrm>
            <a:off x="642938" y="642938"/>
            <a:ext cx="6273800" cy="5570538"/>
          </a:xfrm>
          <a:prstGeom prst="rect">
            <a:avLst/>
          </a:prstGeom>
          <a:noFill/>
        </p:spPr>
        <p:txBody>
          <a:bodyPr wrap="square" rtlCol="0" anchor="t">
            <a:normAutofit/>
          </a:bodyPr>
          <a:lstStyle/>
          <a:p>
            <a:pPr algn="ctr">
              <a:spcAft>
                <a:spcPts val="600"/>
              </a:spcAft>
            </a:pPr>
            <a:r>
              <a:rPr lang="en-GB" sz="2800" dirty="0"/>
              <a:t>PSHE will usually cover RSE. (Relationships and Sex education). </a:t>
            </a:r>
            <a:endParaRPr lang="en-GB" sz="2800" dirty="0" smtClean="0"/>
          </a:p>
          <a:p>
            <a:pPr algn="ctr">
              <a:spcAft>
                <a:spcPts val="600"/>
              </a:spcAft>
            </a:pPr>
            <a:r>
              <a:rPr lang="en-GB" sz="2800" dirty="0" smtClean="0"/>
              <a:t>This </a:t>
            </a:r>
            <a:r>
              <a:rPr lang="en-GB" sz="2800" dirty="0"/>
              <a:t>has recently become </a:t>
            </a:r>
          </a:p>
          <a:p>
            <a:pPr algn="ctr">
              <a:spcAft>
                <a:spcPts val="600"/>
              </a:spcAft>
            </a:pPr>
            <a:r>
              <a:rPr lang="en-GB" sz="2800" dirty="0"/>
              <a:t>statutory content which schools must deliver. The RSE programme of study can be found on the </a:t>
            </a:r>
            <a:r>
              <a:rPr lang="en-GB" sz="2800" dirty="0">
                <a:hlinkClick r:id="rId2"/>
              </a:rPr>
              <a:t>DFE website</a:t>
            </a:r>
            <a:r>
              <a:rPr lang="en-GB" sz="2800" dirty="0"/>
              <a:t>. Your school will have a clear policy about how these lessons are delivered</a:t>
            </a:r>
            <a:r>
              <a:rPr lang="en-GB" sz="2800" dirty="0" smtClean="0"/>
              <a:t>.</a:t>
            </a:r>
          </a:p>
          <a:p>
            <a:pPr algn="ctr">
              <a:spcAft>
                <a:spcPts val="600"/>
              </a:spcAft>
            </a:pPr>
            <a:endParaRPr lang="en-GB" sz="2800" dirty="0"/>
          </a:p>
          <a:p>
            <a:pPr algn="ctr">
              <a:spcAft>
                <a:spcPts val="600"/>
              </a:spcAft>
            </a:pPr>
            <a:r>
              <a:rPr lang="en-GB" sz="2800" dirty="0" smtClean="0"/>
              <a:t> </a:t>
            </a:r>
            <a:endParaRPr lang="en-GB" sz="2800" dirty="0"/>
          </a:p>
        </p:txBody>
      </p:sp>
      <p:sp>
        <p:nvSpPr>
          <p:cNvPr id="2" name="Title 1">
            <a:extLst>
              <a:ext uri="{FF2B5EF4-FFF2-40B4-BE49-F238E27FC236}">
                <a16:creationId xmlns="" xmlns:a16="http://schemas.microsoft.com/office/drawing/2014/main" id="{B124B199-7A85-445A-82F7-F07F2970E258}"/>
              </a:ext>
            </a:extLst>
          </p:cNvPr>
          <p:cNvSpPr>
            <a:spLocks noGrp="1"/>
          </p:cNvSpPr>
          <p:nvPr>
            <p:ph type="ctrTitle"/>
          </p:nvPr>
        </p:nvSpPr>
        <p:spPr>
          <a:xfrm>
            <a:off x="8222550" y="1122363"/>
            <a:ext cx="3308130" cy="2387600"/>
          </a:xfrm>
        </p:spPr>
        <p:txBody>
          <a:bodyPr>
            <a:normAutofit/>
          </a:bodyPr>
          <a:lstStyle/>
          <a:p>
            <a:pPr algn="l"/>
            <a:r>
              <a:rPr lang="en-GB" sz="5400">
                <a:solidFill>
                  <a:srgbClr val="FFFFFF"/>
                </a:solidFill>
              </a:rPr>
              <a:t>What is PSHE?	</a:t>
            </a:r>
          </a:p>
        </p:txBody>
      </p:sp>
      <p:sp>
        <p:nvSpPr>
          <p:cNvPr id="3" name="Subtitle 2">
            <a:extLst>
              <a:ext uri="{FF2B5EF4-FFF2-40B4-BE49-F238E27FC236}">
                <a16:creationId xmlns="" xmlns:a16="http://schemas.microsoft.com/office/drawing/2014/main" id="{05B74FAA-A984-4E3A-82B3-FE9F06F6FF11}"/>
              </a:ext>
            </a:extLst>
          </p:cNvPr>
          <p:cNvSpPr>
            <a:spLocks noGrp="1"/>
          </p:cNvSpPr>
          <p:nvPr>
            <p:ph type="subTitle" idx="1"/>
          </p:nvPr>
        </p:nvSpPr>
        <p:spPr>
          <a:xfrm>
            <a:off x="8222549" y="3602038"/>
            <a:ext cx="3308131" cy="1655762"/>
          </a:xfrm>
        </p:spPr>
        <p:txBody>
          <a:bodyPr>
            <a:normAutofit/>
          </a:bodyPr>
          <a:lstStyle/>
          <a:p>
            <a:pPr algn="l"/>
            <a:r>
              <a:rPr lang="en-GB">
                <a:solidFill>
                  <a:srgbClr val="FFFFFF"/>
                </a:solidFill>
              </a:rPr>
              <a:t>Personal, Social, Health and Economic Education.</a:t>
            </a:r>
          </a:p>
        </p:txBody>
      </p:sp>
      <p:pic>
        <p:nvPicPr>
          <p:cNvPr id="8" name="Picture 7"/>
          <p:cNvPicPr>
            <a:picLocks noChangeAspect="1"/>
          </p:cNvPicPr>
          <p:nvPr/>
        </p:nvPicPr>
        <p:blipFill>
          <a:blip r:embed="rId3"/>
          <a:stretch>
            <a:fillRect/>
          </a:stretch>
        </p:blipFill>
        <p:spPr>
          <a:xfrm>
            <a:off x="11359313" y="186328"/>
            <a:ext cx="690207" cy="749708"/>
          </a:xfrm>
          <a:prstGeom prst="rect">
            <a:avLst/>
          </a:prstGeom>
        </p:spPr>
      </p:pic>
    </p:spTree>
    <p:extLst>
      <p:ext uri="{BB962C8B-B14F-4D97-AF65-F5344CB8AC3E}">
        <p14:creationId xmlns:p14="http://schemas.microsoft.com/office/powerpoint/2010/main" val="36002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7FA33FF-088D-4F16-95A2-2C64D353DE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 xmlns:a16="http://schemas.microsoft.com/office/drawing/2014/main" id="{A376EFB1-01CF-419F-ABF1-2AF02BBFCB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 xmlns:a16="http://schemas.microsoft.com/office/drawing/2014/main" id="{FF9DEA15-78BD-4750-AA18-B9F28A6D5A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F49DB85E-32DC-47CC-BC50-4A1B5CE67FAB}"/>
              </a:ext>
            </a:extLst>
          </p:cNvPr>
          <p:cNvSpPr>
            <a:spLocks noGrp="1"/>
          </p:cNvSpPr>
          <p:nvPr>
            <p:ph type="title"/>
          </p:nvPr>
        </p:nvSpPr>
        <p:spPr>
          <a:xfrm>
            <a:off x="804672" y="640080"/>
            <a:ext cx="3282696" cy="5257800"/>
          </a:xfrm>
        </p:spPr>
        <p:txBody>
          <a:bodyPr>
            <a:normAutofit/>
          </a:bodyPr>
          <a:lstStyle/>
          <a:p>
            <a:r>
              <a:rPr lang="en-GB" dirty="0">
                <a:solidFill>
                  <a:schemeClr val="bg1"/>
                </a:solidFill>
              </a:rPr>
              <a:t>What subjects does can PSHE cover?</a:t>
            </a:r>
          </a:p>
        </p:txBody>
      </p:sp>
      <p:sp>
        <p:nvSpPr>
          <p:cNvPr id="3" name="Content Placeholder 2">
            <a:extLst>
              <a:ext uri="{FF2B5EF4-FFF2-40B4-BE49-F238E27FC236}">
                <a16:creationId xmlns="" xmlns:a16="http://schemas.microsoft.com/office/drawing/2014/main" id="{672749A7-26A3-4EA9-8971-D6299D6FB89E}"/>
              </a:ext>
            </a:extLst>
          </p:cNvPr>
          <p:cNvSpPr>
            <a:spLocks noGrp="1"/>
          </p:cNvSpPr>
          <p:nvPr>
            <p:ph idx="1"/>
          </p:nvPr>
        </p:nvSpPr>
        <p:spPr>
          <a:xfrm>
            <a:off x="5358384" y="640081"/>
            <a:ext cx="6024654" cy="5257800"/>
          </a:xfrm>
        </p:spPr>
        <p:txBody>
          <a:bodyPr anchor="ctr">
            <a:normAutofit/>
          </a:bodyPr>
          <a:lstStyle/>
          <a:p>
            <a:pPr marL="0" indent="0">
              <a:buNone/>
            </a:pPr>
            <a:r>
              <a:rPr lang="en-GB" sz="2200" dirty="0"/>
              <a:t>Every school will have a different approach to PSHE and the content can be very diverse. Arguably PSHE is a subject that is THE most important one to teach to our young people. Above their GCSE grades we are shaping the next generation of our society. When taught effectively PSHE helps us reflect on our responsibility's and our ‘place’ in the world. </a:t>
            </a:r>
          </a:p>
          <a:p>
            <a:endParaRPr lang="en-GB" sz="2200" dirty="0"/>
          </a:p>
          <a:p>
            <a:pPr marL="0" indent="0">
              <a:buNone/>
            </a:pPr>
            <a:r>
              <a:rPr lang="en-GB" sz="2200" dirty="0"/>
              <a:t>You should be prepared to cover content that </a:t>
            </a:r>
            <a:r>
              <a:rPr lang="en-GB" sz="2200" dirty="0" smtClean="0"/>
              <a:t>includes: </a:t>
            </a:r>
            <a:r>
              <a:rPr lang="en-GB" sz="2200" dirty="0"/>
              <a:t>r</a:t>
            </a:r>
            <a:r>
              <a:rPr lang="en-GB" sz="2200" dirty="0" smtClean="0"/>
              <a:t>ights </a:t>
            </a:r>
            <a:r>
              <a:rPr lang="en-GB" sz="2200" dirty="0"/>
              <a:t>and responsibilities, gender, diversity, equality, finance, reproduction, contraception, health, drugs and alcohol, fundamental British values and even careers pathways.</a:t>
            </a:r>
          </a:p>
        </p:txBody>
      </p:sp>
      <p:pic>
        <p:nvPicPr>
          <p:cNvPr id="7" name="Picture 6"/>
          <p:cNvPicPr>
            <a:picLocks noChangeAspect="1"/>
          </p:cNvPicPr>
          <p:nvPr/>
        </p:nvPicPr>
        <p:blipFill>
          <a:blip r:embed="rId2"/>
          <a:stretch>
            <a:fillRect/>
          </a:stretch>
        </p:blipFill>
        <p:spPr>
          <a:xfrm>
            <a:off x="11359313" y="186328"/>
            <a:ext cx="690207" cy="749708"/>
          </a:xfrm>
          <a:prstGeom prst="rect">
            <a:avLst/>
          </a:prstGeom>
        </p:spPr>
      </p:pic>
    </p:spTree>
    <p:extLst>
      <p:ext uri="{BB962C8B-B14F-4D97-AF65-F5344CB8AC3E}">
        <p14:creationId xmlns:p14="http://schemas.microsoft.com/office/powerpoint/2010/main" val="1433071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33CD251C-A887-4D2F-925B-FC09719853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B19D093C-27FB-4032-B282-42C4563F2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3A7CF844-4652-4CDE-8B67-D122BBACE00E}"/>
              </a:ext>
            </a:extLst>
          </p:cNvPr>
          <p:cNvSpPr>
            <a:spLocks noGrp="1"/>
          </p:cNvSpPr>
          <p:nvPr>
            <p:ph type="title"/>
          </p:nvPr>
        </p:nvSpPr>
        <p:spPr>
          <a:xfrm>
            <a:off x="767290" y="1780661"/>
            <a:ext cx="3582073" cy="3196856"/>
          </a:xfrm>
        </p:spPr>
        <p:txBody>
          <a:bodyPr anchor="t">
            <a:normAutofit/>
          </a:bodyPr>
          <a:lstStyle/>
          <a:p>
            <a:r>
              <a:rPr lang="en-GB" sz="4800">
                <a:solidFill>
                  <a:schemeClr val="bg1"/>
                </a:solidFill>
              </a:rPr>
              <a:t>Ideas to consider			</a:t>
            </a:r>
          </a:p>
        </p:txBody>
      </p:sp>
      <p:grpSp>
        <p:nvGrpSpPr>
          <p:cNvPr id="13" name="Group 12">
            <a:extLst>
              <a:ext uri="{FF2B5EF4-FFF2-40B4-BE49-F238E27FC236}">
                <a16:creationId xmlns="" xmlns:a16="http://schemas.microsoft.com/office/drawing/2014/main" id="{35EE815E-1BD3-4777-B652-6D98825BF66B}"/>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767290" y="681628"/>
            <a:ext cx="1128382" cy="847206"/>
            <a:chOff x="668003" y="1684057"/>
            <a:chExt cx="1128382" cy="847206"/>
          </a:xfrm>
        </p:grpSpPr>
        <p:sp>
          <p:nvSpPr>
            <p:cNvPr id="14" name="Freeform 5">
              <a:extLst>
                <a:ext uri="{FF2B5EF4-FFF2-40B4-BE49-F238E27FC236}">
                  <a16:creationId xmlns="" xmlns:a16="http://schemas.microsoft.com/office/drawing/2014/main" id="{E6692982-4A7D-4392-87CD-F0CD4B027DDE}"/>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5" name="Freeform 5">
              <a:extLst>
                <a:ext uri="{FF2B5EF4-FFF2-40B4-BE49-F238E27FC236}">
                  <a16:creationId xmlns="" xmlns:a16="http://schemas.microsoft.com/office/drawing/2014/main" id="{196485F7-F277-4123-AC53-98EA4C858774}"/>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Content Placeholder 2">
            <a:extLst>
              <a:ext uri="{FF2B5EF4-FFF2-40B4-BE49-F238E27FC236}">
                <a16:creationId xmlns="" xmlns:a16="http://schemas.microsoft.com/office/drawing/2014/main" id="{13053F7B-618D-4C03-944B-DE116CC8A0EC}"/>
              </a:ext>
            </a:extLst>
          </p:cNvPr>
          <p:cNvGraphicFramePr>
            <a:graphicFrameLocks noGrp="1"/>
          </p:cNvGraphicFramePr>
          <p:nvPr>
            <p:ph idx="1"/>
            <p:extLst>
              <p:ext uri="{D42A27DB-BD31-4B8C-83A1-F6EECF244321}">
                <p14:modId xmlns:p14="http://schemas.microsoft.com/office/powerpoint/2010/main" val="2984003838"/>
              </p:ext>
            </p:extLst>
          </p:nvPr>
        </p:nvGraphicFramePr>
        <p:xfrm>
          <a:off x="4927253" y="681628"/>
          <a:ext cx="6959947" cy="5508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9"/>
          <p:cNvPicPr>
            <a:picLocks noChangeAspect="1"/>
          </p:cNvPicPr>
          <p:nvPr/>
        </p:nvPicPr>
        <p:blipFill>
          <a:blip r:embed="rId7"/>
          <a:stretch>
            <a:fillRect/>
          </a:stretch>
        </p:blipFill>
        <p:spPr>
          <a:xfrm>
            <a:off x="158970" y="91873"/>
            <a:ext cx="690207" cy="749708"/>
          </a:xfrm>
          <a:prstGeom prst="rect">
            <a:avLst/>
          </a:prstGeom>
        </p:spPr>
      </p:pic>
    </p:spTree>
    <p:extLst>
      <p:ext uri="{BB962C8B-B14F-4D97-AF65-F5344CB8AC3E}">
        <p14:creationId xmlns:p14="http://schemas.microsoft.com/office/powerpoint/2010/main" val="1209284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F93179-9ADB-4E55-9447-F9A1C1B7B284}"/>
              </a:ext>
            </a:extLst>
          </p:cNvPr>
          <p:cNvSpPr>
            <a:spLocks noGrp="1"/>
          </p:cNvSpPr>
          <p:nvPr>
            <p:ph type="title"/>
          </p:nvPr>
        </p:nvSpPr>
        <p:spPr>
          <a:xfrm>
            <a:off x="4965430" y="629268"/>
            <a:ext cx="6586491" cy="1286160"/>
          </a:xfrm>
        </p:spPr>
        <p:txBody>
          <a:bodyPr anchor="b">
            <a:normAutofit/>
          </a:bodyPr>
          <a:lstStyle/>
          <a:p>
            <a:r>
              <a:rPr lang="en-GB" dirty="0"/>
              <a:t>Scenarios	</a:t>
            </a:r>
          </a:p>
        </p:txBody>
      </p:sp>
      <p:sp>
        <p:nvSpPr>
          <p:cNvPr id="3" name="Content Placeholder 2">
            <a:extLst>
              <a:ext uri="{FF2B5EF4-FFF2-40B4-BE49-F238E27FC236}">
                <a16:creationId xmlns="" xmlns:a16="http://schemas.microsoft.com/office/drawing/2014/main" id="{31D8929E-B495-4630-AE8C-85A7E2822DFA}"/>
              </a:ext>
            </a:extLst>
          </p:cNvPr>
          <p:cNvSpPr>
            <a:spLocks noGrp="1"/>
          </p:cNvSpPr>
          <p:nvPr>
            <p:ph idx="1"/>
          </p:nvPr>
        </p:nvSpPr>
        <p:spPr>
          <a:xfrm>
            <a:off x="4965431" y="2438400"/>
            <a:ext cx="6586489" cy="3785419"/>
          </a:xfrm>
        </p:spPr>
        <p:txBody>
          <a:bodyPr>
            <a:normAutofit/>
          </a:bodyPr>
          <a:lstStyle/>
          <a:p>
            <a:r>
              <a:rPr lang="en-GB" sz="2000" dirty="0"/>
              <a:t>Good PSHE prepares pupils for situations which they are going to encounter in their future and helps them to visualise how they might respond. Sometimes a lack of rehearsed dialogue can lead to pupils making choices they don’t want to make. It is useful to work with scenario based situations, what would you do if? Or what advice would you give to a friend or family member. This can prepare then for what they will do when they are in this situation. </a:t>
            </a:r>
          </a:p>
          <a:p>
            <a:pPr marL="0" indent="0">
              <a:buNone/>
            </a:pPr>
            <a:endParaRPr lang="en-GB" sz="2000" dirty="0"/>
          </a:p>
        </p:txBody>
      </p:sp>
      <p:pic>
        <p:nvPicPr>
          <p:cNvPr id="5" name="Picture 4" descr="Large skydiving group mid-air">
            <a:extLst>
              <a:ext uri="{FF2B5EF4-FFF2-40B4-BE49-F238E27FC236}">
                <a16:creationId xmlns="" xmlns:a16="http://schemas.microsoft.com/office/drawing/2014/main" id="{ABC4FFB7-7755-4D11-ABDF-E1FA72ABA89D}"/>
              </a:ext>
            </a:extLst>
          </p:cNvPr>
          <p:cNvPicPr>
            <a:picLocks noChangeAspect="1"/>
          </p:cNvPicPr>
          <p:nvPr/>
        </p:nvPicPr>
        <p:blipFill rotWithShape="1">
          <a:blip r:embed="rId2"/>
          <a:srcRect l="28109" r="26941"/>
          <a:stretch/>
        </p:blipFill>
        <p:spPr>
          <a:xfrm>
            <a:off x="20" y="10"/>
            <a:ext cx="4635571" cy="6857990"/>
          </a:xfrm>
          <a:prstGeom prst="rect">
            <a:avLst/>
          </a:prstGeom>
          <a:effectLst/>
        </p:spPr>
      </p:pic>
      <p:cxnSp>
        <p:nvCxnSpPr>
          <p:cNvPr id="9" name="Straight Connector 8">
            <a:extLst>
              <a:ext uri="{FF2B5EF4-FFF2-40B4-BE49-F238E27FC236}">
                <a16:creationId xmlns=""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E9AE4F"/>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stretch>
            <a:fillRect/>
          </a:stretch>
        </p:blipFill>
        <p:spPr>
          <a:xfrm>
            <a:off x="11359313" y="186328"/>
            <a:ext cx="690207" cy="749708"/>
          </a:xfrm>
          <a:prstGeom prst="rect">
            <a:avLst/>
          </a:prstGeom>
        </p:spPr>
      </p:pic>
    </p:spTree>
    <p:extLst>
      <p:ext uri="{BB962C8B-B14F-4D97-AF65-F5344CB8AC3E}">
        <p14:creationId xmlns:p14="http://schemas.microsoft.com/office/powerpoint/2010/main" val="333484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0D7B6173-1D58-48E2-83CF-37350F315F7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3D4464D8-FD41-4EA2-9094-791BB1112F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 xmlns:a16="http://schemas.microsoft.com/office/drawing/2014/main" id="{B0DAC8FB-A162-44E3-A606-C855A03A5B0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 xmlns:a16="http://schemas.microsoft.com/office/drawing/2014/main" id="{21BDEC81-16A7-4451-B893-C15000083B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 xmlns:a16="http://schemas.microsoft.com/office/drawing/2014/main" id="{59DF772F-A79B-48F9-8B22-3B11AB3068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38542" y="729175"/>
            <a:ext cx="745696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 xmlns:a16="http://schemas.microsoft.com/office/drawing/2014/main" id="{C00997FF-F391-4380-B13A-ACFF7F115D46}"/>
              </a:ext>
            </a:extLst>
          </p:cNvPr>
          <p:cNvSpPr>
            <a:spLocks noGrp="1"/>
          </p:cNvSpPr>
          <p:nvPr>
            <p:ph type="title"/>
          </p:nvPr>
        </p:nvSpPr>
        <p:spPr>
          <a:xfrm>
            <a:off x="1191966" y="900622"/>
            <a:ext cx="6611012" cy="1007691"/>
          </a:xfrm>
        </p:spPr>
        <p:txBody>
          <a:bodyPr anchor="b">
            <a:normAutofit/>
          </a:bodyPr>
          <a:lstStyle/>
          <a:p>
            <a:r>
              <a:rPr lang="en-GB" sz="4800" dirty="0"/>
              <a:t>Safeguarding	</a:t>
            </a:r>
          </a:p>
        </p:txBody>
      </p:sp>
      <p:sp>
        <p:nvSpPr>
          <p:cNvPr id="3" name="Content Placeholder 2">
            <a:extLst>
              <a:ext uri="{FF2B5EF4-FFF2-40B4-BE49-F238E27FC236}">
                <a16:creationId xmlns="" xmlns:a16="http://schemas.microsoft.com/office/drawing/2014/main" id="{43862A5C-9B8A-4842-83B3-33968E2BE7E0}"/>
              </a:ext>
            </a:extLst>
          </p:cNvPr>
          <p:cNvSpPr>
            <a:spLocks noGrp="1"/>
          </p:cNvSpPr>
          <p:nvPr>
            <p:ph idx="1"/>
          </p:nvPr>
        </p:nvSpPr>
        <p:spPr>
          <a:xfrm>
            <a:off x="1191966" y="2965593"/>
            <a:ext cx="6611012" cy="2941544"/>
          </a:xfrm>
        </p:spPr>
        <p:txBody>
          <a:bodyPr>
            <a:normAutofit/>
          </a:bodyPr>
          <a:lstStyle/>
          <a:p>
            <a:pPr algn="ctr"/>
            <a:r>
              <a:rPr lang="en-GB" sz="1800" dirty="0"/>
              <a:t>PSHE will open up discussion which can lead to student disclosures. Sometimes these are deliberate, other times accidental.</a:t>
            </a:r>
          </a:p>
          <a:p>
            <a:pPr marL="0" indent="0" algn="ctr">
              <a:buNone/>
            </a:pPr>
            <a:r>
              <a:rPr lang="en-GB" sz="1800" dirty="0"/>
              <a:t>Sometime in general discussion and a pupil response just alerts you to something which you feel needs further discussion. Make sure that you are familiar with your schools disclosure and safeguarding policy and speak with the PSHE lead or DSL if you are concerned. </a:t>
            </a:r>
          </a:p>
        </p:txBody>
      </p:sp>
      <p:pic>
        <p:nvPicPr>
          <p:cNvPr id="9" name="Picture 8"/>
          <p:cNvPicPr>
            <a:picLocks noChangeAspect="1"/>
          </p:cNvPicPr>
          <p:nvPr/>
        </p:nvPicPr>
        <p:blipFill>
          <a:blip r:embed="rId3"/>
          <a:stretch>
            <a:fillRect/>
          </a:stretch>
        </p:blipFill>
        <p:spPr>
          <a:xfrm>
            <a:off x="11359313" y="186328"/>
            <a:ext cx="690207" cy="749708"/>
          </a:xfrm>
          <a:prstGeom prst="rect">
            <a:avLst/>
          </a:prstGeom>
        </p:spPr>
      </p:pic>
    </p:spTree>
    <p:extLst>
      <p:ext uri="{BB962C8B-B14F-4D97-AF65-F5344CB8AC3E}">
        <p14:creationId xmlns:p14="http://schemas.microsoft.com/office/powerpoint/2010/main" val="601513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955A2079-FA98-4876-80F0-72364A7D2E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1C578772-FF18-4E2B-8711-EE6108A7C967}"/>
              </a:ext>
            </a:extLst>
          </p:cNvPr>
          <p:cNvSpPr>
            <a:spLocks noGrp="1"/>
          </p:cNvSpPr>
          <p:nvPr>
            <p:ph type="title"/>
          </p:nvPr>
        </p:nvSpPr>
        <p:spPr>
          <a:xfrm>
            <a:off x="838200" y="557188"/>
            <a:ext cx="10515600" cy="1133499"/>
          </a:xfrm>
        </p:spPr>
        <p:txBody>
          <a:bodyPr>
            <a:normAutofit/>
          </a:bodyPr>
          <a:lstStyle/>
          <a:p>
            <a:pPr algn="ctr"/>
            <a:r>
              <a:rPr lang="en-GB" sz="5200"/>
              <a:t>A Task….	</a:t>
            </a:r>
          </a:p>
        </p:txBody>
      </p:sp>
      <p:graphicFrame>
        <p:nvGraphicFramePr>
          <p:cNvPr id="5" name="Content Placeholder 2">
            <a:extLst>
              <a:ext uri="{FF2B5EF4-FFF2-40B4-BE49-F238E27FC236}">
                <a16:creationId xmlns="" xmlns:a16="http://schemas.microsoft.com/office/drawing/2014/main" id="{FC5E10C8-C618-4FE2-8C54-47513981337D}"/>
              </a:ext>
            </a:extLst>
          </p:cNvPr>
          <p:cNvGraphicFramePr>
            <a:graphicFrameLocks noGrp="1"/>
          </p:cNvGraphicFramePr>
          <p:nvPr>
            <p:ph idx="1"/>
            <p:extLst>
              <p:ext uri="{D42A27DB-BD31-4B8C-83A1-F6EECF244321}">
                <p14:modId xmlns:p14="http://schemas.microsoft.com/office/powerpoint/2010/main" val="63146752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stretch>
            <a:fillRect/>
          </a:stretch>
        </p:blipFill>
        <p:spPr>
          <a:xfrm>
            <a:off x="11359313" y="186328"/>
            <a:ext cx="690207" cy="749708"/>
          </a:xfrm>
          <a:prstGeom prst="rect">
            <a:avLst/>
          </a:prstGeom>
        </p:spPr>
      </p:pic>
    </p:spTree>
    <p:extLst>
      <p:ext uri="{BB962C8B-B14F-4D97-AF65-F5344CB8AC3E}">
        <p14:creationId xmlns:p14="http://schemas.microsoft.com/office/powerpoint/2010/main" val="3597549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641</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PSHE &amp; SRE</vt:lpstr>
      <vt:lpstr>What is PSHE? </vt:lpstr>
      <vt:lpstr>What subjects does can PSHE cover?</vt:lpstr>
      <vt:lpstr>Ideas to consider   </vt:lpstr>
      <vt:lpstr>Scenarios </vt:lpstr>
      <vt:lpstr>Safeguarding </vt:lpstr>
      <vt:lpstr>A Task….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PSHE?</dc:title>
  <dc:creator>Simon Robilliard</dc:creator>
  <cp:lastModifiedBy>Watson, Annabel</cp:lastModifiedBy>
  <cp:revision>9</cp:revision>
  <dcterms:created xsi:type="dcterms:W3CDTF">2021-04-23T07:14:01Z</dcterms:created>
  <dcterms:modified xsi:type="dcterms:W3CDTF">2021-07-16T10:18:40Z</dcterms:modified>
</cp:coreProperties>
</file>