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Lst>
  <p:notesMasterIdLst>
    <p:notesMasterId r:id="rId43"/>
  </p:notesMasterIdLst>
  <p:handoutMasterIdLst>
    <p:handoutMasterId r:id="rId44"/>
  </p:handoutMasterIdLst>
  <p:sldIdLst>
    <p:sldId id="257" r:id="rId5"/>
    <p:sldId id="279" r:id="rId6"/>
    <p:sldId id="281" r:id="rId7"/>
    <p:sldId id="282" r:id="rId8"/>
    <p:sldId id="283" r:id="rId9"/>
    <p:sldId id="285" r:id="rId10"/>
    <p:sldId id="284" r:id="rId11"/>
    <p:sldId id="280" r:id="rId12"/>
    <p:sldId id="286" r:id="rId13"/>
    <p:sldId id="288" r:id="rId14"/>
    <p:sldId id="287"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5" r:id="rId28"/>
    <p:sldId id="306" r:id="rId29"/>
    <p:sldId id="301" r:id="rId30"/>
    <p:sldId id="303" r:id="rId31"/>
    <p:sldId id="326" r:id="rId32"/>
    <p:sldId id="302" r:id="rId33"/>
    <p:sldId id="338" r:id="rId34"/>
    <p:sldId id="327" r:id="rId35"/>
    <p:sldId id="273" r:id="rId36"/>
    <p:sldId id="271" r:id="rId37"/>
    <p:sldId id="274" r:id="rId38"/>
    <p:sldId id="335" r:id="rId39"/>
    <p:sldId id="276" r:id="rId40"/>
    <p:sldId id="336" r:id="rId41"/>
    <p:sldId id="275" r:id="rId42"/>
  </p:sldIdLst>
  <p:sldSz cx="9144000" cy="6858000" type="screen4x3"/>
  <p:notesSz cx="20104100" cy="11309350"/>
  <p:embeddedFontLs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Outfit" pitchFamily="2" charset="0"/>
      <p:regular r:id="rId53"/>
      <p:bold r:id="rId54"/>
      <p:italic r:id="rId55"/>
      <p:boldItalic r:id="rId56"/>
    </p:embeddedFont>
    <p:embeddedFont>
      <p:font typeface="Palatino Linotype" panose="02040502050505030304" pitchFamily="18" charset="0"/>
      <p:regular r:id="rId57"/>
      <p:bold r:id="rId58"/>
      <p:italic r:id="rId59"/>
      <p:boldItalic r:id="rId60"/>
    </p:embeddedFont>
  </p:embeddedFontLst>
  <p:defaultTextStyle>
    <a:defPPr>
      <a:defRPr kern="0"/>
    </a:defPPr>
  </p:defaultTextStyle>
  <p:extLst>
    <p:ext uri="{EFAFB233-063F-42B5-8137-9DF3F51BA10A}">
      <p15:sldGuideLst xmlns:p15="http://schemas.microsoft.com/office/powerpoint/2012/main">
        <p15:guide id="2" pos="2818"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96"/>
    <a:srgbClr val="01DCA5"/>
    <a:srgbClr val="003C3B"/>
    <a:srgbClr val="017D6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pos="2818"/>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sley, Fiona" userId="589b7147-e93a-409b-a7e1-a4534c918b9c" providerId="ADAL" clId="{67031BEE-CD2E-4745-84FD-023264D1C739}"/>
    <pc:docChg chg="undo custSel modSld">
      <pc:chgData name="Bosley, Fiona" userId="589b7147-e93a-409b-a7e1-a4534c918b9c" providerId="ADAL" clId="{67031BEE-CD2E-4745-84FD-023264D1C739}" dt="2023-06-30T11:49:18.273" v="654" actId="14100"/>
      <pc:docMkLst>
        <pc:docMk/>
      </pc:docMkLst>
      <pc:sldChg chg="modSp mod">
        <pc:chgData name="Bosley, Fiona" userId="589b7147-e93a-409b-a7e1-a4534c918b9c" providerId="ADAL" clId="{67031BEE-CD2E-4745-84FD-023264D1C739}" dt="2023-06-30T11:33:01.453" v="481" actId="20577"/>
        <pc:sldMkLst>
          <pc:docMk/>
          <pc:sldMk cId="2126193201" sldId="271"/>
        </pc:sldMkLst>
        <pc:spChg chg="mod">
          <ac:chgData name="Bosley, Fiona" userId="589b7147-e93a-409b-a7e1-a4534c918b9c" providerId="ADAL" clId="{67031BEE-CD2E-4745-84FD-023264D1C739}" dt="2023-06-30T11:33:01.453" v="481" actId="20577"/>
          <ac:spMkLst>
            <pc:docMk/>
            <pc:sldMk cId="2126193201" sldId="271"/>
            <ac:spMk id="3" creationId="{00000000-0000-0000-0000-000000000000}"/>
          </ac:spMkLst>
        </pc:spChg>
      </pc:sldChg>
      <pc:sldChg chg="modSp mod">
        <pc:chgData name="Bosley, Fiona" userId="589b7147-e93a-409b-a7e1-a4534c918b9c" providerId="ADAL" clId="{67031BEE-CD2E-4745-84FD-023264D1C739}" dt="2023-06-30T11:49:18.273" v="654" actId="14100"/>
        <pc:sldMkLst>
          <pc:docMk/>
          <pc:sldMk cId="905357561" sldId="300"/>
        </pc:sldMkLst>
        <pc:spChg chg="mod">
          <ac:chgData name="Bosley, Fiona" userId="589b7147-e93a-409b-a7e1-a4534c918b9c" providerId="ADAL" clId="{67031BEE-CD2E-4745-84FD-023264D1C739}" dt="2023-06-30T11:49:18.273" v="654" actId="14100"/>
          <ac:spMkLst>
            <pc:docMk/>
            <pc:sldMk cId="905357561" sldId="300"/>
            <ac:spMk id="2" creationId="{F305CBA0-8056-F539-7CB8-9511EDEBA45B}"/>
          </ac:spMkLst>
        </pc:spChg>
      </pc:sldChg>
      <pc:sldChg chg="modSp mod">
        <pc:chgData name="Bosley, Fiona" userId="589b7147-e93a-409b-a7e1-a4534c918b9c" providerId="ADAL" clId="{67031BEE-CD2E-4745-84FD-023264D1C739}" dt="2023-06-30T11:47:43.144" v="652" actId="1076"/>
        <pc:sldMkLst>
          <pc:docMk/>
          <pc:sldMk cId="3470281051" sldId="301"/>
        </pc:sldMkLst>
        <pc:spChg chg="mod">
          <ac:chgData name="Bosley, Fiona" userId="589b7147-e93a-409b-a7e1-a4534c918b9c" providerId="ADAL" clId="{67031BEE-CD2E-4745-84FD-023264D1C739}" dt="2023-06-30T11:47:43.144" v="652" actId="1076"/>
          <ac:spMkLst>
            <pc:docMk/>
            <pc:sldMk cId="3470281051" sldId="301"/>
            <ac:spMk id="8" creationId="{D60B8B4F-A184-FD55-2E83-94F245052E4A}"/>
          </ac:spMkLst>
        </pc:spChg>
      </pc:sldChg>
      <pc:sldChg chg="modSp mod">
        <pc:chgData name="Bosley, Fiona" userId="589b7147-e93a-409b-a7e1-a4534c918b9c" providerId="ADAL" clId="{67031BEE-CD2E-4745-84FD-023264D1C739}" dt="2023-06-30T11:31:20.781" v="426" actId="20577"/>
        <pc:sldMkLst>
          <pc:docMk/>
          <pc:sldMk cId="307377864" sldId="302"/>
        </pc:sldMkLst>
        <pc:spChg chg="mod">
          <ac:chgData name="Bosley, Fiona" userId="589b7147-e93a-409b-a7e1-a4534c918b9c" providerId="ADAL" clId="{67031BEE-CD2E-4745-84FD-023264D1C739}" dt="2023-06-30T11:31:20.781" v="426" actId="20577"/>
          <ac:spMkLst>
            <pc:docMk/>
            <pc:sldMk cId="307377864" sldId="302"/>
            <ac:spMk id="3" creationId="{35A9E3C1-6DB9-F9CC-E4AB-7DA41C66ECE7}"/>
          </ac:spMkLst>
        </pc:spChg>
        <pc:spChg chg="mod">
          <ac:chgData name="Bosley, Fiona" userId="589b7147-e93a-409b-a7e1-a4534c918b9c" providerId="ADAL" clId="{67031BEE-CD2E-4745-84FD-023264D1C739}" dt="2023-06-30T11:29:07.564" v="194" actId="20577"/>
          <ac:spMkLst>
            <pc:docMk/>
            <pc:sldMk cId="307377864" sldId="302"/>
            <ac:spMk id="7" creationId="{DD0F8D2F-DBA3-AB8E-E069-C54E4E47785F}"/>
          </ac:spMkLst>
        </pc:spChg>
      </pc:sldChg>
      <pc:sldChg chg="modNotesTx">
        <pc:chgData name="Bosley, Fiona" userId="589b7147-e93a-409b-a7e1-a4534c918b9c" providerId="ADAL" clId="{67031BEE-CD2E-4745-84FD-023264D1C739}" dt="2023-06-30T11:33:57.553" v="482" actId="6549"/>
        <pc:sldMkLst>
          <pc:docMk/>
          <pc:sldMk cId="19599273" sldId="305"/>
        </pc:sldMkLst>
      </pc:sldChg>
      <pc:sldChg chg="delSp modSp mod">
        <pc:chgData name="Bosley, Fiona" userId="589b7147-e93a-409b-a7e1-a4534c918b9c" providerId="ADAL" clId="{67031BEE-CD2E-4745-84FD-023264D1C739}" dt="2023-06-30T11:32:29.278" v="432" actId="20577"/>
        <pc:sldMkLst>
          <pc:docMk/>
          <pc:sldMk cId="2247388098" sldId="327"/>
        </pc:sldMkLst>
        <pc:spChg chg="mod">
          <ac:chgData name="Bosley, Fiona" userId="589b7147-e93a-409b-a7e1-a4534c918b9c" providerId="ADAL" clId="{67031BEE-CD2E-4745-84FD-023264D1C739}" dt="2023-06-30T11:32:29.278" v="432" actId="20577"/>
          <ac:spMkLst>
            <pc:docMk/>
            <pc:sldMk cId="2247388098" sldId="327"/>
            <ac:spMk id="2" creationId="{4018F9FE-8402-F5B7-2C98-EAC10DC7B6ED}"/>
          </ac:spMkLst>
        </pc:spChg>
        <pc:spChg chg="del mod">
          <ac:chgData name="Bosley, Fiona" userId="589b7147-e93a-409b-a7e1-a4534c918b9c" providerId="ADAL" clId="{67031BEE-CD2E-4745-84FD-023264D1C739}" dt="2023-06-30T11:32:00.155" v="428" actId="478"/>
          <ac:spMkLst>
            <pc:docMk/>
            <pc:sldMk cId="2247388098" sldId="327"/>
            <ac:spMk id="4" creationId="{2032352E-0487-1A3C-419A-981BAAC8DC2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415869" rtl="0" eaLnBrk="1" latinLnBrk="0" hangingPunct="1">
      <a:defRPr sz="546" kern="1200">
        <a:solidFill>
          <a:schemeClr val="tx1"/>
        </a:solidFill>
        <a:latin typeface="+mn-lt"/>
        <a:ea typeface="+mn-ea"/>
        <a:cs typeface="+mn-cs"/>
      </a:defRPr>
    </a:lvl1pPr>
    <a:lvl2pPr marL="207935" algn="l" defTabSz="415869" rtl="0" eaLnBrk="1" latinLnBrk="0" hangingPunct="1">
      <a:defRPr sz="546" kern="1200">
        <a:solidFill>
          <a:schemeClr val="tx1"/>
        </a:solidFill>
        <a:latin typeface="+mn-lt"/>
        <a:ea typeface="+mn-ea"/>
        <a:cs typeface="+mn-cs"/>
      </a:defRPr>
    </a:lvl2pPr>
    <a:lvl3pPr marL="415869" algn="l" defTabSz="415869" rtl="0" eaLnBrk="1" latinLnBrk="0" hangingPunct="1">
      <a:defRPr sz="546" kern="1200">
        <a:solidFill>
          <a:schemeClr val="tx1"/>
        </a:solidFill>
        <a:latin typeface="+mn-lt"/>
        <a:ea typeface="+mn-ea"/>
        <a:cs typeface="+mn-cs"/>
      </a:defRPr>
    </a:lvl3pPr>
    <a:lvl4pPr marL="623804" algn="l" defTabSz="415869" rtl="0" eaLnBrk="1" latinLnBrk="0" hangingPunct="1">
      <a:defRPr sz="546" kern="1200">
        <a:solidFill>
          <a:schemeClr val="tx1"/>
        </a:solidFill>
        <a:latin typeface="+mn-lt"/>
        <a:ea typeface="+mn-ea"/>
        <a:cs typeface="+mn-cs"/>
      </a:defRPr>
    </a:lvl4pPr>
    <a:lvl5pPr marL="831738" algn="l" defTabSz="415869" rtl="0" eaLnBrk="1" latinLnBrk="0" hangingPunct="1">
      <a:defRPr sz="546" kern="1200">
        <a:solidFill>
          <a:schemeClr val="tx1"/>
        </a:solidFill>
        <a:latin typeface="+mn-lt"/>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US">
              <a:cs typeface="Calibri"/>
            </a:endParaRPr>
          </a:p>
        </p:txBody>
      </p:sp>
    </p:spTree>
    <p:extLst>
      <p:ext uri="{BB962C8B-B14F-4D97-AF65-F5344CB8AC3E}">
        <p14:creationId xmlns:p14="http://schemas.microsoft.com/office/powerpoint/2010/main" val="3380972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sz="500" dirty="0">
                <a:cs typeface="Calibri"/>
              </a:rPr>
              <a:t>There is a deadline</a:t>
            </a:r>
            <a:endParaRPr lang="en-US" dirty="0">
              <a:cs typeface="Calibri"/>
            </a:endParaRPr>
          </a:p>
          <a:p>
            <a:r>
              <a:rPr lang="en-US" sz="500" dirty="0">
                <a:cs typeface="Calibri"/>
              </a:rPr>
              <a:t>FRAPs can be submitted early </a:t>
            </a:r>
          </a:p>
        </p:txBody>
      </p:sp>
    </p:spTree>
    <p:extLst>
      <p:ext uri="{BB962C8B-B14F-4D97-AF65-F5344CB8AC3E}">
        <p14:creationId xmlns:p14="http://schemas.microsoft.com/office/powerpoint/2010/main" val="227219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US" sz="500" dirty="0">
              <a:cs typeface="Calibri"/>
            </a:endParaRPr>
          </a:p>
        </p:txBody>
      </p:sp>
    </p:spTree>
    <p:extLst>
      <p:ext uri="{BB962C8B-B14F-4D97-AF65-F5344CB8AC3E}">
        <p14:creationId xmlns:p14="http://schemas.microsoft.com/office/powerpoint/2010/main" val="22297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r>
              <a:rPr lang="en-US">
                <a:cs typeface="Calibri"/>
              </a:rPr>
              <a:t>Link to Profile descriptors</a:t>
            </a:r>
          </a:p>
        </p:txBody>
      </p:sp>
    </p:spTree>
    <p:extLst>
      <p:ext uri="{BB962C8B-B14F-4D97-AF65-F5344CB8AC3E}">
        <p14:creationId xmlns:p14="http://schemas.microsoft.com/office/powerpoint/2010/main" val="264696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US">
              <a:cs typeface="Calibri"/>
            </a:endParaRPr>
          </a:p>
        </p:txBody>
      </p:sp>
    </p:spTree>
    <p:extLst>
      <p:ext uri="{BB962C8B-B14F-4D97-AF65-F5344CB8AC3E}">
        <p14:creationId xmlns:p14="http://schemas.microsoft.com/office/powerpoint/2010/main" val="188697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US">
              <a:cs typeface="Calibri"/>
            </a:endParaRPr>
          </a:p>
        </p:txBody>
      </p:sp>
    </p:spTree>
    <p:extLst>
      <p:ext uri="{BB962C8B-B14F-4D97-AF65-F5344CB8AC3E}">
        <p14:creationId xmlns:p14="http://schemas.microsoft.com/office/powerpoint/2010/main" val="410412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US">
              <a:cs typeface="Calibri"/>
            </a:endParaRPr>
          </a:p>
        </p:txBody>
      </p:sp>
    </p:spTree>
    <p:extLst>
      <p:ext uri="{BB962C8B-B14F-4D97-AF65-F5344CB8AC3E}">
        <p14:creationId xmlns:p14="http://schemas.microsoft.com/office/powerpoint/2010/main" val="2406690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US">
              <a:cs typeface="Calibri"/>
            </a:endParaRPr>
          </a:p>
        </p:txBody>
      </p:sp>
    </p:spTree>
    <p:extLst>
      <p:ext uri="{BB962C8B-B14F-4D97-AF65-F5344CB8AC3E}">
        <p14:creationId xmlns:p14="http://schemas.microsoft.com/office/powerpoint/2010/main" val="217522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7288" y="1414463"/>
            <a:ext cx="5089525" cy="3816350"/>
          </a:xfrm>
          <a:prstGeom prst="rect">
            <a:avLst/>
          </a:prstGeom>
          <a:noFill/>
          <a:ln w="12700">
            <a:solidFill>
              <a:prstClr val="black"/>
            </a:solidFill>
          </a:ln>
        </p:spPr>
      </p:sp>
      <p:sp>
        <p:nvSpPr>
          <p:cNvPr id="3" name="Notes Placeholder 2"/>
          <p:cNvSpPr>
            <a:spLocks noGrp="1"/>
          </p:cNvSpPr>
          <p:nvPr>
            <p:ph type="body" idx="1"/>
          </p:nvPr>
        </p:nvSpPr>
        <p:spPr>
          <a:xfrm>
            <a:off x="2009775" y="5441950"/>
            <a:ext cx="16084550" cy="4454525"/>
          </a:xfrm>
          <a:prstGeom prst="rect">
            <a:avLst/>
          </a:prstGeom>
        </p:spPr>
        <p:txBody>
          <a:bodyPr/>
          <a:lstStyle/>
          <a:p>
            <a:endParaRPr lang="en-US">
              <a:cs typeface="Calibri"/>
            </a:endParaRPr>
          </a:p>
        </p:txBody>
      </p:sp>
    </p:spTree>
    <p:extLst>
      <p:ext uri="{BB962C8B-B14F-4D97-AF65-F5344CB8AC3E}">
        <p14:creationId xmlns:p14="http://schemas.microsoft.com/office/powerpoint/2010/main" val="2092242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hite_opt1">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ACB8A57-5EFB-A8C3-4852-AD100EC5EFBC}"/>
              </a:ext>
            </a:extLst>
          </p:cNvPr>
          <p:cNvSpPr>
            <a:spLocks noGrp="1"/>
          </p:cNvSpPr>
          <p:nvPr>
            <p:ph type="title" hasCustomPrompt="1"/>
          </p:nvPr>
        </p:nvSpPr>
        <p:spPr>
          <a:xfrm>
            <a:off x="389156" y="4129531"/>
            <a:ext cx="5216513" cy="1330480"/>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 title maximum of 2 lines</a:t>
            </a:r>
            <a:endParaRPr lang="en-US"/>
          </a:p>
        </p:txBody>
      </p:sp>
      <p:pic>
        <p:nvPicPr>
          <p:cNvPr id="2" name="Picture 1" descr="Logo&#10;&#10;Description automatically generated with medium confidence">
            <a:extLst>
              <a:ext uri="{FF2B5EF4-FFF2-40B4-BE49-F238E27FC236}">
                <a16:creationId xmlns:a16="http://schemas.microsoft.com/office/drawing/2014/main" id="{B2766EE5-D0ED-938A-F3A3-5C39EF2EBE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394" y="324909"/>
            <a:ext cx="4135674" cy="2721896"/>
          </a:xfrm>
          <a:prstGeom prst="rect">
            <a:avLst/>
          </a:prstGeom>
        </p:spPr>
      </p:pic>
      <p:pic>
        <p:nvPicPr>
          <p:cNvPr id="4" name="Picture 3" descr="Icon&#10;&#10;Description automatically generated">
            <a:extLst>
              <a:ext uri="{FF2B5EF4-FFF2-40B4-BE49-F238E27FC236}">
                <a16:creationId xmlns:a16="http://schemas.microsoft.com/office/drawing/2014/main" id="{FD1FC297-09E3-7C3E-BD8F-E089366262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13175" y="361"/>
            <a:ext cx="3130825" cy="6861850"/>
          </a:xfrm>
          <a:prstGeom prst="rect">
            <a:avLst/>
          </a:prstGeom>
        </p:spPr>
      </p:pic>
    </p:spTree>
    <p:extLst>
      <p:ext uri="{BB962C8B-B14F-4D97-AF65-F5344CB8AC3E}">
        <p14:creationId xmlns:p14="http://schemas.microsoft.com/office/powerpoint/2010/main" val="302314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green_opt5">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52D71C4C-306A-A0BD-62AA-747F3FE1639B}"/>
              </a:ext>
            </a:extLst>
          </p:cNvPr>
          <p:cNvSpPr/>
          <p:nvPr userDrawn="1"/>
        </p:nvSpPr>
        <p:spPr>
          <a:xfrm>
            <a:off x="2" y="1"/>
            <a:ext cx="5401549"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3" name="Picture Placeholder 12">
            <a:extLst>
              <a:ext uri="{FF2B5EF4-FFF2-40B4-BE49-F238E27FC236}">
                <a16:creationId xmlns:a16="http://schemas.microsoft.com/office/drawing/2014/main" id="{D02B1128-FC30-2A5F-395F-B23F39F01B7A}"/>
              </a:ext>
            </a:extLst>
          </p:cNvPr>
          <p:cNvSpPr>
            <a:spLocks noGrp="1"/>
          </p:cNvSpPr>
          <p:nvPr>
            <p:ph type="pic" sz="quarter" idx="10"/>
          </p:nvPr>
        </p:nvSpPr>
        <p:spPr>
          <a:xfrm>
            <a:off x="5554548" y="0"/>
            <a:ext cx="3589452"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object 3">
            <a:extLst>
              <a:ext uri="{FF2B5EF4-FFF2-40B4-BE49-F238E27FC236}">
                <a16:creationId xmlns:a16="http://schemas.microsoft.com/office/drawing/2014/main" id="{89B06EA9-5726-1883-D30F-BFF95D19A571}"/>
              </a:ext>
            </a:extLst>
          </p:cNvPr>
          <p:cNvSpPr/>
          <p:nvPr userDrawn="1"/>
        </p:nvSpPr>
        <p:spPr>
          <a:xfrm>
            <a:off x="5401549"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5D80FCF-3CBB-04A7-ECCA-B8C5E132E589}"/>
              </a:ext>
            </a:extLst>
          </p:cNvPr>
          <p:cNvSpPr>
            <a:spLocks noGrp="1"/>
          </p:cNvSpPr>
          <p:nvPr>
            <p:ph type="title" hasCustomPrompt="1"/>
          </p:nvPr>
        </p:nvSpPr>
        <p:spPr>
          <a:xfrm>
            <a:off x="389158" y="2036695"/>
            <a:ext cx="408345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485DB350-EE56-950E-D578-B313C92F023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4E8CA410-2839-057D-FE70-15FEC2088B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4640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_white_opt6_3">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0" name="Title Placeholder 1">
            <a:extLst>
              <a:ext uri="{FF2B5EF4-FFF2-40B4-BE49-F238E27FC236}">
                <a16:creationId xmlns:a16="http://schemas.microsoft.com/office/drawing/2014/main" id="{76C95C69-9981-BDC4-EB37-A36C66206B18}"/>
              </a:ext>
            </a:extLst>
          </p:cNvPr>
          <p:cNvSpPr>
            <a:spLocks noGrp="1"/>
          </p:cNvSpPr>
          <p:nvPr>
            <p:ph type="title" hasCustomPrompt="1"/>
          </p:nvPr>
        </p:nvSpPr>
        <p:spPr>
          <a:xfrm>
            <a:off x="389158" y="2036695"/>
            <a:ext cx="4669859"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1" name="Subtitle 2">
            <a:extLst>
              <a:ext uri="{FF2B5EF4-FFF2-40B4-BE49-F238E27FC236}">
                <a16:creationId xmlns:a16="http://schemas.microsoft.com/office/drawing/2014/main" id="{28E454C8-6C6C-B313-F7B3-801EA0F0450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D16448E-F6D1-2C20-67AF-E1151C7186A0}"/>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with medium confidence">
            <a:extLst>
              <a:ext uri="{FF2B5EF4-FFF2-40B4-BE49-F238E27FC236}">
                <a16:creationId xmlns:a16="http://schemas.microsoft.com/office/drawing/2014/main" id="{2976AB15-4769-401E-869F-DE3DC3B59C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55786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_green_opt6">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293FCEBB-2B78-CAAE-746C-62AA054C77FF}"/>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F255504C-6278-D317-3B7B-B0FC81F2265D}"/>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4" name="Picture 3" descr="Logo&#10;&#10;Description automatically generated">
            <a:extLst>
              <a:ext uri="{FF2B5EF4-FFF2-40B4-BE49-F238E27FC236}">
                <a16:creationId xmlns:a16="http://schemas.microsoft.com/office/drawing/2014/main" id="{781589A5-C757-7627-90BD-D96976FA57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8538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white_opt1_2">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6" name="Subtitle 2">
            <a:extLst>
              <a:ext uri="{FF2B5EF4-FFF2-40B4-BE49-F238E27FC236}">
                <a16:creationId xmlns:a16="http://schemas.microsoft.com/office/drawing/2014/main" id="{48776E67-A12F-39E1-5122-480F41F2B23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Picture Placeholder 12">
            <a:extLst>
              <a:ext uri="{FF2B5EF4-FFF2-40B4-BE49-F238E27FC236}">
                <a16:creationId xmlns:a16="http://schemas.microsoft.com/office/drawing/2014/main" id="{253E632D-627C-2CF2-8F59-9A00EB7D70DE}"/>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50132F49-4273-612E-3FE0-BD563A45A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
        <p:nvSpPr>
          <p:cNvPr id="8" name="Title Placeholder 1">
            <a:extLst>
              <a:ext uri="{FF2B5EF4-FFF2-40B4-BE49-F238E27FC236}">
                <a16:creationId xmlns:a16="http://schemas.microsoft.com/office/drawing/2014/main" id="{157EB895-B15F-EF94-D221-26E31B604641}"/>
              </a:ext>
            </a:extLst>
          </p:cNvPr>
          <p:cNvSpPr txBox="1">
            <a:spLocks/>
          </p:cNvSpPr>
          <p:nvPr userDrawn="1"/>
        </p:nvSpPr>
        <p:spPr>
          <a:xfrm>
            <a:off x="541557" y="2189095"/>
            <a:ext cx="3344315" cy="2286128"/>
          </a:xfrm>
          <a:prstGeom prst="rect">
            <a:avLst/>
          </a:prstGeom>
        </p:spPr>
        <p:txBody>
          <a:bodyPr vert="horz" lIns="91440" tIns="45720" rIns="91440" bIns="45720" rtlCol="0" anchor="t">
            <a:noAutofit/>
          </a:bodyPr>
          <a:lstStyle>
            <a:lvl1pPr algn="l" defTabSz="554478" rtl="0" eaLnBrk="1" latinLnBrk="0" hangingPunct="1">
              <a:lnSpc>
                <a:spcPct val="90000"/>
              </a:lnSpc>
              <a:spcBef>
                <a:spcPct val="0"/>
              </a:spcBef>
              <a:buNone/>
              <a:defRPr sz="5336" b="1" i="0" kern="1200">
                <a:solidFill>
                  <a:schemeClr val="bg1"/>
                </a:solidFill>
                <a:latin typeface="Outfit" pitchFamily="2" charset="0"/>
                <a:ea typeface="+mj-ea"/>
                <a:cs typeface="+mj-cs"/>
              </a:defRPr>
            </a:lvl1pPr>
          </a:lstStyle>
          <a:p>
            <a:r>
              <a:rPr lang="en-GB">
                <a:solidFill>
                  <a:srgbClr val="003C3B"/>
                </a:solidFill>
              </a:rPr>
              <a:t>Divider Slide </a:t>
            </a:r>
            <a:endParaRPr lang="en-US">
              <a:solidFill>
                <a:srgbClr val="003C3B"/>
              </a:solidFill>
            </a:endParaRPr>
          </a:p>
        </p:txBody>
      </p:sp>
    </p:spTree>
    <p:extLst>
      <p:ext uri="{BB962C8B-B14F-4D97-AF65-F5344CB8AC3E}">
        <p14:creationId xmlns:p14="http://schemas.microsoft.com/office/powerpoint/2010/main" val="191209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green_opt1_3">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B351935-2C81-E56E-4364-8BD26F7C6E1A}"/>
              </a:ext>
            </a:extLst>
          </p:cNvPr>
          <p:cNvSpPr/>
          <p:nvPr userDrawn="1"/>
        </p:nvSpPr>
        <p:spPr>
          <a:xfrm>
            <a:off x="0" y="1"/>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object 3">
            <a:extLst>
              <a:ext uri="{FF2B5EF4-FFF2-40B4-BE49-F238E27FC236}">
                <a16:creationId xmlns:a16="http://schemas.microsoft.com/office/drawing/2014/main" id="{A1A56CEC-F9B4-6B61-96FA-BE9AFF2B61AE}"/>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5" name="Subtitle 2">
            <a:extLst>
              <a:ext uri="{FF2B5EF4-FFF2-40B4-BE49-F238E27FC236}">
                <a16:creationId xmlns:a16="http://schemas.microsoft.com/office/drawing/2014/main" id="{42689901-C3D4-869C-BD53-27333BB19431}"/>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2" name="Title Placeholder 1">
            <a:extLst>
              <a:ext uri="{FF2B5EF4-FFF2-40B4-BE49-F238E27FC236}">
                <a16:creationId xmlns:a16="http://schemas.microsoft.com/office/drawing/2014/main" id="{CE83BAD9-BD3D-6E62-299D-153A8F0BA5F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3" name="Picture Placeholder 12">
            <a:extLst>
              <a:ext uri="{FF2B5EF4-FFF2-40B4-BE49-F238E27FC236}">
                <a16:creationId xmlns:a16="http://schemas.microsoft.com/office/drawing/2014/main" id="{C126C8C0-3094-993C-1E39-30F086435078}"/>
              </a:ext>
            </a:extLst>
          </p:cNvPr>
          <p:cNvSpPr>
            <a:spLocks noGrp="1"/>
          </p:cNvSpPr>
          <p:nvPr>
            <p:ph type="pic" sz="quarter" idx="10"/>
          </p:nvPr>
        </p:nvSpPr>
        <p:spPr>
          <a:xfrm>
            <a:off x="6941112" y="-6688"/>
            <a:ext cx="2202889" cy="6858000"/>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a:t>
            </a:r>
            <a:endParaRPr lang="en-US"/>
          </a:p>
        </p:txBody>
      </p:sp>
      <p:pic>
        <p:nvPicPr>
          <p:cNvPr id="5" name="Picture 4" descr="Logo&#10;&#10;Description automatically generated">
            <a:extLst>
              <a:ext uri="{FF2B5EF4-FFF2-40B4-BE49-F238E27FC236}">
                <a16:creationId xmlns:a16="http://schemas.microsoft.com/office/drawing/2014/main" id="{B7F33200-E466-1081-5EF4-336A39DD6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95368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white_opt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7953600" y="5925193"/>
            <a:ext cx="763925" cy="795089"/>
          </a:xfrm>
          <a:prstGeom prst="rect">
            <a:avLst/>
          </a:prstGeom>
        </p:spPr>
        <p:txBody>
          <a:bodyPr vert="horz" wrap="square" lIns="0" tIns="0" rIns="0" bIns="0" rtlCol="0">
            <a:spAutoFit/>
          </a:bodyPr>
          <a:lstStyle/>
          <a:p>
            <a:pPr marL="7701">
              <a:lnSpc>
                <a:spcPts val="1425"/>
              </a:lnSpc>
            </a:pPr>
            <a:r>
              <a:rPr sz="1637" b="0" i="0" spc="-7">
                <a:solidFill>
                  <a:srgbClr val="FFFFFF"/>
                </a:solidFill>
                <a:latin typeface="Outfit" pitchFamily="2" charset="0"/>
                <a:cs typeface="Spectral-Light"/>
              </a:rPr>
              <a:t>University</a:t>
            </a:r>
            <a:endParaRPr sz="1637" b="0" i="0">
              <a:latin typeface="Outfit" pitchFamily="2" charset="0"/>
              <a:cs typeface="Spectral-Light"/>
            </a:endParaRPr>
          </a:p>
          <a:p>
            <a:pPr marL="7701">
              <a:lnSpc>
                <a:spcPts val="1744"/>
              </a:lnSpc>
            </a:pPr>
            <a:r>
              <a:rPr sz="1637" b="0" i="0" spc="-33" err="1">
                <a:solidFill>
                  <a:srgbClr val="FFFFFF"/>
                </a:solidFill>
                <a:latin typeface="Outfit" pitchFamily="2" charset="0"/>
                <a:cs typeface="Spectral"/>
              </a:rPr>
              <a:t>of</a:t>
            </a:r>
            <a:r>
              <a:rPr sz="1637" b="0" i="0" spc="-33" err="1">
                <a:solidFill>
                  <a:srgbClr val="FFFFFF"/>
                </a:solidFill>
                <a:latin typeface="Outfit" pitchFamily="2" charset="0"/>
                <a:cs typeface="Spectral-Light"/>
              </a:rPr>
              <a:t>Galway.ie</a:t>
            </a:r>
            <a:endParaRPr sz="1637" b="0" i="0">
              <a:latin typeface="Outfit" pitchFamily="2" charset="0"/>
              <a:cs typeface="Spectral-Light"/>
            </a:endParaRPr>
          </a:p>
        </p:txBody>
      </p:sp>
      <p:sp>
        <p:nvSpPr>
          <p:cNvPr id="10" name="Title Placeholder 1">
            <a:extLst>
              <a:ext uri="{FF2B5EF4-FFF2-40B4-BE49-F238E27FC236}">
                <a16:creationId xmlns:a16="http://schemas.microsoft.com/office/drawing/2014/main" id="{B42C85CB-741A-2D67-0D87-8A43E2C6D3B2}"/>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pic>
        <p:nvPicPr>
          <p:cNvPr id="76" name="Picture 75" descr="Icon&#10;&#10;Description automatically generated">
            <a:extLst>
              <a:ext uri="{FF2B5EF4-FFF2-40B4-BE49-F238E27FC236}">
                <a16:creationId xmlns:a16="http://schemas.microsoft.com/office/drawing/2014/main" id="{739C4E43-7729-C4E5-690B-9C37F35AC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8982" y="242"/>
            <a:ext cx="4965019" cy="6857519"/>
          </a:xfrm>
          <a:prstGeom prst="rect">
            <a:avLst/>
          </a:prstGeom>
        </p:spPr>
      </p:pic>
      <p:sp>
        <p:nvSpPr>
          <p:cNvPr id="2" name="Subtitle 2">
            <a:extLst>
              <a:ext uri="{FF2B5EF4-FFF2-40B4-BE49-F238E27FC236}">
                <a16:creationId xmlns:a16="http://schemas.microsoft.com/office/drawing/2014/main" id="{D9CE0E88-1024-2217-A732-5EB0B740467A}"/>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with medium confidence">
            <a:extLst>
              <a:ext uri="{FF2B5EF4-FFF2-40B4-BE49-F238E27FC236}">
                <a16:creationId xmlns:a16="http://schemas.microsoft.com/office/drawing/2014/main" id="{935FFC80-7F09-8B90-0C03-128827F883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474224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green_opt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3ED5843-A67C-EFB1-D461-9CCEDF85A6CF}"/>
              </a:ext>
            </a:extLst>
          </p:cNvPr>
          <p:cNvSpPr/>
          <p:nvPr userDrawn="1"/>
        </p:nvSpPr>
        <p:spPr>
          <a:xfrm>
            <a:off x="0" y="1"/>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a:ln>
            <a:noFill/>
          </a:ln>
        </p:spPr>
        <p:txBody>
          <a:bodyPr wrap="square" lIns="0" tIns="0" rIns="0" bIns="0" rtlCol="0"/>
          <a:lstStyle/>
          <a:p>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pic>
        <p:nvPicPr>
          <p:cNvPr id="79" name="Picture 78" descr="Icon&#10;&#10;Description automatically generated">
            <a:extLst>
              <a:ext uri="{FF2B5EF4-FFF2-40B4-BE49-F238E27FC236}">
                <a16:creationId xmlns:a16="http://schemas.microsoft.com/office/drawing/2014/main" id="{63A50759-F8AB-3FBC-D737-5D8E38A363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22630" y="10306"/>
            <a:ext cx="5021370" cy="6857519"/>
          </a:xfrm>
          <a:prstGeom prst="rect">
            <a:avLst/>
          </a:prstGeom>
        </p:spPr>
      </p:pic>
      <p:sp>
        <p:nvSpPr>
          <p:cNvPr id="80" name="Subtitle 2">
            <a:extLst>
              <a:ext uri="{FF2B5EF4-FFF2-40B4-BE49-F238E27FC236}">
                <a16:creationId xmlns:a16="http://schemas.microsoft.com/office/drawing/2014/main" id="{01C673F2-9EDD-B71B-58BF-18B353D091A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a:extLst>
              <a:ext uri="{FF2B5EF4-FFF2-40B4-BE49-F238E27FC236}">
                <a16:creationId xmlns:a16="http://schemas.microsoft.com/office/drawing/2014/main" id="{71987DD5-C1FF-616F-1868-29A45E279B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883415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white_opt3_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DBC7975-EE5A-D398-AC86-ACDDCB0EB9D9}"/>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rgbClr val="003C3B"/>
                </a:solidFill>
                <a:latin typeface="Outfit" pitchFamily="2" charset="0"/>
              </a:defRPr>
            </a:lvl1pPr>
          </a:lstStyle>
          <a:p>
            <a:r>
              <a:rPr lang="en-GB"/>
              <a:t>Divider Slide </a:t>
            </a:r>
            <a:endParaRPr lang="en-US"/>
          </a:p>
        </p:txBody>
      </p:sp>
      <p:sp>
        <p:nvSpPr>
          <p:cNvPr id="10" name="Subtitle 2">
            <a:extLst>
              <a:ext uri="{FF2B5EF4-FFF2-40B4-BE49-F238E27FC236}">
                <a16:creationId xmlns:a16="http://schemas.microsoft.com/office/drawing/2014/main" id="{1E1BD5C4-29E3-E66C-EFEF-43D6572A762B}"/>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3" name="Picture 2" descr="Logo&#10;&#10;Description automatically generated with medium confidence">
            <a:extLst>
              <a:ext uri="{FF2B5EF4-FFF2-40B4-BE49-F238E27FC236}">
                <a16:creationId xmlns:a16="http://schemas.microsoft.com/office/drawing/2014/main" id="{27EE17CB-1F2E-630D-37B3-36F997105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13" name="Picture 12" descr="Icon&#10;&#10;Description automatically generated">
            <a:extLst>
              <a:ext uri="{FF2B5EF4-FFF2-40B4-BE49-F238E27FC236}">
                <a16:creationId xmlns:a16="http://schemas.microsoft.com/office/drawing/2014/main" id="{47375C3B-C1FF-F009-BEC8-8283C22EEA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087" y="361"/>
            <a:ext cx="9144000" cy="5143139"/>
          </a:xfrm>
          <a:prstGeom prst="rect">
            <a:avLst/>
          </a:prstGeom>
        </p:spPr>
      </p:pic>
      <p:sp>
        <p:nvSpPr>
          <p:cNvPr id="14" name="Picture Placeholder 8">
            <a:extLst>
              <a:ext uri="{FF2B5EF4-FFF2-40B4-BE49-F238E27FC236}">
                <a16:creationId xmlns:a16="http://schemas.microsoft.com/office/drawing/2014/main" id="{51E5B835-E67C-2B6F-CB0F-482DE61A2359}"/>
              </a:ext>
            </a:extLst>
          </p:cNvPr>
          <p:cNvSpPr>
            <a:spLocks noGrp="1"/>
          </p:cNvSpPr>
          <p:nvPr>
            <p:ph type="pic" sz="quarter" idx="10" hasCustomPrompt="1"/>
          </p:nvPr>
        </p:nvSpPr>
        <p:spPr>
          <a:xfrm>
            <a:off x="6507500"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5" name="Rectangle 5">
            <a:extLst>
              <a:ext uri="{FF2B5EF4-FFF2-40B4-BE49-F238E27FC236}">
                <a16:creationId xmlns:a16="http://schemas.microsoft.com/office/drawing/2014/main" id="{72720B5B-6353-CAA5-5171-3B609504511D}"/>
              </a:ext>
            </a:extLst>
          </p:cNvPr>
          <p:cNvSpPr/>
          <p:nvPr userDrawn="1"/>
        </p:nvSpPr>
        <p:spPr>
          <a:xfrm>
            <a:off x="8129007"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Tree>
    <p:extLst>
      <p:ext uri="{BB962C8B-B14F-4D97-AF65-F5344CB8AC3E}">
        <p14:creationId xmlns:p14="http://schemas.microsoft.com/office/powerpoint/2010/main" val="8070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green_opt3_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B13599-C1C6-28A4-D994-CD427AEE4855}"/>
              </a:ext>
            </a:extLst>
          </p:cNvPr>
          <p:cNvSpPr/>
          <p:nvPr userDrawn="1"/>
        </p:nvSpPr>
        <p:spPr>
          <a:xfrm>
            <a:off x="-2" y="4214191"/>
            <a:ext cx="9144001" cy="2643448"/>
          </a:xfrm>
          <a:prstGeom prst="rect">
            <a:avLst/>
          </a:prstGeom>
          <a:solidFill>
            <a:srgbClr val="00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pic>
        <p:nvPicPr>
          <p:cNvPr id="6" name="Picture 5" descr="Icon&#10;&#10;Description automatically generated">
            <a:extLst>
              <a:ext uri="{FF2B5EF4-FFF2-40B4-BE49-F238E27FC236}">
                <a16:creationId xmlns:a16="http://schemas.microsoft.com/office/drawing/2014/main" id="{5C650ED1-7B77-23F1-E476-70246BE6A8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1"/>
            <a:ext cx="9144000" cy="5143139"/>
          </a:xfrm>
          <a:prstGeom prst="rect">
            <a:avLst/>
          </a:prstGeom>
        </p:spPr>
      </p:pic>
      <p:sp>
        <p:nvSpPr>
          <p:cNvPr id="9" name="Picture Placeholder 8">
            <a:extLst>
              <a:ext uri="{FF2B5EF4-FFF2-40B4-BE49-F238E27FC236}">
                <a16:creationId xmlns:a16="http://schemas.microsoft.com/office/drawing/2014/main" id="{C9862F4B-0D4A-BD4B-EAE9-10BCD765F11D}"/>
              </a:ext>
            </a:extLst>
          </p:cNvPr>
          <p:cNvSpPr>
            <a:spLocks noGrp="1"/>
          </p:cNvSpPr>
          <p:nvPr>
            <p:ph type="pic" sz="quarter" idx="10" hasCustomPrompt="1"/>
          </p:nvPr>
        </p:nvSpPr>
        <p:spPr>
          <a:xfrm>
            <a:off x="6355593" y="0"/>
            <a:ext cx="2284287" cy="1929656"/>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154375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154375 h 7548447"/>
              <a:gd name="connsiteX0" fmla="*/ 0 w 7703452"/>
              <a:gd name="connsiteY0" fmla="*/ 59439 h 6453511"/>
              <a:gd name="connsiteX1" fmla="*/ 7703452 w 7703452"/>
              <a:gd name="connsiteY1" fmla="*/ 0 h 6453511"/>
              <a:gd name="connsiteX2" fmla="*/ 7703452 w 7703452"/>
              <a:gd name="connsiteY2" fmla="*/ 3651126 h 6453511"/>
              <a:gd name="connsiteX3" fmla="*/ 7504076 w 7703452"/>
              <a:gd name="connsiteY3" fmla="*/ 4348188 h 6453511"/>
              <a:gd name="connsiteX4" fmla="*/ 6952854 w 7703452"/>
              <a:gd name="connsiteY4" fmla="*/ 4854927 h 6453511"/>
              <a:gd name="connsiteX5" fmla="*/ 3851726 w 7703452"/>
              <a:gd name="connsiteY5" fmla="*/ 6453511 h 6453511"/>
              <a:gd name="connsiteX6" fmla="*/ 750597 w 7703452"/>
              <a:gd name="connsiteY6" fmla="*/ 4854927 h 6453511"/>
              <a:gd name="connsiteX7" fmla="*/ 199376 w 7703452"/>
              <a:gd name="connsiteY7" fmla="*/ 4348093 h 6453511"/>
              <a:gd name="connsiteX8" fmla="*/ 0 w 7703452"/>
              <a:gd name="connsiteY8" fmla="*/ 3651032 h 6453511"/>
              <a:gd name="connsiteX9" fmla="*/ 0 w 7703452"/>
              <a:gd name="connsiteY9" fmla="*/ 59439 h 6453511"/>
              <a:gd name="connsiteX0" fmla="*/ 0 w 7703452"/>
              <a:gd name="connsiteY0" fmla="*/ 0 h 6458480"/>
              <a:gd name="connsiteX1" fmla="*/ 7703452 w 7703452"/>
              <a:gd name="connsiteY1" fmla="*/ 4969 h 6458480"/>
              <a:gd name="connsiteX2" fmla="*/ 7703452 w 7703452"/>
              <a:gd name="connsiteY2" fmla="*/ 3656095 h 6458480"/>
              <a:gd name="connsiteX3" fmla="*/ 7504076 w 7703452"/>
              <a:gd name="connsiteY3" fmla="*/ 4353157 h 6458480"/>
              <a:gd name="connsiteX4" fmla="*/ 6952854 w 7703452"/>
              <a:gd name="connsiteY4" fmla="*/ 4859896 h 6458480"/>
              <a:gd name="connsiteX5" fmla="*/ 3851726 w 7703452"/>
              <a:gd name="connsiteY5" fmla="*/ 6458480 h 6458480"/>
              <a:gd name="connsiteX6" fmla="*/ 750597 w 7703452"/>
              <a:gd name="connsiteY6" fmla="*/ 4859896 h 6458480"/>
              <a:gd name="connsiteX7" fmla="*/ 199376 w 7703452"/>
              <a:gd name="connsiteY7" fmla="*/ 4353062 h 6458480"/>
              <a:gd name="connsiteX8" fmla="*/ 0 w 7703452"/>
              <a:gd name="connsiteY8" fmla="*/ 3656001 h 6458480"/>
              <a:gd name="connsiteX9" fmla="*/ 0 w 7703452"/>
              <a:gd name="connsiteY9" fmla="*/ 0 h 6458480"/>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50597 w 7703452"/>
              <a:gd name="connsiteY6" fmla="*/ 4859896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199376 w 7703452"/>
              <a:gd name="connsiteY7" fmla="*/ 4353062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0 w 7703452"/>
              <a:gd name="connsiteY8" fmla="*/ 3656001 h 6401819"/>
              <a:gd name="connsiteX9" fmla="*/ 0 w 7703452"/>
              <a:gd name="connsiteY9" fmla="*/ 0 h 6401819"/>
              <a:gd name="connsiteX0" fmla="*/ 0 w 7703452"/>
              <a:gd name="connsiteY0" fmla="*/ 0 h 6401819"/>
              <a:gd name="connsiteX1" fmla="*/ 7703452 w 7703452"/>
              <a:gd name="connsiteY1" fmla="*/ 4969 h 6401819"/>
              <a:gd name="connsiteX2" fmla="*/ 7703452 w 7703452"/>
              <a:gd name="connsiteY2" fmla="*/ 3656095 h 6401819"/>
              <a:gd name="connsiteX3" fmla="*/ 7504076 w 7703452"/>
              <a:gd name="connsiteY3" fmla="*/ 4353157 h 6401819"/>
              <a:gd name="connsiteX4" fmla="*/ 6952854 w 7703452"/>
              <a:gd name="connsiteY4" fmla="*/ 4859896 h 6401819"/>
              <a:gd name="connsiteX5" fmla="*/ 3873317 w 7703452"/>
              <a:gd name="connsiteY5" fmla="*/ 6401819 h 6401819"/>
              <a:gd name="connsiteX6" fmla="*/ 786583 w 7703452"/>
              <a:gd name="connsiteY6" fmla="*/ 4838648 h 6401819"/>
              <a:gd name="connsiteX7" fmla="*/ 235363 w 7703452"/>
              <a:gd name="connsiteY7" fmla="*/ 4303483 h 6401819"/>
              <a:gd name="connsiteX8" fmla="*/ 57578 w 7703452"/>
              <a:gd name="connsiteY8" fmla="*/ 3648919 h 6401819"/>
              <a:gd name="connsiteX9" fmla="*/ 0 w 7703452"/>
              <a:gd name="connsiteY9" fmla="*/ 0 h 6401819"/>
              <a:gd name="connsiteX0" fmla="*/ 0 w 7653071"/>
              <a:gd name="connsiteY0" fmla="*/ 37526 h 6396850"/>
              <a:gd name="connsiteX1" fmla="*/ 7653071 w 7653071"/>
              <a:gd name="connsiteY1" fmla="*/ 0 h 6396850"/>
              <a:gd name="connsiteX2" fmla="*/ 7653071 w 7653071"/>
              <a:gd name="connsiteY2" fmla="*/ 3651126 h 6396850"/>
              <a:gd name="connsiteX3" fmla="*/ 7453695 w 7653071"/>
              <a:gd name="connsiteY3" fmla="*/ 4348188 h 6396850"/>
              <a:gd name="connsiteX4" fmla="*/ 6902473 w 7653071"/>
              <a:gd name="connsiteY4" fmla="*/ 4854927 h 6396850"/>
              <a:gd name="connsiteX5" fmla="*/ 3822936 w 7653071"/>
              <a:gd name="connsiteY5" fmla="*/ 6396850 h 6396850"/>
              <a:gd name="connsiteX6" fmla="*/ 736202 w 7653071"/>
              <a:gd name="connsiteY6" fmla="*/ 4833679 h 6396850"/>
              <a:gd name="connsiteX7" fmla="*/ 184982 w 7653071"/>
              <a:gd name="connsiteY7" fmla="*/ 4298514 h 6396850"/>
              <a:gd name="connsiteX8" fmla="*/ 7197 w 7653071"/>
              <a:gd name="connsiteY8" fmla="*/ 3643950 h 6396850"/>
              <a:gd name="connsiteX9" fmla="*/ 0 w 7653071"/>
              <a:gd name="connsiteY9" fmla="*/ 37526 h 6396850"/>
              <a:gd name="connsiteX0" fmla="*/ 0 w 7667464"/>
              <a:gd name="connsiteY0" fmla="*/ 2113 h 6361437"/>
              <a:gd name="connsiteX1" fmla="*/ 7667464 w 7667464"/>
              <a:gd name="connsiteY1" fmla="*/ 0 h 6361437"/>
              <a:gd name="connsiteX2" fmla="*/ 7653071 w 7667464"/>
              <a:gd name="connsiteY2" fmla="*/ 3615713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7464"/>
              <a:gd name="connsiteY0" fmla="*/ 2113 h 6361437"/>
              <a:gd name="connsiteX1" fmla="*/ 7667464 w 7667464"/>
              <a:gd name="connsiteY1" fmla="*/ 0 h 6361437"/>
              <a:gd name="connsiteX2" fmla="*/ 7264420 w 7667464"/>
              <a:gd name="connsiteY2" fmla="*/ 3629879 h 6361437"/>
              <a:gd name="connsiteX3" fmla="*/ 7453695 w 7667464"/>
              <a:gd name="connsiteY3" fmla="*/ 4312775 h 6361437"/>
              <a:gd name="connsiteX4" fmla="*/ 6902473 w 7667464"/>
              <a:gd name="connsiteY4" fmla="*/ 4819514 h 6361437"/>
              <a:gd name="connsiteX5" fmla="*/ 3822936 w 7667464"/>
              <a:gd name="connsiteY5" fmla="*/ 6361437 h 6361437"/>
              <a:gd name="connsiteX6" fmla="*/ 736202 w 7667464"/>
              <a:gd name="connsiteY6" fmla="*/ 4798266 h 6361437"/>
              <a:gd name="connsiteX7" fmla="*/ 184982 w 7667464"/>
              <a:gd name="connsiteY7" fmla="*/ 4263101 h 6361437"/>
              <a:gd name="connsiteX8" fmla="*/ 7197 w 7667464"/>
              <a:gd name="connsiteY8" fmla="*/ 3608537 h 6361437"/>
              <a:gd name="connsiteX9" fmla="*/ 0 w 7667464"/>
              <a:gd name="connsiteY9" fmla="*/ 2113 h 6361437"/>
              <a:gd name="connsiteX0" fmla="*/ 0 w 7668849"/>
              <a:gd name="connsiteY0" fmla="*/ 2113 h 6361437"/>
              <a:gd name="connsiteX1" fmla="*/ 7667464 w 7668849"/>
              <a:gd name="connsiteY1" fmla="*/ 0 h 6361437"/>
              <a:gd name="connsiteX2" fmla="*/ 7667464 w 7668849"/>
              <a:gd name="connsiteY2" fmla="*/ 3629879 h 6361437"/>
              <a:gd name="connsiteX3" fmla="*/ 7453695 w 7668849"/>
              <a:gd name="connsiteY3" fmla="*/ 4312775 h 6361437"/>
              <a:gd name="connsiteX4" fmla="*/ 6902473 w 7668849"/>
              <a:gd name="connsiteY4" fmla="*/ 4819514 h 6361437"/>
              <a:gd name="connsiteX5" fmla="*/ 3822936 w 7668849"/>
              <a:gd name="connsiteY5" fmla="*/ 6361437 h 6361437"/>
              <a:gd name="connsiteX6" fmla="*/ 736202 w 7668849"/>
              <a:gd name="connsiteY6" fmla="*/ 4798266 h 6361437"/>
              <a:gd name="connsiteX7" fmla="*/ 184982 w 7668849"/>
              <a:gd name="connsiteY7" fmla="*/ 4263101 h 6361437"/>
              <a:gd name="connsiteX8" fmla="*/ 7197 w 7668849"/>
              <a:gd name="connsiteY8" fmla="*/ 3608537 h 6361437"/>
              <a:gd name="connsiteX9" fmla="*/ 0 w 7668849"/>
              <a:gd name="connsiteY9" fmla="*/ 2113 h 6361437"/>
              <a:gd name="connsiteX0" fmla="*/ 0 w 7668849"/>
              <a:gd name="connsiteY0" fmla="*/ 2113 h 6453511"/>
              <a:gd name="connsiteX1" fmla="*/ 7667464 w 7668849"/>
              <a:gd name="connsiteY1" fmla="*/ 0 h 6453511"/>
              <a:gd name="connsiteX2" fmla="*/ 7667464 w 7668849"/>
              <a:gd name="connsiteY2" fmla="*/ 3629879 h 6453511"/>
              <a:gd name="connsiteX3" fmla="*/ 7453695 w 7668849"/>
              <a:gd name="connsiteY3" fmla="*/ 4312775 h 6453511"/>
              <a:gd name="connsiteX4" fmla="*/ 6902473 w 7668849"/>
              <a:gd name="connsiteY4" fmla="*/ 4819514 h 6453511"/>
              <a:gd name="connsiteX5" fmla="*/ 3815740 w 7668849"/>
              <a:gd name="connsiteY5" fmla="*/ 6453511 h 6453511"/>
              <a:gd name="connsiteX6" fmla="*/ 736202 w 7668849"/>
              <a:gd name="connsiteY6" fmla="*/ 4798266 h 6453511"/>
              <a:gd name="connsiteX7" fmla="*/ 184982 w 7668849"/>
              <a:gd name="connsiteY7" fmla="*/ 4263101 h 6453511"/>
              <a:gd name="connsiteX8" fmla="*/ 7197 w 7668849"/>
              <a:gd name="connsiteY8" fmla="*/ 3608537 h 6453511"/>
              <a:gd name="connsiteX9" fmla="*/ 0 w 7668849"/>
              <a:gd name="connsiteY9" fmla="*/ 2113 h 6453511"/>
              <a:gd name="connsiteX0" fmla="*/ 0 w 7668849"/>
              <a:gd name="connsiteY0" fmla="*/ 2113 h 6375602"/>
              <a:gd name="connsiteX1" fmla="*/ 7667464 w 7668849"/>
              <a:gd name="connsiteY1" fmla="*/ 0 h 6375602"/>
              <a:gd name="connsiteX2" fmla="*/ 7667464 w 7668849"/>
              <a:gd name="connsiteY2" fmla="*/ 3629879 h 6375602"/>
              <a:gd name="connsiteX3" fmla="*/ 7453695 w 7668849"/>
              <a:gd name="connsiteY3" fmla="*/ 4312775 h 6375602"/>
              <a:gd name="connsiteX4" fmla="*/ 6902473 w 7668849"/>
              <a:gd name="connsiteY4" fmla="*/ 4819514 h 6375602"/>
              <a:gd name="connsiteX5" fmla="*/ 3837331 w 7668849"/>
              <a:gd name="connsiteY5" fmla="*/ 6375602 h 6375602"/>
              <a:gd name="connsiteX6" fmla="*/ 736202 w 7668849"/>
              <a:gd name="connsiteY6" fmla="*/ 4798266 h 6375602"/>
              <a:gd name="connsiteX7" fmla="*/ 184982 w 7668849"/>
              <a:gd name="connsiteY7" fmla="*/ 4263101 h 6375602"/>
              <a:gd name="connsiteX8" fmla="*/ 7197 w 7668849"/>
              <a:gd name="connsiteY8" fmla="*/ 3608537 h 6375602"/>
              <a:gd name="connsiteX9" fmla="*/ 0 w 7668849"/>
              <a:gd name="connsiteY9" fmla="*/ 2113 h 637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8849" h="6375602">
                <a:moveTo>
                  <a:pt x="0" y="2113"/>
                </a:moveTo>
                <a:lnTo>
                  <a:pt x="7667464" y="0"/>
                </a:lnTo>
                <a:cubicBezTo>
                  <a:pt x="7662666" y="1205238"/>
                  <a:pt x="7672262" y="2424641"/>
                  <a:pt x="7667464" y="3629879"/>
                </a:cubicBezTo>
                <a:cubicBezTo>
                  <a:pt x="7667464" y="3875042"/>
                  <a:pt x="7581193" y="4114503"/>
                  <a:pt x="7453695" y="4312775"/>
                </a:cubicBezTo>
                <a:cubicBezTo>
                  <a:pt x="7326197" y="4511047"/>
                  <a:pt x="7130846" y="4701866"/>
                  <a:pt x="6902473" y="4819514"/>
                </a:cubicBezTo>
                <a:lnTo>
                  <a:pt x="3837331" y="6375602"/>
                </a:lnTo>
                <a:lnTo>
                  <a:pt x="736202" y="4798266"/>
                </a:lnTo>
                <a:cubicBezTo>
                  <a:pt x="507830" y="4680523"/>
                  <a:pt x="317267" y="4476954"/>
                  <a:pt x="184982" y="4263101"/>
                </a:cubicBezTo>
                <a:cubicBezTo>
                  <a:pt x="54497" y="4052190"/>
                  <a:pt x="7197" y="3853699"/>
                  <a:pt x="7197" y="3608537"/>
                </a:cubicBezTo>
                <a:lnTo>
                  <a:pt x="0" y="2113"/>
                </a:lnTo>
                <a:close/>
              </a:path>
            </a:pathLst>
          </a:custGeom>
        </p:spPr>
        <p:txBody>
          <a:bodyPr wrap="square" anchor="ctr">
            <a:noAutofit/>
          </a:bodyPr>
          <a:lstStyle>
            <a:lvl1pPr marL="0" marR="0" indent="0" algn="ctr" defTabSz="415869" rtl="0" eaLnBrk="1" fontAlgn="auto" latinLnBrk="0" hangingPunct="1">
              <a:lnSpc>
                <a:spcPct val="10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t>
            </a:r>
            <a:br>
              <a:rPr lang="en-GB"/>
            </a:br>
            <a:r>
              <a:rPr lang="en-GB"/>
              <a:t>add picture</a:t>
            </a:r>
            <a:endParaRPr lang="en-US"/>
          </a:p>
        </p:txBody>
      </p:sp>
      <p:sp>
        <p:nvSpPr>
          <p:cNvPr id="11" name="Rectangle 5">
            <a:extLst>
              <a:ext uri="{FF2B5EF4-FFF2-40B4-BE49-F238E27FC236}">
                <a16:creationId xmlns:a16="http://schemas.microsoft.com/office/drawing/2014/main" id="{EB8A8734-A697-6D65-868D-1A7DDFE8336A}"/>
              </a:ext>
            </a:extLst>
          </p:cNvPr>
          <p:cNvSpPr/>
          <p:nvPr userDrawn="1"/>
        </p:nvSpPr>
        <p:spPr>
          <a:xfrm>
            <a:off x="7972223" y="0"/>
            <a:ext cx="196510" cy="1687159"/>
          </a:xfrm>
          <a:custGeom>
            <a:avLst/>
            <a:gdLst>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926483 h 3926483"/>
              <a:gd name="connsiteX4" fmla="*/ 0 w 432048"/>
              <a:gd name="connsiteY4" fmla="*/ 0 h 3926483"/>
              <a:gd name="connsiteX0" fmla="*/ 0 w 432048"/>
              <a:gd name="connsiteY0" fmla="*/ 0 h 3926483"/>
              <a:gd name="connsiteX1" fmla="*/ 432048 w 432048"/>
              <a:gd name="connsiteY1" fmla="*/ 0 h 3926483"/>
              <a:gd name="connsiteX2" fmla="*/ 432048 w 432048"/>
              <a:gd name="connsiteY2" fmla="*/ 3926483 h 3926483"/>
              <a:gd name="connsiteX3" fmla="*/ 0 w 432048"/>
              <a:gd name="connsiteY3" fmla="*/ 3709667 h 3926483"/>
              <a:gd name="connsiteX4" fmla="*/ 0 w 432048"/>
              <a:gd name="connsiteY4" fmla="*/ 0 h 3926483"/>
              <a:gd name="connsiteX0" fmla="*/ 0 w 432048"/>
              <a:gd name="connsiteY0" fmla="*/ 0 h 3709667"/>
              <a:gd name="connsiteX1" fmla="*/ 432048 w 432048"/>
              <a:gd name="connsiteY1" fmla="*/ 0 h 3709667"/>
              <a:gd name="connsiteX2" fmla="*/ 428073 w 432048"/>
              <a:gd name="connsiteY2" fmla="*/ 3477234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8073 w 432048"/>
              <a:gd name="connsiteY2" fmla="*/ 3333543 h 3709667"/>
              <a:gd name="connsiteX3" fmla="*/ 0 w 432048"/>
              <a:gd name="connsiteY3" fmla="*/ 3709667 h 3709667"/>
              <a:gd name="connsiteX4" fmla="*/ 0 w 432048"/>
              <a:gd name="connsiteY4" fmla="*/ 0 h 3709667"/>
              <a:gd name="connsiteX0" fmla="*/ 0 w 432048"/>
              <a:gd name="connsiteY0" fmla="*/ 0 h 3709667"/>
              <a:gd name="connsiteX1" fmla="*/ 432048 w 432048"/>
              <a:gd name="connsiteY1" fmla="*/ 0 h 3709667"/>
              <a:gd name="connsiteX2" fmla="*/ 424807 w 432048"/>
              <a:gd name="connsiteY2" fmla="*/ 3490298 h 3709667"/>
              <a:gd name="connsiteX3" fmla="*/ 0 w 432048"/>
              <a:gd name="connsiteY3" fmla="*/ 3709667 h 3709667"/>
              <a:gd name="connsiteX4" fmla="*/ 0 w 432048"/>
              <a:gd name="connsiteY4" fmla="*/ 0 h 370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 h="3709667">
                <a:moveTo>
                  <a:pt x="0" y="0"/>
                </a:moveTo>
                <a:lnTo>
                  <a:pt x="432048" y="0"/>
                </a:lnTo>
                <a:cubicBezTo>
                  <a:pt x="429634" y="1163433"/>
                  <a:pt x="427221" y="2326865"/>
                  <a:pt x="424807" y="3490298"/>
                </a:cubicBezTo>
                <a:lnTo>
                  <a:pt x="0" y="3709667"/>
                </a:lnTo>
                <a:lnTo>
                  <a:pt x="0" y="0"/>
                </a:lnTo>
                <a:close/>
              </a:path>
            </a:pathLst>
          </a:custGeom>
          <a:solidFill>
            <a:srgbClr val="0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utfit" pitchFamily="2" charset="0"/>
            </a:endParaRPr>
          </a:p>
        </p:txBody>
      </p:sp>
      <p:sp>
        <p:nvSpPr>
          <p:cNvPr id="75" name="Title Placeholder 1">
            <a:extLst>
              <a:ext uri="{FF2B5EF4-FFF2-40B4-BE49-F238E27FC236}">
                <a16:creationId xmlns:a16="http://schemas.microsoft.com/office/drawing/2014/main" id="{2AF8EF05-FC9D-6C4A-94EE-0ED4439CD723}"/>
              </a:ext>
            </a:extLst>
          </p:cNvPr>
          <p:cNvSpPr>
            <a:spLocks noGrp="1"/>
          </p:cNvSpPr>
          <p:nvPr>
            <p:ph type="title" hasCustomPrompt="1"/>
          </p:nvPr>
        </p:nvSpPr>
        <p:spPr>
          <a:xfrm>
            <a:off x="389157" y="2036695"/>
            <a:ext cx="3344315" cy="2286128"/>
          </a:xfrm>
          <a:prstGeom prst="rect">
            <a:avLst/>
          </a:prstGeom>
        </p:spPr>
        <p:txBody>
          <a:bodyPr vert="horz" lIns="91440" tIns="45720" rIns="91440" bIns="45720" rtlCol="0" anchor="t">
            <a:noAutofit/>
          </a:bodyPr>
          <a:lstStyle>
            <a:lvl1pPr>
              <a:defRPr sz="5336" b="1" i="0">
                <a:solidFill>
                  <a:schemeClr val="bg1"/>
                </a:solidFill>
                <a:latin typeface="Outfit" pitchFamily="2" charset="0"/>
              </a:defRPr>
            </a:lvl1pPr>
          </a:lstStyle>
          <a:p>
            <a:r>
              <a:rPr lang="en-GB"/>
              <a:t>Divider Slide </a:t>
            </a:r>
            <a:endParaRPr lang="en-US"/>
          </a:p>
        </p:txBody>
      </p:sp>
      <p:sp>
        <p:nvSpPr>
          <p:cNvPr id="2" name="Subtitle 2">
            <a:extLst>
              <a:ext uri="{FF2B5EF4-FFF2-40B4-BE49-F238E27FC236}">
                <a16:creationId xmlns:a16="http://schemas.microsoft.com/office/drawing/2014/main" id="{DE06D043-BE9E-7D4A-4983-128637F355B8}"/>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4" name="Picture 3" descr="Logo&#10;&#10;Description automatically generated">
            <a:extLst>
              <a:ext uri="{FF2B5EF4-FFF2-40B4-BE49-F238E27FC236}">
                <a16:creationId xmlns:a16="http://schemas.microsoft.com/office/drawing/2014/main" id="{E2F82EE0-FBBD-1011-AA8A-6BD2B3FA09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30123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green_opt3">
    <p:spTree>
      <p:nvGrpSpPr>
        <p:cNvPr id="1" name=""/>
        <p:cNvGrpSpPr/>
        <p:nvPr/>
      </p:nvGrpSpPr>
      <p:grpSpPr>
        <a:xfrm>
          <a:off x="0" y="0"/>
          <a:ext cx="0" cy="0"/>
          <a:chOff x="0" y="0"/>
          <a:chExt cx="0" cy="0"/>
        </a:xfrm>
      </p:grpSpPr>
      <p:sp>
        <p:nvSpPr>
          <p:cNvPr id="80" name="object 3">
            <a:extLst>
              <a:ext uri="{FF2B5EF4-FFF2-40B4-BE49-F238E27FC236}">
                <a16:creationId xmlns:a16="http://schemas.microsoft.com/office/drawing/2014/main" id="{F6B89E7D-C894-6508-DE68-941030866F77}"/>
              </a:ext>
            </a:extLst>
          </p:cNvPr>
          <p:cNvSpPr/>
          <p:nvPr userDrawn="1"/>
        </p:nvSpPr>
        <p:spPr>
          <a:xfrm>
            <a:off x="0" y="386"/>
            <a:ext cx="6788112"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8" name="Picture 37" descr="Shape&#10;&#10;Description automatically generated">
            <a:extLst>
              <a:ext uri="{FF2B5EF4-FFF2-40B4-BE49-F238E27FC236}">
                <a16:creationId xmlns:a16="http://schemas.microsoft.com/office/drawing/2014/main" id="{2B4A76F5-4DD6-B3B4-A522-ECD143D38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2" y="1714571"/>
            <a:ext cx="3014998" cy="4953875"/>
          </a:xfrm>
          <a:prstGeom prst="rect">
            <a:avLst/>
          </a:prstGeom>
        </p:spPr>
      </p:pic>
      <p:sp>
        <p:nvSpPr>
          <p:cNvPr id="36" name="Title Placeholder 1">
            <a:extLst>
              <a:ext uri="{FF2B5EF4-FFF2-40B4-BE49-F238E27FC236}">
                <a16:creationId xmlns:a16="http://schemas.microsoft.com/office/drawing/2014/main" id="{D7BEA09C-5FA4-283D-831E-8B44961516A2}"/>
              </a:ext>
            </a:extLst>
          </p:cNvPr>
          <p:cNvSpPr>
            <a:spLocks noGrp="1"/>
          </p:cNvSpPr>
          <p:nvPr>
            <p:ph type="title" hasCustomPrompt="1"/>
          </p:nvPr>
        </p:nvSpPr>
        <p:spPr>
          <a:xfrm>
            <a:off x="1296840" y="1671354"/>
            <a:ext cx="4259133" cy="2830036"/>
          </a:xfrm>
          <a:prstGeom prst="rect">
            <a:avLst/>
          </a:prstGeom>
        </p:spPr>
        <p:txBody>
          <a:bodyPr vert="horz" lIns="91440" tIns="45720" rIns="91440" bIns="45720" rtlCol="0" anchor="t">
            <a:noAutofit/>
          </a:bodyPr>
          <a:lstStyle>
            <a:lvl1pPr>
              <a:lnSpc>
                <a:spcPct val="100000"/>
              </a:lnSpc>
              <a:spcBef>
                <a:spcPts val="728"/>
              </a:spcBef>
              <a:spcAft>
                <a:spcPts val="728"/>
              </a:spcAft>
              <a:defRPr sz="4367" b="1" i="0">
                <a:solidFill>
                  <a:schemeClr val="bg1"/>
                </a:solidFill>
                <a:latin typeface="Outfit" pitchFamily="2" charset="0"/>
              </a:defRPr>
            </a:lvl1pPr>
          </a:lstStyle>
          <a:p>
            <a:r>
              <a:rPr lang="en-GB"/>
              <a:t>Divider Slide</a:t>
            </a:r>
            <a:br>
              <a:rPr lang="en-GB"/>
            </a:br>
            <a:r>
              <a:rPr lang="en-GB"/>
              <a:t>Max 4 lines </a:t>
            </a:r>
            <a:br>
              <a:rPr lang="en-GB"/>
            </a:br>
            <a:r>
              <a:rPr lang="en-GB"/>
              <a:t>for copy to be placed here</a:t>
            </a:r>
            <a:endParaRPr lang="en-US"/>
          </a:p>
        </p:txBody>
      </p:sp>
      <p:sp>
        <p:nvSpPr>
          <p:cNvPr id="40" name="object 3">
            <a:extLst>
              <a:ext uri="{FF2B5EF4-FFF2-40B4-BE49-F238E27FC236}">
                <a16:creationId xmlns:a16="http://schemas.microsoft.com/office/drawing/2014/main" id="{EE53FCE0-553F-884D-67FD-F3AAC22407C2}"/>
              </a:ext>
            </a:extLst>
          </p:cNvPr>
          <p:cNvSpPr/>
          <p:nvPr userDrawn="1"/>
        </p:nvSpPr>
        <p:spPr>
          <a:xfrm>
            <a:off x="6788112"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2" name="Picture 1" descr="Logo&#10;&#10;Description automatically generated">
            <a:extLst>
              <a:ext uri="{FF2B5EF4-FFF2-40B4-BE49-F238E27FC236}">
                <a16:creationId xmlns:a16="http://schemas.microsoft.com/office/drawing/2014/main" id="{6146766B-E704-89BC-C74D-827F0419B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107079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0" y="-9918"/>
            <a:ext cx="9143999"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7" y="4129531"/>
            <a:ext cx="5266208" cy="1330480"/>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 title maximum of 2 lines</a:t>
            </a:r>
            <a:endParaRPr lang="en-US"/>
          </a:p>
        </p:txBody>
      </p:sp>
      <p:pic>
        <p:nvPicPr>
          <p:cNvPr id="2" name="Picture 1" descr="Logo&#10;&#10;Description automatically generated">
            <a:extLst>
              <a:ext uri="{FF2B5EF4-FFF2-40B4-BE49-F238E27FC236}">
                <a16:creationId xmlns:a16="http://schemas.microsoft.com/office/drawing/2014/main" id="{3CC8144F-AE8A-0B44-B52E-51797F9AAA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039" y="324909"/>
            <a:ext cx="4135673" cy="2721896"/>
          </a:xfrm>
          <a:prstGeom prst="rect">
            <a:avLst/>
          </a:prstGeom>
        </p:spPr>
      </p:pic>
      <p:pic>
        <p:nvPicPr>
          <p:cNvPr id="4" name="Picture 3" descr="Icon&#10;&#10;Description automatically generated">
            <a:extLst>
              <a:ext uri="{FF2B5EF4-FFF2-40B4-BE49-F238E27FC236}">
                <a16:creationId xmlns:a16="http://schemas.microsoft.com/office/drawing/2014/main" id="{1C6869A7-413E-6D13-F353-6531E17CBA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38741" y="7729"/>
            <a:ext cx="3205258" cy="6849910"/>
          </a:xfrm>
          <a:prstGeom prst="rect">
            <a:avLst/>
          </a:prstGeom>
        </p:spPr>
      </p:pic>
    </p:spTree>
    <p:extLst>
      <p:ext uri="{BB962C8B-B14F-4D97-AF65-F5344CB8AC3E}">
        <p14:creationId xmlns:p14="http://schemas.microsoft.com/office/powerpoint/2010/main" val="3487153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BBBA1B77-52BC-3189-9D44-3FD2E311CDCD}"/>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a:t>
            </a:r>
            <a:endParaRPr lang="en-US"/>
          </a:p>
        </p:txBody>
      </p:sp>
      <p:sp>
        <p:nvSpPr>
          <p:cNvPr id="5" name="Content Placeholder 2">
            <a:extLst>
              <a:ext uri="{FF2B5EF4-FFF2-40B4-BE49-F238E27FC236}">
                <a16:creationId xmlns:a16="http://schemas.microsoft.com/office/drawing/2014/main" id="{A324C769-1998-A06D-6E9C-55F0D1FA758C}"/>
              </a:ext>
            </a:extLst>
          </p:cNvPr>
          <p:cNvSpPr>
            <a:spLocks noGrp="1"/>
          </p:cNvSpPr>
          <p:nvPr>
            <p:ph idx="1"/>
          </p:nvPr>
        </p:nvSpPr>
        <p:spPr>
          <a:xfrm>
            <a:off x="424548" y="1583360"/>
            <a:ext cx="8235197" cy="4771243"/>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Logo&#10;&#10;Description automatically generated with medium confidence">
            <a:extLst>
              <a:ext uri="{FF2B5EF4-FFF2-40B4-BE49-F238E27FC236}">
                <a16:creationId xmlns:a16="http://schemas.microsoft.com/office/drawing/2014/main" id="{D52D5089-5F97-B379-B016-CBAE299BF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pic>
        <p:nvPicPr>
          <p:cNvPr id="2" name="Picture 1" descr="Logo&#10;&#10;Description automatically generated with medium confidence">
            <a:extLst>
              <a:ext uri="{FF2B5EF4-FFF2-40B4-BE49-F238E27FC236}">
                <a16:creationId xmlns:a16="http://schemas.microsoft.com/office/drawing/2014/main" id="{BE9CC1BC-D016-1832-201F-844D3B148D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326691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4F0210F-80A0-2D5F-4AB8-083028922618}"/>
              </a:ext>
            </a:extLst>
          </p:cNvPr>
          <p:cNvSpPr/>
          <p:nvPr userDrawn="1"/>
        </p:nvSpPr>
        <p:spPr>
          <a:xfrm>
            <a:off x="1" y="386"/>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solidFill>
                <a:srgbClr val="01DCA5"/>
              </a:solidFill>
            </a:endParaRPr>
          </a:p>
        </p:txBody>
      </p:sp>
      <p:sp>
        <p:nvSpPr>
          <p:cNvPr id="4" name="Title Placeholder 1">
            <a:extLst>
              <a:ext uri="{FF2B5EF4-FFF2-40B4-BE49-F238E27FC236}">
                <a16:creationId xmlns:a16="http://schemas.microsoft.com/office/drawing/2014/main" id="{BDCD7316-C2FF-2F20-D5A3-44FD203DEF06}"/>
              </a:ext>
            </a:extLst>
          </p:cNvPr>
          <p:cNvSpPr>
            <a:spLocks noGrp="1"/>
          </p:cNvSpPr>
          <p:nvPr>
            <p:ph type="title" hasCustomPrompt="1"/>
          </p:nvPr>
        </p:nvSpPr>
        <p:spPr>
          <a:xfrm>
            <a:off x="390121" y="627294"/>
            <a:ext cx="622671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Titles</a:t>
            </a:r>
            <a:endParaRPr lang="en-US"/>
          </a:p>
        </p:txBody>
      </p:sp>
      <p:sp>
        <p:nvSpPr>
          <p:cNvPr id="6" name="Picture Placeholder 12">
            <a:extLst>
              <a:ext uri="{FF2B5EF4-FFF2-40B4-BE49-F238E27FC236}">
                <a16:creationId xmlns:a16="http://schemas.microsoft.com/office/drawing/2014/main" id="{125DBA8C-F4DB-0D36-D51C-275FFF5B12E3}"/>
              </a:ext>
            </a:extLst>
          </p:cNvPr>
          <p:cNvSpPr>
            <a:spLocks noGrp="1"/>
          </p:cNvSpPr>
          <p:nvPr>
            <p:ph type="pic" sz="quarter" idx="11"/>
          </p:nvPr>
        </p:nvSpPr>
        <p:spPr>
          <a:xfrm>
            <a:off x="5554548" y="1900701"/>
            <a:ext cx="3589452" cy="4959041"/>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2" name="object 3">
            <a:extLst>
              <a:ext uri="{FF2B5EF4-FFF2-40B4-BE49-F238E27FC236}">
                <a16:creationId xmlns:a16="http://schemas.microsoft.com/office/drawing/2014/main" id="{1380E4B3-05CE-C39D-C7D6-CAB444C30F52}"/>
              </a:ext>
            </a:extLst>
          </p:cNvPr>
          <p:cNvSpPr/>
          <p:nvPr userDrawn="1"/>
        </p:nvSpPr>
        <p:spPr>
          <a:xfrm>
            <a:off x="5430646" y="1900700"/>
            <a:ext cx="123903" cy="49569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pic>
        <p:nvPicPr>
          <p:cNvPr id="7" name="Picture 6" descr="Logo&#10;&#10;Description automatically generated with medium confidence">
            <a:extLst>
              <a:ext uri="{FF2B5EF4-FFF2-40B4-BE49-F238E27FC236}">
                <a16:creationId xmlns:a16="http://schemas.microsoft.com/office/drawing/2014/main" id="{37F3E0AF-6064-F11F-0CFB-18BA8C1A4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9109" y="311184"/>
            <a:ext cx="1642925" cy="1081292"/>
          </a:xfrm>
          <a:prstGeom prst="rect">
            <a:avLst/>
          </a:prstGeom>
        </p:spPr>
      </p:pic>
    </p:spTree>
    <p:extLst>
      <p:ext uri="{BB962C8B-B14F-4D97-AF65-F5344CB8AC3E}">
        <p14:creationId xmlns:p14="http://schemas.microsoft.com/office/powerpoint/2010/main" val="242643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opt1">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390120" y="627294"/>
            <a:ext cx="8505402"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sp>
        <p:nvSpPr>
          <p:cNvPr id="3" name="Content Placeholder 2">
            <a:extLst>
              <a:ext uri="{FF2B5EF4-FFF2-40B4-BE49-F238E27FC236}">
                <a16:creationId xmlns:a16="http://schemas.microsoft.com/office/drawing/2014/main" id="{0ABF1A5B-745A-E6EC-8F3D-4FD608B1B0A9}"/>
              </a:ext>
            </a:extLst>
          </p:cNvPr>
          <p:cNvSpPr>
            <a:spLocks noGrp="1"/>
          </p:cNvSpPr>
          <p:nvPr>
            <p:ph idx="1"/>
          </p:nvPr>
        </p:nvSpPr>
        <p:spPr>
          <a:xfrm>
            <a:off x="424548" y="158336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Logo&#10;&#10;Description automatically generated with medium confidence">
            <a:extLst>
              <a:ext uri="{FF2B5EF4-FFF2-40B4-BE49-F238E27FC236}">
                <a16:creationId xmlns:a16="http://schemas.microsoft.com/office/drawing/2014/main" id="{5143318D-3C1A-609C-B2AF-CB96CE85D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361331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opt2">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13F97722-3FB0-2EA8-A78E-F69F471EA82E}"/>
              </a:ext>
            </a:extLst>
          </p:cNvPr>
          <p:cNvSpPr/>
          <p:nvPr userDrawn="1"/>
        </p:nvSpPr>
        <p:spPr>
          <a:xfrm>
            <a:off x="9020176"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424548" y="2855291"/>
            <a:ext cx="8235197" cy="3394728"/>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390120" y="1732257"/>
            <a:ext cx="8630056"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4" name="Picture 3" descr="Logo&#10;&#10;Description automatically generated with medium confidence">
            <a:extLst>
              <a:ext uri="{FF2B5EF4-FFF2-40B4-BE49-F238E27FC236}">
                <a16:creationId xmlns:a16="http://schemas.microsoft.com/office/drawing/2014/main" id="{5940C3EA-B361-FC6B-9D64-C24E654DD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44401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opt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BD68109-0D5F-A423-C4F3-DEA6B5C0B444}"/>
              </a:ext>
            </a:extLst>
          </p:cNvPr>
          <p:cNvSpPr/>
          <p:nvPr userDrawn="1"/>
        </p:nvSpPr>
        <p:spPr>
          <a:xfrm>
            <a:off x="0" y="6692432"/>
            <a:ext cx="9144000" cy="165193"/>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rgbClr val="01DCA5"/>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426477" y="1699535"/>
            <a:ext cx="8235197" cy="3577775"/>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940" b="0" i="0">
                <a:solidFill>
                  <a:srgbClr val="003C3B"/>
                </a:solidFill>
                <a:latin typeface="Outfit" pitchFamily="2" charset="0"/>
                <a:ea typeface="Inter" panose="02000503000000020004" pitchFamily="2" charset="0"/>
              </a:defRPr>
            </a:lvl2pPr>
            <a:lvl3pPr>
              <a:defRPr sz="1940" b="0" i="0">
                <a:solidFill>
                  <a:srgbClr val="003C3B"/>
                </a:solidFill>
                <a:latin typeface="Outfit" pitchFamily="2" charset="0"/>
                <a:ea typeface="Inter" panose="02000503000000020004" pitchFamily="2" charset="0"/>
              </a:defRPr>
            </a:lvl3pPr>
            <a:lvl4pPr>
              <a:defRPr sz="1940" b="0" i="0">
                <a:solidFill>
                  <a:srgbClr val="003C3B"/>
                </a:solidFill>
                <a:latin typeface="Outfit" pitchFamily="2" charset="0"/>
                <a:ea typeface="Inter" panose="02000503000000020004" pitchFamily="2" charset="0"/>
              </a:defRPr>
            </a:lvl4pPr>
            <a:lvl5pPr>
              <a:defRPr sz="1940"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390119" y="627294"/>
            <a:ext cx="8565037" cy="615900"/>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only slide title maximum of 1 line</a:t>
            </a:r>
            <a:endParaRPr lang="en-US"/>
          </a:p>
        </p:txBody>
      </p:sp>
      <p:pic>
        <p:nvPicPr>
          <p:cNvPr id="5" name="Picture 4" descr="Logo&#10;&#10;Description automatically generated with medium confidence">
            <a:extLst>
              <a:ext uri="{FF2B5EF4-FFF2-40B4-BE49-F238E27FC236}">
                <a16:creationId xmlns:a16="http://schemas.microsoft.com/office/drawing/2014/main" id="{951A7B06-4309-B6DD-746F-BBFB55C918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187" y="5586985"/>
            <a:ext cx="1642925" cy="1081292"/>
          </a:xfrm>
          <a:prstGeom prst="rect">
            <a:avLst/>
          </a:prstGeom>
        </p:spPr>
      </p:pic>
    </p:spTree>
    <p:extLst>
      <p:ext uri="{BB962C8B-B14F-4D97-AF65-F5344CB8AC3E}">
        <p14:creationId xmlns:p14="http://schemas.microsoft.com/office/powerpoint/2010/main" val="1691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opt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5819697" y="1"/>
            <a:ext cx="123903"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01DCA5"/>
          </a:solidFill>
        </p:spPr>
        <p:txBody>
          <a:bodyPr wrap="square" lIns="0" tIns="0" rIns="0" bIns="0" rtlCol="0"/>
          <a:lstStyle/>
          <a:p>
            <a:endParaRPr/>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344760"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4" name="Picture Placeholder 12">
            <a:extLst>
              <a:ext uri="{FF2B5EF4-FFF2-40B4-BE49-F238E27FC236}">
                <a16:creationId xmlns:a16="http://schemas.microsoft.com/office/drawing/2014/main" id="{53827B12-AFEC-0AC9-04EF-BDF6A071CF2E}"/>
              </a:ext>
            </a:extLst>
          </p:cNvPr>
          <p:cNvSpPr>
            <a:spLocks noGrp="1"/>
          </p:cNvSpPr>
          <p:nvPr>
            <p:ph type="pic" sz="quarter" idx="11"/>
          </p:nvPr>
        </p:nvSpPr>
        <p:spPr>
          <a:xfrm>
            <a:off x="5943600" y="1741"/>
            <a:ext cx="32004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F1F90FD5-FF59-7F5E-D3C4-87CB8FB91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opt2">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3378522" y="385"/>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3656511" y="227356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3656511" y="561884"/>
            <a:ext cx="5509537"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sp>
        <p:nvSpPr>
          <p:cNvPr id="3" name="Picture Placeholder 12">
            <a:extLst>
              <a:ext uri="{FF2B5EF4-FFF2-40B4-BE49-F238E27FC236}">
                <a16:creationId xmlns:a16="http://schemas.microsoft.com/office/drawing/2014/main" id="{666F29F3-5F63-ECBC-D7F4-B4046920754E}"/>
              </a:ext>
            </a:extLst>
          </p:cNvPr>
          <p:cNvSpPr>
            <a:spLocks noGrp="1"/>
          </p:cNvSpPr>
          <p:nvPr>
            <p:ph type="pic" sz="quarter" idx="11"/>
          </p:nvPr>
        </p:nvSpPr>
        <p:spPr>
          <a:xfrm>
            <a:off x="0" y="2865"/>
            <a:ext cx="3370388"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7" name="Picture 6" descr="Logo&#10;&#10;Description automatically generated with medium confidence">
            <a:extLst>
              <a:ext uri="{FF2B5EF4-FFF2-40B4-BE49-F238E27FC236}">
                <a16:creationId xmlns:a16="http://schemas.microsoft.com/office/drawing/2014/main" id="{BB1857D5-33AC-2E9E-0ACD-8A403E693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4879" y="5586985"/>
            <a:ext cx="1642925" cy="1081292"/>
          </a:xfrm>
          <a:prstGeom prst="rect">
            <a:avLst/>
          </a:prstGeom>
        </p:spPr>
      </p:pic>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F4E101A4-56D7-2B69-7070-2CA34A9EEFCC}"/>
              </a:ext>
            </a:extLst>
          </p:cNvPr>
          <p:cNvSpPr>
            <a:spLocks noGrp="1"/>
          </p:cNvSpPr>
          <p:nvPr>
            <p:ph type="pic" sz="quarter" idx="11"/>
          </p:nvPr>
        </p:nvSpPr>
        <p:spPr>
          <a:xfrm>
            <a:off x="0" y="2865"/>
            <a:ext cx="9144000" cy="6858000"/>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Image Slide_opt1">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8" name="Picture Placeholder 12">
            <a:extLst>
              <a:ext uri="{FF2B5EF4-FFF2-40B4-BE49-F238E27FC236}">
                <a16:creationId xmlns:a16="http://schemas.microsoft.com/office/drawing/2014/main" id="{C6CDE099-1FB8-58A8-FC61-4700ECB4DA69}"/>
              </a:ext>
            </a:extLst>
          </p:cNvPr>
          <p:cNvSpPr>
            <a:spLocks noGrp="1"/>
          </p:cNvSpPr>
          <p:nvPr>
            <p:ph type="pic" sz="quarter" idx="13"/>
          </p:nvPr>
        </p:nvSpPr>
        <p:spPr>
          <a:xfrm>
            <a:off x="4379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EC66147D-9FC7-612D-FFE0-F5B777FAF52E}"/>
              </a:ext>
            </a:extLst>
          </p:cNvPr>
          <p:cNvSpPr>
            <a:spLocks noGrp="1"/>
          </p:cNvSpPr>
          <p:nvPr>
            <p:ph type="pic" sz="quarter" idx="14"/>
          </p:nvPr>
        </p:nvSpPr>
        <p:spPr>
          <a:xfrm>
            <a:off x="3321409"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1" name="Picture Placeholder 12">
            <a:extLst>
              <a:ext uri="{FF2B5EF4-FFF2-40B4-BE49-F238E27FC236}">
                <a16:creationId xmlns:a16="http://schemas.microsoft.com/office/drawing/2014/main" id="{2BA07D73-342E-F574-3FF1-6110E6D91C04}"/>
              </a:ext>
            </a:extLst>
          </p:cNvPr>
          <p:cNvSpPr>
            <a:spLocks noGrp="1"/>
          </p:cNvSpPr>
          <p:nvPr>
            <p:ph type="pic" sz="quarter" idx="15"/>
          </p:nvPr>
        </p:nvSpPr>
        <p:spPr>
          <a:xfrm>
            <a:off x="6184342" y="1642632"/>
            <a:ext cx="2186519" cy="266987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57BC838E-3CA1-9E19-80C1-F759BC7FA4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433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grey_opt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18CBD-6FF2-33EA-7CEC-90D3B43D5D11}"/>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Icon&#10;&#10;Description automatically generated">
            <a:extLst>
              <a:ext uri="{FF2B5EF4-FFF2-40B4-BE49-F238E27FC236}">
                <a16:creationId xmlns:a16="http://schemas.microsoft.com/office/drawing/2014/main" id="{BE4EC3B9-0145-C1B5-B5EF-8611E04B08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65305" y="181"/>
            <a:ext cx="3478696" cy="6862486"/>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B08DADD-1BB8-9CF8-2188-A63A576F1C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_opt2">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9" name="Picture Placeholder 12">
            <a:extLst>
              <a:ext uri="{FF2B5EF4-FFF2-40B4-BE49-F238E27FC236}">
                <a16:creationId xmlns:a16="http://schemas.microsoft.com/office/drawing/2014/main" id="{4441B3FD-1279-E5F0-E2EF-2F813922601B}"/>
              </a:ext>
            </a:extLst>
          </p:cNvPr>
          <p:cNvSpPr>
            <a:spLocks noGrp="1"/>
          </p:cNvSpPr>
          <p:nvPr>
            <p:ph type="pic" sz="quarter" idx="13"/>
          </p:nvPr>
        </p:nvSpPr>
        <p:spPr>
          <a:xfrm>
            <a:off x="3053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0" name="Picture Placeholder 12">
            <a:extLst>
              <a:ext uri="{FF2B5EF4-FFF2-40B4-BE49-F238E27FC236}">
                <a16:creationId xmlns:a16="http://schemas.microsoft.com/office/drawing/2014/main" id="{6981FABC-D64E-DD4E-DD40-88B87CDE4C1B}"/>
              </a:ext>
            </a:extLst>
          </p:cNvPr>
          <p:cNvSpPr>
            <a:spLocks noGrp="1"/>
          </p:cNvSpPr>
          <p:nvPr>
            <p:ph type="pic" sz="quarter" idx="14"/>
          </p:nvPr>
        </p:nvSpPr>
        <p:spPr>
          <a:xfrm>
            <a:off x="3188821"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12" name="Picture Placeholder 12">
            <a:extLst>
              <a:ext uri="{FF2B5EF4-FFF2-40B4-BE49-F238E27FC236}">
                <a16:creationId xmlns:a16="http://schemas.microsoft.com/office/drawing/2014/main" id="{267225A8-DF92-6DC4-B9E0-536C7B8E9CEE}"/>
              </a:ext>
            </a:extLst>
          </p:cNvPr>
          <p:cNvSpPr>
            <a:spLocks noGrp="1"/>
          </p:cNvSpPr>
          <p:nvPr>
            <p:ph type="pic" sz="quarter" idx="15"/>
          </p:nvPr>
        </p:nvSpPr>
        <p:spPr>
          <a:xfrm>
            <a:off x="6051754" y="1778499"/>
            <a:ext cx="2774183" cy="4942885"/>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3" name="Picture 2" descr="Logo&#10;&#10;Description automatically generated with medium confidence">
            <a:extLst>
              <a:ext uri="{FF2B5EF4-FFF2-40B4-BE49-F238E27FC236}">
                <a16:creationId xmlns:a16="http://schemas.microsoft.com/office/drawing/2014/main" id="{4B2203F6-FE5B-BED2-25D6-0E22F6DDF0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81135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_opt3">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963E5D43-6872-AA68-89A8-5460AE836BC0}"/>
              </a:ext>
            </a:extLst>
          </p:cNvPr>
          <p:cNvSpPr/>
          <p:nvPr userDrawn="1"/>
        </p:nvSpPr>
        <p:spPr>
          <a:xfrm>
            <a:off x="9020098" y="1"/>
            <a:ext cx="123903" cy="68576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rgbClr val="01DCA5"/>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D8CD300-AFD2-A445-594E-242C47286653}"/>
              </a:ext>
            </a:extLst>
          </p:cNvPr>
          <p:cNvSpPr>
            <a:spLocks noGrp="1"/>
          </p:cNvSpPr>
          <p:nvPr>
            <p:ph type="title" hasCustomPrompt="1"/>
          </p:nvPr>
        </p:nvSpPr>
        <p:spPr>
          <a:xfrm>
            <a:off x="390119" y="1735126"/>
            <a:ext cx="5395534"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main images</a:t>
            </a:r>
            <a:endParaRPr lang="en-US"/>
          </a:p>
        </p:txBody>
      </p:sp>
      <p:sp>
        <p:nvSpPr>
          <p:cNvPr id="7" name="Picture Placeholder 12">
            <a:extLst>
              <a:ext uri="{FF2B5EF4-FFF2-40B4-BE49-F238E27FC236}">
                <a16:creationId xmlns:a16="http://schemas.microsoft.com/office/drawing/2014/main" id="{26C29E3D-6339-BE55-5799-0028BAFC3DEA}"/>
              </a:ext>
            </a:extLst>
          </p:cNvPr>
          <p:cNvSpPr>
            <a:spLocks noGrp="1"/>
          </p:cNvSpPr>
          <p:nvPr>
            <p:ph type="pic" sz="quarter" idx="13"/>
          </p:nvPr>
        </p:nvSpPr>
        <p:spPr>
          <a:xfrm>
            <a:off x="1279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5557DA65-DD09-B94E-7CC0-8C994100CDE0}"/>
              </a:ext>
            </a:extLst>
          </p:cNvPr>
          <p:cNvSpPr>
            <a:spLocks noGrp="1"/>
          </p:cNvSpPr>
          <p:nvPr>
            <p:ph type="pic" sz="quarter" idx="14"/>
          </p:nvPr>
        </p:nvSpPr>
        <p:spPr>
          <a:xfrm>
            <a:off x="3011470"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3B0D28BD-15AE-5855-9139-0860ED508082}"/>
              </a:ext>
            </a:extLst>
          </p:cNvPr>
          <p:cNvSpPr>
            <a:spLocks noGrp="1"/>
          </p:cNvSpPr>
          <p:nvPr>
            <p:ph type="pic" sz="quarter" idx="15"/>
          </p:nvPr>
        </p:nvSpPr>
        <p:spPr>
          <a:xfrm>
            <a:off x="5874403" y="3865658"/>
            <a:ext cx="2774183" cy="2855727"/>
          </a:xfrm>
          <a:prstGeom prst="rect">
            <a:avLst/>
          </a:prstGeom>
          <a:noFill/>
        </p:spPr>
        <p:txBody>
          <a:bodyPr anchor="ctr"/>
          <a:lstStyle>
            <a:lvl1pPr marL="0" indent="0" algn="ctr">
              <a:buNone/>
              <a:defRPr b="0" i="0">
                <a:solidFill>
                  <a:schemeClr val="tx1"/>
                </a:solidFill>
                <a:latin typeface="Outfit" pitchFamily="2" charset="0"/>
              </a:defRPr>
            </a:lvl1pPr>
          </a:lstStyle>
          <a:p>
            <a:r>
              <a:rPr lang="en-GB"/>
              <a:t>Click icon to add picture</a:t>
            </a:r>
            <a:endParaRPr lang="en-US"/>
          </a:p>
        </p:txBody>
      </p:sp>
      <p:pic>
        <p:nvPicPr>
          <p:cNvPr id="5" name="Picture 4" descr="Logo&#10;&#10;Description automatically generated with medium confidence">
            <a:extLst>
              <a:ext uri="{FF2B5EF4-FFF2-40B4-BE49-F238E27FC236}">
                <a16:creationId xmlns:a16="http://schemas.microsoft.com/office/drawing/2014/main" id="{16776A6F-95C0-3396-27FC-9703F86B11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25207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Slide_opt4">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424777" y="3416487"/>
            <a:ext cx="4389830" cy="2833532"/>
          </a:xfrm>
          <a:prstGeom prst="rect">
            <a:avLst/>
          </a:prstGeom>
        </p:spPr>
        <p:txBody>
          <a:bodyPr/>
          <a:lstStyle>
            <a:lvl1pPr>
              <a:defRPr sz="1940" b="0" i="0">
                <a:solidFill>
                  <a:srgbClr val="003C3B"/>
                </a:solidFill>
                <a:latin typeface="Outfit" pitchFamily="2" charset="0"/>
                <a:ea typeface="Inter" panose="02000503000000020004" pitchFamily="2" charset="0"/>
              </a:defRPr>
            </a:lvl1pPr>
            <a:lvl2pPr>
              <a:defRPr sz="1697" b="0" i="0">
                <a:solidFill>
                  <a:srgbClr val="003C3B"/>
                </a:solidFill>
                <a:latin typeface="Outfit" pitchFamily="2" charset="0"/>
                <a:ea typeface="Inter" panose="02000503000000020004" pitchFamily="2" charset="0"/>
              </a:defRPr>
            </a:lvl2pPr>
            <a:lvl3pPr>
              <a:defRPr sz="1456" b="0" i="0">
                <a:solidFill>
                  <a:srgbClr val="003C3B"/>
                </a:solidFill>
                <a:latin typeface="Outfit" pitchFamily="2" charset="0"/>
                <a:ea typeface="Inter" panose="02000503000000020004" pitchFamily="2" charset="0"/>
              </a:defRPr>
            </a:lvl3pPr>
            <a:lvl4pPr>
              <a:defRPr sz="1213" b="0" i="0">
                <a:solidFill>
                  <a:srgbClr val="003C3B"/>
                </a:solidFill>
                <a:latin typeface="Outfit" pitchFamily="2" charset="0"/>
                <a:ea typeface="Inter" panose="02000503000000020004" pitchFamily="2" charset="0"/>
              </a:defRPr>
            </a:lvl4pPr>
            <a:lvl5pPr>
              <a:defRPr sz="1092" b="0" i="0">
                <a:solidFill>
                  <a:srgbClr val="003C3B"/>
                </a:solidFill>
                <a:latin typeface="Outfit"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390119" y="1735126"/>
            <a:ext cx="5583298" cy="1231797"/>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Text &amp; image slide title maximum of 2 lines</a:t>
            </a:r>
            <a:endParaRPr lang="en-US"/>
          </a:p>
        </p:txBody>
      </p:sp>
      <p:pic>
        <p:nvPicPr>
          <p:cNvPr id="4" name="Picture 3" descr="Logo&#10;&#10;Description automatically generated with medium confidence">
            <a:extLst>
              <a:ext uri="{FF2B5EF4-FFF2-40B4-BE49-F238E27FC236}">
                <a16:creationId xmlns:a16="http://schemas.microsoft.com/office/drawing/2014/main" id="{74ECCFC5-86B8-2C47-F037-3D8510C5E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698958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_opt3">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F23457A-38BB-DF64-F930-13DF3E90421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rgbClr val="003C3B"/>
                </a:solidFill>
                <a:latin typeface="Outfit" pitchFamily="2" charset="0"/>
              </a:defRPr>
            </a:lvl1pPr>
          </a:lstStyle>
          <a:p>
            <a:r>
              <a:rPr lang="en-GB"/>
              <a:t>Thank you.</a:t>
            </a:r>
            <a:endParaRPr lang="en-US"/>
          </a:p>
        </p:txBody>
      </p:sp>
      <p:pic>
        <p:nvPicPr>
          <p:cNvPr id="2" name="Picture 1" descr="Logo&#10;&#10;Description automatically generated with medium confidence">
            <a:extLst>
              <a:ext uri="{FF2B5EF4-FFF2-40B4-BE49-F238E27FC236}">
                <a16:creationId xmlns:a16="http://schemas.microsoft.com/office/drawing/2014/main" id="{E838B55D-7C35-60F1-B242-574C8A7C5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7" cy="1879801"/>
          </a:xfrm>
          <a:prstGeom prst="rect">
            <a:avLst/>
          </a:prstGeom>
        </p:spPr>
      </p:pic>
    </p:spTree>
    <p:extLst>
      <p:ext uri="{BB962C8B-B14F-4D97-AF65-F5344CB8AC3E}">
        <p14:creationId xmlns:p14="http://schemas.microsoft.com/office/powerpoint/2010/main" val="189474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_opt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03C3B"/>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EC78FE60-23E3-4102-E9FA-9F781714E6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101275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_opt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1"/>
            <a:ext cx="9144000" cy="68576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rgbClr val="017D69"/>
          </a:solidFill>
        </p:spPr>
        <p:txBody>
          <a:bodyPr wrap="square" lIns="0" tIns="0" rIns="0" bIns="0" rtlCol="0"/>
          <a:lstStyle/>
          <a:p>
            <a:endParaRPr/>
          </a:p>
        </p:txBody>
      </p:sp>
      <p:sp>
        <p:nvSpPr>
          <p:cNvPr id="11" name="Title Placeholder 1">
            <a:extLst>
              <a:ext uri="{FF2B5EF4-FFF2-40B4-BE49-F238E27FC236}">
                <a16:creationId xmlns:a16="http://schemas.microsoft.com/office/drawing/2014/main" id="{7C464088-0278-F626-5281-01C0727EF9BD}"/>
              </a:ext>
            </a:extLst>
          </p:cNvPr>
          <p:cNvSpPr>
            <a:spLocks noGrp="1"/>
          </p:cNvSpPr>
          <p:nvPr>
            <p:ph type="title" hasCustomPrompt="1"/>
          </p:nvPr>
        </p:nvSpPr>
        <p:spPr>
          <a:xfrm>
            <a:off x="390119" y="5568621"/>
            <a:ext cx="4043248" cy="654985"/>
          </a:xfrm>
          <a:prstGeom prst="rect">
            <a:avLst/>
          </a:prstGeom>
        </p:spPr>
        <p:txBody>
          <a:bodyPr vert="horz" lIns="91440" tIns="45720" rIns="91440" bIns="45720" rtlCol="0" anchor="t">
            <a:noAutofit/>
          </a:bodyPr>
          <a:lstStyle>
            <a:lvl1pPr>
              <a:defRPr sz="4003" b="0" i="0">
                <a:solidFill>
                  <a:schemeClr val="bg1"/>
                </a:solidFill>
                <a:latin typeface="Outfit" pitchFamily="2" charset="0"/>
              </a:defRPr>
            </a:lvl1pPr>
          </a:lstStyle>
          <a:p>
            <a:r>
              <a:rPr lang="en-GB"/>
              <a:t>Thank you.</a:t>
            </a:r>
            <a:endParaRPr lang="en-US"/>
          </a:p>
        </p:txBody>
      </p:sp>
      <p:pic>
        <p:nvPicPr>
          <p:cNvPr id="3" name="Picture 2" descr="Logo&#10;&#10;Description automatically generated">
            <a:extLst>
              <a:ext uri="{FF2B5EF4-FFF2-40B4-BE49-F238E27FC236}">
                <a16:creationId xmlns:a16="http://schemas.microsoft.com/office/drawing/2014/main" id="{86B7E26C-103B-12A2-21B8-3CB4DD6152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0" y="102462"/>
            <a:ext cx="2856186" cy="1879801"/>
          </a:xfrm>
          <a:prstGeom prst="rect">
            <a:avLst/>
          </a:prstGeom>
        </p:spPr>
      </p:pic>
    </p:spTree>
    <p:extLst>
      <p:ext uri="{BB962C8B-B14F-4D97-AF65-F5344CB8AC3E}">
        <p14:creationId xmlns:p14="http://schemas.microsoft.com/office/powerpoint/2010/main" val="322043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green_opt2">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7" name="Subtitle 2">
            <a:extLst>
              <a:ext uri="{FF2B5EF4-FFF2-40B4-BE49-F238E27FC236}">
                <a16:creationId xmlns:a16="http://schemas.microsoft.com/office/drawing/2014/main" id="{A30411B7-870E-526A-63C0-7491D2653195}"/>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4" name="Picture 3" descr="Icon&#10;&#10;Description automatically generated">
            <a:extLst>
              <a:ext uri="{FF2B5EF4-FFF2-40B4-BE49-F238E27FC236}">
                <a16:creationId xmlns:a16="http://schemas.microsoft.com/office/drawing/2014/main" id="{5CA86D71-9888-D075-62FF-87915AD29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6627" y="0"/>
            <a:ext cx="3557373" cy="6868194"/>
          </a:xfrm>
          <a:prstGeom prst="rect">
            <a:avLst/>
          </a:prstGeom>
        </p:spPr>
      </p:pic>
      <p:pic>
        <p:nvPicPr>
          <p:cNvPr id="5" name="Picture 4" descr="Logo&#10;&#10;Description automatically generated">
            <a:extLst>
              <a:ext uri="{FF2B5EF4-FFF2-40B4-BE49-F238E27FC236}">
                <a16:creationId xmlns:a16="http://schemas.microsoft.com/office/drawing/2014/main" id="{2225BA12-4EAF-B937-238D-8D3C949002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31609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white_opt3">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200295"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5" name="Picture 4" descr="Logo&#10;&#10;Description automatically generated with medium confidence">
            <a:extLst>
              <a:ext uri="{FF2B5EF4-FFF2-40B4-BE49-F238E27FC236}">
                <a16:creationId xmlns:a16="http://schemas.microsoft.com/office/drawing/2014/main" id="{3C799F6E-4361-CFFF-0B64-CB0AAA7EEA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group of people inside a building&#10;&#10;Description automatically generated with medium confidence">
            <a:extLst>
              <a:ext uri="{FF2B5EF4-FFF2-40B4-BE49-F238E27FC236}">
                <a16:creationId xmlns:a16="http://schemas.microsoft.com/office/drawing/2014/main" id="{33D4F795-912A-6E90-4F66-183173CF46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5531" y="-1123"/>
            <a:ext cx="4492911" cy="4520674"/>
          </a:xfrm>
          <a:prstGeom prst="rect">
            <a:avLst/>
          </a:prstGeom>
        </p:spPr>
      </p:pic>
      <p:sp>
        <p:nvSpPr>
          <p:cNvPr id="10" name="Picture Placeholder 6">
            <a:extLst>
              <a:ext uri="{FF2B5EF4-FFF2-40B4-BE49-F238E27FC236}">
                <a16:creationId xmlns:a16="http://schemas.microsoft.com/office/drawing/2014/main" id="{36F70F5B-EC03-AA8D-6E4C-7DDA156E5FE0}"/>
              </a:ext>
            </a:extLst>
          </p:cNvPr>
          <p:cNvSpPr>
            <a:spLocks noGrp="1"/>
          </p:cNvSpPr>
          <p:nvPr>
            <p:ph type="pic" sz="quarter" idx="11"/>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17652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Slide_green_opt3">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2295549-C08F-2833-10A2-22BF12289814}"/>
              </a:ext>
            </a:extLst>
          </p:cNvPr>
          <p:cNvSpPr/>
          <p:nvPr userDrawn="1"/>
        </p:nvSpPr>
        <p:spPr>
          <a:xfrm>
            <a:off x="0" y="386"/>
            <a:ext cx="9144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4182842"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887B67AA-A63D-B9D0-9F44-B95374D01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9" name="Picture 8" descr="A picture containing text, sky, outdoor, green&#10;&#10;Description automatically generated">
            <a:extLst>
              <a:ext uri="{FF2B5EF4-FFF2-40B4-BE49-F238E27FC236}">
                <a16:creationId xmlns:a16="http://schemas.microsoft.com/office/drawing/2014/main" id="{1ECA9F31-55BC-6EFE-707D-C144EC8528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8369" y="-1125"/>
            <a:ext cx="4490207" cy="4517954"/>
          </a:xfrm>
          <a:prstGeom prst="rect">
            <a:avLst/>
          </a:prstGeom>
        </p:spPr>
      </p:pic>
      <p:sp>
        <p:nvSpPr>
          <p:cNvPr id="10" name="Picture Placeholder 6">
            <a:extLst>
              <a:ext uri="{FF2B5EF4-FFF2-40B4-BE49-F238E27FC236}">
                <a16:creationId xmlns:a16="http://schemas.microsoft.com/office/drawing/2014/main" id="{2C26AC24-A0F9-EA48-830F-CEC9E4167E58}"/>
              </a:ext>
            </a:extLst>
          </p:cNvPr>
          <p:cNvSpPr>
            <a:spLocks noGrp="1"/>
          </p:cNvSpPr>
          <p:nvPr>
            <p:ph type="pic" sz="quarter" idx="10"/>
          </p:nvPr>
        </p:nvSpPr>
        <p:spPr>
          <a:xfrm>
            <a:off x="5474537" y="-1123"/>
            <a:ext cx="3837872" cy="416198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007824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007824 h 11310868"/>
              <a:gd name="connsiteX0" fmla="*/ 0 w 7703452"/>
              <a:gd name="connsiteY0" fmla="*/ 16897 h 8319941"/>
              <a:gd name="connsiteX1" fmla="*/ 7703452 w 7703452"/>
              <a:gd name="connsiteY1" fmla="*/ 0 h 8319941"/>
              <a:gd name="connsiteX2" fmla="*/ 7703452 w 7703452"/>
              <a:gd name="connsiteY2" fmla="*/ 5517556 h 8319941"/>
              <a:gd name="connsiteX3" fmla="*/ 7504076 w 7703452"/>
              <a:gd name="connsiteY3" fmla="*/ 6214618 h 8319941"/>
              <a:gd name="connsiteX4" fmla="*/ 6952854 w 7703452"/>
              <a:gd name="connsiteY4" fmla="*/ 6721357 h 8319941"/>
              <a:gd name="connsiteX5" fmla="*/ 3851726 w 7703452"/>
              <a:gd name="connsiteY5" fmla="*/ 8319941 h 8319941"/>
              <a:gd name="connsiteX6" fmla="*/ 750597 w 7703452"/>
              <a:gd name="connsiteY6" fmla="*/ 6721357 h 8319941"/>
              <a:gd name="connsiteX7" fmla="*/ 199376 w 7703452"/>
              <a:gd name="connsiteY7" fmla="*/ 6214523 h 8319941"/>
              <a:gd name="connsiteX8" fmla="*/ 0 w 7703452"/>
              <a:gd name="connsiteY8" fmla="*/ 5517462 h 8319941"/>
              <a:gd name="connsiteX9" fmla="*/ 0 w 7703452"/>
              <a:gd name="connsiteY9" fmla="*/ 16897 h 8319941"/>
              <a:gd name="connsiteX0" fmla="*/ 0 w 7752480"/>
              <a:gd name="connsiteY0" fmla="*/ 16897 h 8319941"/>
              <a:gd name="connsiteX1" fmla="*/ 7752480 w 7752480"/>
              <a:gd name="connsiteY1" fmla="*/ 0 h 8319941"/>
              <a:gd name="connsiteX2" fmla="*/ 7703452 w 7752480"/>
              <a:gd name="connsiteY2" fmla="*/ 5517556 h 8319941"/>
              <a:gd name="connsiteX3" fmla="*/ 7504076 w 7752480"/>
              <a:gd name="connsiteY3" fmla="*/ 6214618 h 8319941"/>
              <a:gd name="connsiteX4" fmla="*/ 6952854 w 7752480"/>
              <a:gd name="connsiteY4" fmla="*/ 6721357 h 8319941"/>
              <a:gd name="connsiteX5" fmla="*/ 3851726 w 7752480"/>
              <a:gd name="connsiteY5" fmla="*/ 8319941 h 8319941"/>
              <a:gd name="connsiteX6" fmla="*/ 750597 w 7752480"/>
              <a:gd name="connsiteY6" fmla="*/ 6721357 h 8319941"/>
              <a:gd name="connsiteX7" fmla="*/ 199376 w 7752480"/>
              <a:gd name="connsiteY7" fmla="*/ 6214523 h 8319941"/>
              <a:gd name="connsiteX8" fmla="*/ 0 w 7752480"/>
              <a:gd name="connsiteY8" fmla="*/ 5517462 h 8319941"/>
              <a:gd name="connsiteX9" fmla="*/ 0 w 7752480"/>
              <a:gd name="connsiteY9" fmla="*/ 16897 h 831994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29417 w 7781897"/>
              <a:gd name="connsiteY8" fmla="*/ 5519682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228793 w 7781897"/>
              <a:gd name="connsiteY7" fmla="*/ 6216743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780014 w 7781897"/>
              <a:gd name="connsiteY6" fmla="*/ 6723577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322161"/>
              <a:gd name="connsiteX1" fmla="*/ 7781897 w 7781897"/>
              <a:gd name="connsiteY1" fmla="*/ 2220 h 8322161"/>
              <a:gd name="connsiteX2" fmla="*/ 7732869 w 7781897"/>
              <a:gd name="connsiteY2" fmla="*/ 5519776 h 8322161"/>
              <a:gd name="connsiteX3" fmla="*/ 7533493 w 7781897"/>
              <a:gd name="connsiteY3" fmla="*/ 6216838 h 8322161"/>
              <a:gd name="connsiteX4" fmla="*/ 6982271 w 7781897"/>
              <a:gd name="connsiteY4" fmla="*/ 6723577 h 8322161"/>
              <a:gd name="connsiteX5" fmla="*/ 3881143 w 7781897"/>
              <a:gd name="connsiteY5" fmla="*/ 8322161 h 8322161"/>
              <a:gd name="connsiteX6" fmla="*/ 858460 w 7781897"/>
              <a:gd name="connsiteY6" fmla="*/ 6694903 h 8322161"/>
              <a:gd name="connsiteX7" fmla="*/ 160152 w 7781897"/>
              <a:gd name="connsiteY7" fmla="*/ 6130719 h 8322161"/>
              <a:gd name="connsiteX8" fmla="*/ 0 w 7781897"/>
              <a:gd name="connsiteY8" fmla="*/ 5510125 h 8322161"/>
              <a:gd name="connsiteX9" fmla="*/ 0 w 7781897"/>
              <a:gd name="connsiteY9" fmla="*/ 0 h 8322161"/>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723577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33493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7"/>
              <a:gd name="connsiteY0" fmla="*/ 0 h 8226579"/>
              <a:gd name="connsiteX1" fmla="*/ 7781897 w 7781897"/>
              <a:gd name="connsiteY1" fmla="*/ 2220 h 8226579"/>
              <a:gd name="connsiteX2" fmla="*/ 7732869 w 7781897"/>
              <a:gd name="connsiteY2" fmla="*/ 5519776 h 8226579"/>
              <a:gd name="connsiteX3" fmla="*/ 7592328 w 7781897"/>
              <a:gd name="connsiteY3" fmla="*/ 6216838 h 8226579"/>
              <a:gd name="connsiteX4" fmla="*/ 6982271 w 7781897"/>
              <a:gd name="connsiteY4" fmla="*/ 6666228 h 8226579"/>
              <a:gd name="connsiteX5" fmla="*/ 3890950 w 7781897"/>
              <a:gd name="connsiteY5" fmla="*/ 8226579 h 8226579"/>
              <a:gd name="connsiteX6" fmla="*/ 858460 w 7781897"/>
              <a:gd name="connsiteY6" fmla="*/ 6694903 h 8226579"/>
              <a:gd name="connsiteX7" fmla="*/ 160152 w 7781897"/>
              <a:gd name="connsiteY7" fmla="*/ 6130719 h 8226579"/>
              <a:gd name="connsiteX8" fmla="*/ 0 w 7781897"/>
              <a:gd name="connsiteY8" fmla="*/ 5510125 h 8226579"/>
              <a:gd name="connsiteX9" fmla="*/ 0 w 7781897"/>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60152 w 7781899"/>
              <a:gd name="connsiteY7" fmla="*/ 6130719 h 8226579"/>
              <a:gd name="connsiteX8" fmla="*/ 0 w 7781899"/>
              <a:gd name="connsiteY8" fmla="*/ 5510125 h 8226579"/>
              <a:gd name="connsiteX9" fmla="*/ 0 w 7781899"/>
              <a:gd name="connsiteY9" fmla="*/ 0 h 8226579"/>
              <a:gd name="connsiteX0" fmla="*/ 0 w 7781899"/>
              <a:gd name="connsiteY0" fmla="*/ 0 h 8226579"/>
              <a:gd name="connsiteX1" fmla="*/ 7781897 w 7781899"/>
              <a:gd name="connsiteY1" fmla="*/ 2220 h 8226579"/>
              <a:gd name="connsiteX2" fmla="*/ 7781899 w 7781899"/>
              <a:gd name="connsiteY2" fmla="*/ 5491101 h 8226579"/>
              <a:gd name="connsiteX3" fmla="*/ 7592328 w 7781899"/>
              <a:gd name="connsiteY3" fmla="*/ 6216838 h 8226579"/>
              <a:gd name="connsiteX4" fmla="*/ 6982271 w 7781899"/>
              <a:gd name="connsiteY4" fmla="*/ 6666228 h 8226579"/>
              <a:gd name="connsiteX5" fmla="*/ 3890950 w 7781899"/>
              <a:gd name="connsiteY5" fmla="*/ 8226579 h 8226579"/>
              <a:gd name="connsiteX6" fmla="*/ 858460 w 7781899"/>
              <a:gd name="connsiteY6" fmla="*/ 6694903 h 8226579"/>
              <a:gd name="connsiteX7" fmla="*/ 179763 w 7781899"/>
              <a:gd name="connsiteY7" fmla="*/ 6207185 h 8226579"/>
              <a:gd name="connsiteX8" fmla="*/ 0 w 7781899"/>
              <a:gd name="connsiteY8" fmla="*/ 5510125 h 8226579"/>
              <a:gd name="connsiteX9" fmla="*/ 0 w 7781899"/>
              <a:gd name="connsiteY9" fmla="*/ 0 h 82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99" h="8226579">
                <a:moveTo>
                  <a:pt x="0" y="0"/>
                </a:moveTo>
                <a:lnTo>
                  <a:pt x="7781897" y="2220"/>
                </a:lnTo>
                <a:cubicBezTo>
                  <a:pt x="7781898" y="1831847"/>
                  <a:pt x="7781898" y="3661474"/>
                  <a:pt x="7781899" y="5491101"/>
                </a:cubicBezTo>
                <a:cubicBezTo>
                  <a:pt x="7781899" y="5736264"/>
                  <a:pt x="7725599" y="6020984"/>
                  <a:pt x="7592328" y="6216838"/>
                </a:cubicBezTo>
                <a:cubicBezTo>
                  <a:pt x="7459057" y="6412692"/>
                  <a:pt x="7210644" y="6548580"/>
                  <a:pt x="6982271" y="6666228"/>
                </a:cubicBezTo>
                <a:cubicBezTo>
                  <a:pt x="5951831" y="7167229"/>
                  <a:pt x="4921391" y="7696903"/>
                  <a:pt x="3890950" y="8226579"/>
                </a:cubicBezTo>
                <a:lnTo>
                  <a:pt x="858460" y="6694903"/>
                </a:lnTo>
                <a:cubicBezTo>
                  <a:pt x="630088" y="6577160"/>
                  <a:pt x="312048" y="6421038"/>
                  <a:pt x="179763" y="6207185"/>
                </a:cubicBezTo>
                <a:cubicBezTo>
                  <a:pt x="49278" y="5996274"/>
                  <a:pt x="0" y="5755287"/>
                  <a:pt x="0" y="5510125"/>
                </a:cubicBezTo>
                <a:lnTo>
                  <a:pt x="0" y="0"/>
                </a:ln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303309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white_opt4_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2450CBED-BAF5-CC78-8065-CEE3D5F2A3D9}"/>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3" name="Title Placeholder 1">
            <a:extLst>
              <a:ext uri="{FF2B5EF4-FFF2-40B4-BE49-F238E27FC236}">
                <a16:creationId xmlns:a16="http://schemas.microsoft.com/office/drawing/2014/main" id="{B80E2318-DB25-0320-3E27-C13F5713E775}"/>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pic>
        <p:nvPicPr>
          <p:cNvPr id="6" name="Picture 5" descr="Logo&#10;&#10;Description automatically generated with medium confidence">
            <a:extLst>
              <a:ext uri="{FF2B5EF4-FFF2-40B4-BE49-F238E27FC236}">
                <a16:creationId xmlns:a16="http://schemas.microsoft.com/office/drawing/2014/main" id="{676589F2-165E-5A59-0C49-9F0B6248B9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7" name="Picture 6" descr="Shape&#10;&#10;Description automatically generated">
            <a:extLst>
              <a:ext uri="{FF2B5EF4-FFF2-40B4-BE49-F238E27FC236}">
                <a16:creationId xmlns:a16="http://schemas.microsoft.com/office/drawing/2014/main" id="{D6E1F63B-0F6B-3375-5344-618A35EFB1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a:extLst>
              <a:ext uri="{FF2B5EF4-FFF2-40B4-BE49-F238E27FC236}">
                <a16:creationId xmlns:a16="http://schemas.microsoft.com/office/drawing/2014/main" id="{B12E77E1-1598-AAD6-014C-AAE334D362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12789" y="-5523"/>
            <a:ext cx="2878105" cy="2942574"/>
          </a:xfrm>
          <a:prstGeom prst="rect">
            <a:avLst/>
          </a:prstGeom>
        </p:spPr>
      </p:pic>
      <p:sp>
        <p:nvSpPr>
          <p:cNvPr id="11" name="Picture Placeholder 8">
            <a:extLst>
              <a:ext uri="{FF2B5EF4-FFF2-40B4-BE49-F238E27FC236}">
                <a16:creationId xmlns:a16="http://schemas.microsoft.com/office/drawing/2014/main" id="{CBE36C1D-6502-4E20-AB34-A90F1FCACF99}"/>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bg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Tree>
    <p:extLst>
      <p:ext uri="{BB962C8B-B14F-4D97-AF65-F5344CB8AC3E}">
        <p14:creationId xmlns:p14="http://schemas.microsoft.com/office/powerpoint/2010/main" val="213564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green_opt4">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F9BBA517-0FB9-B601-F0F3-A74438C26DCB}"/>
              </a:ext>
            </a:extLst>
          </p:cNvPr>
          <p:cNvSpPr/>
          <p:nvPr userDrawn="1"/>
        </p:nvSpPr>
        <p:spPr>
          <a:xfrm>
            <a:off x="2" y="0"/>
            <a:ext cx="914399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13" name="Picture 12" descr="Shape&#10;&#10;Description automatically generated">
            <a:extLst>
              <a:ext uri="{FF2B5EF4-FFF2-40B4-BE49-F238E27FC236}">
                <a16:creationId xmlns:a16="http://schemas.microsoft.com/office/drawing/2014/main" id="{A68F04D1-80A8-EECF-C4FE-68D1FC8299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5146" y="-5523"/>
            <a:ext cx="4257706" cy="5154677"/>
          </a:xfrm>
          <a:prstGeom prst="rect">
            <a:avLst/>
          </a:prstGeom>
        </p:spPr>
      </p:pic>
      <p:pic>
        <p:nvPicPr>
          <p:cNvPr id="10" name="Picture 9" descr="A picture containing sky, building, outdoor, structure&#10;&#10;Description automatically generated">
            <a:extLst>
              <a:ext uri="{FF2B5EF4-FFF2-40B4-BE49-F238E27FC236}">
                <a16:creationId xmlns:a16="http://schemas.microsoft.com/office/drawing/2014/main" id="{FFCAB590-1AFD-E448-6B7F-2C28600A52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2789" y="-5523"/>
            <a:ext cx="2878104" cy="2942574"/>
          </a:xfrm>
          <a:prstGeom prst="rect">
            <a:avLst/>
          </a:prstGeom>
        </p:spPr>
      </p:pic>
      <p:sp>
        <p:nvSpPr>
          <p:cNvPr id="11" name="Picture Placeholder 8">
            <a:extLst>
              <a:ext uri="{FF2B5EF4-FFF2-40B4-BE49-F238E27FC236}">
                <a16:creationId xmlns:a16="http://schemas.microsoft.com/office/drawing/2014/main" id="{F2D1DFE8-A4CC-73B5-A968-D95D4713BCE8}"/>
              </a:ext>
            </a:extLst>
          </p:cNvPr>
          <p:cNvSpPr>
            <a:spLocks noGrp="1"/>
          </p:cNvSpPr>
          <p:nvPr>
            <p:ph type="pic" sz="quarter" idx="10"/>
          </p:nvPr>
        </p:nvSpPr>
        <p:spPr>
          <a:xfrm>
            <a:off x="5812789" y="6920"/>
            <a:ext cx="2878104" cy="2930131"/>
          </a:xfrm>
          <a:custGeom>
            <a:avLst/>
            <a:gdLst>
              <a:gd name="connsiteX0" fmla="*/ 0 w 7703452"/>
              <a:gd name="connsiteY0" fmla="*/ 0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0" fmla="*/ 0 w 7703452"/>
              <a:gd name="connsiteY0" fmla="*/ 3778922 h 11310868"/>
              <a:gd name="connsiteX1" fmla="*/ 7703452 w 7703452"/>
              <a:gd name="connsiteY1" fmla="*/ 0 h 11310868"/>
              <a:gd name="connsiteX2" fmla="*/ 7703452 w 7703452"/>
              <a:gd name="connsiteY2" fmla="*/ 8508483 h 11310868"/>
              <a:gd name="connsiteX3" fmla="*/ 7504076 w 7703452"/>
              <a:gd name="connsiteY3" fmla="*/ 9205545 h 11310868"/>
              <a:gd name="connsiteX4" fmla="*/ 6952854 w 7703452"/>
              <a:gd name="connsiteY4" fmla="*/ 9712284 h 11310868"/>
              <a:gd name="connsiteX5" fmla="*/ 3851726 w 7703452"/>
              <a:gd name="connsiteY5" fmla="*/ 11310868 h 11310868"/>
              <a:gd name="connsiteX6" fmla="*/ 750597 w 7703452"/>
              <a:gd name="connsiteY6" fmla="*/ 9712284 h 11310868"/>
              <a:gd name="connsiteX7" fmla="*/ 199376 w 7703452"/>
              <a:gd name="connsiteY7" fmla="*/ 9205450 h 11310868"/>
              <a:gd name="connsiteX8" fmla="*/ 0 w 7703452"/>
              <a:gd name="connsiteY8" fmla="*/ 8508389 h 11310868"/>
              <a:gd name="connsiteX9" fmla="*/ 0 w 7703452"/>
              <a:gd name="connsiteY9" fmla="*/ 3778922 h 11310868"/>
              <a:gd name="connsiteX0" fmla="*/ 0 w 7703452"/>
              <a:gd name="connsiteY0" fmla="*/ 16501 h 7548447"/>
              <a:gd name="connsiteX1" fmla="*/ 7703452 w 7703452"/>
              <a:gd name="connsiteY1" fmla="*/ 0 h 7548447"/>
              <a:gd name="connsiteX2" fmla="*/ 7703452 w 7703452"/>
              <a:gd name="connsiteY2" fmla="*/ 4746062 h 7548447"/>
              <a:gd name="connsiteX3" fmla="*/ 7504076 w 7703452"/>
              <a:gd name="connsiteY3" fmla="*/ 5443124 h 7548447"/>
              <a:gd name="connsiteX4" fmla="*/ 6952854 w 7703452"/>
              <a:gd name="connsiteY4" fmla="*/ 5949863 h 7548447"/>
              <a:gd name="connsiteX5" fmla="*/ 3851726 w 7703452"/>
              <a:gd name="connsiteY5" fmla="*/ 7548447 h 7548447"/>
              <a:gd name="connsiteX6" fmla="*/ 750597 w 7703452"/>
              <a:gd name="connsiteY6" fmla="*/ 5949863 h 7548447"/>
              <a:gd name="connsiteX7" fmla="*/ 199376 w 7703452"/>
              <a:gd name="connsiteY7" fmla="*/ 5443029 h 7548447"/>
              <a:gd name="connsiteX8" fmla="*/ 0 w 7703452"/>
              <a:gd name="connsiteY8" fmla="*/ 4745968 h 7548447"/>
              <a:gd name="connsiteX9" fmla="*/ 0 w 7703452"/>
              <a:gd name="connsiteY9" fmla="*/ 16501 h 7548447"/>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750597 w 7703452"/>
              <a:gd name="connsiteY6" fmla="*/ 594986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199376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0 w 7703452"/>
              <a:gd name="connsiteY8" fmla="*/ 4745968 h 7449436"/>
              <a:gd name="connsiteX9" fmla="*/ 0 w 7703452"/>
              <a:gd name="connsiteY9" fmla="*/ 16501 h 7449436"/>
              <a:gd name="connsiteX0" fmla="*/ 0 w 7703452"/>
              <a:gd name="connsiteY0" fmla="*/ 16501 h 7449436"/>
              <a:gd name="connsiteX1" fmla="*/ 7703452 w 7703452"/>
              <a:gd name="connsiteY1" fmla="*/ 0 h 7449436"/>
              <a:gd name="connsiteX2" fmla="*/ 7703452 w 7703452"/>
              <a:gd name="connsiteY2" fmla="*/ 4746062 h 7449436"/>
              <a:gd name="connsiteX3" fmla="*/ 7504076 w 7703452"/>
              <a:gd name="connsiteY3" fmla="*/ 5443124 h 7449436"/>
              <a:gd name="connsiteX4" fmla="*/ 6952854 w 7703452"/>
              <a:gd name="connsiteY4" fmla="*/ 5949863 h 7449436"/>
              <a:gd name="connsiteX5" fmla="*/ 3885264 w 7703452"/>
              <a:gd name="connsiteY5" fmla="*/ 7449436 h 7449436"/>
              <a:gd name="connsiteX6" fmla="*/ 876362 w 7703452"/>
              <a:gd name="connsiteY6" fmla="*/ 5941613 h 7449436"/>
              <a:gd name="connsiteX7" fmla="*/ 375448 w 7703452"/>
              <a:gd name="connsiteY7" fmla="*/ 5443029 h 7449436"/>
              <a:gd name="connsiteX8" fmla="*/ 167688 w 7703452"/>
              <a:gd name="connsiteY8" fmla="*/ 4754218 h 7449436"/>
              <a:gd name="connsiteX9" fmla="*/ 0 w 7703452"/>
              <a:gd name="connsiteY9" fmla="*/ 16501 h 7449436"/>
              <a:gd name="connsiteX0" fmla="*/ 0 w 7544148"/>
              <a:gd name="connsiteY0" fmla="*/ 16501 h 7449436"/>
              <a:gd name="connsiteX1" fmla="*/ 7544148 w 7544148"/>
              <a:gd name="connsiteY1" fmla="*/ 0 h 7449436"/>
              <a:gd name="connsiteX2" fmla="*/ 7544148 w 7544148"/>
              <a:gd name="connsiteY2" fmla="*/ 4746062 h 7449436"/>
              <a:gd name="connsiteX3" fmla="*/ 7344772 w 7544148"/>
              <a:gd name="connsiteY3" fmla="*/ 5443124 h 7449436"/>
              <a:gd name="connsiteX4" fmla="*/ 6793550 w 7544148"/>
              <a:gd name="connsiteY4" fmla="*/ 5949863 h 7449436"/>
              <a:gd name="connsiteX5" fmla="*/ 3725960 w 7544148"/>
              <a:gd name="connsiteY5" fmla="*/ 7449436 h 7449436"/>
              <a:gd name="connsiteX6" fmla="*/ 717058 w 7544148"/>
              <a:gd name="connsiteY6" fmla="*/ 5941613 h 7449436"/>
              <a:gd name="connsiteX7" fmla="*/ 216144 w 7544148"/>
              <a:gd name="connsiteY7" fmla="*/ 5443029 h 7449436"/>
              <a:gd name="connsiteX8" fmla="*/ 8384 w 7544148"/>
              <a:gd name="connsiteY8" fmla="*/ 4754218 h 7449436"/>
              <a:gd name="connsiteX9" fmla="*/ 0 w 7544148"/>
              <a:gd name="connsiteY9" fmla="*/ 16501 h 7449436"/>
              <a:gd name="connsiteX0" fmla="*/ 0 w 7544148"/>
              <a:gd name="connsiteY0" fmla="*/ 8251 h 7441186"/>
              <a:gd name="connsiteX1" fmla="*/ 7426767 w 7544148"/>
              <a:gd name="connsiteY1" fmla="*/ 0 h 7441186"/>
              <a:gd name="connsiteX2" fmla="*/ 7544148 w 7544148"/>
              <a:gd name="connsiteY2" fmla="*/ 4737812 h 7441186"/>
              <a:gd name="connsiteX3" fmla="*/ 7344772 w 7544148"/>
              <a:gd name="connsiteY3" fmla="*/ 5434874 h 7441186"/>
              <a:gd name="connsiteX4" fmla="*/ 6793550 w 7544148"/>
              <a:gd name="connsiteY4" fmla="*/ 5941613 h 7441186"/>
              <a:gd name="connsiteX5" fmla="*/ 3725960 w 7544148"/>
              <a:gd name="connsiteY5" fmla="*/ 7441186 h 7441186"/>
              <a:gd name="connsiteX6" fmla="*/ 717058 w 7544148"/>
              <a:gd name="connsiteY6" fmla="*/ 5933363 h 7441186"/>
              <a:gd name="connsiteX7" fmla="*/ 216144 w 7544148"/>
              <a:gd name="connsiteY7" fmla="*/ 5434779 h 7441186"/>
              <a:gd name="connsiteX8" fmla="*/ 8384 w 7544148"/>
              <a:gd name="connsiteY8" fmla="*/ 4745968 h 7441186"/>
              <a:gd name="connsiteX9" fmla="*/ 0 w 7544148"/>
              <a:gd name="connsiteY9" fmla="*/ 8251 h 7441186"/>
              <a:gd name="connsiteX0" fmla="*/ 0 w 7429007"/>
              <a:gd name="connsiteY0" fmla="*/ 8251 h 7441186"/>
              <a:gd name="connsiteX1" fmla="*/ 7426767 w 7429007"/>
              <a:gd name="connsiteY1" fmla="*/ 0 h 7441186"/>
              <a:gd name="connsiteX2" fmla="*/ 7426766 w 7429007"/>
              <a:gd name="connsiteY2" fmla="*/ 4737812 h 7441186"/>
              <a:gd name="connsiteX3" fmla="*/ 7344772 w 7429007"/>
              <a:gd name="connsiteY3" fmla="*/ 5434874 h 7441186"/>
              <a:gd name="connsiteX4" fmla="*/ 6793550 w 7429007"/>
              <a:gd name="connsiteY4" fmla="*/ 5941613 h 7441186"/>
              <a:gd name="connsiteX5" fmla="*/ 3725960 w 7429007"/>
              <a:gd name="connsiteY5" fmla="*/ 7441186 h 7441186"/>
              <a:gd name="connsiteX6" fmla="*/ 717058 w 7429007"/>
              <a:gd name="connsiteY6" fmla="*/ 5933363 h 7441186"/>
              <a:gd name="connsiteX7" fmla="*/ 216144 w 7429007"/>
              <a:gd name="connsiteY7" fmla="*/ 5434779 h 7441186"/>
              <a:gd name="connsiteX8" fmla="*/ 8384 w 7429007"/>
              <a:gd name="connsiteY8" fmla="*/ 4745968 h 7441186"/>
              <a:gd name="connsiteX9" fmla="*/ 0 w 7429007"/>
              <a:gd name="connsiteY9" fmla="*/ 8251 h 7441186"/>
              <a:gd name="connsiteX0" fmla="*/ 0 w 7426766"/>
              <a:gd name="connsiteY0" fmla="*/ 8251 h 7441186"/>
              <a:gd name="connsiteX1" fmla="*/ 7426767 w 7426766"/>
              <a:gd name="connsiteY1" fmla="*/ 0 h 7441186"/>
              <a:gd name="connsiteX2" fmla="*/ 7426766 w 7426766"/>
              <a:gd name="connsiteY2" fmla="*/ 4737812 h 7441186"/>
              <a:gd name="connsiteX3" fmla="*/ 7210622 w 7426766"/>
              <a:gd name="connsiteY3" fmla="*/ 5434875 h 7441186"/>
              <a:gd name="connsiteX4" fmla="*/ 6793550 w 7426766"/>
              <a:gd name="connsiteY4" fmla="*/ 5941613 h 7441186"/>
              <a:gd name="connsiteX5" fmla="*/ 3725960 w 7426766"/>
              <a:gd name="connsiteY5" fmla="*/ 7441186 h 7441186"/>
              <a:gd name="connsiteX6" fmla="*/ 717058 w 7426766"/>
              <a:gd name="connsiteY6" fmla="*/ 5933363 h 7441186"/>
              <a:gd name="connsiteX7" fmla="*/ 216144 w 7426766"/>
              <a:gd name="connsiteY7" fmla="*/ 5434779 h 7441186"/>
              <a:gd name="connsiteX8" fmla="*/ 8384 w 7426766"/>
              <a:gd name="connsiteY8" fmla="*/ 4745968 h 7441186"/>
              <a:gd name="connsiteX9" fmla="*/ 0 w 7426766"/>
              <a:gd name="connsiteY9" fmla="*/ 8251 h 7441186"/>
              <a:gd name="connsiteX0" fmla="*/ 0 w 7426767"/>
              <a:gd name="connsiteY0" fmla="*/ 8251 h 7441186"/>
              <a:gd name="connsiteX1" fmla="*/ 7426767 w 7426767"/>
              <a:gd name="connsiteY1" fmla="*/ 0 h 7441186"/>
              <a:gd name="connsiteX2" fmla="*/ 7426766 w 7426767"/>
              <a:gd name="connsiteY2" fmla="*/ 4737812 h 7441186"/>
              <a:gd name="connsiteX3" fmla="*/ 7210622 w 7426767"/>
              <a:gd name="connsiteY3" fmla="*/ 5434875 h 7441186"/>
              <a:gd name="connsiteX4" fmla="*/ 6634246 w 7426767"/>
              <a:gd name="connsiteY4" fmla="*/ 5974617 h 7441186"/>
              <a:gd name="connsiteX5" fmla="*/ 3725960 w 7426767"/>
              <a:gd name="connsiteY5" fmla="*/ 7441186 h 7441186"/>
              <a:gd name="connsiteX6" fmla="*/ 717058 w 7426767"/>
              <a:gd name="connsiteY6" fmla="*/ 5933363 h 7441186"/>
              <a:gd name="connsiteX7" fmla="*/ 216144 w 7426767"/>
              <a:gd name="connsiteY7" fmla="*/ 5434779 h 7441186"/>
              <a:gd name="connsiteX8" fmla="*/ 8384 w 7426767"/>
              <a:gd name="connsiteY8" fmla="*/ 4745968 h 7441186"/>
              <a:gd name="connsiteX9" fmla="*/ 0 w 7426767"/>
              <a:gd name="connsiteY9" fmla="*/ 8251 h 744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6767" h="7441186">
                <a:moveTo>
                  <a:pt x="0" y="8251"/>
                </a:moveTo>
                <a:lnTo>
                  <a:pt x="7426767" y="0"/>
                </a:lnTo>
                <a:cubicBezTo>
                  <a:pt x="7426767" y="1579271"/>
                  <a:pt x="7426766" y="3158541"/>
                  <a:pt x="7426766" y="4737812"/>
                </a:cubicBezTo>
                <a:cubicBezTo>
                  <a:pt x="7426766" y="4982975"/>
                  <a:pt x="7342709" y="5228741"/>
                  <a:pt x="7210622" y="5434875"/>
                </a:cubicBezTo>
                <a:cubicBezTo>
                  <a:pt x="7078535" y="5641009"/>
                  <a:pt x="6862619" y="5856969"/>
                  <a:pt x="6634246" y="5974617"/>
                </a:cubicBezTo>
                <a:lnTo>
                  <a:pt x="3725960" y="7441186"/>
                </a:lnTo>
                <a:lnTo>
                  <a:pt x="717058" y="5933363"/>
                </a:lnTo>
                <a:cubicBezTo>
                  <a:pt x="488686" y="5815620"/>
                  <a:pt x="348429" y="5648632"/>
                  <a:pt x="216144" y="5434779"/>
                </a:cubicBezTo>
                <a:cubicBezTo>
                  <a:pt x="85659" y="5223868"/>
                  <a:pt x="8384" y="4991130"/>
                  <a:pt x="8384" y="4745968"/>
                </a:cubicBezTo>
                <a:cubicBezTo>
                  <a:pt x="5589" y="3166729"/>
                  <a:pt x="2795" y="1587490"/>
                  <a:pt x="0" y="8251"/>
                </a:cubicBezTo>
                <a:close/>
              </a:path>
            </a:pathLst>
          </a:custGeom>
        </p:spPr>
        <p:txBody>
          <a:bodyPr wrap="square" anchor="ctr">
            <a:noAutofit/>
          </a:bodyPr>
          <a:lstStyle>
            <a:lvl1pPr marL="0" marR="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b="0" i="0">
                <a:solidFill>
                  <a:schemeClr val="tx1"/>
                </a:solidFill>
                <a:latin typeface="Outfit" pitchFamily="2" charset="0"/>
              </a:defRPr>
            </a:lvl1pPr>
          </a:lstStyle>
          <a:p>
            <a:pPr marL="0" marR="0" lvl="0" indent="0" algn="ctr" defTabSz="415869" rtl="0" eaLnBrk="1" fontAlgn="auto" latinLnBrk="0" hangingPunct="1">
              <a:lnSpc>
                <a:spcPct val="90000"/>
              </a:lnSpc>
              <a:spcBef>
                <a:spcPts val="455"/>
              </a:spcBef>
              <a:spcAft>
                <a:spcPts val="0"/>
              </a:spcAft>
              <a:buClrTx/>
              <a:buSzTx/>
              <a:buFont typeface="Arial" panose="020B0604020202020204" pitchFamily="34" charset="0"/>
              <a:buNone/>
              <a:tabLst/>
              <a:defRPr/>
            </a:pPr>
            <a:r>
              <a:rPr lang="en-GB"/>
              <a:t>Click icon to add picture</a:t>
            </a:r>
            <a:endParaRPr lang="en-US"/>
          </a:p>
        </p:txBody>
      </p:sp>
      <p:sp>
        <p:nvSpPr>
          <p:cNvPr id="6" name="Subtitle 2">
            <a:extLst>
              <a:ext uri="{FF2B5EF4-FFF2-40B4-BE49-F238E27FC236}">
                <a16:creationId xmlns:a16="http://schemas.microsoft.com/office/drawing/2014/main" id="{DDC1EBCA-571F-432C-54DC-A169C3608F90}"/>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chemeClr val="bg1"/>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sp>
        <p:nvSpPr>
          <p:cNvPr id="7" name="Title Placeholder 1">
            <a:extLst>
              <a:ext uri="{FF2B5EF4-FFF2-40B4-BE49-F238E27FC236}">
                <a16:creationId xmlns:a16="http://schemas.microsoft.com/office/drawing/2014/main" id="{7EC8DA54-688C-5EFC-0681-FB90111AA67F}"/>
              </a:ext>
            </a:extLst>
          </p:cNvPr>
          <p:cNvSpPr>
            <a:spLocks noGrp="1"/>
          </p:cNvSpPr>
          <p:nvPr>
            <p:ph type="title" hasCustomPrompt="1"/>
          </p:nvPr>
        </p:nvSpPr>
        <p:spPr>
          <a:xfrm>
            <a:off x="389158" y="2036695"/>
            <a:ext cx="4490955" cy="2286128"/>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a:t>
            </a:r>
            <a:br>
              <a:rPr lang="en-GB"/>
            </a:br>
            <a:r>
              <a:rPr lang="en-GB"/>
              <a:t>title maximum of 4 lines </a:t>
            </a:r>
            <a:endParaRPr lang="en-US"/>
          </a:p>
        </p:txBody>
      </p:sp>
      <p:pic>
        <p:nvPicPr>
          <p:cNvPr id="8" name="Picture 7" descr="Logo&#10;&#10;Description automatically generated">
            <a:extLst>
              <a:ext uri="{FF2B5EF4-FFF2-40B4-BE49-F238E27FC236}">
                <a16:creationId xmlns:a16="http://schemas.microsoft.com/office/drawing/2014/main" id="{4DEEDB42-38C5-212F-2E67-B76A86B26C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spTree>
    <p:extLst>
      <p:ext uri="{BB962C8B-B14F-4D97-AF65-F5344CB8AC3E}">
        <p14:creationId xmlns:p14="http://schemas.microsoft.com/office/powerpoint/2010/main" val="29488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white_opt5_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9B06EA9-5726-1883-D30F-BFF95D19A571}"/>
              </a:ext>
            </a:extLst>
          </p:cNvPr>
          <p:cNvSpPr/>
          <p:nvPr userDrawn="1"/>
        </p:nvSpPr>
        <p:spPr>
          <a:xfrm>
            <a:off x="5399047" y="1"/>
            <a:ext cx="152998"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1DCA5"/>
          </a:solidFill>
        </p:spPr>
        <p:txBody>
          <a:bodyPr wrap="square" lIns="0" tIns="0" rIns="0" bIns="0" rtlCol="0"/>
          <a:lstStyle/>
          <a:p>
            <a:endParaRPr/>
          </a:p>
        </p:txBody>
      </p:sp>
      <p:sp>
        <p:nvSpPr>
          <p:cNvPr id="13" name="Title Placeholder 1">
            <a:extLst>
              <a:ext uri="{FF2B5EF4-FFF2-40B4-BE49-F238E27FC236}">
                <a16:creationId xmlns:a16="http://schemas.microsoft.com/office/drawing/2014/main" id="{4E998EA2-4145-3937-3457-AE70AAE0E5A7}"/>
              </a:ext>
            </a:extLst>
          </p:cNvPr>
          <p:cNvSpPr>
            <a:spLocks noGrp="1"/>
          </p:cNvSpPr>
          <p:nvPr>
            <p:ph type="title" hasCustomPrompt="1"/>
          </p:nvPr>
        </p:nvSpPr>
        <p:spPr>
          <a:xfrm>
            <a:off x="389158" y="2036695"/>
            <a:ext cx="3953581" cy="2286128"/>
          </a:xfrm>
          <a:prstGeom prst="rect">
            <a:avLst/>
          </a:prstGeom>
        </p:spPr>
        <p:txBody>
          <a:bodyPr vert="horz" lIns="91440" tIns="45720" rIns="91440" bIns="45720" rtlCol="0" anchor="t">
            <a:noAutofit/>
          </a:bodyPr>
          <a:lstStyle>
            <a:lvl1pPr>
              <a:defRPr sz="4367" b="1" i="0">
                <a:solidFill>
                  <a:srgbClr val="003C3B"/>
                </a:solidFill>
                <a:latin typeface="Outfit" pitchFamily="2" charset="0"/>
              </a:defRPr>
            </a:lvl1pPr>
          </a:lstStyle>
          <a:p>
            <a:r>
              <a:rPr lang="en-GB"/>
              <a:t>Cover Slide</a:t>
            </a:r>
            <a:br>
              <a:rPr lang="en-GB"/>
            </a:br>
            <a:r>
              <a:rPr lang="en-GB"/>
              <a:t>title maximum of 4 lines </a:t>
            </a:r>
            <a:endParaRPr lang="en-US"/>
          </a:p>
        </p:txBody>
      </p:sp>
      <p:sp>
        <p:nvSpPr>
          <p:cNvPr id="14" name="Subtitle 2">
            <a:extLst>
              <a:ext uri="{FF2B5EF4-FFF2-40B4-BE49-F238E27FC236}">
                <a16:creationId xmlns:a16="http://schemas.microsoft.com/office/drawing/2014/main" id="{83D9B738-0A38-3F95-E441-05394665AD5D}"/>
              </a:ext>
            </a:extLst>
          </p:cNvPr>
          <p:cNvSpPr>
            <a:spLocks noGrp="1"/>
          </p:cNvSpPr>
          <p:nvPr>
            <p:ph type="subTitle" idx="1"/>
          </p:nvPr>
        </p:nvSpPr>
        <p:spPr>
          <a:xfrm>
            <a:off x="389159" y="4957301"/>
            <a:ext cx="3953581" cy="567655"/>
          </a:xfrm>
          <a:prstGeom prst="rect">
            <a:avLst/>
          </a:prstGeom>
        </p:spPr>
        <p:txBody>
          <a:bodyPr/>
          <a:lstStyle>
            <a:lvl1pPr marL="0" indent="0" algn="l">
              <a:buNone/>
              <a:defRPr sz="1940">
                <a:solidFill>
                  <a:srgbClr val="003C3B"/>
                </a:solidFill>
                <a:latin typeface="Outfit" pitchFamily="2" charset="0"/>
              </a:defRPr>
            </a:lvl1pPr>
            <a:lvl2pPr marL="277240" indent="0" algn="ctr">
              <a:buNone/>
              <a:defRPr sz="1213"/>
            </a:lvl2pPr>
            <a:lvl3pPr marL="554478" indent="0" algn="ctr">
              <a:buNone/>
              <a:defRPr sz="1092"/>
            </a:lvl3pPr>
            <a:lvl4pPr marL="831718" indent="0" algn="ctr">
              <a:buNone/>
              <a:defRPr sz="971"/>
            </a:lvl4pPr>
            <a:lvl5pPr marL="1108956" indent="0" algn="ctr">
              <a:buNone/>
              <a:defRPr sz="971"/>
            </a:lvl5pPr>
            <a:lvl6pPr marL="1386196" indent="0" algn="ctr">
              <a:buNone/>
              <a:defRPr sz="971"/>
            </a:lvl6pPr>
            <a:lvl7pPr marL="1663434" indent="0" algn="ctr">
              <a:buNone/>
              <a:defRPr sz="971"/>
            </a:lvl7pPr>
            <a:lvl8pPr marL="1940674" indent="0" algn="ctr">
              <a:buNone/>
              <a:defRPr sz="971"/>
            </a:lvl8pPr>
            <a:lvl9pPr marL="2217913" indent="0" algn="ctr">
              <a:buNone/>
              <a:defRPr sz="971"/>
            </a:lvl9pPr>
          </a:lstStyle>
          <a:p>
            <a:r>
              <a:rPr lang="en-GB"/>
              <a:t>Click to edit Master subtitle style</a:t>
            </a:r>
            <a:endParaRPr lang="en-US"/>
          </a:p>
        </p:txBody>
      </p:sp>
      <p:pic>
        <p:nvPicPr>
          <p:cNvPr id="5" name="Picture 4" descr="Logo&#10;&#10;Description automatically generated with medium confidence">
            <a:extLst>
              <a:ext uri="{FF2B5EF4-FFF2-40B4-BE49-F238E27FC236}">
                <a16:creationId xmlns:a16="http://schemas.microsoft.com/office/drawing/2014/main" id="{FE94CD4C-F1C9-4644-3D9F-04E1A64B8A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321" y="311184"/>
            <a:ext cx="1642925" cy="1081292"/>
          </a:xfrm>
          <a:prstGeom prst="rect">
            <a:avLst/>
          </a:prstGeom>
        </p:spPr>
      </p:pic>
      <p:pic>
        <p:nvPicPr>
          <p:cNvPr id="6" name="Picture 5" descr="People walking in front of a building&#10;&#10;Description automatically generated with low confidence">
            <a:extLst>
              <a:ext uri="{FF2B5EF4-FFF2-40B4-BE49-F238E27FC236}">
                <a16:creationId xmlns:a16="http://schemas.microsoft.com/office/drawing/2014/main" id="{2453E745-999C-68B9-6FF9-D2D0E2B40A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9552" y="-1"/>
            <a:ext cx="3584448" cy="6852573"/>
          </a:xfrm>
          <a:prstGeom prst="rect">
            <a:avLst/>
          </a:prstGeom>
        </p:spPr>
      </p:pic>
      <p:sp>
        <p:nvSpPr>
          <p:cNvPr id="7" name="Picture Placeholder 12">
            <a:extLst>
              <a:ext uri="{FF2B5EF4-FFF2-40B4-BE49-F238E27FC236}">
                <a16:creationId xmlns:a16="http://schemas.microsoft.com/office/drawing/2014/main" id="{3B4B6C34-58D9-2615-96CD-8FF10CBCD78C}"/>
              </a:ext>
            </a:extLst>
          </p:cNvPr>
          <p:cNvSpPr>
            <a:spLocks noGrp="1"/>
          </p:cNvSpPr>
          <p:nvPr>
            <p:ph type="pic" sz="quarter" idx="10" hasCustomPrompt="1"/>
          </p:nvPr>
        </p:nvSpPr>
        <p:spPr>
          <a:xfrm>
            <a:off x="5554547" y="-1"/>
            <a:ext cx="3589454" cy="6852573"/>
          </a:xfrm>
          <a:prstGeom prst="rect">
            <a:avLst/>
          </a:prstGeom>
          <a:noFill/>
        </p:spPr>
        <p:txBody>
          <a:bodyPr anchor="ctr"/>
          <a:lstStyle>
            <a:lvl1pPr marL="0" indent="0" algn="ctr">
              <a:buNone/>
              <a:defRPr b="0" i="0">
                <a:solidFill>
                  <a:schemeClr val="bg1"/>
                </a:solidFill>
                <a:latin typeface="Outfit" pitchFamily="2" charset="0"/>
              </a:defRPr>
            </a:lvl1pPr>
          </a:lstStyle>
          <a:p>
            <a:r>
              <a:rPr lang="en-GB"/>
              <a:t>Click icon to add picture </a:t>
            </a:r>
            <a:endParaRPr lang="en-US"/>
          </a:p>
        </p:txBody>
      </p:sp>
    </p:spTree>
    <p:extLst>
      <p:ext uri="{BB962C8B-B14F-4D97-AF65-F5344CB8AC3E}">
        <p14:creationId xmlns:p14="http://schemas.microsoft.com/office/powerpoint/2010/main" val="6625395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371A-D2D5-4200-2DCE-D7D59B366953}"/>
              </a:ext>
            </a:extLst>
          </p:cNvPr>
          <p:cNvSpPr>
            <a:spLocks noGrp="1"/>
          </p:cNvSpPr>
          <p:nvPr>
            <p:ph type="title"/>
          </p:nvPr>
        </p:nvSpPr>
        <p:spPr>
          <a:xfrm>
            <a:off x="628904" y="364849"/>
            <a:ext cx="7886195" cy="1325584"/>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4288139380"/>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661" r:id="rId3"/>
    <p:sldLayoutId id="2147483698" r:id="rId4"/>
    <p:sldLayoutId id="2147483716" r:id="rId5"/>
    <p:sldLayoutId id="2147483867" r:id="rId6"/>
    <p:sldLayoutId id="2147483785" r:id="rId7"/>
    <p:sldLayoutId id="2147483793" r:id="rId8"/>
    <p:sldLayoutId id="2147483730" r:id="rId9"/>
    <p:sldLayoutId id="2147483699" r:id="rId10"/>
    <p:sldLayoutId id="2147483804" r:id="rId11"/>
    <p:sldLayoutId id="2147483830" r:id="rId12"/>
    <p:sldLayoutId id="2147483823" r:id="rId13"/>
    <p:sldLayoutId id="2147483853" r:id="rId14"/>
    <p:sldLayoutId id="2147483690" r:id="rId15"/>
    <p:sldLayoutId id="2147483673" r:id="rId16"/>
    <p:sldLayoutId id="2147483840" r:id="rId17"/>
    <p:sldLayoutId id="2147483720" r:id="rId18"/>
    <p:sldLayoutId id="2147483667" r:id="rId19"/>
    <p:sldLayoutId id="2147483664" r:id="rId20"/>
    <p:sldLayoutId id="2147483862" r:id="rId21"/>
    <p:sldLayoutId id="2147483864" r:id="rId22"/>
    <p:sldLayoutId id="2147483674" r:id="rId23"/>
    <p:sldLayoutId id="2147483676" r:id="rId24"/>
    <p:sldLayoutId id="2147483675" r:id="rId25"/>
    <p:sldLayoutId id="2147483662" r:id="rId26"/>
    <p:sldLayoutId id="2147483678" r:id="rId27"/>
    <p:sldLayoutId id="2147483687" r:id="rId28"/>
    <p:sldLayoutId id="2147483689" r:id="rId29"/>
    <p:sldLayoutId id="2147483700" r:id="rId30"/>
    <p:sldLayoutId id="2147483701" r:id="rId31"/>
    <p:sldLayoutId id="2147483702" r:id="rId32"/>
    <p:sldLayoutId id="2147483680" r:id="rId33"/>
    <p:sldLayoutId id="2147483719" r:id="rId34"/>
    <p:sldLayoutId id="2147483682" r:id="rId35"/>
  </p:sldLayoutIdLst>
  <p:txStyles>
    <p:titleStyle>
      <a:lvl1pPr algn="l" defTabSz="554478" rtl="0" eaLnBrk="1" latinLnBrk="0" hangingPunct="1">
        <a:lnSpc>
          <a:spcPct val="90000"/>
        </a:lnSpc>
        <a:spcBef>
          <a:spcPct val="0"/>
        </a:spcBef>
        <a:buNone/>
        <a:defRPr sz="2668" b="0" i="0" kern="1200">
          <a:solidFill>
            <a:srgbClr val="003C3B"/>
          </a:solidFill>
          <a:latin typeface="Outfit" pitchFamily="2" charset="0"/>
          <a:ea typeface="+mj-ea"/>
          <a:cs typeface="+mj-cs"/>
        </a:defRPr>
      </a:lvl1pPr>
    </p:titleStyle>
    <p:bodyStyle>
      <a:lvl1pPr marL="138619" indent="-138619" algn="l" defTabSz="554478" rtl="0" eaLnBrk="1" latinLnBrk="0" hangingPunct="1">
        <a:lnSpc>
          <a:spcPct val="90000"/>
        </a:lnSpc>
        <a:spcBef>
          <a:spcPts val="607"/>
        </a:spcBef>
        <a:buFont typeface="Arial" panose="020B0604020202020204" pitchFamily="34" charset="0"/>
        <a:buChar char="•"/>
        <a:defRPr sz="1697" kern="1200">
          <a:solidFill>
            <a:schemeClr val="tx1"/>
          </a:solidFill>
          <a:latin typeface="+mn-lt"/>
          <a:ea typeface="+mn-ea"/>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456" kern="1200">
          <a:solidFill>
            <a:schemeClr val="tx1"/>
          </a:solidFill>
          <a:latin typeface="+mn-lt"/>
          <a:ea typeface="+mn-ea"/>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78" rtl="0" eaLnBrk="1" latinLnBrk="0" hangingPunct="1">
        <a:defRPr sz="1092" kern="1200">
          <a:solidFill>
            <a:schemeClr val="tx1"/>
          </a:solidFill>
          <a:latin typeface="+mn-lt"/>
          <a:ea typeface="+mn-ea"/>
          <a:cs typeface="+mn-cs"/>
        </a:defRPr>
      </a:lvl1pPr>
      <a:lvl2pPr marL="277240" algn="l" defTabSz="554478" rtl="0" eaLnBrk="1" latinLnBrk="0" hangingPunct="1">
        <a:defRPr sz="1092" kern="1200">
          <a:solidFill>
            <a:schemeClr val="tx1"/>
          </a:solidFill>
          <a:latin typeface="+mn-lt"/>
          <a:ea typeface="+mn-ea"/>
          <a:cs typeface="+mn-cs"/>
        </a:defRPr>
      </a:lvl2pPr>
      <a:lvl3pPr marL="554478" algn="l" defTabSz="554478" rtl="0" eaLnBrk="1" latinLnBrk="0" hangingPunct="1">
        <a:defRPr sz="1092" kern="1200">
          <a:solidFill>
            <a:schemeClr val="tx1"/>
          </a:solidFill>
          <a:latin typeface="+mn-lt"/>
          <a:ea typeface="+mn-ea"/>
          <a:cs typeface="+mn-cs"/>
        </a:defRPr>
      </a:lvl3pPr>
      <a:lvl4pPr marL="831718" algn="l" defTabSz="554478" rtl="0" eaLnBrk="1" latinLnBrk="0" hangingPunct="1">
        <a:defRPr sz="1092" kern="1200">
          <a:solidFill>
            <a:schemeClr val="tx1"/>
          </a:solidFill>
          <a:latin typeface="+mn-lt"/>
          <a:ea typeface="+mn-ea"/>
          <a:cs typeface="+mn-cs"/>
        </a:defRPr>
      </a:lvl4pPr>
      <a:lvl5pPr marL="1108956" algn="l" defTabSz="554478" rtl="0" eaLnBrk="1" latinLnBrk="0" hangingPunct="1">
        <a:defRPr sz="1092" kern="1200">
          <a:solidFill>
            <a:schemeClr val="tx1"/>
          </a:solidFill>
          <a:latin typeface="+mn-lt"/>
          <a:ea typeface="+mn-ea"/>
          <a:cs typeface="+mn-cs"/>
        </a:defRPr>
      </a:lvl5pPr>
      <a:lvl6pPr marL="1386196" algn="l" defTabSz="554478" rtl="0" eaLnBrk="1" latinLnBrk="0" hangingPunct="1">
        <a:defRPr sz="1092" kern="1200">
          <a:solidFill>
            <a:schemeClr val="tx1"/>
          </a:solidFill>
          <a:latin typeface="+mn-lt"/>
          <a:ea typeface="+mn-ea"/>
          <a:cs typeface="+mn-cs"/>
        </a:defRPr>
      </a:lvl6pPr>
      <a:lvl7pPr marL="1663434" algn="l" defTabSz="554478" rtl="0" eaLnBrk="1" latinLnBrk="0" hangingPunct="1">
        <a:defRPr sz="1092" kern="1200">
          <a:solidFill>
            <a:schemeClr val="tx1"/>
          </a:solidFill>
          <a:latin typeface="+mn-lt"/>
          <a:ea typeface="+mn-ea"/>
          <a:cs typeface="+mn-cs"/>
        </a:defRPr>
      </a:lvl7pPr>
      <a:lvl8pPr marL="1940674" algn="l" defTabSz="554478" rtl="0" eaLnBrk="1" latinLnBrk="0" hangingPunct="1">
        <a:defRPr sz="1092" kern="1200">
          <a:solidFill>
            <a:schemeClr val="tx1"/>
          </a:solidFill>
          <a:latin typeface="+mn-lt"/>
          <a:ea typeface="+mn-ea"/>
          <a:cs typeface="+mn-cs"/>
        </a:defRPr>
      </a:lvl8pPr>
      <a:lvl9pPr marL="2217913" algn="l" defTabSz="554478" rtl="0" eaLnBrk="1" latinLnBrk="0" hangingPunct="1">
        <a:defRPr sz="10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ites.exeter.ac.uk/pgcesddprimary/" TargetMode="Externa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hyperlink" Target="https://education.exeter.ac.uk/partnership/school_direct/" TargetMode="Externa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4" Type="http://schemas.openxmlformats.org/officeDocument/2006/relationships/hyperlink" Target="https://education.exeter.ac.uk/partnership/mentor_zone/welco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cation.exeter.ac.uk/partnership/mentor_zone/induction_training_and_feedback/"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77" y="3149816"/>
            <a:ext cx="5850231" cy="1887811"/>
          </a:xfrm>
        </p:spPr>
        <p:txBody>
          <a:bodyPr/>
          <a:lstStyle/>
          <a:p>
            <a:r>
              <a:rPr lang="en-GB" sz="2400" dirty="0">
                <a:latin typeface="Outfit"/>
                <a:cs typeface="Outfit"/>
              </a:rPr>
              <a:t>School Direct Distance</a:t>
            </a:r>
            <a:br>
              <a:rPr lang="en-GB" sz="2400" dirty="0">
                <a:latin typeface="Outfit"/>
                <a:cs typeface="Outfit"/>
              </a:rPr>
            </a:br>
            <a:br>
              <a:rPr lang="en-GB" sz="2400" dirty="0">
                <a:latin typeface="Outfit"/>
                <a:cs typeface="Outfit"/>
              </a:rPr>
            </a:br>
            <a:r>
              <a:rPr lang="en-GB" sz="2400" dirty="0">
                <a:latin typeface="Outfit"/>
                <a:cs typeface="Outfit"/>
              </a:rPr>
              <a:t>Exeter Model and IDP Induction</a:t>
            </a:r>
            <a:br>
              <a:rPr lang="en-GB" sz="2800" dirty="0">
                <a:latin typeface="Outfit"/>
                <a:cs typeface="Outfit"/>
              </a:rPr>
            </a:br>
            <a:br>
              <a:rPr lang="en-GB" sz="2800" dirty="0">
                <a:latin typeface="Outfit"/>
                <a:cs typeface="Outfit"/>
              </a:rPr>
            </a:br>
            <a:endParaRPr lang="en-US" sz="1800" dirty="0"/>
          </a:p>
        </p:txBody>
      </p:sp>
    </p:spTree>
    <p:extLst>
      <p:ext uri="{BB962C8B-B14F-4D97-AF65-F5344CB8AC3E}">
        <p14:creationId xmlns:p14="http://schemas.microsoft.com/office/powerpoint/2010/main" val="424759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52A2030-0820-745C-A3F1-EA26EDF7B345}"/>
              </a:ext>
            </a:extLst>
          </p:cNvPr>
          <p:cNvPicPr>
            <a:picLocks noGrp="1" noChangeAspect="1"/>
          </p:cNvPicPr>
          <p:nvPr>
            <p:ph idx="1"/>
          </p:nvPr>
        </p:nvPicPr>
        <p:blipFill>
          <a:blip r:embed="rId2"/>
          <a:stretch>
            <a:fillRect/>
          </a:stretch>
        </p:blipFill>
        <p:spPr>
          <a:xfrm>
            <a:off x="1383724" y="2855291"/>
            <a:ext cx="6316845" cy="3394728"/>
          </a:xfrm>
        </p:spPr>
      </p:pic>
      <p:sp>
        <p:nvSpPr>
          <p:cNvPr id="3" name="Title 2">
            <a:extLst>
              <a:ext uri="{FF2B5EF4-FFF2-40B4-BE49-F238E27FC236}">
                <a16:creationId xmlns:a16="http://schemas.microsoft.com/office/drawing/2014/main" id="{F55E8FE1-1970-C0A0-7869-17C8122AB2F1}"/>
              </a:ext>
            </a:extLst>
          </p:cNvPr>
          <p:cNvSpPr>
            <a:spLocks noGrp="1"/>
          </p:cNvSpPr>
          <p:nvPr>
            <p:ph type="title"/>
          </p:nvPr>
        </p:nvSpPr>
        <p:spPr/>
        <p:txBody>
          <a:bodyPr/>
          <a:lstStyle/>
          <a:p>
            <a:r>
              <a:rPr lang="en-GB" sz="4000">
                <a:latin typeface="Outfit"/>
                <a:cs typeface="Outfit"/>
              </a:rPr>
              <a:t>The Exeter Model Tools</a:t>
            </a:r>
            <a:endParaRPr lang="en-GB"/>
          </a:p>
        </p:txBody>
      </p:sp>
      <p:pic>
        <p:nvPicPr>
          <p:cNvPr id="5" name="Picture 5">
            <a:extLst>
              <a:ext uri="{FF2B5EF4-FFF2-40B4-BE49-F238E27FC236}">
                <a16:creationId xmlns:a16="http://schemas.microsoft.com/office/drawing/2014/main" id="{0FE0D300-4B02-D22B-FE81-BDCBD3757449}"/>
              </a:ext>
            </a:extLst>
          </p:cNvPr>
          <p:cNvPicPr>
            <a:picLocks noChangeAspect="1"/>
          </p:cNvPicPr>
          <p:nvPr/>
        </p:nvPicPr>
        <p:blipFill>
          <a:blip r:embed="rId3"/>
          <a:stretch>
            <a:fillRect/>
          </a:stretch>
        </p:blipFill>
        <p:spPr>
          <a:xfrm>
            <a:off x="6028340" y="5254015"/>
            <a:ext cx="2743200" cy="1473764"/>
          </a:xfrm>
          <a:prstGeom prst="rect">
            <a:avLst/>
          </a:prstGeom>
        </p:spPr>
      </p:pic>
      <p:sp>
        <p:nvSpPr>
          <p:cNvPr id="6" name="TextBox 5">
            <a:extLst>
              <a:ext uri="{FF2B5EF4-FFF2-40B4-BE49-F238E27FC236}">
                <a16:creationId xmlns:a16="http://schemas.microsoft.com/office/drawing/2014/main" id="{C492416C-BD4B-DDBF-60F4-B12ACE2B2757}"/>
              </a:ext>
            </a:extLst>
          </p:cNvPr>
          <p:cNvSpPr txBox="1"/>
          <p:nvPr/>
        </p:nvSpPr>
        <p:spPr>
          <a:xfrm>
            <a:off x="4382815" y="963669"/>
            <a:ext cx="4516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Exeter Model Framework</a:t>
            </a:r>
          </a:p>
        </p:txBody>
      </p:sp>
      <p:sp>
        <p:nvSpPr>
          <p:cNvPr id="7" name="TextBox 6">
            <a:extLst>
              <a:ext uri="{FF2B5EF4-FFF2-40B4-BE49-F238E27FC236}">
                <a16:creationId xmlns:a16="http://schemas.microsoft.com/office/drawing/2014/main" id="{3D80650B-72A0-7AB2-5395-60213F075CD5}"/>
              </a:ext>
            </a:extLst>
          </p:cNvPr>
          <p:cNvSpPr txBox="1"/>
          <p:nvPr/>
        </p:nvSpPr>
        <p:spPr>
          <a:xfrm>
            <a:off x="-642445" y="376204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Agenda</a:t>
            </a:r>
            <a:endParaRPr lang="en-GB" sz="2800" kern="1200">
              <a:solidFill>
                <a:schemeClr val="bg1">
                  <a:lumMod val="75000"/>
                </a:schemeClr>
              </a:solidFill>
              <a:latin typeface="Calibri"/>
              <a:ea typeface="+mn-ea"/>
              <a:cs typeface="Calibri"/>
            </a:endParaRPr>
          </a:p>
        </p:txBody>
      </p:sp>
      <p:sp>
        <p:nvSpPr>
          <p:cNvPr id="8" name="TextBox 7">
            <a:extLst>
              <a:ext uri="{FF2B5EF4-FFF2-40B4-BE49-F238E27FC236}">
                <a16:creationId xmlns:a16="http://schemas.microsoft.com/office/drawing/2014/main" id="{218BB6B1-B853-4C24-9F67-BF4585D45065}"/>
              </a:ext>
            </a:extLst>
          </p:cNvPr>
          <p:cNvSpPr txBox="1"/>
          <p:nvPr/>
        </p:nvSpPr>
        <p:spPr>
          <a:xfrm>
            <a:off x="7348701" y="208696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kern="1200">
                <a:solidFill>
                  <a:schemeClr val="bg1">
                    <a:lumMod val="75000"/>
                  </a:schemeClr>
                </a:solidFill>
                <a:latin typeface="Calibri"/>
                <a:ea typeface="+mn-ea"/>
                <a:cs typeface="+mn-cs"/>
              </a:rPr>
              <a:t>Episode</a:t>
            </a:r>
            <a:endParaRPr lang="en-GB">
              <a:solidFill>
                <a:schemeClr val="bg1">
                  <a:lumMod val="75000"/>
                </a:schemeClr>
              </a:solidFill>
            </a:endParaRPr>
          </a:p>
        </p:txBody>
      </p:sp>
      <p:sp>
        <p:nvSpPr>
          <p:cNvPr id="9" name="TextBox 8">
            <a:extLst>
              <a:ext uri="{FF2B5EF4-FFF2-40B4-BE49-F238E27FC236}">
                <a16:creationId xmlns:a16="http://schemas.microsoft.com/office/drawing/2014/main" id="{AC0E0FC4-DF1E-1177-3AF3-64C522C4D187}"/>
              </a:ext>
            </a:extLst>
          </p:cNvPr>
          <p:cNvSpPr txBox="1"/>
          <p:nvPr/>
        </p:nvSpPr>
        <p:spPr>
          <a:xfrm>
            <a:off x="1180443" y="628452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Demonstration</a:t>
            </a:r>
          </a:p>
        </p:txBody>
      </p:sp>
      <p:sp>
        <p:nvSpPr>
          <p:cNvPr id="10" name="TextBox 9">
            <a:extLst>
              <a:ext uri="{FF2B5EF4-FFF2-40B4-BE49-F238E27FC236}">
                <a16:creationId xmlns:a16="http://schemas.microsoft.com/office/drawing/2014/main" id="{DD25006F-8C3B-018D-F29C-F0B856262979}"/>
              </a:ext>
            </a:extLst>
          </p:cNvPr>
          <p:cNvSpPr txBox="1"/>
          <p:nvPr/>
        </p:nvSpPr>
        <p:spPr>
          <a:xfrm>
            <a:off x="677917" y="96564"/>
            <a:ext cx="38763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2800" kern="1200">
                <a:solidFill>
                  <a:schemeClr val="bg1">
                    <a:lumMod val="75000"/>
                  </a:schemeClr>
                </a:solidFill>
                <a:latin typeface="Calibri"/>
                <a:ea typeface="+mn-ea"/>
                <a:cs typeface="+mn-cs"/>
              </a:rPr>
              <a:t>Framework Reflection</a:t>
            </a:r>
          </a:p>
        </p:txBody>
      </p:sp>
    </p:spTree>
    <p:extLst>
      <p:ext uri="{BB962C8B-B14F-4D97-AF65-F5344CB8AC3E}">
        <p14:creationId xmlns:p14="http://schemas.microsoft.com/office/powerpoint/2010/main" val="70482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510890" y="1231925"/>
            <a:ext cx="8630056" cy="615900"/>
          </a:xfrm>
        </p:spPr>
        <p:txBody>
          <a:bodyPr/>
          <a:lstStyle/>
          <a:p>
            <a:r>
              <a:rPr lang="en-GB" sz="4000">
                <a:latin typeface="Outfit"/>
                <a:cs typeface="Outfit"/>
              </a:rPr>
              <a:t>Episode and Lesson Planning</a:t>
            </a:r>
            <a:endParaRPr lang="en-US"/>
          </a:p>
        </p:txBody>
      </p:sp>
      <p:pic>
        <p:nvPicPr>
          <p:cNvPr id="2" name="Picture 4" descr="Graphical user interface, text, application, PowerPoint&#10;&#10;Description automatically generated">
            <a:extLst>
              <a:ext uri="{FF2B5EF4-FFF2-40B4-BE49-F238E27FC236}">
                <a16:creationId xmlns:a16="http://schemas.microsoft.com/office/drawing/2014/main" id="{87314122-ED12-1A3D-E05D-2F4727F29970}"/>
              </a:ext>
            </a:extLst>
          </p:cNvPr>
          <p:cNvPicPr>
            <a:picLocks noChangeAspect="1"/>
          </p:cNvPicPr>
          <p:nvPr/>
        </p:nvPicPr>
        <p:blipFill>
          <a:blip r:embed="rId2"/>
          <a:stretch>
            <a:fillRect/>
          </a:stretch>
        </p:blipFill>
        <p:spPr>
          <a:xfrm>
            <a:off x="447869" y="2396618"/>
            <a:ext cx="3268047" cy="2099754"/>
          </a:xfrm>
          <a:prstGeom prst="rect">
            <a:avLst/>
          </a:prstGeom>
        </p:spPr>
      </p:pic>
      <p:pic>
        <p:nvPicPr>
          <p:cNvPr id="5" name="Picture 5" descr="Graphical user interface, text, application&#10;&#10;Description automatically generated">
            <a:extLst>
              <a:ext uri="{FF2B5EF4-FFF2-40B4-BE49-F238E27FC236}">
                <a16:creationId xmlns:a16="http://schemas.microsoft.com/office/drawing/2014/main" id="{4B87F180-1FE0-59C0-C4DF-ACC1D30730C0}"/>
              </a:ext>
            </a:extLst>
          </p:cNvPr>
          <p:cNvPicPr>
            <a:picLocks noChangeAspect="1"/>
          </p:cNvPicPr>
          <p:nvPr/>
        </p:nvPicPr>
        <p:blipFill>
          <a:blip r:embed="rId3"/>
          <a:stretch>
            <a:fillRect/>
          </a:stretch>
        </p:blipFill>
        <p:spPr>
          <a:xfrm>
            <a:off x="4133463" y="2394602"/>
            <a:ext cx="3734576" cy="2068793"/>
          </a:xfrm>
          <a:prstGeom prst="rect">
            <a:avLst/>
          </a:prstGeom>
        </p:spPr>
      </p:pic>
      <p:pic>
        <p:nvPicPr>
          <p:cNvPr id="6" name="Picture 6" descr="Text, chat or text message&#10;&#10;Description automatically generated">
            <a:extLst>
              <a:ext uri="{FF2B5EF4-FFF2-40B4-BE49-F238E27FC236}">
                <a16:creationId xmlns:a16="http://schemas.microsoft.com/office/drawing/2014/main" id="{95434036-6DFD-22F9-7DE6-FA8DB57BB362}"/>
              </a:ext>
            </a:extLst>
          </p:cNvPr>
          <p:cNvPicPr>
            <a:picLocks noChangeAspect="1"/>
          </p:cNvPicPr>
          <p:nvPr/>
        </p:nvPicPr>
        <p:blipFill>
          <a:blip r:embed="rId4"/>
          <a:stretch>
            <a:fillRect/>
          </a:stretch>
        </p:blipFill>
        <p:spPr>
          <a:xfrm>
            <a:off x="389553" y="4659065"/>
            <a:ext cx="3373015" cy="1948583"/>
          </a:xfrm>
          <a:prstGeom prst="rect">
            <a:avLst/>
          </a:prstGeom>
        </p:spPr>
      </p:pic>
      <p:pic>
        <p:nvPicPr>
          <p:cNvPr id="7" name="Picture 7" descr="Text&#10;&#10;Description automatically generated">
            <a:extLst>
              <a:ext uri="{FF2B5EF4-FFF2-40B4-BE49-F238E27FC236}">
                <a16:creationId xmlns:a16="http://schemas.microsoft.com/office/drawing/2014/main" id="{0FCE30D1-280D-A6CA-BA95-C5E03FD0A95E}"/>
              </a:ext>
            </a:extLst>
          </p:cNvPr>
          <p:cNvPicPr>
            <a:picLocks noChangeAspect="1"/>
          </p:cNvPicPr>
          <p:nvPr/>
        </p:nvPicPr>
        <p:blipFill>
          <a:blip r:embed="rId5"/>
          <a:stretch>
            <a:fillRect/>
          </a:stretch>
        </p:blipFill>
        <p:spPr>
          <a:xfrm>
            <a:off x="4133461" y="4603354"/>
            <a:ext cx="3792893" cy="1966700"/>
          </a:xfrm>
          <a:prstGeom prst="rect">
            <a:avLst/>
          </a:prstGeom>
        </p:spPr>
      </p:pic>
    </p:spTree>
    <p:extLst>
      <p:ext uri="{BB962C8B-B14F-4D97-AF65-F5344CB8AC3E}">
        <p14:creationId xmlns:p14="http://schemas.microsoft.com/office/powerpoint/2010/main" val="293312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736DE25F-8226-9442-3E1E-C5FA9C71DFFB}"/>
              </a:ext>
            </a:extLst>
          </p:cNvPr>
          <p:cNvPicPr>
            <a:picLocks noGrp="1" noChangeAspect="1"/>
          </p:cNvPicPr>
          <p:nvPr>
            <p:ph idx="1"/>
          </p:nvPr>
        </p:nvPicPr>
        <p:blipFill>
          <a:blip r:embed="rId2"/>
          <a:stretch>
            <a:fillRect/>
          </a:stretch>
        </p:blipFill>
        <p:spPr>
          <a:xfrm>
            <a:off x="1379361" y="3428607"/>
            <a:ext cx="6372225" cy="1571625"/>
          </a:xfrm>
        </p:spPr>
      </p:pic>
      <p:sp>
        <p:nvSpPr>
          <p:cNvPr id="3" name="Title 2">
            <a:extLst>
              <a:ext uri="{FF2B5EF4-FFF2-40B4-BE49-F238E27FC236}">
                <a16:creationId xmlns:a16="http://schemas.microsoft.com/office/drawing/2014/main" id="{AD374BD6-1D78-5B3C-4FC9-0C2FFD580AB6}"/>
              </a:ext>
            </a:extLst>
          </p:cNvPr>
          <p:cNvSpPr>
            <a:spLocks noGrp="1"/>
          </p:cNvSpPr>
          <p:nvPr>
            <p:ph type="title"/>
          </p:nvPr>
        </p:nvSpPr>
        <p:spPr/>
        <p:txBody>
          <a:bodyPr/>
          <a:lstStyle/>
          <a:p>
            <a:r>
              <a:rPr lang="en-GB" sz="4000">
                <a:latin typeface="Outfit"/>
                <a:cs typeface="Outfit"/>
              </a:rPr>
              <a:t>Episode and lesson observations</a:t>
            </a:r>
            <a:endParaRPr lang="en-GB"/>
          </a:p>
        </p:txBody>
      </p:sp>
      <p:sp>
        <p:nvSpPr>
          <p:cNvPr id="5" name="TextBox 4">
            <a:extLst>
              <a:ext uri="{FF2B5EF4-FFF2-40B4-BE49-F238E27FC236}">
                <a16:creationId xmlns:a16="http://schemas.microsoft.com/office/drawing/2014/main" id="{F7165F2B-F6C4-593D-8DF6-11623A6AD842}"/>
              </a:ext>
            </a:extLst>
          </p:cNvPr>
          <p:cNvSpPr txBox="1"/>
          <p:nvPr/>
        </p:nvSpPr>
        <p:spPr>
          <a:xfrm>
            <a:off x="3268928" y="3580887"/>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1400" kern="1200">
                <a:solidFill>
                  <a:srgbClr val="FFFFFF"/>
                </a:solidFill>
                <a:latin typeface="Century Gothic"/>
                <a:ea typeface="+mn-ea"/>
                <a:cs typeface="+mn-cs"/>
              </a:rPr>
              <a:t>2 formal  lesson observations per week in BP and CP Phase.</a:t>
            </a:r>
          </a:p>
          <a:p>
            <a:pPr algn="ctr" rtl="0"/>
            <a:r>
              <a:rPr lang="en-US" sz="1400" kern="1200">
                <a:solidFill>
                  <a:srgbClr val="FFFFFF"/>
                </a:solidFill>
                <a:latin typeface="Century Gothic"/>
                <a:ea typeface="+mn-ea"/>
                <a:cs typeface="+mn-cs"/>
              </a:rPr>
              <a:t>DI and EE phase is more flexible (min. 1 formal lesson observation)</a:t>
            </a:r>
          </a:p>
        </p:txBody>
      </p:sp>
      <p:sp>
        <p:nvSpPr>
          <p:cNvPr id="6" name="TextBox 5">
            <a:extLst>
              <a:ext uri="{FF2B5EF4-FFF2-40B4-BE49-F238E27FC236}">
                <a16:creationId xmlns:a16="http://schemas.microsoft.com/office/drawing/2014/main" id="{49218CE2-E8A3-7C4E-5CAE-01A06AA606B0}"/>
              </a:ext>
            </a:extLst>
          </p:cNvPr>
          <p:cNvSpPr txBox="1"/>
          <p:nvPr/>
        </p:nvSpPr>
        <p:spPr>
          <a:xfrm>
            <a:off x="261257" y="245395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mn-cs"/>
              </a:rPr>
              <a:t>Observations can be conducted by teachers in the department as well as the Lead Mentor</a:t>
            </a:r>
          </a:p>
        </p:txBody>
      </p:sp>
      <p:sp>
        <p:nvSpPr>
          <p:cNvPr id="7" name="TextBox 6">
            <a:extLst>
              <a:ext uri="{FF2B5EF4-FFF2-40B4-BE49-F238E27FC236}">
                <a16:creationId xmlns:a16="http://schemas.microsoft.com/office/drawing/2014/main" id="{3810EBCD-4CDA-2292-AB21-80537011B51C}"/>
              </a:ext>
            </a:extLst>
          </p:cNvPr>
          <p:cNvSpPr txBox="1"/>
          <p:nvPr/>
        </p:nvSpPr>
        <p:spPr>
          <a:xfrm>
            <a:off x="6139543" y="250060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Focus is on the impact of  teaching and pupil learning</a:t>
            </a:r>
          </a:p>
        </p:txBody>
      </p:sp>
      <p:sp>
        <p:nvSpPr>
          <p:cNvPr id="8" name="TextBox 7">
            <a:extLst>
              <a:ext uri="{FF2B5EF4-FFF2-40B4-BE49-F238E27FC236}">
                <a16:creationId xmlns:a16="http://schemas.microsoft.com/office/drawing/2014/main" id="{EE8F1FFE-0C32-9B80-F7DB-FD64853EE62A}"/>
              </a:ext>
            </a:extLst>
          </p:cNvPr>
          <p:cNvSpPr txBox="1"/>
          <p:nvPr/>
        </p:nvSpPr>
        <p:spPr>
          <a:xfrm>
            <a:off x="179614" y="54514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cs typeface="Calibri"/>
              </a:rPr>
              <a:t>Teacher notes the Areas of Strength and Areas for Development and completes a summary</a:t>
            </a:r>
          </a:p>
        </p:txBody>
      </p:sp>
      <p:sp>
        <p:nvSpPr>
          <p:cNvPr id="9" name="TextBox 8">
            <a:extLst>
              <a:ext uri="{FF2B5EF4-FFF2-40B4-BE49-F238E27FC236}">
                <a16:creationId xmlns:a16="http://schemas.microsoft.com/office/drawing/2014/main" id="{971C0A39-0A1C-F195-5353-890EF7BE2F1C}"/>
              </a:ext>
            </a:extLst>
          </p:cNvPr>
          <p:cNvSpPr txBox="1"/>
          <p:nvPr/>
        </p:nvSpPr>
        <p:spPr>
          <a:xfrm>
            <a:off x="6267839" y="5171492"/>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The observer references the profile descriptors against the practice observed. See </a:t>
            </a:r>
            <a:r>
              <a:rPr lang="en-GB" b="1" kern="1200">
                <a:solidFill>
                  <a:schemeClr val="tx1"/>
                </a:solidFill>
                <a:latin typeface="Calibri"/>
                <a:ea typeface="+mn-ea"/>
                <a:cs typeface="Calibri"/>
              </a:rPr>
              <a:t>Phase Instructions and Profile Descriptors</a:t>
            </a:r>
          </a:p>
        </p:txBody>
      </p:sp>
    </p:spTree>
    <p:extLst>
      <p:ext uri="{BB962C8B-B14F-4D97-AF65-F5344CB8AC3E}">
        <p14:creationId xmlns:p14="http://schemas.microsoft.com/office/powerpoint/2010/main" val="355078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text&#10;&#10;Description automatically generated">
            <a:extLst>
              <a:ext uri="{FF2B5EF4-FFF2-40B4-BE49-F238E27FC236}">
                <a16:creationId xmlns:a16="http://schemas.microsoft.com/office/drawing/2014/main" id="{636F0F5D-478D-D33C-2981-2D24082C8EA8}"/>
              </a:ext>
            </a:extLst>
          </p:cNvPr>
          <p:cNvPicPr>
            <a:picLocks noGrp="1" noChangeAspect="1"/>
          </p:cNvPicPr>
          <p:nvPr>
            <p:ph idx="1"/>
          </p:nvPr>
        </p:nvPicPr>
        <p:blipFill>
          <a:blip r:embed="rId2"/>
          <a:stretch>
            <a:fillRect/>
          </a:stretch>
        </p:blipFill>
        <p:spPr>
          <a:xfrm>
            <a:off x="725100" y="1840588"/>
            <a:ext cx="7342511" cy="4479411"/>
          </a:xfrm>
        </p:spPr>
      </p:pic>
      <p:sp>
        <p:nvSpPr>
          <p:cNvPr id="3" name="Title 2">
            <a:extLst>
              <a:ext uri="{FF2B5EF4-FFF2-40B4-BE49-F238E27FC236}">
                <a16:creationId xmlns:a16="http://schemas.microsoft.com/office/drawing/2014/main" id="{CC7F457D-BCCE-ACE3-AC09-CE979FF74D30}"/>
              </a:ext>
            </a:extLst>
          </p:cNvPr>
          <p:cNvSpPr>
            <a:spLocks noGrp="1"/>
          </p:cNvSpPr>
          <p:nvPr>
            <p:ph type="title"/>
          </p:nvPr>
        </p:nvSpPr>
        <p:spPr>
          <a:xfrm>
            <a:off x="984947" y="1102441"/>
            <a:ext cx="8630056" cy="615900"/>
          </a:xfrm>
        </p:spPr>
        <p:txBody>
          <a:bodyPr/>
          <a:lstStyle/>
          <a:p>
            <a:r>
              <a:rPr lang="en-GB" sz="4000">
                <a:latin typeface="Outfit"/>
                <a:cs typeface="Outfit"/>
              </a:rPr>
              <a:t>Demonstrations and Agendas</a:t>
            </a:r>
            <a:endParaRPr lang="en-GB"/>
          </a:p>
        </p:txBody>
      </p:sp>
    </p:spTree>
    <p:extLst>
      <p:ext uri="{BB962C8B-B14F-4D97-AF65-F5344CB8AC3E}">
        <p14:creationId xmlns:p14="http://schemas.microsoft.com/office/powerpoint/2010/main" val="2591226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8D1237-417D-FA76-F0C5-4849A0569077}"/>
              </a:ext>
            </a:extLst>
          </p:cNvPr>
          <p:cNvSpPr>
            <a:spLocks noGrp="1"/>
          </p:cNvSpPr>
          <p:nvPr>
            <p:ph type="title"/>
          </p:nvPr>
        </p:nvSpPr>
        <p:spPr>
          <a:xfrm>
            <a:off x="390121" y="627294"/>
            <a:ext cx="6226717" cy="615900"/>
          </a:xfrm>
        </p:spPr>
        <p:txBody>
          <a:bodyPr anchor="t">
            <a:normAutofit/>
          </a:bodyPr>
          <a:lstStyle/>
          <a:p>
            <a:r>
              <a:rPr lang="en-GB" sz="2800"/>
              <a:t>Learning focuses for Demos and Agendas</a:t>
            </a:r>
          </a:p>
        </p:txBody>
      </p:sp>
      <p:pic>
        <p:nvPicPr>
          <p:cNvPr id="4" name="Picture 4" descr="Text&#10;&#10;Description automatically generated">
            <a:extLst>
              <a:ext uri="{FF2B5EF4-FFF2-40B4-BE49-F238E27FC236}">
                <a16:creationId xmlns:a16="http://schemas.microsoft.com/office/drawing/2014/main" id="{A45AD898-1FA3-E630-DA9C-FB21AD2F0F7A}"/>
              </a:ext>
            </a:extLst>
          </p:cNvPr>
          <p:cNvPicPr>
            <a:picLocks noGrp="1" noChangeAspect="1"/>
          </p:cNvPicPr>
          <p:nvPr>
            <p:ph idx="1"/>
          </p:nvPr>
        </p:nvPicPr>
        <p:blipFill>
          <a:blip r:embed="rId2"/>
          <a:stretch>
            <a:fillRect/>
          </a:stretch>
        </p:blipFill>
        <p:spPr>
          <a:xfrm>
            <a:off x="1045977" y="1583360"/>
            <a:ext cx="6992338" cy="4771243"/>
          </a:xfrm>
          <a:noFill/>
        </p:spPr>
      </p:pic>
    </p:spTree>
    <p:extLst>
      <p:ext uri="{BB962C8B-B14F-4D97-AF65-F5344CB8AC3E}">
        <p14:creationId xmlns:p14="http://schemas.microsoft.com/office/powerpoint/2010/main" val="272068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617295-48B4-F49D-3CBC-51CF4390392E}"/>
              </a:ext>
            </a:extLst>
          </p:cNvPr>
          <p:cNvSpPr>
            <a:spLocks noGrp="1"/>
          </p:cNvSpPr>
          <p:nvPr>
            <p:ph type="title"/>
          </p:nvPr>
        </p:nvSpPr>
        <p:spPr>
          <a:xfrm>
            <a:off x="390121" y="627294"/>
            <a:ext cx="6226717" cy="615900"/>
          </a:xfrm>
        </p:spPr>
        <p:txBody>
          <a:bodyPr/>
          <a:lstStyle/>
          <a:p>
            <a:r>
              <a:rPr lang="en-US" sz="4000">
                <a:latin typeface="Outfit"/>
                <a:cs typeface="Outfit"/>
              </a:rPr>
              <a:t>Example Demonstration</a:t>
            </a:r>
            <a:endParaRPr lang="en-US"/>
          </a:p>
        </p:txBody>
      </p:sp>
      <p:pic>
        <p:nvPicPr>
          <p:cNvPr id="4" name="Picture 4" descr="Graphical user interface, text, application, Word&#10;&#10;Description automatically generated">
            <a:extLst>
              <a:ext uri="{FF2B5EF4-FFF2-40B4-BE49-F238E27FC236}">
                <a16:creationId xmlns:a16="http://schemas.microsoft.com/office/drawing/2014/main" id="{1BB2DA2B-8C4F-E5FC-22BB-FE1C96345EB2}"/>
              </a:ext>
            </a:extLst>
          </p:cNvPr>
          <p:cNvPicPr>
            <a:picLocks noGrp="1" noChangeAspect="1"/>
          </p:cNvPicPr>
          <p:nvPr>
            <p:ph idx="1"/>
          </p:nvPr>
        </p:nvPicPr>
        <p:blipFill>
          <a:blip r:embed="rId2"/>
          <a:stretch>
            <a:fillRect/>
          </a:stretch>
        </p:blipFill>
        <p:spPr>
          <a:xfrm>
            <a:off x="692804" y="1274442"/>
            <a:ext cx="7460375" cy="5221381"/>
          </a:xfrm>
          <a:noFill/>
        </p:spPr>
      </p:pic>
    </p:spTree>
    <p:extLst>
      <p:ext uri="{BB962C8B-B14F-4D97-AF65-F5344CB8AC3E}">
        <p14:creationId xmlns:p14="http://schemas.microsoft.com/office/powerpoint/2010/main" val="3143835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D3EC18-C0C1-0FE0-303F-C01CF74CCB12}"/>
              </a:ext>
            </a:extLst>
          </p:cNvPr>
          <p:cNvSpPr>
            <a:spLocks noGrp="1"/>
          </p:cNvSpPr>
          <p:nvPr>
            <p:ph idx="1"/>
          </p:nvPr>
        </p:nvSpPr>
        <p:spPr>
          <a:xfrm>
            <a:off x="389559" y="2855291"/>
            <a:ext cx="4281351" cy="3394728"/>
          </a:xfrm>
        </p:spPr>
        <p:txBody>
          <a:bodyPr lIns="91440" tIns="45720" rIns="91440" bIns="45720" anchor="t"/>
          <a:lstStyle/>
          <a:p>
            <a:pPr marL="138430" indent="-138430"/>
            <a:r>
              <a:rPr lang="en-GB" sz="1500">
                <a:solidFill>
                  <a:srgbClr val="1B1810"/>
                </a:solidFill>
                <a:latin typeface="Outfit"/>
                <a:cs typeface="Calibri"/>
              </a:rPr>
              <a:t> </a:t>
            </a:r>
            <a:r>
              <a:rPr lang="en-GB" sz="1500">
                <a:solidFill>
                  <a:srgbClr val="404040"/>
                </a:solidFill>
                <a:latin typeface="Outfit"/>
                <a:cs typeface="Outfit"/>
              </a:rPr>
              <a:t>The Agenda focuses on an aspect of the trainee’s classroom practice that they want (or need) to develop. </a:t>
            </a:r>
            <a:endParaRPr lang="en-GB" sz="1900">
              <a:latin typeface="Outfit"/>
              <a:cs typeface="Outfit"/>
            </a:endParaRPr>
          </a:p>
          <a:p>
            <a:pPr marL="138430" indent="-138430"/>
            <a:endParaRPr lang="en-GB" sz="1500">
              <a:solidFill>
                <a:srgbClr val="1B1810"/>
              </a:solidFill>
              <a:latin typeface="Outfit"/>
              <a:cs typeface="Calibri"/>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It acts as a ‘microscope’ on a single aspect of their teaching.   </a:t>
            </a:r>
            <a:endParaRPr lang="en-GB" sz="1900">
              <a:latin typeface="Outfit"/>
              <a:cs typeface="Outfit"/>
            </a:endParaRPr>
          </a:p>
          <a:p>
            <a:pPr marL="138430" indent="-138430"/>
            <a:endParaRPr lang="en-GB" sz="1500">
              <a:solidFill>
                <a:srgbClr val="404040"/>
              </a:solidFill>
              <a:latin typeface="Outfit"/>
              <a:cs typeface="Outfit"/>
            </a:endParaRPr>
          </a:p>
          <a:p>
            <a:pPr marL="138430" indent="-138430"/>
            <a:r>
              <a:rPr lang="en-GB" sz="1500">
                <a:solidFill>
                  <a:srgbClr val="1B1810"/>
                </a:solidFill>
                <a:latin typeface="Outfit"/>
                <a:cs typeface="Calibri"/>
              </a:rPr>
              <a:t> </a:t>
            </a:r>
            <a:r>
              <a:rPr lang="en-GB" sz="1500">
                <a:solidFill>
                  <a:srgbClr val="404040"/>
                </a:solidFill>
                <a:latin typeface="Outfit"/>
                <a:cs typeface="Outfit"/>
              </a:rPr>
              <a:t>The trainee then analyses their teaching and writes a critical reflection, working out what effect they had on the pupils’ learning.  They write up their evaluation. </a:t>
            </a:r>
            <a:endParaRPr lang="en-GB" sz="19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19C16F83-910A-15E5-56B0-D4C20BA2ED7A}"/>
              </a:ext>
            </a:extLst>
          </p:cNvPr>
          <p:cNvSpPr>
            <a:spLocks noGrp="1"/>
          </p:cNvSpPr>
          <p:nvPr>
            <p:ph type="title"/>
          </p:nvPr>
        </p:nvSpPr>
        <p:spPr/>
        <p:txBody>
          <a:bodyPr/>
          <a:lstStyle/>
          <a:p>
            <a:r>
              <a:rPr lang="en-GB" sz="4000">
                <a:latin typeface="Outfit"/>
                <a:cs typeface="Outfit"/>
              </a:rPr>
              <a:t>Agendas</a:t>
            </a:r>
            <a:endParaRPr lang="en-GB"/>
          </a:p>
        </p:txBody>
      </p:sp>
      <p:pic>
        <p:nvPicPr>
          <p:cNvPr id="4" name="Picture 4" descr="Table&#10;&#10;Description automatically generated">
            <a:extLst>
              <a:ext uri="{FF2B5EF4-FFF2-40B4-BE49-F238E27FC236}">
                <a16:creationId xmlns:a16="http://schemas.microsoft.com/office/drawing/2014/main" id="{50BD8589-BE07-3D70-94CA-4910354A8191}"/>
              </a:ext>
            </a:extLst>
          </p:cNvPr>
          <p:cNvPicPr>
            <a:picLocks noChangeAspect="1"/>
          </p:cNvPicPr>
          <p:nvPr/>
        </p:nvPicPr>
        <p:blipFill>
          <a:blip r:embed="rId2"/>
          <a:stretch>
            <a:fillRect/>
          </a:stretch>
        </p:blipFill>
        <p:spPr>
          <a:xfrm>
            <a:off x="4669971" y="1306937"/>
            <a:ext cx="4037822" cy="5387125"/>
          </a:xfrm>
          <a:prstGeom prst="rect">
            <a:avLst/>
          </a:prstGeom>
        </p:spPr>
      </p:pic>
    </p:spTree>
    <p:extLst>
      <p:ext uri="{BB962C8B-B14F-4D97-AF65-F5344CB8AC3E}">
        <p14:creationId xmlns:p14="http://schemas.microsoft.com/office/powerpoint/2010/main" val="818438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3F3DE6-869D-F1AE-9B42-724B76F2437E}"/>
              </a:ext>
            </a:extLst>
          </p:cNvPr>
          <p:cNvSpPr>
            <a:spLocks noGrp="1"/>
          </p:cNvSpPr>
          <p:nvPr>
            <p:ph idx="1"/>
          </p:nvPr>
        </p:nvSpPr>
        <p:spPr>
          <a:xfrm>
            <a:off x="148503" y="2967434"/>
            <a:ext cx="4316340" cy="3394728"/>
          </a:xfrm>
        </p:spPr>
        <p:txBody>
          <a:bodyPr lIns="91440" tIns="45720" rIns="91440" bIns="45720" anchor="t"/>
          <a:lstStyle/>
          <a:p>
            <a:pPr marL="138430" indent="-138430"/>
            <a:r>
              <a:rPr lang="en-GB" sz="1500">
                <a:solidFill>
                  <a:srgbClr val="404040"/>
                </a:solidFill>
                <a:latin typeface="Outfit"/>
                <a:cs typeface="Outfit"/>
              </a:rPr>
              <a:t>Trainees should draw on research and reading if possible. </a:t>
            </a:r>
            <a:endParaRPr lang="en-GB" sz="1900">
              <a:latin typeface="Outfit"/>
              <a:cs typeface="Outfit"/>
            </a:endParaRPr>
          </a:p>
          <a:p>
            <a:pPr marL="138430" indent="-138430"/>
            <a:r>
              <a:rPr lang="en-GB" sz="1500">
                <a:solidFill>
                  <a:srgbClr val="404040"/>
                </a:solidFill>
                <a:latin typeface="Outfit"/>
                <a:cs typeface="Outfit"/>
              </a:rPr>
              <a:t>Agendas should be a challenge for the trainee.</a:t>
            </a:r>
            <a:endParaRPr lang="en-GB" sz="1900">
              <a:latin typeface="Outfit"/>
              <a:cs typeface="Outfit"/>
            </a:endParaRPr>
          </a:p>
          <a:p>
            <a:pPr marL="138430" indent="-138430"/>
            <a:r>
              <a:rPr lang="en-GB" sz="1500">
                <a:solidFill>
                  <a:srgbClr val="404040"/>
                </a:solidFill>
                <a:latin typeface="Outfit"/>
                <a:cs typeface="Outfit"/>
              </a:rPr>
              <a:t>Agendas should move the trainee’s teaching forward .</a:t>
            </a:r>
            <a:endParaRPr lang="en-GB" sz="1900">
              <a:latin typeface="Outfit"/>
              <a:cs typeface="Outfit"/>
            </a:endParaRPr>
          </a:p>
          <a:p>
            <a:pPr marL="138430" indent="-138430"/>
            <a:r>
              <a:rPr lang="en-GB" sz="1500">
                <a:solidFill>
                  <a:srgbClr val="404040"/>
                </a:solidFill>
                <a:latin typeface="Outfit"/>
                <a:cs typeface="Outfit"/>
              </a:rPr>
              <a:t>Demonstrations and Agendas provide evidence that a trainee can reflect critically on aspects of their own learning</a:t>
            </a:r>
            <a:endParaRPr lang="en-GB" sz="19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4C49A4B9-BB26-6D0B-1E87-621E8FECD53D}"/>
              </a:ext>
            </a:extLst>
          </p:cNvPr>
          <p:cNvSpPr>
            <a:spLocks noGrp="1"/>
          </p:cNvSpPr>
          <p:nvPr>
            <p:ph type="title"/>
          </p:nvPr>
        </p:nvSpPr>
        <p:spPr>
          <a:xfrm>
            <a:off x="226834" y="1405686"/>
            <a:ext cx="8630056" cy="615900"/>
          </a:xfrm>
        </p:spPr>
        <p:txBody>
          <a:bodyPr/>
          <a:lstStyle/>
          <a:p>
            <a:r>
              <a:rPr lang="en-GB" sz="4000">
                <a:latin typeface="Outfit"/>
                <a:cs typeface="Outfit"/>
              </a:rPr>
              <a:t>Evaluating an agenda: the main objective</a:t>
            </a:r>
            <a:endParaRPr lang="en-GB"/>
          </a:p>
        </p:txBody>
      </p:sp>
      <p:pic>
        <p:nvPicPr>
          <p:cNvPr id="4" name="Picture 4" descr="Text, letter&#10;&#10;Description automatically generated">
            <a:extLst>
              <a:ext uri="{FF2B5EF4-FFF2-40B4-BE49-F238E27FC236}">
                <a16:creationId xmlns:a16="http://schemas.microsoft.com/office/drawing/2014/main" id="{298BE889-71E1-199C-1D5B-7947E229F5FE}"/>
              </a:ext>
            </a:extLst>
          </p:cNvPr>
          <p:cNvPicPr>
            <a:picLocks noChangeAspect="1"/>
          </p:cNvPicPr>
          <p:nvPr/>
        </p:nvPicPr>
        <p:blipFill>
          <a:blip r:embed="rId2"/>
          <a:stretch>
            <a:fillRect/>
          </a:stretch>
        </p:blipFill>
        <p:spPr>
          <a:xfrm>
            <a:off x="4576665" y="2857020"/>
            <a:ext cx="4306076" cy="2461908"/>
          </a:xfrm>
          <a:prstGeom prst="rect">
            <a:avLst/>
          </a:prstGeom>
        </p:spPr>
      </p:pic>
    </p:spTree>
    <p:extLst>
      <p:ext uri="{BB962C8B-B14F-4D97-AF65-F5344CB8AC3E}">
        <p14:creationId xmlns:p14="http://schemas.microsoft.com/office/powerpoint/2010/main" val="2762824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ape, rectangle&#10;&#10;Description automatically generated">
            <a:extLst>
              <a:ext uri="{FF2B5EF4-FFF2-40B4-BE49-F238E27FC236}">
                <a16:creationId xmlns:a16="http://schemas.microsoft.com/office/drawing/2014/main" id="{778E4F75-2BD3-D452-A860-E376DBC159EB}"/>
              </a:ext>
            </a:extLst>
          </p:cNvPr>
          <p:cNvPicPr>
            <a:picLocks noGrp="1" noChangeAspect="1"/>
          </p:cNvPicPr>
          <p:nvPr>
            <p:ph idx="1"/>
          </p:nvPr>
        </p:nvPicPr>
        <p:blipFill>
          <a:blip r:embed="rId2"/>
          <a:stretch>
            <a:fillRect/>
          </a:stretch>
        </p:blipFill>
        <p:spPr>
          <a:xfrm>
            <a:off x="1379361" y="3533577"/>
            <a:ext cx="6372225" cy="1571625"/>
          </a:xfrm>
        </p:spPr>
      </p:pic>
      <p:sp>
        <p:nvSpPr>
          <p:cNvPr id="3" name="Title 2">
            <a:extLst>
              <a:ext uri="{FF2B5EF4-FFF2-40B4-BE49-F238E27FC236}">
                <a16:creationId xmlns:a16="http://schemas.microsoft.com/office/drawing/2014/main" id="{5828E47C-125F-411A-CB5C-DC6E8C59A224}"/>
              </a:ext>
            </a:extLst>
          </p:cNvPr>
          <p:cNvSpPr>
            <a:spLocks noGrp="1"/>
          </p:cNvSpPr>
          <p:nvPr>
            <p:ph type="title"/>
          </p:nvPr>
        </p:nvSpPr>
        <p:spPr/>
        <p:txBody>
          <a:bodyPr/>
          <a:lstStyle/>
          <a:p>
            <a:r>
              <a:rPr lang="en-GB" sz="4000">
                <a:latin typeface="Outfit"/>
                <a:cs typeface="Outfit"/>
              </a:rPr>
              <a:t>Focused Reflections. DI and EE phase</a:t>
            </a:r>
            <a:endParaRPr lang="en-US"/>
          </a:p>
        </p:txBody>
      </p:sp>
      <p:sp>
        <p:nvSpPr>
          <p:cNvPr id="6" name="TextBox 5">
            <a:extLst>
              <a:ext uri="{FF2B5EF4-FFF2-40B4-BE49-F238E27FC236}">
                <a16:creationId xmlns:a16="http://schemas.microsoft.com/office/drawing/2014/main" id="{027483D6-8055-C7A0-EDC3-1B88CEF3BF66}"/>
              </a:ext>
            </a:extLst>
          </p:cNvPr>
          <p:cNvSpPr txBox="1"/>
          <p:nvPr/>
        </p:nvSpPr>
        <p:spPr>
          <a:xfrm>
            <a:off x="3162373" y="3932149"/>
            <a:ext cx="33730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bg1"/>
                </a:solidFill>
                <a:latin typeface="Calibri"/>
                <a:ea typeface="+mn-ea"/>
                <a:cs typeface="+mn-cs"/>
              </a:rPr>
              <a:t>Trainee decides which focus to work on for 2 weeks  </a:t>
            </a:r>
            <a:endParaRPr lang="en-US">
              <a:ea typeface="+mn-ea"/>
              <a:cs typeface="+mn-cs"/>
            </a:endParaRPr>
          </a:p>
        </p:txBody>
      </p:sp>
      <p:pic>
        <p:nvPicPr>
          <p:cNvPr id="7" name="Picture 7">
            <a:extLst>
              <a:ext uri="{FF2B5EF4-FFF2-40B4-BE49-F238E27FC236}">
                <a16:creationId xmlns:a16="http://schemas.microsoft.com/office/drawing/2014/main" id="{0DC1CF83-78B4-2810-BBD7-8BED45E76E34}"/>
              </a:ext>
            </a:extLst>
          </p:cNvPr>
          <p:cNvPicPr>
            <a:picLocks noChangeAspect="1"/>
          </p:cNvPicPr>
          <p:nvPr/>
        </p:nvPicPr>
        <p:blipFill>
          <a:blip r:embed="rId3"/>
          <a:stretch>
            <a:fillRect/>
          </a:stretch>
        </p:blipFill>
        <p:spPr>
          <a:xfrm>
            <a:off x="86308" y="2681371"/>
            <a:ext cx="2743200" cy="515543"/>
          </a:xfrm>
          <a:prstGeom prst="rect">
            <a:avLst/>
          </a:prstGeom>
        </p:spPr>
      </p:pic>
      <p:pic>
        <p:nvPicPr>
          <p:cNvPr id="8" name="Picture 8">
            <a:extLst>
              <a:ext uri="{FF2B5EF4-FFF2-40B4-BE49-F238E27FC236}">
                <a16:creationId xmlns:a16="http://schemas.microsoft.com/office/drawing/2014/main" id="{7859368B-5449-9EFF-065B-678C90B9815A}"/>
              </a:ext>
            </a:extLst>
          </p:cNvPr>
          <p:cNvPicPr>
            <a:picLocks noChangeAspect="1"/>
          </p:cNvPicPr>
          <p:nvPr/>
        </p:nvPicPr>
        <p:blipFill>
          <a:blip r:embed="rId4"/>
          <a:stretch>
            <a:fillRect/>
          </a:stretch>
        </p:blipFill>
        <p:spPr>
          <a:xfrm>
            <a:off x="6011247" y="2783762"/>
            <a:ext cx="2743200" cy="520700"/>
          </a:xfrm>
          <a:prstGeom prst="rect">
            <a:avLst/>
          </a:prstGeom>
        </p:spPr>
      </p:pic>
      <p:sp>
        <p:nvSpPr>
          <p:cNvPr id="9" name="TextBox 8">
            <a:extLst>
              <a:ext uri="{FF2B5EF4-FFF2-40B4-BE49-F238E27FC236}">
                <a16:creationId xmlns:a16="http://schemas.microsoft.com/office/drawing/2014/main" id="{40E2D626-E8E4-33C0-AF57-5746B2BD1EDA}"/>
              </a:ext>
            </a:extLst>
          </p:cNvPr>
          <p:cNvSpPr txBox="1"/>
          <p:nvPr/>
        </p:nvSpPr>
        <p:spPr>
          <a:xfrm>
            <a:off x="2967135" y="5533053"/>
            <a:ext cx="3384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mn-cs"/>
              </a:rPr>
              <a:t>Additional Lesson Observations</a:t>
            </a:r>
          </a:p>
        </p:txBody>
      </p:sp>
      <p:sp>
        <p:nvSpPr>
          <p:cNvPr id="10" name="TextBox 9">
            <a:extLst>
              <a:ext uri="{FF2B5EF4-FFF2-40B4-BE49-F238E27FC236}">
                <a16:creationId xmlns:a16="http://schemas.microsoft.com/office/drawing/2014/main" id="{AE719B51-E1A0-2C7D-EB1B-E5AA62EC57BD}"/>
              </a:ext>
            </a:extLst>
          </p:cNvPr>
          <p:cNvSpPr txBox="1"/>
          <p:nvPr/>
        </p:nvSpPr>
        <p:spPr>
          <a:xfrm>
            <a:off x="226268" y="6092890"/>
            <a:ext cx="84348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kern="1200">
                <a:solidFill>
                  <a:schemeClr val="tx1"/>
                </a:solidFill>
                <a:latin typeface="Calibri"/>
                <a:ea typeface="+mn-ea"/>
                <a:cs typeface="+mn-cs"/>
              </a:rPr>
              <a:t>Trainee evaluates progress with their chosen focus in a written reflection at the end of 2 weeks – WDMs with Lead Mentor continue every week to review progress </a:t>
            </a:r>
          </a:p>
        </p:txBody>
      </p:sp>
    </p:spTree>
    <p:extLst>
      <p:ext uri="{BB962C8B-B14F-4D97-AF65-F5344CB8AC3E}">
        <p14:creationId xmlns:p14="http://schemas.microsoft.com/office/powerpoint/2010/main" val="1242636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4D647731-9176-3BAA-1711-F373F8F677BF}"/>
              </a:ext>
            </a:extLst>
          </p:cNvPr>
          <p:cNvPicPr>
            <a:picLocks noGrp="1" noChangeAspect="1"/>
          </p:cNvPicPr>
          <p:nvPr>
            <p:ph idx="1"/>
          </p:nvPr>
        </p:nvPicPr>
        <p:blipFill>
          <a:blip r:embed="rId2"/>
          <a:stretch>
            <a:fillRect/>
          </a:stretch>
        </p:blipFill>
        <p:spPr>
          <a:xfrm>
            <a:off x="976037" y="2447077"/>
            <a:ext cx="6747330" cy="4234483"/>
          </a:xfrm>
        </p:spPr>
      </p:pic>
      <p:sp>
        <p:nvSpPr>
          <p:cNvPr id="3" name="Title 2">
            <a:extLst>
              <a:ext uri="{FF2B5EF4-FFF2-40B4-BE49-F238E27FC236}">
                <a16:creationId xmlns:a16="http://schemas.microsoft.com/office/drawing/2014/main" id="{43DC9BE3-279F-167A-A89E-D0EE0329C531}"/>
              </a:ext>
            </a:extLst>
          </p:cNvPr>
          <p:cNvSpPr>
            <a:spLocks noGrp="1"/>
          </p:cNvSpPr>
          <p:nvPr>
            <p:ph type="title"/>
          </p:nvPr>
        </p:nvSpPr>
        <p:spPr>
          <a:xfrm>
            <a:off x="588528" y="1309563"/>
            <a:ext cx="8630056" cy="615900"/>
          </a:xfrm>
        </p:spPr>
        <p:txBody>
          <a:bodyPr/>
          <a:lstStyle/>
          <a:p>
            <a:r>
              <a:rPr lang="en-GB" sz="4000">
                <a:latin typeface="Outfit"/>
                <a:cs typeface="Outfit"/>
              </a:rPr>
              <a:t>The Exeter Model Framework</a:t>
            </a:r>
            <a:endParaRPr lang="en-GB" sz="4000">
              <a:cs typeface="Outfit"/>
            </a:endParaRPr>
          </a:p>
        </p:txBody>
      </p:sp>
    </p:spTree>
    <p:extLst>
      <p:ext uri="{BB962C8B-B14F-4D97-AF65-F5344CB8AC3E}">
        <p14:creationId xmlns:p14="http://schemas.microsoft.com/office/powerpoint/2010/main" val="2279031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chat or text message&#10;&#10;Description automatically generated">
            <a:extLst>
              <a:ext uri="{FF2B5EF4-FFF2-40B4-BE49-F238E27FC236}">
                <a16:creationId xmlns:a16="http://schemas.microsoft.com/office/drawing/2014/main" id="{C7B33CE2-7282-1A16-89D2-564C69DCF087}"/>
              </a:ext>
            </a:extLst>
          </p:cNvPr>
          <p:cNvPicPr>
            <a:picLocks noGrp="1" noChangeAspect="1"/>
          </p:cNvPicPr>
          <p:nvPr>
            <p:ph idx="1"/>
          </p:nvPr>
        </p:nvPicPr>
        <p:blipFill>
          <a:blip r:embed="rId2"/>
          <a:stretch>
            <a:fillRect/>
          </a:stretch>
        </p:blipFill>
        <p:spPr>
          <a:xfrm>
            <a:off x="814223" y="2461153"/>
            <a:ext cx="7583941" cy="4271684"/>
          </a:xfrm>
        </p:spPr>
      </p:pic>
      <p:sp>
        <p:nvSpPr>
          <p:cNvPr id="3" name="Title 2">
            <a:extLst>
              <a:ext uri="{FF2B5EF4-FFF2-40B4-BE49-F238E27FC236}">
                <a16:creationId xmlns:a16="http://schemas.microsoft.com/office/drawing/2014/main" id="{1E0833D6-7D55-8C40-BBAC-DDD77658F955}"/>
              </a:ext>
            </a:extLst>
          </p:cNvPr>
          <p:cNvSpPr>
            <a:spLocks noGrp="1"/>
          </p:cNvSpPr>
          <p:nvPr>
            <p:ph type="title"/>
          </p:nvPr>
        </p:nvSpPr>
        <p:spPr>
          <a:xfrm>
            <a:off x="350706" y="1377534"/>
            <a:ext cx="8630056" cy="862235"/>
          </a:xfrm>
        </p:spPr>
        <p:txBody>
          <a:bodyPr/>
          <a:lstStyle/>
          <a:p>
            <a:r>
              <a:rPr lang="en-GB" sz="3200">
                <a:latin typeface="Outfit"/>
              </a:rPr>
              <a:t>The Exeter</a:t>
            </a:r>
            <a:r>
              <a:rPr lang="en-GB" sz="3200">
                <a:solidFill>
                  <a:srgbClr val="003C3B"/>
                </a:solidFill>
                <a:latin typeface="Outfit"/>
              </a:rPr>
              <a:t> Model </a:t>
            </a:r>
            <a:r>
              <a:rPr lang="en-GB" sz="3200">
                <a:latin typeface="Outfit"/>
              </a:rPr>
              <a:t>Curriculum – a phased approach</a:t>
            </a:r>
            <a:endParaRPr lang="en-GB" sz="3200">
              <a:latin typeface="Outfit"/>
              <a:cs typeface="Outfit"/>
            </a:endParaRPr>
          </a:p>
        </p:txBody>
      </p:sp>
    </p:spTree>
    <p:extLst>
      <p:ext uri="{BB962C8B-B14F-4D97-AF65-F5344CB8AC3E}">
        <p14:creationId xmlns:p14="http://schemas.microsoft.com/office/powerpoint/2010/main" val="2723681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1F11DD-838D-7795-B526-43B0C74768B2}"/>
              </a:ext>
            </a:extLst>
          </p:cNvPr>
          <p:cNvSpPr>
            <a:spLocks noGrp="1"/>
          </p:cNvSpPr>
          <p:nvPr>
            <p:ph idx="1"/>
          </p:nvPr>
        </p:nvSpPr>
        <p:spPr>
          <a:xfrm>
            <a:off x="460399" y="2534254"/>
            <a:ext cx="8235197" cy="3394728"/>
          </a:xfrm>
        </p:spPr>
        <p:txBody>
          <a:bodyPr lIns="91440" tIns="45720" rIns="91440" bIns="45720" anchor="t"/>
          <a:lstStyle/>
          <a:p>
            <a:pPr marL="0" indent="0">
              <a:buNone/>
            </a:pPr>
            <a:r>
              <a:rPr lang="en-GB" sz="1500">
                <a:solidFill>
                  <a:srgbClr val="404040"/>
                </a:solidFill>
                <a:latin typeface="Outfit"/>
                <a:cs typeface="Outfit"/>
              </a:rPr>
              <a:t>The different mentoring roles complement each other to ensure that all aspects of the </a:t>
            </a:r>
            <a:r>
              <a:rPr lang="en-GB" sz="1500" b="1">
                <a:solidFill>
                  <a:srgbClr val="404040"/>
                </a:solidFill>
                <a:latin typeface="Outfit"/>
                <a:cs typeface="Outfit"/>
              </a:rPr>
              <a:t>National Standards for school-based initial teaching training (ITT) 2016</a:t>
            </a:r>
            <a:r>
              <a:rPr lang="en-GB" sz="1500">
                <a:solidFill>
                  <a:srgbClr val="404040"/>
                </a:solidFill>
                <a:latin typeface="Outfit"/>
                <a:cs typeface="Outfit"/>
              </a:rPr>
              <a:t>  are covered. The different roles exist to support theories of mentoring; there is more information about the theories in the Mentor Zone and in the handbook.</a:t>
            </a:r>
            <a:endParaRPr lang="en-GB" sz="1900">
              <a:latin typeface="Outfit"/>
              <a:cs typeface="Outfit"/>
            </a:endParaRPr>
          </a:p>
          <a:p>
            <a:pPr marL="138430" indent="-138430"/>
            <a:endParaRPr lang="en-GB" sz="1900">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Mentors</a:t>
            </a:r>
            <a:r>
              <a:rPr lang="en-GB" sz="1500">
                <a:solidFill>
                  <a:srgbClr val="404040"/>
                </a:solidFill>
                <a:latin typeface="Outfit"/>
                <a:cs typeface="Outfit"/>
              </a:rPr>
              <a:t> work with trainees in the classroom, supporting their development practically on a day to day basis</a:t>
            </a:r>
          </a:p>
          <a:p>
            <a:pPr marL="138430" indent="-138430"/>
            <a:r>
              <a:rPr lang="en-GB" sz="1500">
                <a:solidFill>
                  <a:srgbClr val="1B1810"/>
                </a:solidFill>
                <a:latin typeface="Outfit"/>
                <a:cs typeface="Calibri"/>
              </a:rPr>
              <a:t> </a:t>
            </a:r>
            <a:r>
              <a:rPr lang="en-GB" sz="1500" b="1">
                <a:solidFill>
                  <a:srgbClr val="404040"/>
                </a:solidFill>
                <a:latin typeface="Outfit"/>
                <a:cs typeface="Outfit"/>
              </a:rPr>
              <a:t>Reflective Mentors</a:t>
            </a:r>
            <a:r>
              <a:rPr lang="en-GB" sz="1500">
                <a:solidFill>
                  <a:srgbClr val="404040"/>
                </a:solidFill>
                <a:latin typeface="Outfit"/>
                <a:cs typeface="Outfit"/>
              </a:rPr>
              <a:t> meet trainees three times a placement to help them critically reflect about their teaching</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Lead Schools / ITECs</a:t>
            </a:r>
            <a:r>
              <a:rPr lang="en-GB" sz="1500">
                <a:solidFill>
                  <a:srgbClr val="404040"/>
                </a:solidFill>
                <a:latin typeface="Outfit"/>
                <a:cs typeface="Outfit"/>
              </a:rPr>
              <a:t> are the first point of contact for the university and oversee the training within the school. </a:t>
            </a:r>
            <a:endParaRPr lang="en-GB" sz="1900">
              <a:latin typeface="Outfit"/>
              <a:cs typeface="Outfit"/>
            </a:endParaRPr>
          </a:p>
          <a:p>
            <a:pPr marL="138430" indent="-138430"/>
            <a:r>
              <a:rPr lang="en-GB" sz="1500">
                <a:solidFill>
                  <a:srgbClr val="1B1810"/>
                </a:solidFill>
                <a:latin typeface="Outfit"/>
                <a:cs typeface="Calibri"/>
              </a:rPr>
              <a:t> </a:t>
            </a:r>
            <a:r>
              <a:rPr lang="en-GB" sz="1500" b="1">
                <a:solidFill>
                  <a:srgbClr val="404040"/>
                </a:solidFill>
                <a:latin typeface="Outfit"/>
                <a:cs typeface="Outfit"/>
              </a:rPr>
              <a:t>UVTs / Personal Tutors</a:t>
            </a:r>
            <a:r>
              <a:rPr lang="en-GB" sz="1500">
                <a:solidFill>
                  <a:srgbClr val="404040"/>
                </a:solidFill>
                <a:latin typeface="Outfit"/>
                <a:cs typeface="Outfit"/>
              </a:rPr>
              <a:t> visit trainees on placement to support the trainee and the school mentors. They also offer pastoral support to trainees. </a:t>
            </a:r>
            <a:endParaRPr lang="en-GB" sz="1500">
              <a:solidFill>
                <a:srgbClr val="FF0000"/>
              </a:solidFill>
              <a:cs typeface="Outfit"/>
            </a:endParaRPr>
          </a:p>
        </p:txBody>
      </p:sp>
      <p:sp>
        <p:nvSpPr>
          <p:cNvPr id="3" name="Title 2">
            <a:extLst>
              <a:ext uri="{FF2B5EF4-FFF2-40B4-BE49-F238E27FC236}">
                <a16:creationId xmlns:a16="http://schemas.microsoft.com/office/drawing/2014/main" id="{B61A75B7-A681-ABF6-3A02-CE8BE8CA0872}"/>
              </a:ext>
            </a:extLst>
          </p:cNvPr>
          <p:cNvSpPr>
            <a:spLocks noGrp="1"/>
          </p:cNvSpPr>
          <p:nvPr>
            <p:ph type="title"/>
          </p:nvPr>
        </p:nvSpPr>
        <p:spPr/>
        <p:txBody>
          <a:bodyPr/>
          <a:lstStyle/>
          <a:p>
            <a:r>
              <a:rPr lang="en-GB" sz="4000">
                <a:latin typeface="Outfit"/>
                <a:cs typeface="Outfit"/>
              </a:rPr>
              <a:t>Purpose of Mentoring Roles</a:t>
            </a:r>
            <a:endParaRPr lang="en-GB" sz="4000">
              <a:cs typeface="Outfit"/>
            </a:endParaRPr>
          </a:p>
        </p:txBody>
      </p:sp>
    </p:spTree>
    <p:extLst>
      <p:ext uri="{BB962C8B-B14F-4D97-AF65-F5344CB8AC3E}">
        <p14:creationId xmlns:p14="http://schemas.microsoft.com/office/powerpoint/2010/main" val="1608328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A19D0-3C76-1FAD-A5B7-7B43194DC81E}"/>
              </a:ext>
            </a:extLst>
          </p:cNvPr>
          <p:cNvSpPr>
            <a:spLocks noGrp="1"/>
          </p:cNvSpPr>
          <p:nvPr>
            <p:ph idx="1"/>
          </p:nvPr>
        </p:nvSpPr>
        <p:spPr/>
        <p:txBody>
          <a:bodyPr lIns="91440" tIns="45720" rIns="91440" bIns="45720" anchor="t"/>
          <a:lstStyle/>
          <a:p>
            <a:pPr marL="138430" indent="-138430"/>
            <a:r>
              <a:rPr lang="en-GB" sz="2000">
                <a:solidFill>
                  <a:srgbClr val="404040"/>
                </a:solidFill>
                <a:latin typeface="Outfit"/>
                <a:cs typeface="Outfit"/>
              </a:rPr>
              <a:t>Lead Mentor with trainee </a:t>
            </a:r>
            <a:endParaRPr lang="en-GB" sz="1900">
              <a:cs typeface="Outfit" pitchFamily="2" charset="0"/>
            </a:endParaRPr>
          </a:p>
          <a:p>
            <a:pPr marL="138430" indent="-138430"/>
            <a:r>
              <a:rPr lang="en-GB" sz="2000">
                <a:solidFill>
                  <a:srgbClr val="404040"/>
                </a:solidFill>
                <a:latin typeface="Outfit"/>
                <a:cs typeface="Outfit"/>
              </a:rPr>
              <a:t>One hour a week, timetabled </a:t>
            </a:r>
            <a:endParaRPr lang="en-GB" sz="1900">
              <a:cs typeface="Outfit"/>
            </a:endParaRPr>
          </a:p>
          <a:p>
            <a:pPr marL="138430" indent="-138430"/>
            <a:r>
              <a:rPr lang="en-GB" sz="2000">
                <a:solidFill>
                  <a:srgbClr val="404040"/>
                </a:solidFill>
                <a:latin typeface="Outfit"/>
                <a:cs typeface="Outfit"/>
              </a:rPr>
              <a:t>Review progress, plan progression and set targets </a:t>
            </a:r>
            <a:endParaRPr lang="en-GB" sz="1900">
              <a:cs typeface="Outfit"/>
            </a:endParaRPr>
          </a:p>
          <a:p>
            <a:pPr marL="138430" indent="-138430"/>
            <a:r>
              <a:rPr lang="en-GB" sz="2000">
                <a:solidFill>
                  <a:srgbClr val="404040"/>
                </a:solidFill>
                <a:latin typeface="Outfit"/>
                <a:cs typeface="Outfit"/>
              </a:rPr>
              <a:t>Monitor EPS tasks (primary and secondary), and Subject Framework Tasks (primary) </a:t>
            </a:r>
            <a:endParaRPr lang="en-GB" sz="1900">
              <a:cs typeface="Outfit"/>
            </a:endParaRPr>
          </a:p>
          <a:p>
            <a:pPr marL="138430" indent="-138430"/>
            <a:r>
              <a:rPr lang="en-GB" sz="2000">
                <a:solidFill>
                  <a:srgbClr val="404040"/>
                </a:solidFill>
                <a:latin typeface="Outfit"/>
                <a:cs typeface="Outfit"/>
              </a:rPr>
              <a:t>Discuss links to taught curriculum</a:t>
            </a:r>
            <a:endParaRPr lang="en-GB" sz="1900">
              <a:latin typeface="Outfit"/>
              <a:cs typeface="Outfit"/>
            </a:endParaRPr>
          </a:p>
          <a:p>
            <a:pPr marL="138430" indent="-138430"/>
            <a:r>
              <a:rPr lang="en-GB" sz="2000">
                <a:solidFill>
                  <a:srgbClr val="404040"/>
                </a:solidFill>
                <a:latin typeface="Outfit"/>
                <a:cs typeface="Outfit"/>
              </a:rPr>
              <a:t>Complete WDM Record together online. The form provides guidance about what to discuss, there is a different version of the WDM record in the Developing Independence Phase. </a:t>
            </a:r>
            <a:endParaRPr lang="en-GB">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8137CC99-1C85-881C-B53A-C9F978A1470A}"/>
              </a:ext>
            </a:extLst>
          </p:cNvPr>
          <p:cNvSpPr>
            <a:spLocks noGrp="1"/>
          </p:cNvSpPr>
          <p:nvPr>
            <p:ph type="title"/>
          </p:nvPr>
        </p:nvSpPr>
        <p:spPr/>
        <p:txBody>
          <a:bodyPr/>
          <a:lstStyle/>
          <a:p>
            <a:r>
              <a:rPr lang="en-GB" sz="2800" b="1">
                <a:latin typeface="Outfit"/>
                <a:cs typeface="Outfit"/>
              </a:rPr>
              <a:t>Weekly Development Meeting (WDM)</a:t>
            </a:r>
            <a:endParaRPr lang="en-US" sz="2800">
              <a:cs typeface="Outfit" pitchFamily="2" charset="0"/>
            </a:endParaRPr>
          </a:p>
        </p:txBody>
      </p:sp>
    </p:spTree>
    <p:extLst>
      <p:ext uri="{BB962C8B-B14F-4D97-AF65-F5344CB8AC3E}">
        <p14:creationId xmlns:p14="http://schemas.microsoft.com/office/powerpoint/2010/main" val="102986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72FD21-BA84-D114-22F9-8773F2C4DC40}"/>
              </a:ext>
            </a:extLst>
          </p:cNvPr>
          <p:cNvSpPr>
            <a:spLocks noGrp="1"/>
          </p:cNvSpPr>
          <p:nvPr>
            <p:ph idx="1"/>
          </p:nvPr>
        </p:nvSpPr>
        <p:spPr/>
        <p:txBody>
          <a:bodyPr lIns="91440" tIns="45720" rIns="91440" bIns="45720" anchor="t"/>
          <a:lstStyle/>
          <a:p>
            <a:pPr marL="138430" indent="-138430"/>
            <a:r>
              <a:rPr lang="en-GB" sz="1400">
                <a:solidFill>
                  <a:srgbClr val="1B1810"/>
                </a:solidFill>
                <a:latin typeface="Outfit"/>
                <a:cs typeface="Calibri"/>
              </a:rPr>
              <a:t> </a:t>
            </a:r>
            <a:r>
              <a:rPr lang="en-GB" sz="1400">
                <a:solidFill>
                  <a:srgbClr val="404040"/>
                </a:solidFill>
                <a:latin typeface="Outfit"/>
                <a:cs typeface="Outfit"/>
              </a:rPr>
              <a:t>Three one-hour-long meetings per term, one-to-one with Reflective Mentor. </a:t>
            </a:r>
            <a:endParaRPr lang="en-GB" sz="1400">
              <a:latin typeface="Outfit"/>
              <a:cs typeface="Outfit"/>
            </a:endParaRPr>
          </a:p>
          <a:p>
            <a:pPr marL="0" indent="0">
              <a:buNone/>
            </a:pPr>
            <a:r>
              <a:rPr lang="en-GB" sz="1400" b="1">
                <a:latin typeface="Outfit"/>
                <a:cs typeface="Outfit"/>
              </a:rPr>
              <a:t>Reflective Mentor to check:</a:t>
            </a:r>
            <a:endParaRPr lang="en-GB" sz="1400">
              <a:latin typeface="Outfit"/>
              <a:cs typeface="Outfit"/>
            </a:endParaRPr>
          </a:p>
          <a:p>
            <a:pPr marL="138430" indent="-138430"/>
            <a:r>
              <a:rPr lang="en-GB" sz="1400">
                <a:latin typeface="Outfit"/>
                <a:cs typeface="Outfit"/>
              </a:rPr>
              <a:t>that the trainee has an appropriate timetable/ experience while on placement. For primary this includes national curriculum subject coverage and for secondary this includes experience of all KS 3&amp;4 and  post 16 experience. Details are on the RM Reflective Conversation record in the IDP </a:t>
            </a:r>
          </a:p>
          <a:p>
            <a:pPr marL="0" indent="0">
              <a:buNone/>
            </a:pPr>
            <a:r>
              <a:rPr lang="en-GB" sz="1400" b="1">
                <a:latin typeface="Outfit"/>
                <a:cs typeface="Outfit"/>
              </a:rPr>
              <a:t>The Reflective Conversation should include:</a:t>
            </a:r>
            <a:endParaRPr lang="en-GB" sz="1400">
              <a:latin typeface="Outfit"/>
              <a:cs typeface="Outfit"/>
            </a:endParaRPr>
          </a:p>
          <a:p>
            <a:pPr marL="138430" indent="-138430"/>
            <a:r>
              <a:rPr lang="en-GB" sz="1400">
                <a:latin typeface="Outfit"/>
                <a:cs typeface="Outfit"/>
              </a:rPr>
              <a:t>discussion about the trainee’s annotated</a:t>
            </a:r>
            <a:r>
              <a:rPr lang="en-GB" sz="1400">
                <a:solidFill>
                  <a:srgbClr val="404040"/>
                </a:solidFill>
                <a:latin typeface="Outfit"/>
                <a:cs typeface="Outfit"/>
              </a:rPr>
              <a:t> and evaluated agendas + relevant lesson plans, pupils’ work etc. (Focused Reflections in the DI phase) </a:t>
            </a:r>
            <a:endParaRPr lang="en-GB" sz="1400">
              <a:latin typeface="Outfit"/>
              <a:cs typeface="Outfit"/>
            </a:endParaRPr>
          </a:p>
          <a:p>
            <a:pPr marL="138430" indent="-138430"/>
            <a:r>
              <a:rPr lang="en-GB" sz="1400">
                <a:solidFill>
                  <a:srgbClr val="404040"/>
                </a:solidFill>
                <a:latin typeface="Outfit"/>
                <a:cs typeface="Outfit"/>
              </a:rPr>
              <a:t>discussion about planning/delivery/coverage of the two allocated subjects for primary trainees.</a:t>
            </a:r>
            <a:endParaRPr lang="en-GB" sz="1400">
              <a:latin typeface="Outfit"/>
              <a:cs typeface="Outfit"/>
            </a:endParaRPr>
          </a:p>
          <a:p>
            <a:pPr marL="138430" indent="-138430"/>
            <a:r>
              <a:rPr lang="en-GB" sz="1400">
                <a:solidFill>
                  <a:srgbClr val="404040"/>
                </a:solidFill>
                <a:latin typeface="Outfit"/>
                <a:cs typeface="Outfit"/>
              </a:rPr>
              <a:t>FRAP  – to discuss progress within the Profile Descriptor tab on the IDP</a:t>
            </a:r>
            <a:endParaRPr lang="en-GB" sz="1400">
              <a:latin typeface="Outfit"/>
              <a:cs typeface="Outfit"/>
            </a:endParaRPr>
          </a:p>
          <a:p>
            <a:pPr marL="0" indent="0">
              <a:buNone/>
            </a:pPr>
            <a:r>
              <a:rPr lang="en-GB" sz="1400" b="1">
                <a:solidFill>
                  <a:srgbClr val="404040"/>
                </a:solidFill>
                <a:latin typeface="Outfit"/>
                <a:cs typeface="Outfit"/>
              </a:rPr>
              <a:t>Process:</a:t>
            </a:r>
            <a:r>
              <a:rPr lang="en-GB" sz="1400">
                <a:solidFill>
                  <a:srgbClr val="404040"/>
                </a:solidFill>
                <a:latin typeface="Outfit"/>
                <a:cs typeface="Outfit"/>
              </a:rPr>
              <a:t> </a:t>
            </a:r>
            <a:endParaRPr lang="en-GB" sz="1400">
              <a:latin typeface="Outfit"/>
              <a:cs typeface="Outfit"/>
            </a:endParaRPr>
          </a:p>
          <a:p>
            <a:pPr marL="138430" indent="-138430"/>
            <a:r>
              <a:rPr lang="en-GB" sz="1400">
                <a:solidFill>
                  <a:srgbClr val="1B1810"/>
                </a:solidFill>
                <a:latin typeface="Outfit"/>
                <a:cs typeface="Calibri"/>
              </a:rPr>
              <a:t> </a:t>
            </a:r>
            <a:r>
              <a:rPr lang="en-GB" sz="1400">
                <a:solidFill>
                  <a:srgbClr val="404040"/>
                </a:solidFill>
                <a:latin typeface="Outfit"/>
                <a:cs typeface="Outfit"/>
              </a:rPr>
              <a:t>Develop critical evaluation based on agendas, using Framework and Critical Reflection prompts , assess effectiveness of teaching and critically reflect on areas for professional development. </a:t>
            </a:r>
            <a:endParaRPr lang="en-GB" sz="1400">
              <a:latin typeface="Outfit"/>
              <a:cs typeface="Outfit"/>
            </a:endParaRPr>
          </a:p>
          <a:p>
            <a:pPr marL="138430" indent="-138430"/>
            <a:endParaRPr lang="en-GB" sz="1900">
              <a:cs typeface="Outfit"/>
            </a:endParaRPr>
          </a:p>
        </p:txBody>
      </p:sp>
      <p:sp>
        <p:nvSpPr>
          <p:cNvPr id="3" name="Title 2">
            <a:extLst>
              <a:ext uri="{FF2B5EF4-FFF2-40B4-BE49-F238E27FC236}">
                <a16:creationId xmlns:a16="http://schemas.microsoft.com/office/drawing/2014/main" id="{D99D7959-D688-10B2-833C-F9CD9FE91737}"/>
              </a:ext>
            </a:extLst>
          </p:cNvPr>
          <p:cNvSpPr>
            <a:spLocks noGrp="1"/>
          </p:cNvSpPr>
          <p:nvPr>
            <p:ph type="title"/>
          </p:nvPr>
        </p:nvSpPr>
        <p:spPr>
          <a:xfrm>
            <a:off x="366793" y="1370696"/>
            <a:ext cx="8630056" cy="615900"/>
          </a:xfrm>
        </p:spPr>
        <p:txBody>
          <a:bodyPr/>
          <a:lstStyle/>
          <a:p>
            <a:r>
              <a:rPr lang="en-GB" sz="3600">
                <a:solidFill>
                  <a:srgbClr val="404040"/>
                </a:solidFill>
                <a:latin typeface="Outfit"/>
                <a:cs typeface="Outfit"/>
              </a:rPr>
              <a:t>Reflective Mentor and Trainee: Reflective Conversation</a:t>
            </a:r>
            <a:endParaRPr lang="en-US">
              <a:latin typeface="Outfit"/>
              <a:cs typeface="Outfit"/>
            </a:endParaRPr>
          </a:p>
        </p:txBody>
      </p:sp>
    </p:spTree>
    <p:extLst>
      <p:ext uri="{BB962C8B-B14F-4D97-AF65-F5344CB8AC3E}">
        <p14:creationId xmlns:p14="http://schemas.microsoft.com/office/powerpoint/2010/main" val="3366667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5CBA0-8056-F539-7CB8-9511EDEBA45B}"/>
              </a:ext>
            </a:extLst>
          </p:cNvPr>
          <p:cNvSpPr>
            <a:spLocks noGrp="1"/>
          </p:cNvSpPr>
          <p:nvPr>
            <p:ph idx="1"/>
          </p:nvPr>
        </p:nvSpPr>
        <p:spPr>
          <a:xfrm>
            <a:off x="390042" y="2579246"/>
            <a:ext cx="8235197" cy="3093586"/>
          </a:xfrm>
        </p:spPr>
        <p:txBody>
          <a:bodyPr lIns="91440" tIns="45720" rIns="91440" bIns="45720" anchor="t"/>
          <a:lstStyle/>
          <a:p>
            <a:pPr marL="0" indent="0">
              <a:buNone/>
            </a:pPr>
            <a:r>
              <a:rPr lang="en-GB" sz="1600" b="1" dirty="0">
                <a:solidFill>
                  <a:srgbClr val="404040"/>
                </a:solidFill>
                <a:latin typeface="Outfit"/>
                <a:cs typeface="Outfit"/>
              </a:rPr>
              <a:t>Trainee Support Plans (TSP)</a:t>
            </a:r>
            <a:endParaRPr lang="en-GB" sz="1900" dirty="0">
              <a:latin typeface="Outfit"/>
              <a:cs typeface="Outfit"/>
            </a:endParaRPr>
          </a:p>
          <a:p>
            <a:pPr marL="138430" indent="-138430"/>
            <a:r>
              <a:rPr lang="en-GB" sz="1600" dirty="0">
                <a:solidFill>
                  <a:srgbClr val="1B1810"/>
                </a:solidFill>
                <a:latin typeface="Outfit"/>
                <a:cs typeface="Calibri"/>
              </a:rPr>
              <a:t> </a:t>
            </a:r>
            <a:r>
              <a:rPr lang="en-GB" sz="1400" dirty="0">
                <a:solidFill>
                  <a:srgbClr val="404040"/>
                </a:solidFill>
                <a:latin typeface="Outfit"/>
                <a:cs typeface="Outfit"/>
              </a:rPr>
              <a:t>For trainees who are generally on track but experiencing some barriers preventing progress</a:t>
            </a:r>
            <a:endParaRPr lang="en-GB" sz="1400" dirty="0">
              <a:latin typeface="Outfit"/>
              <a:cs typeface="Outfit"/>
            </a:endParaRPr>
          </a:p>
          <a:p>
            <a:pPr marL="138430" indent="-138430"/>
            <a:r>
              <a:rPr lang="en-GB" sz="1400" dirty="0">
                <a:solidFill>
                  <a:srgbClr val="1B1810"/>
                </a:solidFill>
                <a:latin typeface="Outfit"/>
                <a:cs typeface="Calibri"/>
              </a:rPr>
              <a:t> </a:t>
            </a:r>
            <a:r>
              <a:rPr lang="en-GB" sz="1400" dirty="0">
                <a:solidFill>
                  <a:srgbClr val="404040"/>
                </a:solidFill>
                <a:latin typeface="Outfit"/>
                <a:cs typeface="Outfit"/>
              </a:rPr>
              <a:t>Create TSP in the IDP</a:t>
            </a:r>
            <a:endParaRPr lang="en-GB" sz="1400" dirty="0">
              <a:latin typeface="Outfit"/>
              <a:cs typeface="Outfit"/>
            </a:endParaRPr>
          </a:p>
          <a:p>
            <a:pPr marL="138430" indent="-138430"/>
            <a:r>
              <a:rPr lang="en-GB" sz="1400" dirty="0">
                <a:solidFill>
                  <a:srgbClr val="1B1810"/>
                </a:solidFill>
                <a:latin typeface="Outfit"/>
                <a:cs typeface="Calibri"/>
              </a:rPr>
              <a:t> </a:t>
            </a:r>
            <a:r>
              <a:rPr lang="en-GB" sz="1400" dirty="0">
                <a:solidFill>
                  <a:srgbClr val="404040"/>
                </a:solidFill>
                <a:latin typeface="Outfit"/>
                <a:cs typeface="Outfit"/>
              </a:rPr>
              <a:t>Clear targets</a:t>
            </a:r>
            <a:endParaRPr lang="en-GB" sz="1400" dirty="0">
              <a:latin typeface="Outfit"/>
              <a:cs typeface="Outfit"/>
            </a:endParaRPr>
          </a:p>
          <a:p>
            <a:pPr marL="138430" indent="-138430"/>
            <a:r>
              <a:rPr lang="en-GB" sz="1400" dirty="0">
                <a:solidFill>
                  <a:srgbClr val="404040"/>
                </a:solidFill>
                <a:latin typeface="Outfit"/>
                <a:cs typeface="Outfit"/>
              </a:rPr>
              <a:t> Two week review point </a:t>
            </a:r>
            <a:endParaRPr lang="en-GB" sz="1400" dirty="0">
              <a:latin typeface="Outfit"/>
              <a:cs typeface="Outfit"/>
            </a:endParaRPr>
          </a:p>
          <a:p>
            <a:pPr marL="138430" indent="-138430"/>
            <a:r>
              <a:rPr lang="en-GB" sz="1400" dirty="0">
                <a:solidFill>
                  <a:srgbClr val="1B1810"/>
                </a:solidFill>
                <a:latin typeface="Outfit"/>
                <a:cs typeface="Calibri"/>
              </a:rPr>
              <a:t> I</a:t>
            </a:r>
            <a:r>
              <a:rPr lang="en-GB" sz="1400" dirty="0">
                <a:solidFill>
                  <a:srgbClr val="404040"/>
                </a:solidFill>
                <a:latin typeface="Outfit"/>
                <a:cs typeface="Outfit"/>
              </a:rPr>
              <a:t>f progress not made and there are concerns regarding failure to progress move to CFC </a:t>
            </a:r>
          </a:p>
          <a:p>
            <a:pPr marL="138430" indent="-138430"/>
            <a:endParaRPr lang="en-GB" sz="1400" dirty="0">
              <a:latin typeface="Outfit"/>
              <a:cs typeface="Outfit"/>
            </a:endParaRPr>
          </a:p>
          <a:p>
            <a:pPr marL="0" indent="0">
              <a:buNone/>
            </a:pPr>
            <a:r>
              <a:rPr lang="en-GB" sz="1600" b="1" dirty="0">
                <a:solidFill>
                  <a:srgbClr val="404040"/>
                </a:solidFill>
                <a:latin typeface="Outfit"/>
                <a:cs typeface="Outfit"/>
              </a:rPr>
              <a:t>Cause for Concern action plans (</a:t>
            </a:r>
            <a:r>
              <a:rPr lang="en-GB" sz="1600" b="1" dirty="0" err="1">
                <a:solidFill>
                  <a:srgbClr val="404040"/>
                </a:solidFill>
                <a:latin typeface="Outfit"/>
                <a:cs typeface="Outfit"/>
              </a:rPr>
              <a:t>CfC</a:t>
            </a:r>
            <a:r>
              <a:rPr lang="en-GB" sz="1600" b="1" dirty="0">
                <a:solidFill>
                  <a:srgbClr val="404040"/>
                </a:solidFill>
                <a:latin typeface="Outfit"/>
                <a:cs typeface="Outfit"/>
              </a:rPr>
              <a:t>)</a:t>
            </a:r>
            <a:endParaRPr lang="en-GB" sz="1900" dirty="0">
              <a:latin typeface="Outfit"/>
              <a:cs typeface="Outfit"/>
            </a:endParaRPr>
          </a:p>
          <a:p>
            <a:pPr marL="138430" indent="-138430"/>
            <a:r>
              <a:rPr lang="en-GB" sz="1600" dirty="0">
                <a:solidFill>
                  <a:srgbClr val="1B1810"/>
                </a:solidFill>
                <a:latin typeface="Outfit"/>
                <a:cs typeface="Calibri"/>
              </a:rPr>
              <a:t> </a:t>
            </a:r>
            <a:r>
              <a:rPr lang="en-GB" sz="1400" dirty="0">
                <a:solidFill>
                  <a:srgbClr val="404040"/>
                </a:solidFill>
                <a:latin typeface="Outfit"/>
                <a:cs typeface="Outfit"/>
              </a:rPr>
              <a:t>For trainees who are not on track due to illness or a variety of other reasons and there is more of a concern about progress</a:t>
            </a:r>
          </a:p>
          <a:p>
            <a:pPr marL="138430" indent="-138430"/>
            <a:endParaRPr lang="en-GB" sz="1600" dirty="0">
              <a:solidFill>
                <a:srgbClr val="404040"/>
              </a:solidFill>
              <a:latin typeface="Outfit"/>
              <a:cs typeface="Outfit"/>
            </a:endParaRPr>
          </a:p>
        </p:txBody>
      </p:sp>
      <p:sp>
        <p:nvSpPr>
          <p:cNvPr id="3" name="Title 2">
            <a:extLst>
              <a:ext uri="{FF2B5EF4-FFF2-40B4-BE49-F238E27FC236}">
                <a16:creationId xmlns:a16="http://schemas.microsoft.com/office/drawing/2014/main" id="{3D8EF278-E72D-86F7-18D3-B9A0F66611C3}"/>
              </a:ext>
            </a:extLst>
          </p:cNvPr>
          <p:cNvSpPr>
            <a:spLocks noGrp="1"/>
          </p:cNvSpPr>
          <p:nvPr>
            <p:ph type="title"/>
          </p:nvPr>
        </p:nvSpPr>
        <p:spPr/>
        <p:txBody>
          <a:bodyPr/>
          <a:lstStyle/>
          <a:p>
            <a:r>
              <a:rPr lang="en-GB" sz="4000">
                <a:latin typeface="Outfit"/>
                <a:cs typeface="Outfit"/>
              </a:rPr>
              <a:t>Supporting trainees</a:t>
            </a:r>
            <a:endParaRPr lang="en-GB"/>
          </a:p>
        </p:txBody>
      </p:sp>
    </p:spTree>
    <p:extLst>
      <p:ext uri="{BB962C8B-B14F-4D97-AF65-F5344CB8AC3E}">
        <p14:creationId xmlns:p14="http://schemas.microsoft.com/office/powerpoint/2010/main" val="905357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6381861-31DC-B34A-4776-E6EDD2FB45C2}"/>
              </a:ext>
            </a:extLst>
          </p:cNvPr>
          <p:cNvPicPr>
            <a:picLocks noGrp="1" noChangeAspect="1"/>
          </p:cNvPicPr>
          <p:nvPr>
            <p:ph idx="1"/>
          </p:nvPr>
        </p:nvPicPr>
        <p:blipFill>
          <a:blip r:embed="rId3"/>
          <a:stretch>
            <a:fillRect/>
          </a:stretch>
        </p:blipFill>
        <p:spPr>
          <a:xfrm>
            <a:off x="1985514" y="2130672"/>
            <a:ext cx="4561174" cy="4265995"/>
          </a:xfrm>
        </p:spPr>
      </p:pic>
      <p:sp>
        <p:nvSpPr>
          <p:cNvPr id="3" name="Title 2">
            <a:extLst>
              <a:ext uri="{FF2B5EF4-FFF2-40B4-BE49-F238E27FC236}">
                <a16:creationId xmlns:a16="http://schemas.microsoft.com/office/drawing/2014/main" id="{7C0ADD3D-9DCA-D78E-0664-1287A4A18453}"/>
              </a:ext>
            </a:extLst>
          </p:cNvPr>
          <p:cNvSpPr>
            <a:spLocks noGrp="1"/>
          </p:cNvSpPr>
          <p:nvPr>
            <p:ph type="title"/>
          </p:nvPr>
        </p:nvSpPr>
        <p:spPr>
          <a:xfrm>
            <a:off x="398746" y="1335442"/>
            <a:ext cx="8630056" cy="615900"/>
          </a:xfrm>
        </p:spPr>
        <p:txBody>
          <a:bodyPr/>
          <a:lstStyle/>
          <a:p>
            <a:r>
              <a:rPr lang="en-GB" sz="3600">
                <a:latin typeface="Outfit"/>
                <a:cs typeface="Outfit"/>
              </a:rPr>
              <a:t>University Visiting Tutor Visits - primary</a:t>
            </a:r>
            <a:endParaRPr lang="en-GB">
              <a:cs typeface="Outfit" pitchFamily="2" charset="0"/>
            </a:endParaRPr>
          </a:p>
        </p:txBody>
      </p:sp>
      <p:sp>
        <p:nvSpPr>
          <p:cNvPr id="2" name="TextBox 1">
            <a:extLst>
              <a:ext uri="{FF2B5EF4-FFF2-40B4-BE49-F238E27FC236}">
                <a16:creationId xmlns:a16="http://schemas.microsoft.com/office/drawing/2014/main" id="{10FCD51D-0499-FBF0-FA87-EEBAAD8202B2}"/>
              </a:ext>
            </a:extLst>
          </p:cNvPr>
          <p:cNvSpPr txBox="1"/>
          <p:nvPr/>
        </p:nvSpPr>
        <p:spPr>
          <a:xfrm>
            <a:off x="6972741" y="5966548"/>
            <a:ext cx="18799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100"/>
              <a:t>These boxes may change slightly for 23/24</a:t>
            </a:r>
          </a:p>
        </p:txBody>
      </p:sp>
    </p:spTree>
    <p:extLst>
      <p:ext uri="{BB962C8B-B14F-4D97-AF65-F5344CB8AC3E}">
        <p14:creationId xmlns:p14="http://schemas.microsoft.com/office/powerpoint/2010/main" val="1959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ADD3D-9DCA-D78E-0664-1287A4A18453}"/>
              </a:ext>
            </a:extLst>
          </p:cNvPr>
          <p:cNvSpPr>
            <a:spLocks noGrp="1"/>
          </p:cNvSpPr>
          <p:nvPr>
            <p:ph type="title"/>
          </p:nvPr>
        </p:nvSpPr>
        <p:spPr>
          <a:xfrm>
            <a:off x="346988" y="1344068"/>
            <a:ext cx="8630056" cy="615900"/>
          </a:xfrm>
        </p:spPr>
        <p:txBody>
          <a:bodyPr/>
          <a:lstStyle/>
          <a:p>
            <a:r>
              <a:rPr lang="en-GB" sz="3200">
                <a:latin typeface="Outfit"/>
                <a:cs typeface="Outfit"/>
              </a:rPr>
              <a:t>University Visiting Tutor Visits - secondary</a:t>
            </a:r>
            <a:endParaRPr lang="en-GB">
              <a:cs typeface="Outfit" pitchFamily="2" charset="0"/>
            </a:endParaRPr>
          </a:p>
        </p:txBody>
      </p:sp>
      <p:pic>
        <p:nvPicPr>
          <p:cNvPr id="6" name="Picture 6" descr="Graphical user interface, text, application&#10;&#10;Description automatically generated">
            <a:extLst>
              <a:ext uri="{FF2B5EF4-FFF2-40B4-BE49-F238E27FC236}">
                <a16:creationId xmlns:a16="http://schemas.microsoft.com/office/drawing/2014/main" id="{4FB251C3-F766-3D18-C168-E0055F714C6D}"/>
              </a:ext>
            </a:extLst>
          </p:cNvPr>
          <p:cNvPicPr>
            <a:picLocks noGrp="1" noChangeAspect="1"/>
          </p:cNvPicPr>
          <p:nvPr>
            <p:ph idx="1"/>
          </p:nvPr>
        </p:nvPicPr>
        <p:blipFill>
          <a:blip r:embed="rId2"/>
          <a:stretch>
            <a:fillRect/>
          </a:stretch>
        </p:blipFill>
        <p:spPr>
          <a:xfrm>
            <a:off x="2012457" y="1984023"/>
            <a:ext cx="5119764" cy="4619678"/>
          </a:xfrm>
        </p:spPr>
      </p:pic>
    </p:spTree>
    <p:extLst>
      <p:ext uri="{BB962C8B-B14F-4D97-AF65-F5344CB8AC3E}">
        <p14:creationId xmlns:p14="http://schemas.microsoft.com/office/powerpoint/2010/main" val="4043056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7D55711-48E3-196A-18FC-F99E9BC2F619}"/>
              </a:ext>
            </a:extLst>
          </p:cNvPr>
          <p:cNvPicPr>
            <a:picLocks noGrp="1" noChangeAspect="1"/>
          </p:cNvPicPr>
          <p:nvPr>
            <p:ph idx="1"/>
          </p:nvPr>
        </p:nvPicPr>
        <p:blipFill>
          <a:blip r:embed="rId2"/>
          <a:stretch>
            <a:fillRect/>
          </a:stretch>
        </p:blipFill>
        <p:spPr>
          <a:xfrm>
            <a:off x="928146" y="2175207"/>
            <a:ext cx="1660870" cy="2097992"/>
          </a:xfrm>
        </p:spPr>
      </p:pic>
      <p:sp>
        <p:nvSpPr>
          <p:cNvPr id="3" name="Title 2">
            <a:extLst>
              <a:ext uri="{FF2B5EF4-FFF2-40B4-BE49-F238E27FC236}">
                <a16:creationId xmlns:a16="http://schemas.microsoft.com/office/drawing/2014/main" id="{12F5031F-7E8E-1679-533A-9DDC8411D323}"/>
              </a:ext>
            </a:extLst>
          </p:cNvPr>
          <p:cNvSpPr>
            <a:spLocks noGrp="1"/>
          </p:cNvSpPr>
          <p:nvPr>
            <p:ph type="title"/>
          </p:nvPr>
        </p:nvSpPr>
        <p:spPr>
          <a:xfrm>
            <a:off x="309909" y="1357941"/>
            <a:ext cx="3082162" cy="615900"/>
          </a:xfrm>
        </p:spPr>
        <p:txBody>
          <a:bodyPr/>
          <a:lstStyle/>
          <a:p>
            <a:r>
              <a:rPr lang="en-GB" sz="2400" b="1">
                <a:latin typeface="Outfit"/>
                <a:cs typeface="Outfit"/>
              </a:rPr>
              <a:t>Equality and Diversity</a:t>
            </a:r>
            <a:r>
              <a:rPr lang="en-GB" sz="2400">
                <a:latin typeface="Outfit"/>
                <a:cs typeface="Outfit"/>
              </a:rPr>
              <a:t> </a:t>
            </a:r>
            <a:endParaRPr lang="en-GB" sz="2800">
              <a:cs typeface="Outfit"/>
            </a:endParaRPr>
          </a:p>
        </p:txBody>
      </p:sp>
      <p:sp>
        <p:nvSpPr>
          <p:cNvPr id="5" name="TextBox 4">
            <a:extLst>
              <a:ext uri="{FF2B5EF4-FFF2-40B4-BE49-F238E27FC236}">
                <a16:creationId xmlns:a16="http://schemas.microsoft.com/office/drawing/2014/main" id="{1D6AE72D-465D-F0ED-84C9-81EC975FEEAE}"/>
              </a:ext>
            </a:extLst>
          </p:cNvPr>
          <p:cNvSpPr txBox="1"/>
          <p:nvPr/>
        </p:nvSpPr>
        <p:spPr>
          <a:xfrm>
            <a:off x="3399221" y="1711867"/>
            <a:ext cx="540242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b="1" kern="1200">
                <a:solidFill>
                  <a:schemeClr val="tx1"/>
                </a:solidFill>
                <a:latin typeface="Calibri"/>
                <a:ea typeface="+mn-ea"/>
                <a:cs typeface="Calibri"/>
              </a:rPr>
              <a:t>Ruth Flanagan Race Equality Resource Officer (RERO) </a:t>
            </a:r>
          </a:p>
          <a:p>
            <a:pPr algn="l" rtl="0"/>
            <a:endParaRPr lang="en-GB"/>
          </a:p>
          <a:p>
            <a:pPr algn="l" rtl="0"/>
            <a:r>
              <a:rPr lang="en-GB" kern="1200">
                <a:solidFill>
                  <a:schemeClr val="tx1"/>
                </a:solidFill>
                <a:latin typeface="Calibri"/>
                <a:ea typeface="+mn-ea"/>
                <a:cs typeface="Calibri"/>
              </a:rPr>
              <a:t>- Supports students from all ethnic minorities and other backgrounds who have witnessed racism. </a:t>
            </a:r>
            <a:endParaRPr lang="en-GB" kern="1200">
              <a:solidFill>
                <a:schemeClr val="tx1"/>
              </a:solidFill>
              <a:latin typeface="Calibri"/>
              <a:ea typeface="Calibri"/>
              <a:cs typeface="Calibri"/>
            </a:endParaRPr>
          </a:p>
          <a:p>
            <a:pPr algn="l" rtl="0"/>
            <a:endParaRPr lang="en-GB"/>
          </a:p>
          <a:p>
            <a:pPr algn="l" rtl="0"/>
            <a:r>
              <a:rPr lang="en-GB" kern="1200">
                <a:solidFill>
                  <a:schemeClr val="tx1"/>
                </a:solidFill>
                <a:latin typeface="Calibri"/>
                <a:ea typeface="+mn-ea"/>
                <a:cs typeface="Calibri"/>
              </a:rPr>
              <a:t>- She offers a confidential non- judgemental place to discuss issues and concerns </a:t>
            </a:r>
            <a:endParaRPr lang="en-GB" kern="1200">
              <a:solidFill>
                <a:schemeClr val="tx1"/>
              </a:solidFill>
              <a:latin typeface="Calibri"/>
              <a:ea typeface="Calibri"/>
              <a:cs typeface="Calibri"/>
            </a:endParaRPr>
          </a:p>
          <a:p>
            <a:pPr algn="l" rtl="0"/>
            <a:endParaRPr lang="en-GB"/>
          </a:p>
          <a:p>
            <a:pPr algn="l" rtl="0"/>
            <a:r>
              <a:rPr lang="en-GB" kern="1200">
                <a:solidFill>
                  <a:schemeClr val="tx1"/>
                </a:solidFill>
                <a:latin typeface="Calibri"/>
                <a:ea typeface="+mn-ea"/>
                <a:cs typeface="Calibri"/>
              </a:rPr>
              <a:t>-Signposts for practical support such as housing and finance</a:t>
            </a:r>
            <a:endParaRPr lang="en-GB" kern="1200">
              <a:solidFill>
                <a:schemeClr val="tx1"/>
              </a:solidFill>
              <a:latin typeface="Calibri"/>
              <a:ea typeface="Calibri"/>
              <a:cs typeface="Calibri"/>
            </a:endParaRPr>
          </a:p>
          <a:p>
            <a:pPr algn="l" rtl="0"/>
            <a:endParaRPr lang="en-GB"/>
          </a:p>
          <a:p>
            <a:pPr algn="l" rtl="0"/>
            <a:r>
              <a:rPr lang="en-GB" kern="1200">
                <a:solidFill>
                  <a:schemeClr val="tx1"/>
                </a:solidFill>
                <a:latin typeface="Calibri"/>
                <a:ea typeface="+mn-ea"/>
                <a:cs typeface="Calibri"/>
              </a:rPr>
              <a:t>- Can refer to outside agencies </a:t>
            </a:r>
            <a:endParaRPr lang="en-GB" kern="1200">
              <a:solidFill>
                <a:schemeClr val="tx1"/>
              </a:solidFill>
              <a:latin typeface="Calibri"/>
              <a:ea typeface="Calibri"/>
              <a:cs typeface="Calibri"/>
            </a:endParaRPr>
          </a:p>
          <a:p>
            <a:pPr algn="l" rtl="0"/>
            <a:endParaRPr lang="en-GB"/>
          </a:p>
          <a:p>
            <a:pPr algn="l" rtl="0"/>
            <a:r>
              <a:rPr lang="en-GB" kern="1200">
                <a:solidFill>
                  <a:schemeClr val="tx1"/>
                </a:solidFill>
                <a:latin typeface="Calibri"/>
                <a:ea typeface="+mn-ea"/>
                <a:cs typeface="Calibri"/>
              </a:rPr>
              <a:t>- Can support school staff when necessary</a:t>
            </a:r>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a:p>
            <a:pPr algn="l"/>
            <a:endParaRPr lang="en-GB" kern="1200">
              <a:solidFill>
                <a:schemeClr val="tx1"/>
              </a:solidFill>
              <a:latin typeface="Calibri"/>
              <a:ea typeface="Calibri"/>
              <a:cs typeface="Calibri"/>
            </a:endParaRPr>
          </a:p>
          <a:p>
            <a:pPr algn="l"/>
            <a:r>
              <a:rPr lang="en-GB" kern="1200">
                <a:solidFill>
                  <a:schemeClr val="tx1"/>
                </a:solidFill>
                <a:latin typeface="Calibri"/>
                <a:ea typeface="Calibri"/>
                <a:cs typeface="Calibri"/>
              </a:rPr>
              <a:t>Always inform UVT or </a:t>
            </a:r>
            <a:r>
              <a:rPr lang="en-GB" kern="1200" err="1">
                <a:solidFill>
                  <a:schemeClr val="tx1"/>
                </a:solidFill>
                <a:latin typeface="Calibri"/>
                <a:ea typeface="Calibri"/>
                <a:cs typeface="Calibri"/>
              </a:rPr>
              <a:t>exeterpartner</a:t>
            </a:r>
            <a:r>
              <a:rPr lang="en-GB" kern="1200">
                <a:solidFill>
                  <a:schemeClr val="tx1"/>
                </a:solidFill>
                <a:latin typeface="Calibri"/>
                <a:ea typeface="Calibri"/>
                <a:cs typeface="Calibri"/>
              </a:rPr>
              <a:t>. Tab on Mentor Zone for further info</a:t>
            </a:r>
          </a:p>
        </p:txBody>
      </p:sp>
      <p:sp>
        <p:nvSpPr>
          <p:cNvPr id="6" name="TextBox 5">
            <a:extLst>
              <a:ext uri="{FF2B5EF4-FFF2-40B4-BE49-F238E27FC236}">
                <a16:creationId xmlns:a16="http://schemas.microsoft.com/office/drawing/2014/main" id="{512DF64B-EC1F-963E-0BBB-17B22103D560}"/>
              </a:ext>
            </a:extLst>
          </p:cNvPr>
          <p:cNvSpPr txBox="1"/>
          <p:nvPr/>
        </p:nvSpPr>
        <p:spPr>
          <a:xfrm>
            <a:off x="349448" y="44628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01392 724871</a:t>
            </a:r>
          </a:p>
        </p:txBody>
      </p:sp>
      <p:sp>
        <p:nvSpPr>
          <p:cNvPr id="7" name="TextBox 6">
            <a:extLst>
              <a:ext uri="{FF2B5EF4-FFF2-40B4-BE49-F238E27FC236}">
                <a16:creationId xmlns:a16="http://schemas.microsoft.com/office/drawing/2014/main" id="{0AE30C2C-00BD-1B4D-91E0-A20E924F230B}"/>
              </a:ext>
            </a:extLst>
          </p:cNvPr>
          <p:cNvSpPr txBox="1"/>
          <p:nvPr/>
        </p:nvSpPr>
        <p:spPr>
          <a:xfrm>
            <a:off x="338876" y="49702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kern="1200">
                <a:solidFill>
                  <a:schemeClr val="tx1"/>
                </a:solidFill>
                <a:latin typeface="Calibri"/>
                <a:ea typeface="+mn-ea"/>
                <a:cs typeface="Calibri"/>
              </a:rPr>
              <a:t>R.flanagan@exeter.ac.uk</a:t>
            </a:r>
          </a:p>
        </p:txBody>
      </p:sp>
      <p:sp>
        <p:nvSpPr>
          <p:cNvPr id="2" name="TextBox 1">
            <a:extLst>
              <a:ext uri="{FF2B5EF4-FFF2-40B4-BE49-F238E27FC236}">
                <a16:creationId xmlns:a16="http://schemas.microsoft.com/office/drawing/2014/main" id="{5458B4B1-8BF5-575F-90B8-6CA865BD14BF}"/>
              </a:ext>
            </a:extLst>
          </p:cNvPr>
          <p:cNvSpPr txBox="1"/>
          <p:nvPr/>
        </p:nvSpPr>
        <p:spPr>
          <a:xfrm>
            <a:off x="3261894" y="501316"/>
            <a:ext cx="57851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600"/>
              <a:t>Support for trainees</a:t>
            </a:r>
          </a:p>
        </p:txBody>
      </p:sp>
      <p:sp>
        <p:nvSpPr>
          <p:cNvPr id="8" name="TextBox 7">
            <a:extLst>
              <a:ext uri="{FF2B5EF4-FFF2-40B4-BE49-F238E27FC236}">
                <a16:creationId xmlns:a16="http://schemas.microsoft.com/office/drawing/2014/main" id="{D60B8B4F-A184-FD55-2E83-94F245052E4A}"/>
              </a:ext>
            </a:extLst>
          </p:cNvPr>
          <p:cNvSpPr txBox="1"/>
          <p:nvPr/>
        </p:nvSpPr>
        <p:spPr>
          <a:xfrm>
            <a:off x="574160" y="6070937"/>
            <a:ext cx="22726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t>Wellbeing</a:t>
            </a:r>
          </a:p>
        </p:txBody>
      </p:sp>
    </p:spTree>
    <p:extLst>
      <p:ext uri="{BB962C8B-B14F-4D97-AF65-F5344CB8AC3E}">
        <p14:creationId xmlns:p14="http://schemas.microsoft.com/office/powerpoint/2010/main" val="3470281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4F6ED6-978A-D29B-81FE-7552122BEE02}"/>
              </a:ext>
            </a:extLst>
          </p:cNvPr>
          <p:cNvSpPr>
            <a:spLocks noGrp="1"/>
          </p:cNvSpPr>
          <p:nvPr>
            <p:ph idx="1"/>
          </p:nvPr>
        </p:nvSpPr>
        <p:spPr>
          <a:xfrm>
            <a:off x="336085" y="1825923"/>
            <a:ext cx="8270186" cy="1190371"/>
          </a:xfrm>
        </p:spPr>
        <p:txBody>
          <a:bodyPr lIns="91440" tIns="45720" rIns="91440" bIns="45720" anchor="t"/>
          <a:lstStyle/>
          <a:p>
            <a:pPr marL="138430" indent="-138430"/>
            <a:r>
              <a:rPr lang="en-GB" sz="1800">
                <a:latin typeface="Calibri"/>
                <a:cs typeface="Calibri"/>
              </a:rPr>
              <a:t>Can be found in IDP </a:t>
            </a:r>
            <a:r>
              <a:rPr lang="en-GB" sz="1800" b="1">
                <a:latin typeface="Calibri"/>
                <a:cs typeface="Calibri"/>
              </a:rPr>
              <a:t>under the records tab</a:t>
            </a:r>
            <a:r>
              <a:rPr lang="en-GB" sz="1800">
                <a:latin typeface="Calibri"/>
                <a:cs typeface="Calibri"/>
              </a:rPr>
              <a:t> for all Mentors</a:t>
            </a:r>
            <a:endParaRPr lang="en-GB">
              <a:cs typeface="Outfit" pitchFamily="2" charset="0"/>
            </a:endParaRPr>
          </a:p>
          <a:p>
            <a:pPr marL="138430" indent="-138430"/>
            <a:r>
              <a:rPr lang="en-GB" sz="1800">
                <a:latin typeface="Calibri"/>
                <a:cs typeface="Calibri"/>
              </a:rPr>
              <a:t>Allows mentors to log any mentor training they complete within the year</a:t>
            </a:r>
            <a:endParaRPr lang="en-GB"/>
          </a:p>
          <a:p>
            <a:pPr marL="138430" indent="-138430"/>
            <a:r>
              <a:rPr lang="en-GB" sz="1800">
                <a:latin typeface="Calibri"/>
                <a:cs typeface="Calibri"/>
              </a:rPr>
              <a:t>Also gives a chance for Mentors to feedback training suggestions and comments to ITECs and evaluate themselves against the National Mentor Standards</a:t>
            </a:r>
            <a:endParaRPr lang="en-GB"/>
          </a:p>
          <a:p>
            <a:pPr marL="138430" indent="-138430"/>
            <a:r>
              <a:rPr lang="en-GB" sz="1800">
                <a:latin typeface="Calibri"/>
                <a:cs typeface="Calibri"/>
              </a:rPr>
              <a:t>This information also informs the Training, Development and Consultation sessions that all mentors are invited to throughout the year (see blogs on Mentor Zone </a:t>
            </a:r>
            <a:r>
              <a:rPr lang="en-GB" sz="1800">
                <a:latin typeface="Outfit"/>
                <a:cs typeface="Outfit"/>
                <a:hlinkClick r:id="rId2"/>
              </a:rPr>
              <a:t>Home &gt; Exeter School Direct Distance Primary PGCE)</a:t>
            </a:r>
          </a:p>
          <a:p>
            <a:pPr marL="138430" indent="-138430"/>
            <a:endParaRPr lang="en-GB" sz="1800">
              <a:latin typeface="Calibri"/>
              <a:cs typeface="Calibri"/>
            </a:endParaRPr>
          </a:p>
          <a:p>
            <a:pPr marL="138430" indent="-138430"/>
            <a:endParaRPr lang="en-GB" sz="1800">
              <a:latin typeface="Calibri"/>
              <a:cs typeface="Calibri"/>
            </a:endParaRPr>
          </a:p>
          <a:p>
            <a:pPr marL="138430" indent="-138430"/>
            <a:endParaRPr lang="en-GB" sz="1900">
              <a:cs typeface="Outfit"/>
            </a:endParaRPr>
          </a:p>
        </p:txBody>
      </p:sp>
      <p:sp>
        <p:nvSpPr>
          <p:cNvPr id="3" name="Title 2">
            <a:extLst>
              <a:ext uri="{FF2B5EF4-FFF2-40B4-BE49-F238E27FC236}">
                <a16:creationId xmlns:a16="http://schemas.microsoft.com/office/drawing/2014/main" id="{29CA4384-EDFC-E831-3C86-7D49E8F7765D}"/>
              </a:ext>
            </a:extLst>
          </p:cNvPr>
          <p:cNvSpPr>
            <a:spLocks noGrp="1"/>
          </p:cNvSpPr>
          <p:nvPr>
            <p:ph type="title"/>
          </p:nvPr>
        </p:nvSpPr>
        <p:spPr>
          <a:xfrm>
            <a:off x="338361" y="1257804"/>
            <a:ext cx="8630056" cy="615900"/>
          </a:xfrm>
        </p:spPr>
        <p:txBody>
          <a:bodyPr/>
          <a:lstStyle/>
          <a:p>
            <a:r>
              <a:rPr lang="en-GB" sz="2800">
                <a:latin typeface="Outfit"/>
                <a:cs typeface="Outfit"/>
              </a:rPr>
              <a:t>Mentor Training and self-evaluation record</a:t>
            </a:r>
            <a:endParaRPr lang="en-US" sz="2800">
              <a:cs typeface="Outfit" pitchFamily="2" charset="0"/>
            </a:endParaRPr>
          </a:p>
        </p:txBody>
      </p:sp>
      <p:pic>
        <p:nvPicPr>
          <p:cNvPr id="4" name="Picture 4" descr="Graphical user interface, application, table&#10;&#10;Description automatically generated">
            <a:extLst>
              <a:ext uri="{FF2B5EF4-FFF2-40B4-BE49-F238E27FC236}">
                <a16:creationId xmlns:a16="http://schemas.microsoft.com/office/drawing/2014/main" id="{4ACCF1A1-6DE3-D617-2292-8920069EA23A}"/>
              </a:ext>
            </a:extLst>
          </p:cNvPr>
          <p:cNvPicPr>
            <a:picLocks noChangeAspect="1"/>
          </p:cNvPicPr>
          <p:nvPr/>
        </p:nvPicPr>
        <p:blipFill>
          <a:blip r:embed="rId3"/>
          <a:stretch>
            <a:fillRect/>
          </a:stretch>
        </p:blipFill>
        <p:spPr>
          <a:xfrm>
            <a:off x="337310" y="4230873"/>
            <a:ext cx="4072812" cy="2210890"/>
          </a:xfrm>
          <a:prstGeom prst="rect">
            <a:avLst/>
          </a:prstGeom>
        </p:spPr>
      </p:pic>
      <p:pic>
        <p:nvPicPr>
          <p:cNvPr id="5" name="Picture 5" descr="Graphical user interface, text, application, email&#10;&#10;Description automatically generated">
            <a:extLst>
              <a:ext uri="{FF2B5EF4-FFF2-40B4-BE49-F238E27FC236}">
                <a16:creationId xmlns:a16="http://schemas.microsoft.com/office/drawing/2014/main" id="{7E898E30-7CD0-B3A2-E3FF-CA236DF05571}"/>
              </a:ext>
            </a:extLst>
          </p:cNvPr>
          <p:cNvPicPr>
            <a:picLocks noChangeAspect="1"/>
          </p:cNvPicPr>
          <p:nvPr/>
        </p:nvPicPr>
        <p:blipFill>
          <a:blip r:embed="rId4"/>
          <a:stretch>
            <a:fillRect/>
          </a:stretch>
        </p:blipFill>
        <p:spPr>
          <a:xfrm>
            <a:off x="5105518" y="4226676"/>
            <a:ext cx="3419669" cy="2112817"/>
          </a:xfrm>
          <a:prstGeom prst="rect">
            <a:avLst/>
          </a:prstGeom>
        </p:spPr>
      </p:pic>
    </p:spTree>
    <p:extLst>
      <p:ext uri="{BB962C8B-B14F-4D97-AF65-F5344CB8AC3E}">
        <p14:creationId xmlns:p14="http://schemas.microsoft.com/office/powerpoint/2010/main" val="1466424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A5FB59-B497-802D-3C47-7F0CD82F4B93}"/>
              </a:ext>
            </a:extLst>
          </p:cNvPr>
          <p:cNvSpPr>
            <a:spLocks noGrp="1"/>
          </p:cNvSpPr>
          <p:nvPr>
            <p:ph idx="1"/>
          </p:nvPr>
        </p:nvSpPr>
        <p:spPr/>
        <p:txBody>
          <a:bodyPr lIns="91440" tIns="45720" rIns="91440" bIns="45720" anchor="t"/>
          <a:lstStyle/>
          <a:p>
            <a:pPr marL="0" indent="0">
              <a:buNone/>
            </a:pPr>
            <a:endParaRPr lang="en-GB" sz="1900" dirty="0">
              <a:latin typeface="Outfit"/>
              <a:cs typeface="Outfit" pitchFamily="2" charset="0"/>
            </a:endParaRPr>
          </a:p>
          <a:p>
            <a:pPr marL="0" indent="0">
              <a:buNone/>
            </a:pPr>
            <a:endParaRPr lang="en-GB" sz="1900" dirty="0">
              <a:latin typeface="Outfit"/>
              <a:cs typeface="Outfit" pitchFamily="2" charset="0"/>
            </a:endParaRPr>
          </a:p>
        </p:txBody>
      </p:sp>
      <p:sp>
        <p:nvSpPr>
          <p:cNvPr id="3" name="Title 2">
            <a:extLst>
              <a:ext uri="{FF2B5EF4-FFF2-40B4-BE49-F238E27FC236}">
                <a16:creationId xmlns:a16="http://schemas.microsoft.com/office/drawing/2014/main" id="{3D5EAB8C-166D-DDF6-849E-795A41BE5C94}"/>
              </a:ext>
            </a:extLst>
          </p:cNvPr>
          <p:cNvSpPr>
            <a:spLocks noGrp="1"/>
          </p:cNvSpPr>
          <p:nvPr>
            <p:ph type="title"/>
          </p:nvPr>
        </p:nvSpPr>
        <p:spPr/>
        <p:txBody>
          <a:bodyPr/>
          <a:lstStyle/>
          <a:p>
            <a:r>
              <a:rPr lang="en-GB" sz="4000">
                <a:latin typeface="Outfit"/>
                <a:cs typeface="Outfit"/>
              </a:rPr>
              <a:t>IDP Q&amp;A</a:t>
            </a:r>
            <a:endParaRPr lang="en-GB"/>
          </a:p>
        </p:txBody>
      </p:sp>
    </p:spTree>
    <p:extLst>
      <p:ext uri="{BB962C8B-B14F-4D97-AF65-F5344CB8AC3E}">
        <p14:creationId xmlns:p14="http://schemas.microsoft.com/office/powerpoint/2010/main" val="4289671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D0F8D2F-DBA3-AB8E-E069-C54E4E47785F}"/>
              </a:ext>
            </a:extLst>
          </p:cNvPr>
          <p:cNvSpPr>
            <a:spLocks noGrp="1"/>
          </p:cNvSpPr>
          <p:nvPr>
            <p:ph type="title"/>
          </p:nvPr>
        </p:nvSpPr>
        <p:spPr>
          <a:xfrm>
            <a:off x="390121" y="627294"/>
            <a:ext cx="6226717" cy="615900"/>
          </a:xfrm>
        </p:spPr>
        <p:txBody>
          <a:bodyPr anchor="t">
            <a:normAutofit/>
          </a:bodyPr>
          <a:lstStyle/>
          <a:p>
            <a:r>
              <a:rPr lang="en-GB" sz="3700" dirty="0"/>
              <a:t>IDP updates for 23/24</a:t>
            </a:r>
          </a:p>
        </p:txBody>
      </p:sp>
      <p:sp>
        <p:nvSpPr>
          <p:cNvPr id="3" name="Content Placeholder 2">
            <a:extLst>
              <a:ext uri="{FF2B5EF4-FFF2-40B4-BE49-F238E27FC236}">
                <a16:creationId xmlns:a16="http://schemas.microsoft.com/office/drawing/2014/main" id="{35A9E3C1-6DB9-F9CC-E4AB-7DA41C66ECE7}"/>
              </a:ext>
            </a:extLst>
          </p:cNvPr>
          <p:cNvSpPr>
            <a:spLocks noGrp="1"/>
          </p:cNvSpPr>
          <p:nvPr>
            <p:ph idx="1"/>
          </p:nvPr>
        </p:nvSpPr>
        <p:spPr>
          <a:xfrm>
            <a:off x="454401" y="2249186"/>
            <a:ext cx="8235197" cy="2944252"/>
          </a:xfrm>
        </p:spPr>
        <p:txBody>
          <a:bodyPr lIns="91440" tIns="45720" rIns="91440" bIns="45720" anchor="t">
            <a:normAutofit/>
          </a:bodyPr>
          <a:lstStyle/>
          <a:p>
            <a:pPr marL="138430" indent="-138430"/>
            <a:r>
              <a:rPr lang="en-GB" sz="1900" dirty="0">
                <a:latin typeface="Outfit"/>
                <a:cs typeface="Outfit"/>
              </a:rPr>
              <a:t>No major updates. </a:t>
            </a:r>
          </a:p>
          <a:p>
            <a:pPr marL="138430" indent="-138430"/>
            <a:r>
              <a:rPr lang="en-GB" sz="1900" dirty="0">
                <a:latin typeface="Outfit"/>
                <a:cs typeface="Outfit"/>
              </a:rPr>
              <a:t>Timeline will have a ‘focused section’ and ‘completed section’ – the focused section showing the tasks and tools that need to be completed that week.</a:t>
            </a:r>
          </a:p>
          <a:p>
            <a:pPr marL="138430" indent="-138430"/>
            <a:r>
              <a:rPr lang="en-GB" sz="1900" dirty="0">
                <a:latin typeface="Outfit"/>
                <a:cs typeface="Outfit"/>
              </a:rPr>
              <a:t>Everything else in Portfolio tab. </a:t>
            </a:r>
          </a:p>
          <a:p>
            <a:pPr marL="138430" indent="-138430"/>
            <a:r>
              <a:rPr lang="en-GB" sz="1900" dirty="0">
                <a:latin typeface="Outfit"/>
                <a:cs typeface="Outfit"/>
              </a:rPr>
              <a:t>Evidence linking is going to change – further information to follow</a:t>
            </a:r>
          </a:p>
          <a:p>
            <a:pPr marL="138430" indent="-138430"/>
            <a:r>
              <a:rPr lang="en-GB" sz="1900" dirty="0">
                <a:latin typeface="Outfit"/>
                <a:cs typeface="Outfit"/>
              </a:rPr>
              <a:t>Will be able to comment on templates with the option to notify a person about the comment</a:t>
            </a:r>
          </a:p>
          <a:p>
            <a:pPr marL="138430" indent="-138430"/>
            <a:r>
              <a:rPr lang="en-GB" sz="1900" dirty="0">
                <a:latin typeface="Outfit"/>
                <a:cs typeface="Outfit"/>
              </a:rPr>
              <a:t>23/24 training videos for Mentors will be available from September</a:t>
            </a:r>
          </a:p>
          <a:p>
            <a:pPr marL="138430" indent="-138430"/>
            <a:endParaRPr lang="en-GB" sz="1900" dirty="0">
              <a:latin typeface="Outfit"/>
              <a:cs typeface="Outfit"/>
            </a:endParaRPr>
          </a:p>
          <a:p>
            <a:pPr marL="0" indent="0">
              <a:buNone/>
            </a:pPr>
            <a:endParaRPr lang="en-GB" sz="1900" dirty="0">
              <a:latin typeface="Outfit"/>
              <a:cs typeface="Outfit"/>
            </a:endParaRPr>
          </a:p>
          <a:p>
            <a:pPr marL="138430" indent="-138430"/>
            <a:endParaRPr lang="en-GB" dirty="0"/>
          </a:p>
          <a:p>
            <a:pPr marL="138430" indent="-138430"/>
            <a:endParaRPr lang="en-GB" dirty="0"/>
          </a:p>
        </p:txBody>
      </p:sp>
    </p:spTree>
    <p:extLst>
      <p:ext uri="{BB962C8B-B14F-4D97-AF65-F5344CB8AC3E}">
        <p14:creationId xmlns:p14="http://schemas.microsoft.com/office/powerpoint/2010/main" val="30737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390121" y="627294"/>
            <a:ext cx="6285837" cy="1088865"/>
          </a:xfrm>
        </p:spPr>
        <p:txBody>
          <a:bodyPr/>
          <a:lstStyle/>
          <a:p>
            <a:r>
              <a:rPr lang="en-GB" sz="3600">
                <a:latin typeface="Outfit"/>
                <a:cs typeface="Outfit"/>
              </a:rPr>
              <a:t>Phase Instructions and Profile Descriptors</a:t>
            </a:r>
            <a:endParaRPr lang="en-GB" sz="3600"/>
          </a:p>
        </p:txBody>
      </p:sp>
      <p:pic>
        <p:nvPicPr>
          <p:cNvPr id="5" name="Picture 5">
            <a:extLst>
              <a:ext uri="{FF2B5EF4-FFF2-40B4-BE49-F238E27FC236}">
                <a16:creationId xmlns:a16="http://schemas.microsoft.com/office/drawing/2014/main" id="{5B87274D-B523-5CE2-93B9-578A2304E78A}"/>
              </a:ext>
            </a:extLst>
          </p:cNvPr>
          <p:cNvPicPr>
            <a:picLocks noChangeAspect="1"/>
          </p:cNvPicPr>
          <p:nvPr/>
        </p:nvPicPr>
        <p:blipFill>
          <a:blip r:embed="rId2"/>
          <a:stretch>
            <a:fillRect/>
          </a:stretch>
        </p:blipFill>
        <p:spPr>
          <a:xfrm>
            <a:off x="312353" y="2166685"/>
            <a:ext cx="1523344" cy="997498"/>
          </a:xfrm>
          <a:prstGeom prst="rect">
            <a:avLst/>
          </a:prstGeom>
          <a:ln>
            <a:solidFill>
              <a:srgbClr val="01DCA5"/>
            </a:solidFill>
          </a:ln>
        </p:spPr>
      </p:pic>
      <p:pic>
        <p:nvPicPr>
          <p:cNvPr id="6" name="Picture 6" descr="Graphical user interface, text, application, chat or text message&#10;&#10;Description automatically generated">
            <a:extLst>
              <a:ext uri="{FF2B5EF4-FFF2-40B4-BE49-F238E27FC236}">
                <a16:creationId xmlns:a16="http://schemas.microsoft.com/office/drawing/2014/main" id="{3C3AE0EE-68AA-CAE3-210D-2E4484D7C61B}"/>
              </a:ext>
            </a:extLst>
          </p:cNvPr>
          <p:cNvPicPr>
            <a:picLocks noChangeAspect="1"/>
          </p:cNvPicPr>
          <p:nvPr/>
        </p:nvPicPr>
        <p:blipFill>
          <a:blip r:embed="rId3"/>
          <a:stretch>
            <a:fillRect/>
          </a:stretch>
        </p:blipFill>
        <p:spPr>
          <a:xfrm>
            <a:off x="310923" y="4519156"/>
            <a:ext cx="1846537" cy="1652049"/>
          </a:xfrm>
          <a:prstGeom prst="rect">
            <a:avLst/>
          </a:prstGeom>
        </p:spPr>
      </p:pic>
      <p:pic>
        <p:nvPicPr>
          <p:cNvPr id="8" name="Picture 8" descr="Text&#10;&#10;Description automatically generated">
            <a:extLst>
              <a:ext uri="{FF2B5EF4-FFF2-40B4-BE49-F238E27FC236}">
                <a16:creationId xmlns:a16="http://schemas.microsoft.com/office/drawing/2014/main" id="{F635C979-CECE-682A-B36C-5D8C6E8C256D}"/>
              </a:ext>
            </a:extLst>
          </p:cNvPr>
          <p:cNvPicPr>
            <a:picLocks noGrp="1" noChangeAspect="1"/>
          </p:cNvPicPr>
          <p:nvPr>
            <p:ph idx="1"/>
          </p:nvPr>
        </p:nvPicPr>
        <p:blipFill>
          <a:blip r:embed="rId4"/>
          <a:stretch>
            <a:fillRect/>
          </a:stretch>
        </p:blipFill>
        <p:spPr>
          <a:xfrm>
            <a:off x="2217996" y="2351111"/>
            <a:ext cx="6494352" cy="2907937"/>
          </a:xfrm>
        </p:spPr>
      </p:pic>
    </p:spTree>
    <p:extLst>
      <p:ext uri="{BB962C8B-B14F-4D97-AF65-F5344CB8AC3E}">
        <p14:creationId xmlns:p14="http://schemas.microsoft.com/office/powerpoint/2010/main" val="2987506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7E9A15-BD21-3A2E-8EE4-CC34DA49DF91}"/>
              </a:ext>
            </a:extLst>
          </p:cNvPr>
          <p:cNvSpPr>
            <a:spLocks noGrp="1"/>
          </p:cNvSpPr>
          <p:nvPr>
            <p:ph idx="1"/>
          </p:nvPr>
        </p:nvSpPr>
        <p:spPr>
          <a:xfrm>
            <a:off x="451285" y="2614659"/>
            <a:ext cx="8235197" cy="3394728"/>
          </a:xfrm>
        </p:spPr>
        <p:txBody>
          <a:bodyPr lIns="91440" tIns="45720" rIns="91440" bIns="45720" anchor="t"/>
          <a:lstStyle/>
          <a:p>
            <a:pPr marL="138430" indent="-138430"/>
            <a:r>
              <a:rPr lang="en-GB" sz="1900">
                <a:latin typeface="Outfit"/>
                <a:cs typeface="Outfit"/>
              </a:rPr>
              <a:t>How do you manage transition between placements? Could this be a focus group activity with your mentors during training sessions?</a:t>
            </a:r>
            <a:endParaRPr lang="en-GB" sz="1900">
              <a:cs typeface="Outfit" pitchFamily="2" charset="0"/>
            </a:endParaRPr>
          </a:p>
          <a:p>
            <a:pPr marL="138430" indent="-138430"/>
            <a:endParaRPr lang="en-GB" sz="1900">
              <a:cs typeface="Outfit" pitchFamily="2" charset="0"/>
            </a:endParaRPr>
          </a:p>
          <a:p>
            <a:pPr marL="138430" indent="-138430"/>
            <a:endParaRPr lang="en-GB" sz="1900">
              <a:cs typeface="Outfit" pitchFamily="2" charset="0"/>
            </a:endParaRPr>
          </a:p>
          <a:p>
            <a:pPr marL="138430" indent="-138430"/>
            <a:r>
              <a:rPr lang="en-GB" sz="1900">
                <a:latin typeface="Outfit"/>
                <a:cs typeface="Outfit"/>
              </a:rPr>
              <a:t>Any questions</a:t>
            </a:r>
            <a:endParaRPr lang="en-GB" sz="1900">
              <a:cs typeface="Outfit" pitchFamily="2" charset="0"/>
            </a:endParaRPr>
          </a:p>
        </p:txBody>
      </p:sp>
      <p:sp>
        <p:nvSpPr>
          <p:cNvPr id="3" name="Title 2">
            <a:extLst>
              <a:ext uri="{FF2B5EF4-FFF2-40B4-BE49-F238E27FC236}">
                <a16:creationId xmlns:a16="http://schemas.microsoft.com/office/drawing/2014/main" id="{0F9365C6-A3B8-C81F-54D4-384C3673EE80}"/>
              </a:ext>
            </a:extLst>
          </p:cNvPr>
          <p:cNvSpPr>
            <a:spLocks noGrp="1"/>
          </p:cNvSpPr>
          <p:nvPr>
            <p:ph type="title"/>
          </p:nvPr>
        </p:nvSpPr>
        <p:spPr/>
        <p:txBody>
          <a:bodyPr/>
          <a:lstStyle/>
          <a:p>
            <a:r>
              <a:rPr lang="en-GB" sz="4000">
                <a:latin typeface="Outfit"/>
                <a:cs typeface="Outfit"/>
              </a:rPr>
              <a:t>Transition points and questions</a:t>
            </a:r>
            <a:endParaRPr lang="en-GB"/>
          </a:p>
        </p:txBody>
      </p:sp>
    </p:spTree>
    <p:extLst>
      <p:ext uri="{BB962C8B-B14F-4D97-AF65-F5344CB8AC3E}">
        <p14:creationId xmlns:p14="http://schemas.microsoft.com/office/powerpoint/2010/main" val="3141595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18F9FE-8402-F5B7-2C98-EAC10DC7B6ED}"/>
              </a:ext>
            </a:extLst>
          </p:cNvPr>
          <p:cNvSpPr>
            <a:spLocks noGrp="1"/>
          </p:cNvSpPr>
          <p:nvPr>
            <p:ph idx="1"/>
          </p:nvPr>
        </p:nvSpPr>
        <p:spPr/>
        <p:txBody>
          <a:bodyPr lIns="91440" tIns="45720" rIns="91440" bIns="45720" anchor="t"/>
          <a:lstStyle/>
          <a:p>
            <a:pPr marL="138430" indent="-138430"/>
            <a:endParaRPr lang="en-GB" sz="1600" dirty="0">
              <a:hlinkClick r:id="rId2"/>
            </a:endParaRPr>
          </a:p>
          <a:p>
            <a:pPr marL="138430" indent="-138430"/>
            <a:endParaRPr lang="en-GB" sz="1600" dirty="0">
              <a:hlinkClick r:id="rId2"/>
            </a:endParaRPr>
          </a:p>
          <a:p>
            <a:pPr marL="138430" indent="-138430"/>
            <a:endParaRPr lang="en-GB" sz="1600" dirty="0">
              <a:hlinkClick r:id="rId2"/>
            </a:endParaRPr>
          </a:p>
          <a:p>
            <a:pPr marL="138430" indent="-138430"/>
            <a:r>
              <a:rPr lang="en-GB" sz="1600" dirty="0">
                <a:hlinkClick r:id="rId2"/>
              </a:rPr>
              <a:t>School Direct | Partnership with Schools | University of Exeter</a:t>
            </a:r>
            <a:endParaRPr lang="en-GB" sz="1900" dirty="0">
              <a:cs typeface="Outfit"/>
            </a:endParaRPr>
          </a:p>
        </p:txBody>
      </p:sp>
      <p:sp>
        <p:nvSpPr>
          <p:cNvPr id="3" name="Title 2">
            <a:extLst>
              <a:ext uri="{FF2B5EF4-FFF2-40B4-BE49-F238E27FC236}">
                <a16:creationId xmlns:a16="http://schemas.microsoft.com/office/drawing/2014/main" id="{B9AEFF7E-CD10-17E3-CB69-1CABDEBDCE39}"/>
              </a:ext>
            </a:extLst>
          </p:cNvPr>
          <p:cNvSpPr>
            <a:spLocks noGrp="1"/>
          </p:cNvSpPr>
          <p:nvPr>
            <p:ph type="title"/>
          </p:nvPr>
        </p:nvSpPr>
        <p:spPr/>
        <p:txBody>
          <a:bodyPr/>
          <a:lstStyle/>
          <a:p>
            <a:r>
              <a:rPr lang="en-GB" sz="4000">
                <a:latin typeface="Outfit"/>
                <a:cs typeface="Outfit"/>
              </a:rPr>
              <a:t>Mentoring – </a:t>
            </a:r>
            <a:r>
              <a:rPr lang="en-GB" sz="2800">
                <a:latin typeface="Outfit"/>
                <a:cs typeface="Outfit"/>
              </a:rPr>
              <a:t>the theory and the Exeter Model</a:t>
            </a:r>
            <a:endParaRPr lang="en-GB" sz="3600">
              <a:cs typeface="Outfit" pitchFamily="2" charset="0"/>
            </a:endParaRPr>
          </a:p>
        </p:txBody>
      </p:sp>
    </p:spTree>
    <p:extLst>
      <p:ext uri="{BB962C8B-B14F-4D97-AF65-F5344CB8AC3E}">
        <p14:creationId xmlns:p14="http://schemas.microsoft.com/office/powerpoint/2010/main" val="2247388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483" y="2333493"/>
            <a:ext cx="8270097" cy="3259756"/>
          </a:xfrm>
          <a:ln>
            <a:solidFill>
              <a:schemeClr val="accent6">
                <a:lumMod val="75000"/>
              </a:schemeClr>
            </a:solidFill>
          </a:ln>
        </p:spPr>
        <p:txBody>
          <a:bodyPr lIns="91440" tIns="45720" rIns="91440" bIns="45720" anchor="t"/>
          <a:lstStyle/>
          <a:p>
            <a:pPr marL="0" indent="0">
              <a:buNone/>
            </a:pPr>
            <a:endParaRPr lang="en-GB" sz="1800">
              <a:latin typeface="Calibri"/>
              <a:cs typeface="Calibri"/>
            </a:endParaRPr>
          </a:p>
          <a:p>
            <a:pPr marL="285750" indent="-285750"/>
            <a:r>
              <a:rPr lang="en-GB" sz="1800">
                <a:latin typeface="Calibri"/>
                <a:cs typeface="Calibri"/>
              </a:rPr>
              <a:t>To know who </a:t>
            </a:r>
            <a:r>
              <a:rPr lang="en-GB" sz="1800" b="1">
                <a:latin typeface="Calibri"/>
                <a:cs typeface="Calibri"/>
              </a:rPr>
              <a:t>key people </a:t>
            </a:r>
            <a:r>
              <a:rPr lang="en-GB" sz="1800">
                <a:latin typeface="Calibri"/>
                <a:cs typeface="Calibri"/>
              </a:rPr>
              <a:t>are</a:t>
            </a:r>
            <a:endParaRPr lang="en-GB" sz="1900">
              <a:cs typeface="Outfit" pitchFamily="2" charset="0"/>
            </a:endParaRPr>
          </a:p>
          <a:p>
            <a:pPr marL="285750" indent="-285750"/>
            <a:r>
              <a:rPr lang="en-GB" sz="1800">
                <a:latin typeface="Calibri"/>
                <a:cs typeface="Calibri"/>
              </a:rPr>
              <a:t>To help understand how the University works in</a:t>
            </a:r>
            <a:r>
              <a:rPr lang="en-GB" sz="1800" b="1">
                <a:latin typeface="Calibri"/>
                <a:cs typeface="Calibri"/>
              </a:rPr>
              <a:t> partnership</a:t>
            </a:r>
            <a:r>
              <a:rPr lang="en-GB" sz="1800">
                <a:latin typeface="Calibri"/>
                <a:cs typeface="Calibri"/>
              </a:rPr>
              <a:t> with schools to support training</a:t>
            </a:r>
            <a:endParaRPr lang="en-GB">
              <a:cs typeface="Outfit" pitchFamily="2" charset="0"/>
            </a:endParaRPr>
          </a:p>
          <a:p>
            <a:pPr marL="285750" indent="-285750"/>
            <a:r>
              <a:rPr lang="en-GB" sz="1800">
                <a:latin typeface="Calibri"/>
                <a:cs typeface="Calibri"/>
              </a:rPr>
              <a:t>To begin to establish our ‘</a:t>
            </a:r>
            <a:r>
              <a:rPr lang="en-GB" sz="1800" b="1">
                <a:latin typeface="Calibri"/>
                <a:cs typeface="Calibri"/>
              </a:rPr>
              <a:t>community of practice’ </a:t>
            </a:r>
            <a:r>
              <a:rPr lang="en-GB" sz="1800">
                <a:latin typeface="Calibri"/>
                <a:cs typeface="Calibri"/>
              </a:rPr>
              <a:t>and support networks e.g. meet your UVT and other members of the Partnership office</a:t>
            </a:r>
            <a:endParaRPr lang="en-GB">
              <a:cs typeface="Outfit" pitchFamily="2" charset="0"/>
            </a:endParaRPr>
          </a:p>
          <a:p>
            <a:pPr marL="285750" indent="-285750"/>
            <a:r>
              <a:rPr lang="en-GB" sz="1800">
                <a:latin typeface="Calibri"/>
                <a:cs typeface="Calibri"/>
              </a:rPr>
              <a:t>To help understand the </a:t>
            </a:r>
            <a:r>
              <a:rPr lang="en-GB" sz="1800" b="1">
                <a:latin typeface="Calibri"/>
                <a:cs typeface="Calibri"/>
              </a:rPr>
              <a:t>Exeter Model </a:t>
            </a:r>
            <a:r>
              <a:rPr lang="en-GB" sz="1800">
                <a:latin typeface="Calibri"/>
                <a:cs typeface="Calibri"/>
              </a:rPr>
              <a:t>of initial teacher education</a:t>
            </a:r>
            <a:endParaRPr lang="en-GB">
              <a:cs typeface="Outfit" pitchFamily="2" charset="0"/>
            </a:endParaRPr>
          </a:p>
          <a:p>
            <a:pPr marL="285750" indent="-285750"/>
            <a:r>
              <a:rPr lang="en-GB" sz="1800">
                <a:latin typeface="Calibri"/>
                <a:cs typeface="Calibri"/>
              </a:rPr>
              <a:t>To explore the </a:t>
            </a:r>
            <a:r>
              <a:rPr lang="en-GB" sz="1800" b="1">
                <a:latin typeface="Calibri"/>
                <a:cs typeface="Calibri"/>
              </a:rPr>
              <a:t>online modules </a:t>
            </a:r>
            <a:r>
              <a:rPr lang="en-GB" sz="1800">
                <a:latin typeface="Calibri"/>
                <a:cs typeface="Calibri"/>
              </a:rPr>
              <a:t>and consider the expectations and demands of the course</a:t>
            </a:r>
            <a:endParaRPr lang="en-GB">
              <a:cs typeface="Outfit" pitchFamily="2" charset="0"/>
            </a:endParaRPr>
          </a:p>
          <a:p>
            <a:pPr marL="285750" indent="-285750"/>
            <a:r>
              <a:rPr lang="en-GB" sz="1800">
                <a:latin typeface="Calibri"/>
                <a:cs typeface="Calibri"/>
              </a:rPr>
              <a:t>To develop ‘</a:t>
            </a:r>
            <a:r>
              <a:rPr lang="en-GB" sz="1800" b="1">
                <a:latin typeface="Calibri"/>
                <a:cs typeface="Calibri"/>
              </a:rPr>
              <a:t>reflective practice’.</a:t>
            </a:r>
            <a:endParaRPr lang="en-GB">
              <a:cs typeface="Outfit" pitchFamily="2" charset="0"/>
            </a:endParaRPr>
          </a:p>
          <a:p>
            <a:pPr marL="138430" indent="-138430"/>
            <a:endParaRPr lang="en-GB" sz="1900">
              <a:cs typeface="Outfit" pitchFamily="2" charset="0"/>
            </a:endParaRPr>
          </a:p>
        </p:txBody>
      </p:sp>
      <p:sp>
        <p:nvSpPr>
          <p:cNvPr id="3" name="Title 2"/>
          <p:cNvSpPr>
            <a:spLocks noGrp="1"/>
          </p:cNvSpPr>
          <p:nvPr>
            <p:ph type="title"/>
          </p:nvPr>
        </p:nvSpPr>
        <p:spPr/>
        <p:txBody>
          <a:bodyPr/>
          <a:lstStyle/>
          <a:p>
            <a:r>
              <a:rPr lang="en-GB" sz="3200">
                <a:latin typeface="Outfit"/>
                <a:cs typeface="Outfit"/>
              </a:rPr>
              <a:t>Trainee Induction Day</a:t>
            </a:r>
            <a:endParaRPr lang="en-GB" sz="3200">
              <a:cs typeface="Outfit"/>
            </a:endParaRPr>
          </a:p>
        </p:txBody>
      </p:sp>
    </p:spTree>
    <p:extLst>
      <p:ext uri="{BB962C8B-B14F-4D97-AF65-F5344CB8AC3E}">
        <p14:creationId xmlns:p14="http://schemas.microsoft.com/office/powerpoint/2010/main" val="4280083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5631" y="1386028"/>
            <a:ext cx="8630056" cy="615900"/>
          </a:xfrm>
        </p:spPr>
        <p:txBody>
          <a:bodyPr/>
          <a:lstStyle/>
          <a:p>
            <a:r>
              <a:rPr lang="en-GB" sz="3200" dirty="0">
                <a:latin typeface="Outfit"/>
                <a:cs typeface="Outfit"/>
              </a:rPr>
              <a:t>Exeter Learning Environment (ELE) – </a:t>
            </a:r>
            <a:br>
              <a:rPr lang="en-GB" sz="3200" dirty="0">
                <a:latin typeface="Outfit"/>
                <a:cs typeface="Outfit"/>
              </a:rPr>
            </a:br>
            <a:r>
              <a:rPr lang="en-GB" sz="2000" dirty="0">
                <a:latin typeface="Outfit"/>
                <a:cs typeface="Outfit"/>
              </a:rPr>
              <a:t>the learning platform for the trainees</a:t>
            </a:r>
            <a:endParaRPr lang="en-GB" sz="3200" dirty="0">
              <a:cs typeface="Outfit"/>
            </a:endParaRPr>
          </a:p>
        </p:txBody>
      </p:sp>
      <p:sp>
        <p:nvSpPr>
          <p:cNvPr id="5" name="Content Placeholder 1">
            <a:extLst>
              <a:ext uri="{FF2B5EF4-FFF2-40B4-BE49-F238E27FC236}">
                <a16:creationId xmlns:a16="http://schemas.microsoft.com/office/drawing/2014/main" id="{54BCF4E7-D849-8CA9-C151-9907DADFF00D}"/>
              </a:ext>
            </a:extLst>
          </p:cNvPr>
          <p:cNvSpPr txBox="1">
            <a:spLocks/>
          </p:cNvSpPr>
          <p:nvPr/>
        </p:nvSpPr>
        <p:spPr>
          <a:xfrm>
            <a:off x="310221" y="2827789"/>
            <a:ext cx="8251525" cy="3190621"/>
          </a:xfrm>
          <a:prstGeom prst="rect">
            <a:avLst/>
          </a:prstGeom>
          <a:ln>
            <a:solidFill>
              <a:schemeClr val="accent6">
                <a:lumMod val="40000"/>
                <a:lumOff val="60000"/>
              </a:schemeClr>
            </a:solidFill>
          </a:ln>
        </p:spPr>
        <p:txBody>
          <a:bodyPr lIns="91440" tIns="45720" rIns="91440" bIns="45720" anchor="t"/>
          <a:lstStyle>
            <a:lvl1pPr marL="138619" indent="-138619" algn="l" defTabSz="554478" rtl="0" eaLnBrk="1" latinLnBrk="0" hangingPunct="1">
              <a:lnSpc>
                <a:spcPct val="90000"/>
              </a:lnSpc>
              <a:spcBef>
                <a:spcPts val="607"/>
              </a:spcBef>
              <a:buFont typeface="Arial" panose="020B0604020202020204" pitchFamily="34" charset="0"/>
              <a:buChar char="•"/>
              <a:defRPr sz="1940" b="0" i="0" kern="1200">
                <a:solidFill>
                  <a:srgbClr val="003C3B"/>
                </a:solidFill>
                <a:latin typeface="Outfit" pitchFamily="2" charset="0"/>
                <a:ea typeface="Inter" panose="02000503000000020004" pitchFamily="2" charset="0"/>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697" b="0" i="0" kern="1200">
                <a:solidFill>
                  <a:srgbClr val="003C3B"/>
                </a:solidFill>
                <a:latin typeface="Outfit" pitchFamily="2" charset="0"/>
                <a:ea typeface="Inter" panose="02000503000000020004" pitchFamily="2" charset="0"/>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456" b="0" i="0" kern="1200">
                <a:solidFill>
                  <a:srgbClr val="003C3B"/>
                </a:solidFill>
                <a:latin typeface="Outfit" pitchFamily="2" charset="0"/>
                <a:ea typeface="Inter" panose="02000503000000020004" pitchFamily="2" charset="0"/>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213" b="0" i="0" kern="1200">
                <a:solidFill>
                  <a:srgbClr val="003C3B"/>
                </a:solidFill>
                <a:latin typeface="Outfit" pitchFamily="2" charset="0"/>
                <a:ea typeface="Inter" panose="02000503000000020004" pitchFamily="2" charset="0"/>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285750" indent="-285750"/>
            <a:endParaRPr lang="en-GB" sz="1400">
              <a:latin typeface="Outfit"/>
              <a:cs typeface="Outfit"/>
            </a:endParaRPr>
          </a:p>
          <a:p>
            <a:pPr marL="0" indent="0">
              <a:buNone/>
            </a:pPr>
            <a:endParaRPr lang="en-GB" sz="1400">
              <a:cs typeface="Outfit"/>
            </a:endParaRPr>
          </a:p>
          <a:p>
            <a:pPr marL="0" indent="0">
              <a:buNone/>
            </a:pPr>
            <a:endParaRPr lang="en-GB" sz="1900">
              <a:cs typeface="Outfit" pitchFamily="2" charset="0"/>
            </a:endParaRPr>
          </a:p>
          <a:p>
            <a:pPr marL="0" indent="0">
              <a:buNone/>
            </a:pPr>
            <a:endParaRPr lang="en-GB">
              <a:cs typeface="Outfit" pitchFamily="2" charset="0"/>
            </a:endParaRPr>
          </a:p>
          <a:p>
            <a:pPr marL="138430" indent="-138430"/>
            <a:endParaRPr lang="en-GB">
              <a:cs typeface="Outfit" pitchFamily="2" charset="0"/>
            </a:endParaRPr>
          </a:p>
        </p:txBody>
      </p:sp>
      <p:pic>
        <p:nvPicPr>
          <p:cNvPr id="2" name="Picture 3">
            <a:extLst>
              <a:ext uri="{FF2B5EF4-FFF2-40B4-BE49-F238E27FC236}">
                <a16:creationId xmlns:a16="http://schemas.microsoft.com/office/drawing/2014/main" id="{4C5E1514-51F7-16DD-116B-2DCD05FAF470}"/>
              </a:ext>
            </a:extLst>
          </p:cNvPr>
          <p:cNvPicPr>
            <a:picLocks noChangeAspect="1"/>
          </p:cNvPicPr>
          <p:nvPr/>
        </p:nvPicPr>
        <p:blipFill>
          <a:blip r:embed="rId3"/>
          <a:stretch>
            <a:fillRect/>
          </a:stretch>
        </p:blipFill>
        <p:spPr>
          <a:xfrm>
            <a:off x="1783347" y="2409298"/>
            <a:ext cx="4975726" cy="3937719"/>
          </a:xfrm>
          <a:prstGeom prst="rect">
            <a:avLst/>
          </a:prstGeom>
        </p:spPr>
      </p:pic>
    </p:spTree>
    <p:extLst>
      <p:ext uri="{BB962C8B-B14F-4D97-AF65-F5344CB8AC3E}">
        <p14:creationId xmlns:p14="http://schemas.microsoft.com/office/powerpoint/2010/main" val="2126193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a:latin typeface="Outfit"/>
                <a:cs typeface="Outfit"/>
              </a:rPr>
              <a:t>Framework Reflections  - </a:t>
            </a:r>
            <a:r>
              <a:rPr lang="en-GB" sz="2000">
                <a:latin typeface="Outfit"/>
                <a:cs typeface="Outfit"/>
              </a:rPr>
              <a:t>Framework tasks</a:t>
            </a:r>
            <a:endParaRPr lang="en-GB" sz="2000">
              <a:cs typeface="Outfit"/>
            </a:endParaRPr>
          </a:p>
        </p:txBody>
      </p:sp>
      <p:sp>
        <p:nvSpPr>
          <p:cNvPr id="5" name="Content Placeholder 1">
            <a:extLst>
              <a:ext uri="{FF2B5EF4-FFF2-40B4-BE49-F238E27FC236}">
                <a16:creationId xmlns:a16="http://schemas.microsoft.com/office/drawing/2014/main" id="{54BCF4E7-D849-8CA9-C151-9907DADFF00D}"/>
              </a:ext>
            </a:extLst>
          </p:cNvPr>
          <p:cNvSpPr txBox="1">
            <a:spLocks/>
          </p:cNvSpPr>
          <p:nvPr/>
        </p:nvSpPr>
        <p:spPr>
          <a:xfrm>
            <a:off x="443594" y="2468366"/>
            <a:ext cx="8251525" cy="4197061"/>
          </a:xfrm>
          <a:prstGeom prst="rect">
            <a:avLst/>
          </a:prstGeom>
          <a:ln>
            <a:solidFill>
              <a:schemeClr val="accent6">
                <a:lumMod val="75000"/>
              </a:schemeClr>
            </a:solidFill>
          </a:ln>
        </p:spPr>
        <p:txBody>
          <a:bodyPr lIns="91440" tIns="45720" rIns="91440" bIns="45720" anchor="t"/>
          <a:lstStyle>
            <a:lvl1pPr marL="138619" indent="-138619" algn="l" defTabSz="554478" rtl="0" eaLnBrk="1" latinLnBrk="0" hangingPunct="1">
              <a:lnSpc>
                <a:spcPct val="90000"/>
              </a:lnSpc>
              <a:spcBef>
                <a:spcPts val="607"/>
              </a:spcBef>
              <a:buFont typeface="Arial" panose="020B0604020202020204" pitchFamily="34" charset="0"/>
              <a:buChar char="•"/>
              <a:defRPr sz="1940" b="0" i="0" kern="1200">
                <a:solidFill>
                  <a:srgbClr val="003C3B"/>
                </a:solidFill>
                <a:latin typeface="Outfit" pitchFamily="2" charset="0"/>
                <a:ea typeface="Inter" panose="02000503000000020004" pitchFamily="2" charset="0"/>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697" b="0" i="0" kern="1200">
                <a:solidFill>
                  <a:srgbClr val="003C3B"/>
                </a:solidFill>
                <a:latin typeface="Outfit" pitchFamily="2" charset="0"/>
                <a:ea typeface="Inter" panose="02000503000000020004" pitchFamily="2" charset="0"/>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456" b="0" i="0" kern="1200">
                <a:solidFill>
                  <a:srgbClr val="003C3B"/>
                </a:solidFill>
                <a:latin typeface="Outfit" pitchFamily="2" charset="0"/>
                <a:ea typeface="Inter" panose="02000503000000020004" pitchFamily="2" charset="0"/>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213" b="0" i="0" kern="1200">
                <a:solidFill>
                  <a:srgbClr val="003C3B"/>
                </a:solidFill>
                <a:latin typeface="Outfit" pitchFamily="2" charset="0"/>
                <a:ea typeface="Inter" panose="02000503000000020004" pitchFamily="2" charset="0"/>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indent="0">
              <a:buNone/>
            </a:pPr>
            <a:endParaRPr lang="en-GB" sz="1400">
              <a:cs typeface="Outfit"/>
            </a:endParaRPr>
          </a:p>
          <a:p>
            <a:pPr>
              <a:buNone/>
            </a:pPr>
            <a:r>
              <a:rPr lang="en-GB" sz="1600">
                <a:latin typeface="Calibri"/>
                <a:cs typeface="Calibri"/>
              </a:rPr>
              <a:t>Rationale : Framework reflections link theory to practice with regards to a key topic and provide evidence for QTS:</a:t>
            </a:r>
            <a:endParaRPr lang="en-GB"/>
          </a:p>
          <a:p>
            <a:pPr>
              <a:buNone/>
            </a:pPr>
            <a:r>
              <a:rPr lang="en-GB" sz="1600">
                <a:latin typeface="Arial"/>
                <a:cs typeface="Arial"/>
              </a:rPr>
              <a:t>•</a:t>
            </a:r>
            <a:r>
              <a:rPr lang="en-GB" sz="1600">
                <a:latin typeface="Calibri"/>
                <a:cs typeface="Calibri"/>
              </a:rPr>
              <a:t>Challenging the Gap – exploring disadvantage/ widening participation (gender, ethnicity, geographical regions)</a:t>
            </a:r>
            <a:endParaRPr lang="en-GB"/>
          </a:p>
          <a:p>
            <a:pPr>
              <a:buNone/>
            </a:pPr>
            <a:r>
              <a:rPr lang="en-GB" sz="1600">
                <a:latin typeface="Arial"/>
                <a:cs typeface="Arial"/>
              </a:rPr>
              <a:t>•</a:t>
            </a:r>
            <a:r>
              <a:rPr lang="en-GB" sz="1600">
                <a:latin typeface="Calibri"/>
                <a:cs typeface="Calibri"/>
              </a:rPr>
              <a:t>Learning</a:t>
            </a:r>
            <a:endParaRPr lang="en-GB"/>
          </a:p>
          <a:p>
            <a:pPr>
              <a:buNone/>
            </a:pPr>
            <a:r>
              <a:rPr lang="en-GB" sz="1600">
                <a:latin typeface="Arial"/>
                <a:cs typeface="Arial"/>
              </a:rPr>
              <a:t>•</a:t>
            </a:r>
            <a:r>
              <a:rPr lang="en-GB" sz="1600">
                <a:latin typeface="Calibri"/>
                <a:cs typeface="Calibri"/>
              </a:rPr>
              <a:t>Maths</a:t>
            </a:r>
            <a:endParaRPr lang="en-GB"/>
          </a:p>
          <a:p>
            <a:pPr>
              <a:buNone/>
            </a:pPr>
            <a:r>
              <a:rPr lang="en-GB" sz="1600">
                <a:latin typeface="Arial"/>
                <a:cs typeface="Arial"/>
              </a:rPr>
              <a:t>•</a:t>
            </a:r>
            <a:r>
              <a:rPr lang="en-GB" sz="1600">
                <a:latin typeface="Calibri"/>
                <a:cs typeface="Calibri"/>
              </a:rPr>
              <a:t>Motivation and Behaviour</a:t>
            </a:r>
            <a:endParaRPr lang="en-GB"/>
          </a:p>
          <a:p>
            <a:pPr>
              <a:buNone/>
            </a:pPr>
            <a:r>
              <a:rPr lang="en-GB" sz="1600">
                <a:latin typeface="Arial"/>
                <a:cs typeface="Arial"/>
              </a:rPr>
              <a:t>•</a:t>
            </a:r>
            <a:r>
              <a:rPr lang="en-GB" sz="1600">
                <a:latin typeface="Calibri"/>
                <a:cs typeface="Calibri"/>
              </a:rPr>
              <a:t>Assessment</a:t>
            </a:r>
            <a:endParaRPr lang="en-GB"/>
          </a:p>
          <a:p>
            <a:pPr>
              <a:buNone/>
            </a:pPr>
            <a:r>
              <a:rPr lang="en-GB" sz="1600">
                <a:latin typeface="Arial"/>
                <a:cs typeface="Arial"/>
              </a:rPr>
              <a:t>•</a:t>
            </a:r>
            <a:r>
              <a:rPr lang="en-GB" sz="1600">
                <a:latin typeface="Calibri"/>
                <a:cs typeface="Calibri"/>
              </a:rPr>
              <a:t>Phonics</a:t>
            </a:r>
            <a:endParaRPr lang="en-GB"/>
          </a:p>
          <a:p>
            <a:pPr>
              <a:buNone/>
            </a:pPr>
            <a:r>
              <a:rPr lang="en-GB" sz="1600">
                <a:latin typeface="Arial"/>
                <a:cs typeface="Arial"/>
              </a:rPr>
              <a:t>•</a:t>
            </a:r>
            <a:r>
              <a:rPr lang="en-GB" sz="1600">
                <a:latin typeface="Calibri"/>
                <a:cs typeface="Calibri"/>
              </a:rPr>
              <a:t>SEND 1 and 2</a:t>
            </a:r>
            <a:endParaRPr lang="en-GB"/>
          </a:p>
          <a:p>
            <a:pPr>
              <a:buNone/>
            </a:pPr>
            <a:r>
              <a:rPr lang="en-GB" sz="1600">
                <a:latin typeface="Arial"/>
                <a:cs typeface="Arial"/>
              </a:rPr>
              <a:t>•</a:t>
            </a:r>
            <a:r>
              <a:rPr lang="en-GB" sz="1600">
                <a:latin typeface="Calibri"/>
                <a:cs typeface="Calibri"/>
              </a:rPr>
              <a:t>Interpreting data</a:t>
            </a:r>
            <a:endParaRPr lang="en-GB"/>
          </a:p>
          <a:p>
            <a:pPr>
              <a:buNone/>
            </a:pPr>
            <a:r>
              <a:rPr lang="en-GB" sz="1600">
                <a:latin typeface="Arial"/>
                <a:cs typeface="Arial"/>
              </a:rPr>
              <a:t>•</a:t>
            </a:r>
            <a:r>
              <a:rPr lang="en-GB" sz="1600">
                <a:latin typeface="Calibri"/>
                <a:cs typeface="Calibri"/>
              </a:rPr>
              <a:t>EAL </a:t>
            </a:r>
            <a:endParaRPr lang="en-GB"/>
          </a:p>
          <a:p>
            <a:pPr>
              <a:buNone/>
            </a:pPr>
            <a:r>
              <a:rPr lang="en-GB" sz="1600">
                <a:latin typeface="Arial"/>
                <a:cs typeface="Arial"/>
              </a:rPr>
              <a:t>•</a:t>
            </a:r>
            <a:r>
              <a:rPr lang="en-GB" sz="1600">
                <a:latin typeface="Calibri"/>
                <a:cs typeface="Calibri"/>
              </a:rPr>
              <a:t>Diversity</a:t>
            </a:r>
            <a:endParaRPr lang="en-GB"/>
          </a:p>
          <a:p>
            <a:pPr marL="0" indent="0">
              <a:buNone/>
            </a:pPr>
            <a:endParaRPr lang="en-GB" sz="1900">
              <a:cs typeface="Outfit" pitchFamily="2" charset="0"/>
            </a:endParaRPr>
          </a:p>
          <a:p>
            <a:pPr marL="0" indent="0">
              <a:buNone/>
            </a:pPr>
            <a:endParaRPr lang="en-GB">
              <a:cs typeface="Outfit" pitchFamily="2" charset="0"/>
            </a:endParaRPr>
          </a:p>
          <a:p>
            <a:pPr marL="138430" indent="-138430"/>
            <a:endParaRPr lang="en-GB">
              <a:cs typeface="Outfit" pitchFamily="2" charset="0"/>
            </a:endParaRPr>
          </a:p>
        </p:txBody>
      </p:sp>
    </p:spTree>
    <p:extLst>
      <p:ext uri="{BB962C8B-B14F-4D97-AF65-F5344CB8AC3E}">
        <p14:creationId xmlns:p14="http://schemas.microsoft.com/office/powerpoint/2010/main" val="221921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F5099F24-2F5A-E151-9AD2-27FCE8386D30}"/>
              </a:ext>
            </a:extLst>
          </p:cNvPr>
          <p:cNvPicPr>
            <a:picLocks noGrp="1" noChangeAspect="1"/>
          </p:cNvPicPr>
          <p:nvPr>
            <p:ph idx="1"/>
          </p:nvPr>
        </p:nvPicPr>
        <p:blipFill>
          <a:blip r:embed="rId2"/>
          <a:stretch>
            <a:fillRect/>
          </a:stretch>
        </p:blipFill>
        <p:spPr>
          <a:xfrm>
            <a:off x="326581" y="2240343"/>
            <a:ext cx="8497972" cy="4290411"/>
          </a:xfrm>
        </p:spPr>
      </p:pic>
      <p:sp>
        <p:nvSpPr>
          <p:cNvPr id="3" name="Title 2">
            <a:extLst>
              <a:ext uri="{FF2B5EF4-FFF2-40B4-BE49-F238E27FC236}">
                <a16:creationId xmlns:a16="http://schemas.microsoft.com/office/drawing/2014/main" id="{0A7E4FA8-A2EA-F618-B9E6-E13EBBEAFD7F}"/>
              </a:ext>
            </a:extLst>
          </p:cNvPr>
          <p:cNvSpPr>
            <a:spLocks noGrp="1"/>
          </p:cNvSpPr>
          <p:nvPr>
            <p:ph type="title"/>
          </p:nvPr>
        </p:nvSpPr>
        <p:spPr/>
        <p:txBody>
          <a:bodyPr/>
          <a:lstStyle/>
          <a:p>
            <a:r>
              <a:rPr lang="en-GB" sz="3200">
                <a:cs typeface="Outfit"/>
              </a:rPr>
              <a:t>Framework Reflection Example - Maths</a:t>
            </a:r>
            <a:endParaRPr lang="en-US"/>
          </a:p>
        </p:txBody>
      </p:sp>
    </p:spTree>
    <p:extLst>
      <p:ext uri="{BB962C8B-B14F-4D97-AF65-F5344CB8AC3E}">
        <p14:creationId xmlns:p14="http://schemas.microsoft.com/office/powerpoint/2010/main" val="2358809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200">
                <a:latin typeface="Outfit"/>
                <a:cs typeface="Outfit"/>
              </a:rPr>
              <a:t>Assignments</a:t>
            </a:r>
            <a:endParaRPr lang="en-GB" sz="3200">
              <a:cs typeface="Outfit"/>
            </a:endParaRPr>
          </a:p>
        </p:txBody>
      </p:sp>
      <p:sp>
        <p:nvSpPr>
          <p:cNvPr id="5" name="Content Placeholder 1">
            <a:extLst>
              <a:ext uri="{FF2B5EF4-FFF2-40B4-BE49-F238E27FC236}">
                <a16:creationId xmlns:a16="http://schemas.microsoft.com/office/drawing/2014/main" id="{54BCF4E7-D849-8CA9-C151-9907DADFF00D}"/>
              </a:ext>
            </a:extLst>
          </p:cNvPr>
          <p:cNvSpPr txBox="1">
            <a:spLocks/>
          </p:cNvSpPr>
          <p:nvPr/>
        </p:nvSpPr>
        <p:spPr>
          <a:xfrm>
            <a:off x="188074" y="2304468"/>
            <a:ext cx="8465419" cy="4014826"/>
          </a:xfrm>
          <a:prstGeom prst="rect">
            <a:avLst/>
          </a:prstGeom>
          <a:ln>
            <a:solidFill>
              <a:schemeClr val="accent6">
                <a:lumMod val="75000"/>
              </a:schemeClr>
            </a:solidFill>
          </a:ln>
        </p:spPr>
        <p:txBody>
          <a:bodyPr lIns="91440" tIns="45720" rIns="91440" bIns="45720" anchor="t"/>
          <a:lstStyle>
            <a:lvl1pPr marL="138619" indent="-138619" algn="l" defTabSz="554478" rtl="0" eaLnBrk="1" latinLnBrk="0" hangingPunct="1">
              <a:lnSpc>
                <a:spcPct val="90000"/>
              </a:lnSpc>
              <a:spcBef>
                <a:spcPts val="607"/>
              </a:spcBef>
              <a:buFont typeface="Arial" panose="020B0604020202020204" pitchFamily="34" charset="0"/>
              <a:buChar char="•"/>
              <a:defRPr sz="1940" b="0" i="0" kern="1200">
                <a:solidFill>
                  <a:srgbClr val="003C3B"/>
                </a:solidFill>
                <a:latin typeface="Outfit" pitchFamily="2" charset="0"/>
                <a:ea typeface="Inter" panose="02000503000000020004" pitchFamily="2" charset="0"/>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697" b="0" i="0" kern="1200">
                <a:solidFill>
                  <a:srgbClr val="003C3B"/>
                </a:solidFill>
                <a:latin typeface="Outfit" pitchFamily="2" charset="0"/>
                <a:ea typeface="Inter" panose="02000503000000020004" pitchFamily="2" charset="0"/>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456" b="0" i="0" kern="1200">
                <a:solidFill>
                  <a:srgbClr val="003C3B"/>
                </a:solidFill>
                <a:latin typeface="Outfit" pitchFamily="2" charset="0"/>
                <a:ea typeface="Inter" panose="02000503000000020004" pitchFamily="2" charset="0"/>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213" b="0" i="0" kern="1200">
                <a:solidFill>
                  <a:srgbClr val="003C3B"/>
                </a:solidFill>
                <a:latin typeface="Outfit" pitchFamily="2" charset="0"/>
                <a:ea typeface="Inter" panose="02000503000000020004" pitchFamily="2" charset="0"/>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b="0" i="0" kern="1200">
                <a:solidFill>
                  <a:srgbClr val="003C3B"/>
                </a:solidFill>
                <a:latin typeface="Outfit" pitchFamily="2" charset="0"/>
                <a:ea typeface="Inter" panose="02000503000000020004" pitchFamily="2" charset="0"/>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138430" indent="-138430"/>
            <a:r>
              <a:rPr lang="en-GB" sz="1400">
                <a:latin typeface="Calibri"/>
                <a:cs typeface="Calibri"/>
              </a:rPr>
              <a:t>Rationale – to support development in schools by further developing knowledge and understanding of key topics, principles and issues, as well as knowledge of educational research.</a:t>
            </a:r>
            <a:endParaRPr lang="en-GB" sz="1400">
              <a:cs typeface="Outfit" pitchFamily="2" charset="0"/>
            </a:endParaRPr>
          </a:p>
          <a:p>
            <a:pPr marL="138430" indent="-138430"/>
            <a:endParaRPr lang="en-GB" sz="1400">
              <a:latin typeface="Calibri"/>
              <a:cs typeface="Calibri"/>
            </a:endParaRPr>
          </a:p>
          <a:p>
            <a:pPr marL="0" indent="0">
              <a:buNone/>
            </a:pPr>
            <a:r>
              <a:rPr lang="en-GB" sz="1400" b="1">
                <a:latin typeface="Calibri"/>
                <a:cs typeface="Calibri"/>
              </a:rPr>
              <a:t>Subject and Curriculum Studies (SCS) ( 1 x formative; 1 x summative)</a:t>
            </a:r>
            <a:endParaRPr lang="en-GB">
              <a:cs typeface="Outfit" pitchFamily="2" charset="0"/>
            </a:endParaRPr>
          </a:p>
          <a:p>
            <a:pPr marL="138430" indent="-138430"/>
            <a:r>
              <a:rPr lang="en-GB" sz="1400">
                <a:latin typeface="Calibri"/>
                <a:cs typeface="Calibri"/>
              </a:rPr>
              <a:t>marked against Master’s level criteria ( Knowledge and Understanding; Critical analysis and argument; Use of relevant literature ; Organisation, Presentation and Professional Studies) </a:t>
            </a:r>
            <a:endParaRPr lang="en-GB"/>
          </a:p>
          <a:p>
            <a:pPr marL="138430" indent="-138430"/>
            <a:r>
              <a:rPr lang="en-GB" sz="1400">
                <a:latin typeface="Calibri"/>
                <a:cs typeface="Calibri"/>
              </a:rPr>
              <a:t>Range of topics chosen by trainees e.g. use of dialogic talk to avoid errors in maths; importance of phonics to a child’s education; how educators can motivate reading for pleasure; impact of mixed-age classes in KS1 maths lessons</a:t>
            </a:r>
            <a:endParaRPr lang="en-GB"/>
          </a:p>
          <a:p>
            <a:pPr marL="138430" indent="-138430"/>
            <a:endParaRPr lang="en-GB" sz="1400">
              <a:latin typeface="Calibri"/>
              <a:cs typeface="Calibri"/>
            </a:endParaRPr>
          </a:p>
          <a:p>
            <a:pPr marL="0" indent="0">
              <a:buNone/>
            </a:pPr>
            <a:r>
              <a:rPr lang="en-GB" sz="1400" b="1">
                <a:latin typeface="Calibri"/>
                <a:cs typeface="Calibri"/>
              </a:rPr>
              <a:t>Education and Professional Studies (EPS) ( 1 x formative; 1 x summative)</a:t>
            </a:r>
            <a:endParaRPr lang="en-GB">
              <a:cs typeface="Outfit" pitchFamily="2" charset="0"/>
            </a:endParaRPr>
          </a:p>
          <a:p>
            <a:pPr marL="138430" indent="-138430"/>
            <a:r>
              <a:rPr lang="en-GB" sz="1400">
                <a:latin typeface="Outfit"/>
                <a:cs typeface="Outfit"/>
              </a:rPr>
              <a:t>•</a:t>
            </a:r>
            <a:r>
              <a:rPr lang="en-GB" sz="1400">
                <a:latin typeface="Calibri"/>
                <a:cs typeface="Calibri"/>
              </a:rPr>
              <a:t>marked against Master’s level criteria ( Knowledge and Understanding; Implications for practice and links to Exeter tools; Use of relevant literature; Organisation and Presentation)</a:t>
            </a:r>
            <a:endParaRPr lang="en-GB"/>
          </a:p>
          <a:p>
            <a:pPr marL="138430" indent="-138430"/>
            <a:r>
              <a:rPr lang="en-GB" sz="1400">
                <a:latin typeface="Calibri"/>
                <a:cs typeface="Calibri"/>
              </a:rPr>
              <a:t>Range of topics chosen by trainees e.g. how to nurture a positive reading culture within schools; Strategies in KS2 to support low ability pupils; Developing emotional literacy for leaners with ASD in SEND school setting; Does parental involvement in Primary education matter; Role of outdoor learning and forest schools.</a:t>
            </a:r>
            <a:endParaRPr lang="en-GB"/>
          </a:p>
          <a:p>
            <a:pPr marL="285750" indent="-285750"/>
            <a:endParaRPr lang="en-GB" sz="1400">
              <a:cs typeface="Outfit" pitchFamily="2" charset="0"/>
            </a:endParaRPr>
          </a:p>
          <a:p>
            <a:pPr marL="0" indent="0">
              <a:buNone/>
            </a:pPr>
            <a:endParaRPr lang="en-GB" sz="1400">
              <a:cs typeface="Outfit" pitchFamily="2" charset="0"/>
            </a:endParaRPr>
          </a:p>
          <a:p>
            <a:pPr marL="0" indent="0">
              <a:buNone/>
            </a:pPr>
            <a:endParaRPr lang="en-GB" sz="1400">
              <a:cs typeface="Outfit" pitchFamily="2" charset="0"/>
            </a:endParaRPr>
          </a:p>
          <a:p>
            <a:pPr marL="0" indent="0">
              <a:buNone/>
            </a:pPr>
            <a:endParaRPr lang="en-GB" sz="1900">
              <a:cs typeface="Outfit" pitchFamily="2" charset="0"/>
            </a:endParaRPr>
          </a:p>
          <a:p>
            <a:pPr marL="0" indent="0">
              <a:buNone/>
            </a:pPr>
            <a:endParaRPr lang="en-GB">
              <a:cs typeface="Outfit" pitchFamily="2" charset="0"/>
            </a:endParaRPr>
          </a:p>
          <a:p>
            <a:pPr marL="138430" indent="-138430"/>
            <a:endParaRPr lang="en-GB">
              <a:cs typeface="Outfit" pitchFamily="2" charset="0"/>
            </a:endParaRPr>
          </a:p>
        </p:txBody>
      </p:sp>
    </p:spTree>
    <p:extLst>
      <p:ext uri="{BB962C8B-B14F-4D97-AF65-F5344CB8AC3E}">
        <p14:creationId xmlns:p14="http://schemas.microsoft.com/office/powerpoint/2010/main" val="658493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D3179AD-9FF4-72A6-1658-DD5859E143B8}"/>
              </a:ext>
            </a:extLst>
          </p:cNvPr>
          <p:cNvPicPr>
            <a:picLocks noGrp="1" noChangeAspect="1"/>
          </p:cNvPicPr>
          <p:nvPr>
            <p:ph idx="1"/>
          </p:nvPr>
        </p:nvPicPr>
        <p:blipFill>
          <a:blip r:embed="rId2"/>
          <a:stretch>
            <a:fillRect/>
          </a:stretch>
        </p:blipFill>
        <p:spPr>
          <a:xfrm>
            <a:off x="600837" y="2026448"/>
            <a:ext cx="7829144" cy="4691464"/>
          </a:xfrm>
        </p:spPr>
      </p:pic>
      <p:sp>
        <p:nvSpPr>
          <p:cNvPr id="3" name="Title 2">
            <a:extLst>
              <a:ext uri="{FF2B5EF4-FFF2-40B4-BE49-F238E27FC236}">
                <a16:creationId xmlns:a16="http://schemas.microsoft.com/office/drawing/2014/main" id="{B1C71824-CCC1-D0A8-0367-6ED8741F3395}"/>
              </a:ext>
            </a:extLst>
          </p:cNvPr>
          <p:cNvSpPr>
            <a:spLocks noGrp="1"/>
          </p:cNvSpPr>
          <p:nvPr>
            <p:ph type="title"/>
          </p:nvPr>
        </p:nvSpPr>
        <p:spPr>
          <a:xfrm>
            <a:off x="550541" y="1317836"/>
            <a:ext cx="8630056" cy="615900"/>
          </a:xfrm>
        </p:spPr>
        <p:txBody>
          <a:bodyPr/>
          <a:lstStyle/>
          <a:p>
            <a:r>
              <a:rPr lang="en-GB" sz="4000">
                <a:cs typeface="Outfit"/>
              </a:rPr>
              <a:t>Assignments</a:t>
            </a:r>
            <a:endParaRPr lang="en-GB"/>
          </a:p>
        </p:txBody>
      </p:sp>
    </p:spTree>
    <p:extLst>
      <p:ext uri="{BB962C8B-B14F-4D97-AF65-F5344CB8AC3E}">
        <p14:creationId xmlns:p14="http://schemas.microsoft.com/office/powerpoint/2010/main" val="12223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0120" y="1611241"/>
            <a:ext cx="8630056" cy="615900"/>
          </a:xfrm>
        </p:spPr>
        <p:txBody>
          <a:bodyPr/>
          <a:lstStyle/>
          <a:p>
            <a:r>
              <a:rPr lang="en-GB" sz="3200">
                <a:latin typeface="Outfit"/>
                <a:cs typeface="Outfit"/>
              </a:rPr>
              <a:t>Curriculum incl. seminar days</a:t>
            </a:r>
            <a:endParaRPr lang="en-GB" sz="3200">
              <a:cs typeface="Outfit"/>
            </a:endParaRPr>
          </a:p>
        </p:txBody>
      </p:sp>
      <p:sp>
        <p:nvSpPr>
          <p:cNvPr id="2" name="TextBox 1">
            <a:extLst>
              <a:ext uri="{FF2B5EF4-FFF2-40B4-BE49-F238E27FC236}">
                <a16:creationId xmlns:a16="http://schemas.microsoft.com/office/drawing/2014/main" id="{10C0DA52-D14F-11C0-A085-19AD70BFFDBC}"/>
              </a:ext>
            </a:extLst>
          </p:cNvPr>
          <p:cNvSpPr txBox="1"/>
          <p:nvPr/>
        </p:nvSpPr>
        <p:spPr>
          <a:xfrm>
            <a:off x="272717" y="2545347"/>
            <a:ext cx="787667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Outfit"/>
                <a:cs typeface="Outfit"/>
              </a:rPr>
              <a:t>Rationale: </a:t>
            </a:r>
          </a:p>
          <a:p>
            <a:pPr marL="285750" indent="-285750">
              <a:buFont typeface="Arial"/>
              <a:buChar char="•"/>
            </a:pPr>
            <a:r>
              <a:rPr lang="en-GB" sz="1600">
                <a:latin typeface="Outfit"/>
                <a:cs typeface="Outfit"/>
              </a:rPr>
              <a:t>trainees wanting more than just asynchronous learning and a way to connect them to the University more</a:t>
            </a:r>
          </a:p>
          <a:p>
            <a:pPr marL="285750" indent="-285750">
              <a:buFont typeface="Arial"/>
              <a:buChar char="•"/>
            </a:pPr>
            <a:r>
              <a:rPr lang="en-GB" sz="1600">
                <a:latin typeface="Outfit"/>
                <a:cs typeface="Outfit"/>
              </a:rPr>
              <a:t>Having access to subject specialists from academics</a:t>
            </a:r>
          </a:p>
          <a:p>
            <a:pPr marL="285750" indent="-285750">
              <a:buFont typeface="Arial"/>
              <a:buChar char="•"/>
            </a:pPr>
            <a:r>
              <a:rPr lang="en-GB" sz="1600">
                <a:latin typeface="Outfit"/>
                <a:cs typeface="Outfit"/>
              </a:rPr>
              <a:t>Up to date M level knowledge from academics</a:t>
            </a:r>
          </a:p>
          <a:p>
            <a:pPr marL="285750" indent="-285750">
              <a:buFont typeface="Arial"/>
              <a:buChar char="•"/>
            </a:pPr>
            <a:r>
              <a:rPr lang="en-GB" sz="1600">
                <a:latin typeface="Outfit"/>
                <a:cs typeface="Outfit"/>
              </a:rPr>
              <a:t>6 days with input divided in to two half days- subjects this year in order: Phonics, Reading, Maths, Planning for Learning, Science, M Level input,  Humanities, Computing, ML, EAL, PE, Geography.</a:t>
            </a:r>
          </a:p>
          <a:p>
            <a:pPr marL="285750" indent="-285750">
              <a:buFont typeface="Arial"/>
              <a:buChar char="•"/>
            </a:pPr>
            <a:r>
              <a:rPr lang="en-GB" sz="1600">
                <a:latin typeface="Outfit"/>
                <a:cs typeface="Outfit"/>
              </a:rPr>
              <a:t>Example of a typical day.</a:t>
            </a:r>
          </a:p>
          <a:p>
            <a:pPr marL="285750" indent="-285750">
              <a:buFont typeface="Arial"/>
              <a:buChar char="•"/>
            </a:pPr>
            <a:r>
              <a:rPr lang="en-GB" sz="1600">
                <a:latin typeface="Outfit"/>
                <a:cs typeface="Outfit"/>
              </a:rPr>
              <a:t>Some subjects are also covered on Training, Consolidation and Development afternoons online, such as this year Music and Creative Writing.</a:t>
            </a:r>
          </a:p>
        </p:txBody>
      </p:sp>
    </p:spTree>
    <p:extLst>
      <p:ext uri="{BB962C8B-B14F-4D97-AF65-F5344CB8AC3E}">
        <p14:creationId xmlns:p14="http://schemas.microsoft.com/office/powerpoint/2010/main" val="111801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4000">
                <a:latin typeface="Outfit"/>
                <a:cs typeface="Outfit"/>
              </a:rPr>
              <a:t>Assessment Points</a:t>
            </a:r>
            <a:endParaRPr lang="en-GB"/>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A7ED4E6C-422D-99D7-1251-C64467883949}"/>
              </a:ext>
            </a:extLst>
          </p:cNvPr>
          <p:cNvPicPr>
            <a:picLocks noGrp="1" noChangeAspect="1"/>
          </p:cNvPicPr>
          <p:nvPr>
            <p:ph idx="1"/>
          </p:nvPr>
        </p:nvPicPr>
        <p:blipFill>
          <a:blip r:embed="rId3"/>
          <a:stretch>
            <a:fillRect/>
          </a:stretch>
        </p:blipFill>
        <p:spPr>
          <a:xfrm>
            <a:off x="424548" y="1975564"/>
            <a:ext cx="8235197" cy="3986835"/>
          </a:xfrm>
        </p:spPr>
      </p:pic>
      <p:pic>
        <p:nvPicPr>
          <p:cNvPr id="5" name="Picture 5">
            <a:extLst>
              <a:ext uri="{FF2B5EF4-FFF2-40B4-BE49-F238E27FC236}">
                <a16:creationId xmlns:a16="http://schemas.microsoft.com/office/drawing/2014/main" id="{C8262C16-6F5E-136B-0AAE-81030A20EA9C}"/>
              </a:ext>
            </a:extLst>
          </p:cNvPr>
          <p:cNvPicPr>
            <a:picLocks noChangeAspect="1"/>
          </p:cNvPicPr>
          <p:nvPr/>
        </p:nvPicPr>
        <p:blipFill>
          <a:blip r:embed="rId4"/>
          <a:stretch>
            <a:fillRect/>
          </a:stretch>
        </p:blipFill>
        <p:spPr>
          <a:xfrm>
            <a:off x="3117303" y="1870184"/>
            <a:ext cx="869732" cy="664123"/>
          </a:xfrm>
          <a:prstGeom prst="rect">
            <a:avLst/>
          </a:prstGeom>
        </p:spPr>
      </p:pic>
      <p:pic>
        <p:nvPicPr>
          <p:cNvPr id="7" name="Picture 7">
            <a:extLst>
              <a:ext uri="{FF2B5EF4-FFF2-40B4-BE49-F238E27FC236}">
                <a16:creationId xmlns:a16="http://schemas.microsoft.com/office/drawing/2014/main" id="{9B84012B-FA2B-E5B0-77AD-42E2DFEE37F3}"/>
              </a:ext>
            </a:extLst>
          </p:cNvPr>
          <p:cNvPicPr>
            <a:picLocks noChangeAspect="1"/>
          </p:cNvPicPr>
          <p:nvPr/>
        </p:nvPicPr>
        <p:blipFill>
          <a:blip r:embed="rId5"/>
          <a:stretch>
            <a:fillRect/>
          </a:stretch>
        </p:blipFill>
        <p:spPr>
          <a:xfrm>
            <a:off x="4053380" y="2707728"/>
            <a:ext cx="899292" cy="683830"/>
          </a:xfrm>
          <a:prstGeom prst="rect">
            <a:avLst/>
          </a:prstGeom>
        </p:spPr>
      </p:pic>
      <p:pic>
        <p:nvPicPr>
          <p:cNvPr id="8" name="Picture 8" descr="Venn diagram&#10;&#10;Description automatically generated">
            <a:extLst>
              <a:ext uri="{FF2B5EF4-FFF2-40B4-BE49-F238E27FC236}">
                <a16:creationId xmlns:a16="http://schemas.microsoft.com/office/drawing/2014/main" id="{E1CB0D83-CF2F-1FC1-C1D1-ECC57CD273EF}"/>
              </a:ext>
            </a:extLst>
          </p:cNvPr>
          <p:cNvPicPr>
            <a:picLocks noChangeAspect="1"/>
          </p:cNvPicPr>
          <p:nvPr/>
        </p:nvPicPr>
        <p:blipFill>
          <a:blip r:embed="rId6"/>
          <a:stretch>
            <a:fillRect/>
          </a:stretch>
        </p:blipFill>
        <p:spPr>
          <a:xfrm>
            <a:off x="6014216" y="3648568"/>
            <a:ext cx="850026" cy="634892"/>
          </a:xfrm>
          <a:prstGeom prst="rect">
            <a:avLst/>
          </a:prstGeom>
        </p:spPr>
      </p:pic>
      <p:pic>
        <p:nvPicPr>
          <p:cNvPr id="9" name="Picture 9" descr="A picture containing venn diagram&#10;&#10;Description automatically generated">
            <a:extLst>
              <a:ext uri="{FF2B5EF4-FFF2-40B4-BE49-F238E27FC236}">
                <a16:creationId xmlns:a16="http://schemas.microsoft.com/office/drawing/2014/main" id="{F4EB6821-9C1E-928F-EED2-A242289FD67D}"/>
              </a:ext>
            </a:extLst>
          </p:cNvPr>
          <p:cNvPicPr>
            <a:picLocks noChangeAspect="1"/>
          </p:cNvPicPr>
          <p:nvPr/>
        </p:nvPicPr>
        <p:blipFill>
          <a:blip r:embed="rId7"/>
          <a:stretch>
            <a:fillRect/>
          </a:stretch>
        </p:blipFill>
        <p:spPr>
          <a:xfrm>
            <a:off x="6950294" y="4363107"/>
            <a:ext cx="850025" cy="634563"/>
          </a:xfrm>
          <a:prstGeom prst="rect">
            <a:avLst/>
          </a:prstGeom>
        </p:spPr>
      </p:pic>
      <p:pic>
        <p:nvPicPr>
          <p:cNvPr id="10" name="Picture 10" descr="Venn diagram&#10;&#10;Description automatically generated">
            <a:extLst>
              <a:ext uri="{FF2B5EF4-FFF2-40B4-BE49-F238E27FC236}">
                <a16:creationId xmlns:a16="http://schemas.microsoft.com/office/drawing/2014/main" id="{3554B375-DAA0-D0DE-649A-5B9E23761535}"/>
              </a:ext>
            </a:extLst>
          </p:cNvPr>
          <p:cNvPicPr>
            <a:picLocks noChangeAspect="1"/>
          </p:cNvPicPr>
          <p:nvPr/>
        </p:nvPicPr>
        <p:blipFill>
          <a:blip r:embed="rId8"/>
          <a:stretch>
            <a:fillRect/>
          </a:stretch>
        </p:blipFill>
        <p:spPr>
          <a:xfrm>
            <a:off x="7994760" y="5200650"/>
            <a:ext cx="928852" cy="703537"/>
          </a:xfrm>
          <a:prstGeom prst="rect">
            <a:avLst/>
          </a:prstGeom>
        </p:spPr>
      </p:pic>
      <p:sp>
        <p:nvSpPr>
          <p:cNvPr id="11" name="TextBox 10">
            <a:extLst>
              <a:ext uri="{FF2B5EF4-FFF2-40B4-BE49-F238E27FC236}">
                <a16:creationId xmlns:a16="http://schemas.microsoft.com/office/drawing/2014/main" id="{2F2B8F73-613F-F414-C0BD-2032CA9A952C}"/>
              </a:ext>
            </a:extLst>
          </p:cNvPr>
          <p:cNvSpPr txBox="1"/>
          <p:nvPr/>
        </p:nvSpPr>
        <p:spPr>
          <a:xfrm>
            <a:off x="1298685" y="6107167"/>
            <a:ext cx="69506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3200" b="1" kern="1200">
                <a:solidFill>
                  <a:schemeClr val="tx1"/>
                </a:solidFill>
                <a:latin typeface="Calibri"/>
                <a:ea typeface="+mn-ea"/>
                <a:cs typeface="+mn-cs"/>
              </a:rPr>
              <a:t>F</a:t>
            </a:r>
            <a:r>
              <a:rPr lang="en-GB" sz="2400" kern="1200">
                <a:solidFill>
                  <a:schemeClr val="bg2"/>
                </a:solidFill>
                <a:latin typeface="Calibri"/>
                <a:ea typeface="+mn-ea"/>
                <a:cs typeface="+mn-cs"/>
              </a:rPr>
              <a:t>ormative </a:t>
            </a:r>
            <a:r>
              <a:rPr lang="en-GB" sz="3200" b="1" kern="1200">
                <a:solidFill>
                  <a:schemeClr val="tx1"/>
                </a:solidFill>
                <a:latin typeface="Calibri"/>
                <a:ea typeface="+mn-ea"/>
                <a:cs typeface="+mn-cs"/>
              </a:rPr>
              <a:t>R</a:t>
            </a:r>
            <a:r>
              <a:rPr lang="en-GB" sz="2400" kern="1200">
                <a:solidFill>
                  <a:schemeClr val="bg2"/>
                </a:solidFill>
                <a:latin typeface="Calibri"/>
                <a:ea typeface="+mn-ea"/>
                <a:cs typeface="+mn-cs"/>
              </a:rPr>
              <a:t>eflection on </a:t>
            </a:r>
            <a:r>
              <a:rPr lang="en-GB" sz="3200" b="1" kern="1200">
                <a:solidFill>
                  <a:schemeClr val="tx1"/>
                </a:solidFill>
                <a:latin typeface="Calibri"/>
                <a:ea typeface="+mn-ea"/>
                <a:cs typeface="+mn-cs"/>
              </a:rPr>
              <a:t>A</a:t>
            </a:r>
            <a:r>
              <a:rPr lang="en-GB" sz="2400" kern="1200">
                <a:solidFill>
                  <a:schemeClr val="bg2"/>
                </a:solidFill>
                <a:latin typeface="Calibri"/>
                <a:ea typeface="+mn-ea"/>
                <a:cs typeface="+mn-cs"/>
              </a:rPr>
              <a:t>chievement &amp; </a:t>
            </a:r>
            <a:r>
              <a:rPr lang="en-GB" sz="3200" b="1" kern="1200">
                <a:solidFill>
                  <a:schemeClr val="tx1"/>
                </a:solidFill>
                <a:latin typeface="Calibri"/>
                <a:ea typeface="+mn-ea"/>
                <a:cs typeface="+mn-cs"/>
              </a:rPr>
              <a:t>P</a:t>
            </a:r>
            <a:r>
              <a:rPr lang="en-GB" sz="2400" kern="1200">
                <a:solidFill>
                  <a:schemeClr val="tx1"/>
                </a:solidFill>
                <a:latin typeface="Calibri"/>
                <a:ea typeface="+mn-ea"/>
                <a:cs typeface="+mn-cs"/>
              </a:rPr>
              <a:t>rogress</a:t>
            </a:r>
            <a:r>
              <a:rPr lang="en-GB" sz="2400" kern="1200">
                <a:solidFill>
                  <a:schemeClr val="bg2"/>
                </a:solidFill>
                <a:latin typeface="Calibri"/>
                <a:ea typeface="+mn-ea"/>
                <a:cs typeface="+mn-cs"/>
              </a:rPr>
              <a:t> </a:t>
            </a:r>
          </a:p>
        </p:txBody>
      </p:sp>
    </p:spTree>
    <p:extLst>
      <p:ext uri="{BB962C8B-B14F-4D97-AF65-F5344CB8AC3E}">
        <p14:creationId xmlns:p14="http://schemas.microsoft.com/office/powerpoint/2010/main" val="299653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a:xfrm>
            <a:off x="419681" y="164182"/>
            <a:ext cx="6226717" cy="1088865"/>
          </a:xfrm>
        </p:spPr>
        <p:txBody>
          <a:bodyPr/>
          <a:lstStyle/>
          <a:p>
            <a:r>
              <a:rPr lang="en-GB" sz="4000">
                <a:latin typeface="Outfit"/>
                <a:cs typeface="Outfit"/>
              </a:rPr>
              <a:t>Mentor Zone and </a:t>
            </a:r>
            <a:br>
              <a:rPr lang="en-GB" sz="4000">
                <a:latin typeface="Outfit"/>
                <a:cs typeface="Outfit"/>
              </a:rPr>
            </a:br>
            <a:r>
              <a:rPr lang="en-GB" sz="4000">
                <a:latin typeface="Outfit"/>
                <a:cs typeface="Outfit"/>
              </a:rPr>
              <a:t>Curriculum blogs</a:t>
            </a:r>
            <a:endParaRPr lang="en-GB"/>
          </a:p>
        </p:txBody>
      </p:sp>
      <p:pic>
        <p:nvPicPr>
          <p:cNvPr id="4" name="Picture 4" descr="Graphical user interface, text, application, email&#10;&#10;Description automatically generated">
            <a:extLst>
              <a:ext uri="{FF2B5EF4-FFF2-40B4-BE49-F238E27FC236}">
                <a16:creationId xmlns:a16="http://schemas.microsoft.com/office/drawing/2014/main" id="{7F521DDC-E46A-B7D3-2012-A9204D72284B}"/>
              </a:ext>
            </a:extLst>
          </p:cNvPr>
          <p:cNvPicPr>
            <a:picLocks noGrp="1" noChangeAspect="1"/>
          </p:cNvPicPr>
          <p:nvPr>
            <p:ph idx="1"/>
          </p:nvPr>
        </p:nvPicPr>
        <p:blipFill>
          <a:blip r:embed="rId2"/>
          <a:stretch>
            <a:fillRect/>
          </a:stretch>
        </p:blipFill>
        <p:spPr>
          <a:xfrm>
            <a:off x="242697" y="1593213"/>
            <a:ext cx="4529424" cy="3549416"/>
          </a:xfrm>
        </p:spPr>
      </p:pic>
      <p:pic>
        <p:nvPicPr>
          <p:cNvPr id="5" name="Picture 5" descr="Graphical user interface, text, application, email&#10;&#10;Description automatically generated">
            <a:extLst>
              <a:ext uri="{FF2B5EF4-FFF2-40B4-BE49-F238E27FC236}">
                <a16:creationId xmlns:a16="http://schemas.microsoft.com/office/drawing/2014/main" id="{BCA57995-4E3F-6287-B21C-4AFFAA4136E3}"/>
              </a:ext>
            </a:extLst>
          </p:cNvPr>
          <p:cNvPicPr>
            <a:picLocks noChangeAspect="1"/>
          </p:cNvPicPr>
          <p:nvPr/>
        </p:nvPicPr>
        <p:blipFill>
          <a:blip r:embed="rId3"/>
          <a:stretch>
            <a:fillRect/>
          </a:stretch>
        </p:blipFill>
        <p:spPr>
          <a:xfrm>
            <a:off x="5023288" y="3256917"/>
            <a:ext cx="3610303" cy="2708995"/>
          </a:xfrm>
          <a:prstGeom prst="rect">
            <a:avLst/>
          </a:prstGeom>
        </p:spPr>
      </p:pic>
      <p:sp>
        <p:nvSpPr>
          <p:cNvPr id="3" name="TextBox 2">
            <a:extLst>
              <a:ext uri="{FF2B5EF4-FFF2-40B4-BE49-F238E27FC236}">
                <a16:creationId xmlns:a16="http://schemas.microsoft.com/office/drawing/2014/main" id="{F95E4719-6E16-E64B-FE73-B69A28B8D0CD}"/>
              </a:ext>
            </a:extLst>
          </p:cNvPr>
          <p:cNvSpPr txBox="1"/>
          <p:nvPr/>
        </p:nvSpPr>
        <p:spPr>
          <a:xfrm>
            <a:off x="1233577" y="550365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Welcome | Partnership with Schools | University of Exeter</a:t>
            </a:r>
            <a:endParaRPr lang="en-US"/>
          </a:p>
        </p:txBody>
      </p:sp>
      <p:sp>
        <p:nvSpPr>
          <p:cNvPr id="6" name="TextBox 5">
            <a:extLst>
              <a:ext uri="{FF2B5EF4-FFF2-40B4-BE49-F238E27FC236}">
                <a16:creationId xmlns:a16="http://schemas.microsoft.com/office/drawing/2014/main" id="{5677C161-0B05-54CD-04ED-5B6B256FE5DA}"/>
              </a:ext>
            </a:extLst>
          </p:cNvPr>
          <p:cNvSpPr txBox="1"/>
          <p:nvPr/>
        </p:nvSpPr>
        <p:spPr>
          <a:xfrm>
            <a:off x="5374105" y="1363578"/>
            <a:ext cx="3368842" cy="954107"/>
          </a:xfrm>
          <a:prstGeom prst="rect">
            <a:avLst/>
          </a:prstGeom>
          <a:ln/>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t>Keep an eye on the bulletins and blogs!</a:t>
            </a:r>
          </a:p>
        </p:txBody>
      </p:sp>
    </p:spTree>
    <p:extLst>
      <p:ext uri="{BB962C8B-B14F-4D97-AF65-F5344CB8AC3E}">
        <p14:creationId xmlns:p14="http://schemas.microsoft.com/office/powerpoint/2010/main" val="3563447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Exeter Model Curriculum</a:t>
            </a:r>
            <a:endParaRPr lang="en-GB" sz="3600"/>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424548" y="1583360"/>
            <a:ext cx="4244551" cy="4771243"/>
          </a:xfrm>
        </p:spPr>
        <p:txBody>
          <a:bodyPr lIns="91440" tIns="45720" rIns="91440" bIns="45720" anchor="t"/>
          <a:lstStyle/>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endParaRPr lang="en-GB" sz="1800">
              <a:latin typeface="Calibri"/>
              <a:ea typeface="Calibri"/>
              <a:cs typeface="Calibri"/>
            </a:endParaRPr>
          </a:p>
          <a:p>
            <a:pPr marL="0" indent="0">
              <a:buNone/>
            </a:pPr>
            <a:r>
              <a:rPr lang="en-GB" sz="1800">
                <a:latin typeface="Calibri"/>
                <a:ea typeface="Calibri"/>
                <a:cs typeface="Calibri"/>
              </a:rPr>
              <a:t>Dr Annabel Watson – School Direct Distance Secondary Module Lead </a:t>
            </a:r>
            <a:endParaRPr lang="en-GB">
              <a:cs typeface="Outfit" pitchFamily="2" charset="0"/>
            </a:endParaRPr>
          </a:p>
          <a:p>
            <a:pPr marL="0" indent="0">
              <a:buNone/>
            </a:pPr>
            <a:endParaRPr lang="en-GB" sz="1800">
              <a:latin typeface="Calibri"/>
              <a:ea typeface="Calibri"/>
              <a:cs typeface="Calibri"/>
            </a:endParaRPr>
          </a:p>
          <a:p>
            <a:pPr marL="0" indent="0">
              <a:buNone/>
            </a:pPr>
            <a:r>
              <a:rPr lang="en-GB" sz="1800">
                <a:latin typeface="Calibri"/>
                <a:ea typeface="Calibri"/>
                <a:cs typeface="Calibri"/>
                <a:hlinkClick r:id="rId2"/>
              </a:rPr>
              <a:t>Induction, Training and Feedback | Partnership with Schools | University of Exeter</a:t>
            </a:r>
            <a:endParaRPr lang="en-GB">
              <a:cs typeface="Outfit" pitchFamily="2" charset="0"/>
            </a:endParaRPr>
          </a:p>
          <a:p>
            <a:pPr marL="0" indent="0">
              <a:buNone/>
            </a:pPr>
            <a:endParaRPr lang="en-GB" sz="1800">
              <a:cs typeface="Outfit"/>
            </a:endParaRPr>
          </a:p>
          <a:p>
            <a:pPr marL="0" indent="0">
              <a:buNone/>
            </a:pPr>
            <a:r>
              <a:rPr lang="en-GB" sz="1800">
                <a:latin typeface="Calibri"/>
                <a:ea typeface="Calibri"/>
                <a:cs typeface="Calibri"/>
              </a:rPr>
              <a:t>Harriet White -Primary PGCE School Direct Distance Module Lead</a:t>
            </a:r>
            <a:endParaRPr lang="en-GB">
              <a:cs typeface="Outfit" pitchFamily="2" charset="0"/>
            </a:endParaRPr>
          </a:p>
          <a:p>
            <a:pPr marL="138430" indent="-138430"/>
            <a:endParaRPr lang="en-GB" sz="1900">
              <a:cs typeface="Outfit"/>
            </a:endParaRPr>
          </a:p>
        </p:txBody>
      </p:sp>
      <p:pic>
        <p:nvPicPr>
          <p:cNvPr id="4" name="Picture 4">
            <a:extLst>
              <a:ext uri="{FF2B5EF4-FFF2-40B4-BE49-F238E27FC236}">
                <a16:creationId xmlns:a16="http://schemas.microsoft.com/office/drawing/2014/main" id="{DA5552CC-38B8-D239-ED18-D327EDA24812}"/>
              </a:ext>
            </a:extLst>
          </p:cNvPr>
          <p:cNvPicPr>
            <a:picLocks noChangeAspect="1"/>
          </p:cNvPicPr>
          <p:nvPr/>
        </p:nvPicPr>
        <p:blipFill>
          <a:blip r:embed="rId3"/>
          <a:stretch>
            <a:fillRect/>
          </a:stretch>
        </p:blipFill>
        <p:spPr>
          <a:xfrm>
            <a:off x="5387866" y="3021724"/>
            <a:ext cx="2743200" cy="1524000"/>
          </a:xfrm>
          <a:prstGeom prst="rect">
            <a:avLst/>
          </a:prstGeom>
        </p:spPr>
      </p:pic>
    </p:spTree>
    <p:extLst>
      <p:ext uri="{BB962C8B-B14F-4D97-AF65-F5344CB8AC3E}">
        <p14:creationId xmlns:p14="http://schemas.microsoft.com/office/powerpoint/2010/main" val="589220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1868-D66E-B75D-39FA-4C0CDFD14FA8}"/>
              </a:ext>
            </a:extLst>
          </p:cNvPr>
          <p:cNvSpPr>
            <a:spLocks noGrp="1"/>
          </p:cNvSpPr>
          <p:nvPr>
            <p:ph type="title"/>
          </p:nvPr>
        </p:nvSpPr>
        <p:spPr/>
        <p:txBody>
          <a:bodyPr/>
          <a:lstStyle/>
          <a:p>
            <a:r>
              <a:rPr lang="en-GB" sz="3600">
                <a:latin typeface="Outfit"/>
                <a:cs typeface="Outfit"/>
              </a:rPr>
              <a:t>The Core Content Framework</a:t>
            </a:r>
            <a:endParaRPr lang="en-GB">
              <a:cs typeface="Outfit" pitchFamily="2" charset="0"/>
            </a:endParaRPr>
          </a:p>
        </p:txBody>
      </p:sp>
      <p:sp>
        <p:nvSpPr>
          <p:cNvPr id="3" name="Content Placeholder 2">
            <a:extLst>
              <a:ext uri="{FF2B5EF4-FFF2-40B4-BE49-F238E27FC236}">
                <a16:creationId xmlns:a16="http://schemas.microsoft.com/office/drawing/2014/main" id="{F1C3ABCB-593F-9018-69E2-9BC0DB61D875}"/>
              </a:ext>
            </a:extLst>
          </p:cNvPr>
          <p:cNvSpPr>
            <a:spLocks noGrp="1"/>
          </p:cNvSpPr>
          <p:nvPr>
            <p:ph idx="1"/>
          </p:nvPr>
        </p:nvSpPr>
        <p:spPr>
          <a:xfrm>
            <a:off x="394988" y="1849404"/>
            <a:ext cx="8235197" cy="4771243"/>
          </a:xfrm>
        </p:spPr>
        <p:txBody>
          <a:bodyPr lIns="91440" tIns="45720" rIns="91440" bIns="45720" anchor="t"/>
          <a:lstStyle/>
          <a:p>
            <a:pPr marL="138430" indent="-138430"/>
            <a:r>
              <a:rPr lang="en-GB" sz="1600">
                <a:latin typeface="Outfit"/>
                <a:ea typeface="Calibri"/>
                <a:cs typeface="Calibri"/>
              </a:rPr>
              <a:t>The Ofsted Framework for ITT changed in September 2020, and, like the EIF for schools, is very much focused around the ‘Curriculum as the progression model’, built on the core idea that a well-planned curriculum, appropriately taught and assessed, will secure the training of excellent teachers.</a:t>
            </a:r>
            <a:endParaRPr lang="en-GB" sz="1900">
              <a:latin typeface="Outfit"/>
              <a:cs typeface="Outfit" pitchFamily="2" charset="0"/>
            </a:endParaRPr>
          </a:p>
          <a:p>
            <a:pPr marL="138430" indent="-138430"/>
            <a:r>
              <a:rPr lang="en-GB" sz="1600">
                <a:solidFill>
                  <a:srgbClr val="1B1810"/>
                </a:solidFill>
                <a:latin typeface="Outfit"/>
                <a:ea typeface="Calibri"/>
                <a:cs typeface="Calibri"/>
              </a:rPr>
              <a:t> </a:t>
            </a:r>
            <a:r>
              <a:rPr lang="en-GB" sz="1600">
                <a:latin typeface="Outfit"/>
                <a:ea typeface="Calibri"/>
                <a:cs typeface="Calibri"/>
              </a:rPr>
              <a:t>“The approach is built around the connectedness of curriculum, teaching and assessment within the ‘quality of education and training’ judgement” (ITE Framework Inspection Handbook 2020, p. 9)</a:t>
            </a:r>
            <a:endParaRPr lang="en-GB">
              <a:latin typeface="Outfit"/>
            </a:endParaRPr>
          </a:p>
          <a:p>
            <a:pPr marL="138430" indent="-138430"/>
            <a:r>
              <a:rPr lang="en-GB" sz="1600">
                <a:latin typeface="Outfit"/>
                <a:ea typeface="Calibri"/>
                <a:cs typeface="Calibri"/>
              </a:rPr>
              <a:t>Purposeful Integration </a:t>
            </a:r>
            <a:endParaRPr lang="en-GB" sz="1600">
              <a:latin typeface="Calibri"/>
              <a:ea typeface="Calibri"/>
              <a:cs typeface="Calibri"/>
            </a:endParaRPr>
          </a:p>
          <a:p>
            <a:pPr marL="0" indent="0">
              <a:buNone/>
            </a:pPr>
            <a:r>
              <a:rPr lang="en-GB" sz="1600">
                <a:latin typeface="Outfit"/>
                <a:ea typeface="Calibri"/>
                <a:cs typeface="Calibri"/>
              </a:rPr>
              <a:t>   of the SDD PGCE:</a:t>
            </a:r>
          </a:p>
          <a:p>
            <a:pPr marL="138430" indent="-138430"/>
            <a:endParaRPr lang="en-GB" sz="1600" b="1">
              <a:latin typeface="Calibri"/>
              <a:ea typeface="Calibri"/>
              <a:cs typeface="Calibri"/>
            </a:endParaRPr>
          </a:p>
          <a:p>
            <a:pPr marL="0" indent="0">
              <a:buNone/>
            </a:pPr>
            <a:endParaRPr lang="en-GB" sz="1900">
              <a:cs typeface="Outfit"/>
            </a:endParaRPr>
          </a:p>
          <a:p>
            <a:pPr marL="0" indent="0">
              <a:buNone/>
            </a:pPr>
            <a:endParaRPr lang="en-GB" sz="1900">
              <a:cs typeface="Outfit"/>
            </a:endParaRPr>
          </a:p>
        </p:txBody>
      </p:sp>
      <p:pic>
        <p:nvPicPr>
          <p:cNvPr id="5" name="Picture 5" descr="Diagram, text&#10;&#10;Description automatically generated">
            <a:extLst>
              <a:ext uri="{FF2B5EF4-FFF2-40B4-BE49-F238E27FC236}">
                <a16:creationId xmlns:a16="http://schemas.microsoft.com/office/drawing/2014/main" id="{BBE9E266-FF72-A600-A645-0E0AB504E4F4}"/>
              </a:ext>
            </a:extLst>
          </p:cNvPr>
          <p:cNvPicPr>
            <a:picLocks noChangeAspect="1"/>
          </p:cNvPicPr>
          <p:nvPr/>
        </p:nvPicPr>
        <p:blipFill>
          <a:blip r:embed="rId2"/>
          <a:stretch>
            <a:fillRect/>
          </a:stretch>
        </p:blipFill>
        <p:spPr>
          <a:xfrm>
            <a:off x="2816115" y="3258116"/>
            <a:ext cx="6063811" cy="3603260"/>
          </a:xfrm>
          <a:prstGeom prst="rect">
            <a:avLst/>
          </a:prstGeom>
        </p:spPr>
      </p:pic>
    </p:spTree>
    <p:extLst>
      <p:ext uri="{BB962C8B-B14F-4D97-AF65-F5344CB8AC3E}">
        <p14:creationId xmlns:p14="http://schemas.microsoft.com/office/powerpoint/2010/main" val="101379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88B095-2CA7-88B5-9AC7-F07C58473412}"/>
              </a:ext>
            </a:extLst>
          </p:cNvPr>
          <p:cNvGraphicFramePr>
            <a:graphicFrameLocks noGrp="1"/>
          </p:cNvGraphicFramePr>
          <p:nvPr>
            <p:ph idx="1"/>
            <p:extLst>
              <p:ext uri="{D42A27DB-BD31-4B8C-83A1-F6EECF244321}">
                <p14:modId xmlns:p14="http://schemas.microsoft.com/office/powerpoint/2010/main" val="4208911044"/>
              </p:ext>
            </p:extLst>
          </p:nvPr>
        </p:nvGraphicFramePr>
        <p:xfrm>
          <a:off x="553259" y="2648879"/>
          <a:ext cx="7770363" cy="3746707"/>
        </p:xfrm>
        <a:graphic>
          <a:graphicData uri="http://schemas.openxmlformats.org/drawingml/2006/table">
            <a:tbl>
              <a:tblPr firstRow="1" bandRow="1" bandCol="1">
                <a:tableStyleId>{5C22544A-7EE6-4342-B048-85BDC9FD1C3A}</a:tableStyleId>
              </a:tblPr>
              <a:tblGrid>
                <a:gridCol w="2576489">
                  <a:extLst>
                    <a:ext uri="{9D8B030D-6E8A-4147-A177-3AD203B41FA5}">
                      <a16:colId xmlns:a16="http://schemas.microsoft.com/office/drawing/2014/main" val="638136664"/>
                    </a:ext>
                  </a:extLst>
                </a:gridCol>
                <a:gridCol w="2521960">
                  <a:extLst>
                    <a:ext uri="{9D8B030D-6E8A-4147-A177-3AD203B41FA5}">
                      <a16:colId xmlns:a16="http://schemas.microsoft.com/office/drawing/2014/main" val="3985353082"/>
                    </a:ext>
                  </a:extLst>
                </a:gridCol>
                <a:gridCol w="2671914">
                  <a:extLst>
                    <a:ext uri="{9D8B030D-6E8A-4147-A177-3AD203B41FA5}">
                      <a16:colId xmlns:a16="http://schemas.microsoft.com/office/drawing/2014/main" val="493982182"/>
                    </a:ext>
                  </a:extLst>
                </a:gridCol>
              </a:tblGrid>
              <a:tr h="1186973">
                <a:tc>
                  <a:txBody>
                    <a:bodyPr/>
                    <a:lstStyle/>
                    <a:p>
                      <a:pPr marL="0" rtl="0" latinLnBrk="0">
                        <a:spcBef>
                          <a:spcPts val="0"/>
                        </a:spcBef>
                        <a:spcAft>
                          <a:spcPts val="0"/>
                        </a:spcAft>
                      </a:pPr>
                      <a:r>
                        <a:rPr lang="en-GB" sz="1400" spc="0">
                          <a:effectLst/>
                        </a:rPr>
                        <a:t>Beginning Practice &amp; Consolidating Practice  </a:t>
                      </a:r>
                      <a:endParaRPr lang="en-GB">
                        <a:effectLst/>
                      </a:endParaRPr>
                    </a:p>
                    <a:p>
                      <a:pPr marL="0" rtl="0" latinLnBrk="0">
                        <a:spcBef>
                          <a:spcPts val="0"/>
                        </a:spcBef>
                        <a:spcAft>
                          <a:spcPts val="0"/>
                        </a:spcAft>
                      </a:pPr>
                      <a:r>
                        <a:rPr lang="en-GB" sz="1400" spc="0">
                          <a:effectLst/>
                        </a:rPr>
                        <a:t>Primary and Secondary including School Direct @ </a:t>
                      </a:r>
                      <a:r>
                        <a:rPr lang="en-GB" sz="1400" spc="0" err="1">
                          <a:effectLst/>
                        </a:rPr>
                        <a:t>exeter</a:t>
                      </a:r>
                      <a:r>
                        <a:rPr lang="en-GB" sz="1400" spc="0">
                          <a:effectLst/>
                        </a:rPr>
                        <a:t> </a:t>
                      </a: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400" spc="0">
                          <a:effectLst/>
                        </a:rPr>
                        <a:t>Developing Independence </a:t>
                      </a:r>
                      <a:endParaRPr lang="en-GB">
                        <a:effectLst/>
                      </a:endParaRPr>
                    </a:p>
                    <a:p>
                      <a:pPr marL="0" rtl="0" latinLnBrk="0">
                        <a:spcBef>
                          <a:spcPts val="0"/>
                        </a:spcBef>
                        <a:spcAft>
                          <a:spcPts val="0"/>
                        </a:spcAft>
                      </a:pPr>
                      <a:r>
                        <a:rPr lang="en-GB" sz="1400" spc="0">
                          <a:effectLst/>
                        </a:rPr>
                        <a:t>Primary and Secondary including School Direct @ </a:t>
                      </a:r>
                      <a:r>
                        <a:rPr lang="en-GB" sz="1400" spc="0" err="1">
                          <a:effectLst/>
                        </a:rPr>
                        <a:t>exeter</a:t>
                      </a:r>
                      <a:r>
                        <a:rPr lang="en-GB" sz="1400" spc="0">
                          <a:effectLst/>
                        </a:rPr>
                        <a:t> </a:t>
                      </a: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400" spc="0">
                          <a:effectLst/>
                        </a:rPr>
                        <a:t>School Direct Distance </a:t>
                      </a:r>
                      <a:endParaRPr lang="en-GB">
                        <a:effectLst/>
                      </a:endParaRPr>
                    </a:p>
                    <a:p>
                      <a:pPr marL="0" rtl="0" latinLnBrk="0">
                        <a:spcBef>
                          <a:spcPts val="0"/>
                        </a:spcBef>
                        <a:spcAft>
                          <a:spcPts val="0"/>
                        </a:spcAft>
                      </a:pPr>
                      <a:r>
                        <a:rPr lang="en-GB" sz="1400" spc="0">
                          <a:effectLst/>
                        </a:rPr>
                        <a:t>(Primary and Secondary) </a:t>
                      </a:r>
                      <a:endParaRPr lang="en-GB">
                        <a:effectLst/>
                      </a:endParaRPr>
                    </a:p>
                  </a:txBody>
                  <a:tcPr marL="0" marR="0" marT="0" marB="0" anchor="ctr">
                    <a:solidFill>
                      <a:srgbClr val="00C896"/>
                    </a:solidFill>
                  </a:tcPr>
                </a:tc>
                <a:extLst>
                  <a:ext uri="{0D108BD9-81ED-4DB2-BD59-A6C34878D82A}">
                    <a16:rowId xmlns:a16="http://schemas.microsoft.com/office/drawing/2014/main" val="1695298227"/>
                  </a:ext>
                </a:extLst>
              </a:tr>
              <a:tr h="774113">
                <a:tc>
                  <a:txBody>
                    <a:bodyPr/>
                    <a:lstStyle/>
                    <a:p>
                      <a:pPr marL="0" rtl="0" latinLnBrk="0">
                        <a:spcBef>
                          <a:spcPts val="0"/>
                        </a:spcBef>
                        <a:spcAft>
                          <a:spcPts val="0"/>
                        </a:spcAft>
                      </a:pPr>
                      <a:r>
                        <a:rPr lang="en-GB" sz="1400" spc="0">
                          <a:effectLst/>
                        </a:rPr>
                        <a:t>12 Hours contact time in the classroom per week. </a:t>
                      </a: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200" spc="0">
                          <a:effectLst/>
                        </a:rPr>
                        <a:t>12-15 hours contact time in the classroom per week. </a:t>
                      </a: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400" spc="0">
                          <a:effectLst/>
                        </a:rPr>
                        <a:t>8 – 10 hours contact time per week Beginning Practice Phase</a:t>
                      </a:r>
                      <a:endParaRPr lang="en-GB">
                        <a:effectLst/>
                      </a:endParaRPr>
                    </a:p>
                  </a:txBody>
                  <a:tcPr marL="0" marR="0" marT="0" marB="0" anchor="ctr">
                    <a:solidFill>
                      <a:srgbClr val="00C896"/>
                    </a:solidFill>
                  </a:tcPr>
                </a:tc>
                <a:extLst>
                  <a:ext uri="{0D108BD9-81ED-4DB2-BD59-A6C34878D82A}">
                    <a16:rowId xmlns:a16="http://schemas.microsoft.com/office/drawing/2014/main" val="1732842142"/>
                  </a:ext>
                </a:extLst>
              </a:tr>
              <a:tr h="505754">
                <a:tc>
                  <a:txBody>
                    <a:bodyPr/>
                    <a:lstStyle/>
                    <a:p>
                      <a:pPr marL="0" rtl="0" latinLnBrk="0">
                        <a:spcBef>
                          <a:spcPts val="0"/>
                        </a:spcBef>
                        <a:spcAft>
                          <a:spcPts val="0"/>
                        </a:spcAft>
                      </a:pPr>
                      <a:r>
                        <a:rPr lang="en-GB" sz="1200" spc="0">
                          <a:effectLst/>
                        </a:rPr>
                        <a:t>Two Demonstrations &amp; Agendas and Observations per week</a:t>
                      </a: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200" spc="0">
                          <a:effectLst/>
                        </a:rPr>
                        <a:t>Focussed Reflections supported by Exeter Model Training Tools</a:t>
                      </a: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200" spc="0">
                          <a:effectLst/>
                        </a:rPr>
                        <a:t>10-12 hours a week Consolidating Practice Phase </a:t>
                      </a:r>
                      <a:endParaRPr lang="en-GB">
                        <a:effectLst/>
                      </a:endParaRPr>
                    </a:p>
                  </a:txBody>
                  <a:tcPr marL="0" marR="0" marT="0" marB="0" anchor="ctr">
                    <a:solidFill>
                      <a:srgbClr val="00C896"/>
                    </a:solidFill>
                  </a:tcPr>
                </a:tc>
                <a:extLst>
                  <a:ext uri="{0D108BD9-81ED-4DB2-BD59-A6C34878D82A}">
                    <a16:rowId xmlns:a16="http://schemas.microsoft.com/office/drawing/2014/main" val="2999030456"/>
                  </a:ext>
                </a:extLst>
              </a:tr>
              <a:tr h="774113">
                <a:tc>
                  <a:txBody>
                    <a:bodyPr/>
                    <a:lstStyle/>
                    <a:p>
                      <a:pPr marL="0" rtl="0" latinLnBrk="0">
                        <a:spcBef>
                          <a:spcPts val="0"/>
                        </a:spcBef>
                        <a:spcAft>
                          <a:spcPts val="0"/>
                        </a:spcAft>
                      </a:pPr>
                      <a:endParaRPr lang="en-GB">
                        <a:effectLst/>
                      </a:endParaRPr>
                    </a:p>
                  </a:txBody>
                  <a:tcPr marL="0" marR="0" marT="0" marB="0" anchor="ctr">
                    <a:solidFill>
                      <a:srgbClr val="00C896"/>
                    </a:solidFill>
                  </a:tcPr>
                </a:tc>
                <a:tc>
                  <a:txBody>
                    <a:bodyPr/>
                    <a:lstStyle/>
                    <a:p>
                      <a:pPr marL="0" rtl="0" latinLnBrk="0">
                        <a:spcBef>
                          <a:spcPts val="0"/>
                        </a:spcBef>
                        <a:spcAft>
                          <a:spcPts val="0"/>
                        </a:spcAft>
                      </a:pP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400" spc="0">
                          <a:effectLst/>
                        </a:rPr>
                        <a:t>12-15 hours a week Developing Independence phase.</a:t>
                      </a:r>
                      <a:endParaRPr lang="en-GB">
                        <a:effectLst/>
                      </a:endParaRPr>
                    </a:p>
                  </a:txBody>
                  <a:tcPr marL="0" marR="0" marT="0" marB="0" anchor="ctr">
                    <a:solidFill>
                      <a:srgbClr val="00C896"/>
                    </a:solidFill>
                  </a:tcPr>
                </a:tc>
                <a:extLst>
                  <a:ext uri="{0D108BD9-81ED-4DB2-BD59-A6C34878D82A}">
                    <a16:rowId xmlns:a16="http://schemas.microsoft.com/office/drawing/2014/main" val="3455464208"/>
                  </a:ext>
                </a:extLst>
              </a:tr>
              <a:tr h="505754">
                <a:tc>
                  <a:txBody>
                    <a:bodyPr/>
                    <a:lstStyle/>
                    <a:p>
                      <a:pPr marL="0" rtl="0" latinLnBrk="0">
                        <a:spcBef>
                          <a:spcPts val="0"/>
                        </a:spcBef>
                        <a:spcAft>
                          <a:spcPts val="0"/>
                        </a:spcAft>
                      </a:pPr>
                      <a:r>
                        <a:rPr lang="en-GB" sz="1200" spc="0">
                          <a:effectLst/>
                        </a:rPr>
                        <a:t>Team teaching, episodes or whole lessons</a:t>
                      </a:r>
                      <a:endParaRPr lang="en-GB">
                        <a:effectLst/>
                      </a:endParaRPr>
                    </a:p>
                  </a:txBody>
                  <a:tcPr marL="0" marR="0" marT="0" marB="0" anchor="ctr">
                    <a:solidFill>
                      <a:srgbClr val="00C896"/>
                    </a:solidFill>
                  </a:tcPr>
                </a:tc>
                <a:tc>
                  <a:txBody>
                    <a:bodyPr/>
                    <a:lstStyle/>
                    <a:p>
                      <a:pPr marL="0" rtl="0" latinLnBrk="0">
                        <a:spcBef>
                          <a:spcPts val="0"/>
                        </a:spcBef>
                        <a:spcAft>
                          <a:spcPts val="0"/>
                        </a:spcAft>
                      </a:pPr>
                      <a:endParaRPr lang="en-GB">
                        <a:effectLst/>
                      </a:endParaRPr>
                    </a:p>
                  </a:txBody>
                  <a:tcPr marL="0" marR="0" marT="0" marB="0" anchor="ctr">
                    <a:solidFill>
                      <a:srgbClr val="00C896"/>
                    </a:solidFill>
                  </a:tcPr>
                </a:tc>
                <a:tc>
                  <a:txBody>
                    <a:bodyPr/>
                    <a:lstStyle/>
                    <a:p>
                      <a:pPr marL="0" rtl="0" latinLnBrk="0">
                        <a:spcBef>
                          <a:spcPts val="0"/>
                        </a:spcBef>
                        <a:spcAft>
                          <a:spcPts val="0"/>
                        </a:spcAft>
                      </a:pPr>
                      <a:r>
                        <a:rPr lang="en-GB" sz="1200" spc="0">
                          <a:effectLst/>
                        </a:rPr>
                        <a:t>Flexible to allow for on-line training and lead school training</a:t>
                      </a:r>
                      <a:endParaRPr lang="en-GB">
                        <a:effectLst/>
                      </a:endParaRPr>
                    </a:p>
                  </a:txBody>
                  <a:tcPr marL="0" marR="0" marT="0" marB="0" anchor="ctr">
                    <a:solidFill>
                      <a:srgbClr val="00C896"/>
                    </a:solidFill>
                  </a:tcPr>
                </a:tc>
                <a:extLst>
                  <a:ext uri="{0D108BD9-81ED-4DB2-BD59-A6C34878D82A}">
                    <a16:rowId xmlns:a16="http://schemas.microsoft.com/office/drawing/2014/main" val="186119188"/>
                  </a:ext>
                </a:extLst>
              </a:tr>
            </a:tbl>
          </a:graphicData>
        </a:graphic>
      </p:graphicFrame>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p:txBody>
          <a:bodyPr/>
          <a:lstStyle/>
          <a:p>
            <a:r>
              <a:rPr lang="en-GB" sz="4000">
                <a:latin typeface="Outfit"/>
                <a:cs typeface="Outfit"/>
              </a:rPr>
              <a:t>Timetabling in each phase</a:t>
            </a:r>
            <a:endParaRPr lang="en-GB"/>
          </a:p>
        </p:txBody>
      </p:sp>
    </p:spTree>
    <p:extLst>
      <p:ext uri="{BB962C8B-B14F-4D97-AF65-F5344CB8AC3E}">
        <p14:creationId xmlns:p14="http://schemas.microsoft.com/office/powerpoint/2010/main" val="1521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D7BA3-F0B2-6C7F-6242-EE4EEFEC4A72}"/>
              </a:ext>
            </a:extLst>
          </p:cNvPr>
          <p:cNvSpPr>
            <a:spLocks noGrp="1"/>
          </p:cNvSpPr>
          <p:nvPr>
            <p:ph type="title"/>
          </p:nvPr>
        </p:nvSpPr>
        <p:spPr>
          <a:xfrm>
            <a:off x="390121" y="627294"/>
            <a:ext cx="6226717" cy="615900"/>
          </a:xfrm>
        </p:spPr>
        <p:txBody>
          <a:bodyPr anchor="t">
            <a:normAutofit/>
          </a:bodyPr>
          <a:lstStyle/>
          <a:p>
            <a:r>
              <a:rPr lang="en-GB" sz="3700"/>
              <a:t>Timetabling requirements</a:t>
            </a:r>
          </a:p>
        </p:txBody>
      </p:sp>
      <p:sp>
        <p:nvSpPr>
          <p:cNvPr id="4" name="Content Placeholder 3">
            <a:extLst>
              <a:ext uri="{FF2B5EF4-FFF2-40B4-BE49-F238E27FC236}">
                <a16:creationId xmlns:a16="http://schemas.microsoft.com/office/drawing/2014/main" id="{A4D23103-BC28-250D-A04B-EB65FF5392A4}"/>
              </a:ext>
            </a:extLst>
          </p:cNvPr>
          <p:cNvSpPr>
            <a:spLocks noGrp="1"/>
          </p:cNvSpPr>
          <p:nvPr>
            <p:ph idx="1"/>
          </p:nvPr>
        </p:nvSpPr>
        <p:spPr>
          <a:xfrm>
            <a:off x="424548" y="1583360"/>
            <a:ext cx="8235197" cy="4771243"/>
          </a:xfrm>
        </p:spPr>
        <p:txBody>
          <a:bodyPr lIns="91440" tIns="45720" rIns="91440" bIns="45720">
            <a:normAutofit/>
          </a:bodyPr>
          <a:lstStyle/>
          <a:p>
            <a:pPr marL="0" indent="0">
              <a:buNone/>
            </a:pPr>
            <a:r>
              <a:rPr lang="en-GB" b="1" u="sng"/>
              <a:t>Primary</a:t>
            </a:r>
            <a:r>
              <a:rPr lang="en-GB"/>
              <a:t>: </a:t>
            </a:r>
          </a:p>
          <a:p>
            <a:pPr marL="138430" indent="-138430"/>
            <a:r>
              <a:rPr lang="en-GB"/>
              <a:t>Trainees are based with the Lead Mentor (LM) but should also have the opportunity to experience all year groups across the key stage. LM should assist with arranging demonstrations in other year groups. </a:t>
            </a:r>
          </a:p>
          <a:p>
            <a:pPr marL="138430" indent="-138430"/>
            <a:r>
              <a:rPr lang="en-GB"/>
              <a:t>Trainees should have the opportunity to teach all national curriculum subjects. </a:t>
            </a:r>
          </a:p>
          <a:p>
            <a:pPr marL="138430" indent="-138430"/>
            <a:endParaRPr lang="en-GB"/>
          </a:p>
          <a:p>
            <a:pPr marL="0" indent="0">
              <a:buNone/>
            </a:pPr>
            <a:r>
              <a:rPr lang="en-GB" b="1" u="sng"/>
              <a:t>Secondary</a:t>
            </a:r>
            <a:r>
              <a:rPr lang="en-GB"/>
              <a:t>: </a:t>
            </a:r>
          </a:p>
          <a:p>
            <a:pPr marL="138430" indent="-138430"/>
            <a:r>
              <a:rPr lang="en-GB"/>
              <a:t>Trainees should be timetabled to teach their subject across Key Stage 3 and 4, with post 16 experience in schools with 6th Forms. Trainees do not need to be given independence with year 11 or 6th Form groups, but they do need to experience them.  They should also be timetabled with a tutor group. </a:t>
            </a:r>
          </a:p>
          <a:p>
            <a:pPr marL="138430" indent="-138430"/>
            <a:r>
              <a:rPr lang="en-GB"/>
              <a:t>Trainees should be based in lessons with their LM for at least 50% of their timetable minimum</a:t>
            </a:r>
          </a:p>
        </p:txBody>
      </p:sp>
    </p:spTree>
    <p:extLst>
      <p:ext uri="{BB962C8B-B14F-4D97-AF65-F5344CB8AC3E}">
        <p14:creationId xmlns:p14="http://schemas.microsoft.com/office/powerpoint/2010/main" val="392017984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Powerpoint 4.3" id="{16427555-C0CD-3842-B11B-C17723BEF3F9}" vid="{C7B2F728-50B5-F24D-B343-FDBCEC8ADF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E7F92A56AA604DAD470D79A3AE0151" ma:contentTypeVersion="17" ma:contentTypeDescription="Create a new document." ma:contentTypeScope="" ma:versionID="878b5df89348b57592ea5c0c8b0ef61e">
  <xsd:schema xmlns:xsd="http://www.w3.org/2001/XMLSchema" xmlns:xs="http://www.w3.org/2001/XMLSchema" xmlns:p="http://schemas.microsoft.com/office/2006/metadata/properties" xmlns:ns2="6f48b395-4577-4208-9d46-00c84e0fafbe" xmlns:ns3="3547db4c-08f0-4b96-89ee-840d3405f9e8" targetNamespace="http://schemas.microsoft.com/office/2006/metadata/properties" ma:root="true" ma:fieldsID="31d36b3ce2282fa2ae8ee4f6d6c68513" ns2:_="" ns3:_="">
    <xsd:import namespace="6f48b395-4577-4208-9d46-00c84e0fafbe"/>
    <xsd:import namespace="3547db4c-08f0-4b96-89ee-840d3405f9e8"/>
    <xsd:element name="properties">
      <xsd:complexType>
        <xsd:sequence>
          <xsd:element name="documentManagement">
            <xsd:complexType>
              <xsd:all>
                <xsd:element ref="ns2:Year"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bi9v"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8b395-4577-4208-9d46-00c84e0fafbe" elementFormDefault="qualified">
    <xsd:import namespace="http://schemas.microsoft.com/office/2006/documentManagement/types"/>
    <xsd:import namespace="http://schemas.microsoft.com/office/infopath/2007/PartnerControls"/>
    <xsd:element name="Year" ma:index="8" nillable="true" ma:displayName="Year" ma:format="Dropdown" ma:internalName="Yea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bi9v" ma:index="14" nillable="true" ma:displayName="Primary/Secondary" ma:internalName="bi9v">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103e67f-0598-4a90-8a4a-cec34b03bfa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47db4c-08f0-4b96-89ee-840d3405f9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9e72c17-657b-4349-a182-f2d4f8122930}" ma:internalName="TaxCatchAll" ma:showField="CatchAllData" ma:web="3547db4c-08f0-4b96-89ee-840d3405f9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6f48b395-4577-4208-9d46-00c84e0fafbe" xsi:nil="true"/>
    <lcf76f155ced4ddcb4097134ff3c332f xmlns="6f48b395-4577-4208-9d46-00c84e0fafbe">
      <Terms xmlns="http://schemas.microsoft.com/office/infopath/2007/PartnerControls"/>
    </lcf76f155ced4ddcb4097134ff3c332f>
    <TaxCatchAll xmlns="3547db4c-08f0-4b96-89ee-840d3405f9e8" xsi:nil="true"/>
    <bi9v xmlns="6f48b395-4577-4208-9d46-00c84e0fafbe" xsi:nil="true"/>
  </documentManagement>
</p:properties>
</file>

<file path=customXml/itemProps1.xml><?xml version="1.0" encoding="utf-8"?>
<ds:datastoreItem xmlns:ds="http://schemas.openxmlformats.org/officeDocument/2006/customXml" ds:itemID="{501E2066-6902-4009-ACA0-D3526C5A52F0}">
  <ds:schemaRefs>
    <ds:schemaRef ds:uri="3547db4c-08f0-4b96-89ee-840d3405f9e8"/>
    <ds:schemaRef ds:uri="6f48b395-4577-4208-9d46-00c84e0faf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FBC9CA35-1137-4CBC-A719-3D7C0CE685E2}">
  <ds:schemaRefs>
    <ds:schemaRef ds:uri="3547db4c-08f0-4b96-89ee-840d3405f9e8"/>
    <ds:schemaRef ds:uri="6f48b395-4577-4208-9d46-00c84e0fafbe"/>
    <ds:schemaRef ds:uri="703dda01-68e9-4195-b499-76f4fc3cc8ff"/>
    <ds:schemaRef ds:uri="c35f5a0d-22f9-4063-af47-d210f95398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Custom Design</Template>
  <TotalTime>32</TotalTime>
  <Words>2034</Words>
  <Application>Microsoft Office PowerPoint</Application>
  <PresentationFormat>On-screen Show (4:3)</PresentationFormat>
  <Paragraphs>215</Paragraphs>
  <Slides>38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Outfit</vt:lpstr>
      <vt:lpstr>Palatino Linotype</vt:lpstr>
      <vt:lpstr>Arial</vt:lpstr>
      <vt:lpstr>Calibri</vt:lpstr>
      <vt:lpstr>Century Gothic</vt:lpstr>
      <vt:lpstr>Custom Design</vt:lpstr>
      <vt:lpstr>School Direct Distance  Exeter Model and IDP Induction  </vt:lpstr>
      <vt:lpstr>The Exeter Model Curriculum – a phased approach</vt:lpstr>
      <vt:lpstr>Phase Instructions and Profile Descriptors</vt:lpstr>
      <vt:lpstr>Assessment Points</vt:lpstr>
      <vt:lpstr>Mentor Zone and  Curriculum blogs</vt:lpstr>
      <vt:lpstr>The Exeter Model Curriculum</vt:lpstr>
      <vt:lpstr>The Core Content Framework</vt:lpstr>
      <vt:lpstr>Timetabling in each phase</vt:lpstr>
      <vt:lpstr>Timetabling requirements</vt:lpstr>
      <vt:lpstr>The Exeter Model Tools</vt:lpstr>
      <vt:lpstr>Episode and Lesson Planning</vt:lpstr>
      <vt:lpstr>Episode and lesson observations</vt:lpstr>
      <vt:lpstr>Demonstrations and Agendas</vt:lpstr>
      <vt:lpstr>Learning focuses for Demos and Agendas</vt:lpstr>
      <vt:lpstr>Example Demonstration</vt:lpstr>
      <vt:lpstr>Agendas</vt:lpstr>
      <vt:lpstr>Evaluating an agenda: the main objective</vt:lpstr>
      <vt:lpstr>Focused Reflections. DI and EE phase</vt:lpstr>
      <vt:lpstr>The Exeter Model Framework</vt:lpstr>
      <vt:lpstr>Purpose of Mentoring Roles</vt:lpstr>
      <vt:lpstr>Weekly Development Meeting (WDM)</vt:lpstr>
      <vt:lpstr>Reflective Mentor and Trainee: Reflective Conversation</vt:lpstr>
      <vt:lpstr>Supporting trainees</vt:lpstr>
      <vt:lpstr>University Visiting Tutor Visits - primary</vt:lpstr>
      <vt:lpstr>University Visiting Tutor Visits - secondary</vt:lpstr>
      <vt:lpstr>Equality and Diversity </vt:lpstr>
      <vt:lpstr>Mentor Training and self-evaluation record</vt:lpstr>
      <vt:lpstr>IDP Q&amp;A</vt:lpstr>
      <vt:lpstr>IDP updates for 23/24</vt:lpstr>
      <vt:lpstr>Transition points and questions</vt:lpstr>
      <vt:lpstr>Mentoring – the theory and the Exeter Model</vt:lpstr>
      <vt:lpstr>Trainee Induction Day</vt:lpstr>
      <vt:lpstr>Exeter Learning Environment (ELE) –  the learning platform for the trainees</vt:lpstr>
      <vt:lpstr>Framework Reflections  - Framework tasks</vt:lpstr>
      <vt:lpstr>Framework Reflection Example - Maths</vt:lpstr>
      <vt:lpstr>Assignments</vt:lpstr>
      <vt:lpstr>Assignments</vt:lpstr>
      <vt:lpstr>Curriculum incl. seminar days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Coles, Andy</dc:creator>
  <cp:lastModifiedBy>Bosley, Fiona</cp:lastModifiedBy>
  <cp:revision>4</cp:revision>
  <dcterms:created xsi:type="dcterms:W3CDTF">2022-09-29T15:54:17Z</dcterms:created>
  <dcterms:modified xsi:type="dcterms:W3CDTF">2023-06-30T11:49:24Z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0x01010057E7F92A56AA604DAD470D79A3AE0151</vt:lpwstr>
  </property>
  <property fmtid="{D5CDD505-2E9C-101B-9397-08002B2CF9AE}" pid="7" name="MediaServiceImageTags">
    <vt:lpwstr/>
  </property>
</Properties>
</file>