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736" r:id="rId4"/>
    <p:sldMasterId id="2147483868" r:id="rId5"/>
  </p:sldMasterIdLst>
  <p:notesMasterIdLst>
    <p:notesMasterId r:id="rId34"/>
  </p:notesMasterIdLst>
  <p:handoutMasterIdLst>
    <p:handoutMasterId r:id="rId35"/>
  </p:handoutMasterIdLst>
  <p:sldIdLst>
    <p:sldId id="257" r:id="rId6"/>
    <p:sldId id="286" r:id="rId7"/>
    <p:sldId id="287" r:id="rId8"/>
    <p:sldId id="305" r:id="rId9"/>
    <p:sldId id="306" r:id="rId10"/>
    <p:sldId id="294" r:id="rId11"/>
    <p:sldId id="307" r:id="rId12"/>
    <p:sldId id="296" r:id="rId13"/>
    <p:sldId id="297" r:id="rId14"/>
    <p:sldId id="298" r:id="rId15"/>
    <p:sldId id="299" r:id="rId16"/>
    <p:sldId id="300" r:id="rId17"/>
    <p:sldId id="301" r:id="rId18"/>
    <p:sldId id="302" r:id="rId19"/>
    <p:sldId id="303" r:id="rId20"/>
    <p:sldId id="304" r:id="rId21"/>
    <p:sldId id="289" r:id="rId22"/>
    <p:sldId id="259" r:id="rId23"/>
    <p:sldId id="261" r:id="rId24"/>
    <p:sldId id="279" r:id="rId25"/>
    <p:sldId id="280" r:id="rId26"/>
    <p:sldId id="284" r:id="rId27"/>
    <p:sldId id="265" r:id="rId28"/>
    <p:sldId id="282" r:id="rId29"/>
    <p:sldId id="290" r:id="rId30"/>
    <p:sldId id="291" r:id="rId31"/>
    <p:sldId id="293" r:id="rId32"/>
    <p:sldId id="292" r:id="rId33"/>
  </p:sldIdLst>
  <p:sldSz cx="9144000" cy="5143500" type="screen16x9"/>
  <p:notesSz cx="20104100" cy="11309350"/>
  <p:embeddedFontLst>
    <p:embeddedFont>
      <p:font typeface="Calibri" panose="020F0502020204030204" pitchFamily="34" charset="0"/>
      <p:regular r:id="rId36"/>
      <p:bold r:id="rId37"/>
      <p:italic r:id="rId38"/>
      <p:boldItalic r:id="rId39"/>
    </p:embeddedFont>
    <p:embeddedFont>
      <p:font typeface="Century Gothic" panose="020B0502020202020204" pitchFamily="34" charset="0"/>
      <p:regular r:id="rId40"/>
      <p:bold r:id="rId41"/>
      <p:italic r:id="rId42"/>
      <p:boldItalic r:id="rId43"/>
    </p:embeddedFont>
    <p:embeddedFont>
      <p:font typeface="Outfit" charset="0"/>
      <p:regular r:id="rId44"/>
      <p:bold r:id="rId45"/>
      <p:italic r:id="rId46"/>
      <p:boldItalic r:id="rId47"/>
    </p:embeddedFont>
    <p:embeddedFont>
      <p:font typeface="Palatino Linotype" panose="02040502050505030304" pitchFamily="18" charset="0"/>
      <p:regular r:id="rId48"/>
      <p:bold r:id="rId49"/>
      <p:italic r:id="rId50"/>
      <p:boldItalic r:id="rId51"/>
    </p:embeddedFont>
  </p:embeddedFontLst>
  <p:defaultTextStyle>
    <a:defPPr>
      <a:defRPr kern="0"/>
    </a:defPPr>
  </p:defaultTextStyle>
  <p:extLst>
    <p:ext uri="{EFAFB233-063F-42B5-8137-9DF3F51BA10A}">
      <p15:sldGuideLst xmlns:p15="http://schemas.microsoft.com/office/powerpoint/2012/main">
        <p15:guide id="2" pos="2818" userDrawn="1">
          <p15:clr>
            <a:srgbClr val="A4A3A4"/>
          </p15:clr>
        </p15:guide>
        <p15:guide id="3" orient="horz" pos="16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13ED37-B323-C712-C0A2-6FC9989C23A6}" name="Fripp, Lisa" initials="FL" userId="S::L.M.Fripp@exeter.ac.uk::1c6e724f-9ab0-478b-85e7-be28d7e3b6a4" providerId="AD"/>
  <p188:author id="{06937863-F133-88B4-15BE-0C32573C963E}" name="Flanagan, Ruth" initials="FR" userId="S::r.flanagan@exeter.ac.uk::bcf1d180-9862-476e-9004-334b9fb51444" providerId="AD"/>
  <p188:author id="{E8BA2C9D-C17D-919A-DB79-66432FA8814D}" name="Fripp, Lisa" initials="FL" userId="S::l.m.fripp@exeter.ac.uk::1c6e724f-9ab0-478b-85e7-be28d7e3b6a4" providerId="AD"/>
  <p188:author id="{074204B4-0AF6-339D-B99E-36EFFD8CE0DE}" name="Greaves, Corinne" initials="GC" userId="S::c.b.greaves@exeter.ac.uk::956b4efe-a4f9-484c-ab83-2d740f15f4b8" providerId="AD"/>
  <p188:author id="{882E82E4-CE29-F448-6696-AC3EE0D5B3CA}" name="Bosley, Fiona" initials="BF" userId="S::f.bosley@exeter.ac.uk::589b7147-e93a-409b-a7e1-a4534c918b9c" providerId="AD"/>
  <p188:author id="{BD71F2F4-0874-83D5-19CA-B2B48685F38D}" name="Warren, Dinah" initials="WD" userId="S::d.warren@exeter.ac.uk::6f02ed5e-9161-42ad-a882-80fc68e7e2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3B"/>
    <a:srgbClr val="017D69"/>
    <a:srgbClr val="6CB4A8"/>
    <a:srgbClr val="00C896"/>
    <a:srgbClr val="01DCA5"/>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37E41A-97D0-C826-FA23-77BFD0AC5085}" v="21" dt="2023-10-26T14:48:29.255"/>
    <p1510:client id="{0DB66855-471E-F778-B814-9D78EDB72EC7}" v="3" dt="2023-11-03T09:40:53.619"/>
    <p1510:client id="{1503DC96-080A-492B-CE6B-2329A0439A02}" v="26" dt="2023-10-25T13:02:30.401"/>
    <p1510:client id="{53DEAA6B-7523-9359-0DFF-4A6DF1AEC881}" v="25" dt="2023-11-06T11:22:56.605"/>
    <p1510:client id="{6030D0C6-75F7-08DB-8E6F-829B865A3A37}" v="77" dt="2023-10-25T14:46:41.606"/>
    <p1510:client id="{640B4D4F-DC64-9A18-9F76-BDE6896E71BB}" v="260" dt="2023-10-26T09:55:31.472"/>
    <p1510:client id="{93EBF68D-F91B-9609-B5A5-D4062340076F}" v="164" dt="2023-11-08T10:34:59.766"/>
    <p1510:client id="{9721252B-B23F-286D-10D1-1F762AF4BDC8}" v="2" dt="2023-10-23T15:03:21.015"/>
    <p1510:client id="{977DFACD-6A1F-AAD1-6018-AEB6EF31AA62}" v="1" dt="2023-11-03T09:27:52.805"/>
    <p1510:client id="{989114D0-69FA-5989-77C4-2C0FD0841958}" v="1433" dt="2023-11-06T13:31:08.131"/>
    <p1510:client id="{9996433E-8776-5637-FFD1-7319F9C01E70}" v="833" dt="2023-10-27T11:35:26.180"/>
    <p1510:client id="{9E19B797-9B48-9428-B4A3-C3647D2EA60D}" v="13" dt="2023-10-25T08:17:11.742"/>
    <p1510:client id="{B9AA06FF-B1AB-8D66-5EA3-B93648320DDF}" v="10" dt="2023-11-03T09:24:31.431"/>
    <p1510:client id="{BAF56AD0-8F1C-1A0A-94F5-13C38D5279E4}" v="22" dt="2023-11-07T08:25:21.384"/>
    <p1510:client id="{BD25BD35-173C-D70B-8592-F40C1FE8BA31}" v="16" dt="2023-11-03T10:30:23.083"/>
    <p1510:client id="{DADCA883-C86A-FB12-D0E2-7D61A381BE90}" v="79" dt="2023-11-07T10:48:40.895"/>
    <p1510:client id="{E64B033D-0935-E588-2F62-9302B6A75547}" v="1880" dt="2023-10-26T10:26:07.773"/>
    <p1510:client id="{F696CA7E-E509-43E5-AF94-05E8E0054DFF}" v="32" dt="2023-10-23T16:26:40.62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20" y="52"/>
      </p:cViewPr>
      <p:guideLst>
        <p:guide pos="2818"/>
        <p:guide orient="horz"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5.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font" Target="fonts/font14.fntdata"/><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9.fntdata"/><Relationship Id="rId5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32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529222"/>
      </p:ext>
    </p:extLst>
  </p:cSld>
  <p:clrMap bg1="lt1" tx1="dk1" bg2="lt2" tx2="dk2" accent1="accent1" accent2="accent2" accent3="accent3" accent4="accent4" accent5="accent5" accent6="accent6" hlink="hlink" folHlink="folHlink"/>
  <p:notesStyle>
    <a:lvl1pPr marL="0" algn="l" defTabSz="415869" rtl="0" eaLnBrk="1" latinLnBrk="0" hangingPunct="1">
      <a:defRPr sz="546" kern="1200">
        <a:solidFill>
          <a:schemeClr val="tx1"/>
        </a:solidFill>
        <a:latin typeface="+mn-lt"/>
        <a:ea typeface="+mn-ea"/>
        <a:cs typeface="+mn-cs"/>
      </a:defRPr>
    </a:lvl1pPr>
    <a:lvl2pPr marL="207935" algn="l" defTabSz="415869" rtl="0" eaLnBrk="1" latinLnBrk="0" hangingPunct="1">
      <a:defRPr sz="546" kern="1200">
        <a:solidFill>
          <a:schemeClr val="tx1"/>
        </a:solidFill>
        <a:latin typeface="+mn-lt"/>
        <a:ea typeface="+mn-ea"/>
        <a:cs typeface="+mn-cs"/>
      </a:defRPr>
    </a:lvl2pPr>
    <a:lvl3pPr marL="415869" algn="l" defTabSz="415869" rtl="0" eaLnBrk="1" latinLnBrk="0" hangingPunct="1">
      <a:defRPr sz="546" kern="1200">
        <a:solidFill>
          <a:schemeClr val="tx1"/>
        </a:solidFill>
        <a:latin typeface="+mn-lt"/>
        <a:ea typeface="+mn-ea"/>
        <a:cs typeface="+mn-cs"/>
      </a:defRPr>
    </a:lvl3pPr>
    <a:lvl4pPr marL="623804" algn="l" defTabSz="415869" rtl="0" eaLnBrk="1" latinLnBrk="0" hangingPunct="1">
      <a:defRPr sz="546" kern="1200">
        <a:solidFill>
          <a:schemeClr val="tx1"/>
        </a:solidFill>
        <a:latin typeface="+mn-lt"/>
        <a:ea typeface="+mn-ea"/>
        <a:cs typeface="+mn-cs"/>
      </a:defRPr>
    </a:lvl4pPr>
    <a:lvl5pPr marL="831738" algn="l" defTabSz="415869" rtl="0" eaLnBrk="1" latinLnBrk="0" hangingPunct="1">
      <a:defRPr sz="546" kern="1200">
        <a:solidFill>
          <a:schemeClr val="tx1"/>
        </a:solidFill>
        <a:latin typeface="+mn-lt"/>
        <a:ea typeface="+mn-ea"/>
        <a:cs typeface="+mn-cs"/>
      </a:defRPr>
    </a:lvl5pPr>
    <a:lvl6pPr marL="1039673" algn="l" defTabSz="415869" rtl="0" eaLnBrk="1" latinLnBrk="0" hangingPunct="1">
      <a:defRPr sz="546" kern="1200">
        <a:solidFill>
          <a:schemeClr val="tx1"/>
        </a:solidFill>
        <a:latin typeface="+mn-lt"/>
        <a:ea typeface="+mn-ea"/>
        <a:cs typeface="+mn-cs"/>
      </a:defRPr>
    </a:lvl6pPr>
    <a:lvl7pPr marL="1247607" algn="l" defTabSz="415869" rtl="0" eaLnBrk="1" latinLnBrk="0" hangingPunct="1">
      <a:defRPr sz="546" kern="1200">
        <a:solidFill>
          <a:schemeClr val="tx1"/>
        </a:solidFill>
        <a:latin typeface="+mn-lt"/>
        <a:ea typeface="+mn-ea"/>
        <a:cs typeface="+mn-cs"/>
      </a:defRPr>
    </a:lvl7pPr>
    <a:lvl8pPr marL="1455542" algn="l" defTabSz="415869" rtl="0" eaLnBrk="1" latinLnBrk="0" hangingPunct="1">
      <a:defRPr sz="546" kern="1200">
        <a:solidFill>
          <a:schemeClr val="tx1"/>
        </a:solidFill>
        <a:latin typeface="+mn-lt"/>
        <a:ea typeface="+mn-ea"/>
        <a:cs typeface="+mn-cs"/>
      </a:defRPr>
    </a:lvl8pPr>
    <a:lvl9pPr marL="1663476" algn="l" defTabSz="415869" rtl="0" eaLnBrk="1" latinLnBrk="0" hangingPunct="1">
      <a:defRPr sz="54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1102534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512504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3439063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3734206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937833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3265162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3432895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360094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US" sz="500" dirty="0">
                <a:cs typeface="Calibri"/>
              </a:rPr>
              <a:t>If you accept an offer from us, you will be directed to this page. It has will show a tab on the left hand side called 'Offer Holders' and there you will find useful information and details of all tasks required prior to the start of your course. Please check this regularly to ensure a smooth start to your training.</a:t>
            </a:r>
            <a:endParaRPr lang="en-US" dirty="0">
              <a:cs typeface="Calibri"/>
            </a:endParaRPr>
          </a:p>
        </p:txBody>
      </p:sp>
    </p:spTree>
    <p:extLst>
      <p:ext uri="{BB962C8B-B14F-4D97-AF65-F5344CB8AC3E}">
        <p14:creationId xmlns:p14="http://schemas.microsoft.com/office/powerpoint/2010/main" val="999888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US" sz="500">
                <a:cs typeface="Calibri"/>
              </a:rPr>
              <a:t>*Once you have accepted an offer for the primary </a:t>
            </a:r>
            <a:r>
              <a:rPr lang="en-US" sz="500" err="1">
                <a:cs typeface="Calibri"/>
              </a:rPr>
              <a:t>programme</a:t>
            </a:r>
            <a:r>
              <a:rPr lang="en-US" sz="500">
                <a:cs typeface="Calibri"/>
              </a:rPr>
              <a:t>, you will be invited to select a specialist area of study under the 'Leadership Strand'. The choice of specialist areas will be made from this list:</a:t>
            </a:r>
            <a:endParaRPr lang="en-US">
              <a:cs typeface="Calibri"/>
            </a:endParaRPr>
          </a:p>
          <a:p>
            <a:pPr marL="285750" indent="-285750">
              <a:buFont typeface="Arial"/>
              <a:buChar char="•"/>
            </a:pPr>
            <a:r>
              <a:rPr lang="en-US" sz="500">
                <a:cs typeface="Calibri"/>
              </a:rPr>
              <a:t>Art</a:t>
            </a:r>
          </a:p>
          <a:p>
            <a:pPr marL="285750" indent="-285750">
              <a:buFont typeface="Arial"/>
              <a:buChar char="•"/>
            </a:pPr>
            <a:r>
              <a:rPr lang="en-US" sz="500">
                <a:cs typeface="Calibri"/>
              </a:rPr>
              <a:t>English</a:t>
            </a:r>
            <a:endParaRPr lang="en-US">
              <a:cs typeface="Calibri"/>
            </a:endParaRPr>
          </a:p>
          <a:p>
            <a:pPr marL="285750" indent="-285750">
              <a:buFont typeface="Arial"/>
              <a:buChar char="•"/>
            </a:pPr>
            <a:r>
              <a:rPr lang="en-US" sz="500">
                <a:cs typeface="Calibri"/>
              </a:rPr>
              <a:t>Humanities</a:t>
            </a:r>
          </a:p>
          <a:p>
            <a:pPr marL="285750" indent="-285750">
              <a:buFont typeface="Arial"/>
              <a:buChar char="•"/>
            </a:pPr>
            <a:r>
              <a:rPr lang="en-US" sz="500" err="1">
                <a:cs typeface="Calibri"/>
              </a:rPr>
              <a:t>Maths</a:t>
            </a:r>
            <a:endParaRPr lang="en-US">
              <a:cs typeface="Calibri"/>
            </a:endParaRPr>
          </a:p>
          <a:p>
            <a:pPr marL="285750" indent="-285750">
              <a:buFont typeface="Arial"/>
              <a:buChar char="•"/>
            </a:pPr>
            <a:r>
              <a:rPr lang="en-US" sz="500">
                <a:cs typeface="Calibri"/>
              </a:rPr>
              <a:t>Modern Languages</a:t>
            </a:r>
          </a:p>
          <a:p>
            <a:pPr marL="285750" indent="-285750">
              <a:buFont typeface="Arial"/>
              <a:buChar char="•"/>
            </a:pPr>
            <a:r>
              <a:rPr lang="en-US" sz="500">
                <a:cs typeface="Calibri"/>
              </a:rPr>
              <a:t>Science</a:t>
            </a:r>
            <a:endParaRPr lang="en-US">
              <a:cs typeface="Calibri"/>
            </a:endParaRPr>
          </a:p>
          <a:p>
            <a:pPr marL="285750" indent="-285750">
              <a:buFont typeface="Arial"/>
              <a:buChar char="•"/>
            </a:pPr>
            <a:r>
              <a:rPr lang="en-US" sz="500">
                <a:cs typeface="Calibri"/>
              </a:rPr>
              <a:t>EAL</a:t>
            </a:r>
          </a:p>
          <a:p>
            <a:pPr marL="285750" indent="-285750">
              <a:buFont typeface="Arial"/>
              <a:buChar char="•"/>
            </a:pPr>
            <a:r>
              <a:rPr lang="en-US" sz="500">
                <a:cs typeface="Calibri"/>
              </a:rPr>
              <a:t>SEND</a:t>
            </a:r>
            <a:endParaRPr lang="en-US">
              <a:cs typeface="Calibri"/>
            </a:endParaRPr>
          </a:p>
          <a:p>
            <a:pPr marL="285750" indent="-285750">
              <a:buFont typeface="Arial"/>
              <a:buChar char="•"/>
            </a:pPr>
            <a:r>
              <a:rPr lang="en-US" sz="500">
                <a:cs typeface="Calibri"/>
              </a:rPr>
              <a:t>Inclusion and SEND in Special Education </a:t>
            </a:r>
          </a:p>
          <a:p>
            <a:pPr marL="285750" indent="-285750">
              <a:buFont typeface="Arial"/>
              <a:buChar char="•"/>
            </a:pPr>
            <a:r>
              <a:rPr lang="en-US" sz="500">
                <a:cs typeface="Calibri"/>
              </a:rPr>
              <a:t>3-7 Leadership Development (for the Primary 3-7 trainees)</a:t>
            </a:r>
          </a:p>
        </p:txBody>
      </p:sp>
    </p:spTree>
    <p:extLst>
      <p:ext uri="{BB962C8B-B14F-4D97-AF65-F5344CB8AC3E}">
        <p14:creationId xmlns:p14="http://schemas.microsoft.com/office/powerpoint/2010/main" val="3513276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US" sz="500"/>
              <a:t>Key messages:</a:t>
            </a:r>
          </a:p>
          <a:p>
            <a:r>
              <a:rPr lang="en-US" sz="500"/>
              <a:t>PGCE is a combined qualification. Assessment of your academic work (top row of graphic) is through written assignments.</a:t>
            </a:r>
            <a:endParaRPr lang="en-US" sz="500">
              <a:cs typeface="Calibri"/>
            </a:endParaRPr>
          </a:p>
          <a:p>
            <a:r>
              <a:rPr lang="en-US" sz="500"/>
              <a:t>Formative assessment of your progress takes place throughout your training year and you will play an active part in this. We use the Core Content Framework for Initial Teacher Education as the basis for all our formative assessment of your progress, enabling you, at the end of your year with us, to demonstrate that you have met the Teachers' Standards.</a:t>
            </a:r>
            <a:endParaRPr lang="en-US" sz="500">
              <a:cs typeface="Calibri"/>
            </a:endParaRPr>
          </a:p>
          <a:p>
            <a:endParaRPr lang="en-US">
              <a:cs typeface="Calibri"/>
            </a:endParaRPr>
          </a:p>
        </p:txBody>
      </p:sp>
    </p:spTree>
    <p:extLst>
      <p:ext uri="{BB962C8B-B14F-4D97-AF65-F5344CB8AC3E}">
        <p14:creationId xmlns:p14="http://schemas.microsoft.com/office/powerpoint/2010/main" val="329915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2793622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US" sz="500"/>
              <a:t>*Once you have accepted an offer for the primary </a:t>
            </a:r>
            <a:r>
              <a:rPr lang="en-US" sz="500" err="1"/>
              <a:t>programme</a:t>
            </a:r>
            <a:r>
              <a:rPr lang="en-US" sz="500"/>
              <a:t>, you will be invited to select a specialist area of study under the 'Leadership Strand'. The choice of specialist areas will be made from this list.</a:t>
            </a:r>
            <a:endParaRPr lang="en-US"/>
          </a:p>
        </p:txBody>
      </p:sp>
    </p:spTree>
    <p:extLst>
      <p:ext uri="{BB962C8B-B14F-4D97-AF65-F5344CB8AC3E}">
        <p14:creationId xmlns:p14="http://schemas.microsoft.com/office/powerpoint/2010/main" val="2667164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264425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US" sz="500"/>
              <a:t>Key messages:</a:t>
            </a:r>
          </a:p>
          <a:p>
            <a:r>
              <a:rPr lang="en-US" sz="500"/>
              <a:t>PGCE is a combined qualification. Assessment of your academic work (top row of graphic) is through written assignments</a:t>
            </a:r>
            <a:endParaRPr lang="en-US" sz="500">
              <a:cs typeface="Calibri"/>
            </a:endParaRPr>
          </a:p>
          <a:p>
            <a:r>
              <a:rPr lang="en-US" sz="500"/>
              <a:t>Formative assessment of your progress takes place throughout your training year and you will play an active part in this. We use the Core Content Framework for Initial Teacher Education as the basis for all our formative assessment of your progress, enabling you, at the end of your year with us, to demonstrate that you have met the Teachers' Standards.</a:t>
            </a:r>
            <a:endParaRPr lang="en-US" sz="500">
              <a:cs typeface="Calibri"/>
            </a:endParaRPr>
          </a:p>
          <a:p>
            <a:endParaRPr lang="en-US">
              <a:cs typeface="Calibri"/>
            </a:endParaRPr>
          </a:p>
        </p:txBody>
      </p:sp>
    </p:spTree>
    <p:extLst>
      <p:ext uri="{BB962C8B-B14F-4D97-AF65-F5344CB8AC3E}">
        <p14:creationId xmlns:p14="http://schemas.microsoft.com/office/powerpoint/2010/main" val="631560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92010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1721286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1824696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US" sz="500" dirty="0">
                <a:ea typeface="Calibri"/>
                <a:cs typeface="Calibri"/>
              </a:rPr>
              <a:t>Scenario 1 – this is a very common scenario and at times Lead Schools (for SDD) and ITECs are a little frustrated that UVTs haven't passed this information onto them immediately so the trainee can be supported and the issue nipped in the bud. </a:t>
            </a:r>
          </a:p>
          <a:p>
            <a:r>
              <a:rPr lang="en-US" sz="500">
                <a:ea typeface="Calibri"/>
                <a:cs typeface="Calibri"/>
              </a:rPr>
              <a:t>Action:</a:t>
            </a:r>
          </a:p>
          <a:p>
            <a:r>
              <a:rPr lang="en-US" sz="500">
                <a:ea typeface="Calibri"/>
                <a:cs typeface="Calibri"/>
              </a:rPr>
              <a:t>Scenario 1 </a:t>
            </a:r>
            <a:endParaRPr lang="en-US"/>
          </a:p>
          <a:p>
            <a:r>
              <a:rPr lang="en-US" sz="500" dirty="0">
                <a:ea typeface="Calibri"/>
                <a:cs typeface="Calibri"/>
              </a:rPr>
              <a:t>For trainee – explain about the library and other spaces that are available to the trainee if that might be helpful. It could be that staying on at school to plan might be a better/more productive option.</a:t>
            </a:r>
          </a:p>
          <a:p>
            <a:r>
              <a:rPr lang="en-US" sz="500">
                <a:ea typeface="Calibri"/>
                <a:cs typeface="Calibri"/>
              </a:rPr>
              <a:t>For UVT – to be noted in the UVT Record and make a date to follow this up and check all is well. ? Wellbeing if you feel Sam is really struggling and you feel this is really an excuse to cover up a bigger problem</a:t>
            </a:r>
            <a:endParaRPr lang="en-US">
              <a:ea typeface="Calibri"/>
              <a:cs typeface="Calibri"/>
            </a:endParaRPr>
          </a:p>
          <a:p>
            <a:r>
              <a:rPr lang="en-US" sz="500">
                <a:ea typeface="Calibri"/>
                <a:cs typeface="Calibri"/>
              </a:rPr>
              <a:t>For LM/UVT - if the trainee asks for 'just one more week'  AGAIN to sort it out – think about issuing a support plan.   </a:t>
            </a:r>
          </a:p>
          <a:p>
            <a:endParaRPr lang="en-US" sz="500" dirty="0">
              <a:ea typeface="Calibri"/>
              <a:cs typeface="Calibri"/>
            </a:endParaRPr>
          </a:p>
        </p:txBody>
      </p:sp>
    </p:spTree>
    <p:extLst>
      <p:ext uri="{BB962C8B-B14F-4D97-AF65-F5344CB8AC3E}">
        <p14:creationId xmlns:p14="http://schemas.microsoft.com/office/powerpoint/2010/main" val="2334308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755955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207776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785733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695857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803550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247368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3023238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GB"/>
          </a:p>
        </p:txBody>
      </p:sp>
    </p:spTree>
    <p:extLst>
      <p:ext uri="{BB962C8B-B14F-4D97-AF65-F5344CB8AC3E}">
        <p14:creationId xmlns:p14="http://schemas.microsoft.com/office/powerpoint/2010/main" val="3562728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white_opt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55700839-DD83-249D-20B3-928C5A84A2BC}"/>
              </a:ext>
            </a:extLst>
          </p:cNvPr>
          <p:cNvSpPr/>
          <p:nvPr userDrawn="1"/>
        </p:nvSpPr>
        <p:spPr>
          <a:xfrm>
            <a:off x="0" y="289"/>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15" name="Picture 14" descr="A person smiling for the camera&#10;&#10;Description automatically generated with medium confidence">
            <a:extLst>
              <a:ext uri="{FF2B5EF4-FFF2-40B4-BE49-F238E27FC236}">
                <a16:creationId xmlns:a16="http://schemas.microsoft.com/office/drawing/2014/main" id="{3CE42280-3DDD-8C78-2A46-B28D140D4E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48368" y="-5874"/>
            <a:ext cx="4490207" cy="4519145"/>
          </a:xfrm>
          <a:prstGeom prst="rect">
            <a:avLst/>
          </a:prstGeom>
        </p:spPr>
      </p:pic>
      <p:sp>
        <p:nvSpPr>
          <p:cNvPr id="6" name="Subtitle 2">
            <a:extLst>
              <a:ext uri="{FF2B5EF4-FFF2-40B4-BE49-F238E27FC236}">
                <a16:creationId xmlns:a16="http://schemas.microsoft.com/office/drawing/2014/main" id="{C202C498-EDD9-D87C-9638-ABAB1ACF0A93}"/>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7" name="Title Placeholder 1">
            <a:extLst>
              <a:ext uri="{FF2B5EF4-FFF2-40B4-BE49-F238E27FC236}">
                <a16:creationId xmlns:a16="http://schemas.microsoft.com/office/drawing/2014/main" id="{ABF9C99C-DAEC-B5D5-3F66-DF6DECC9224D}"/>
              </a:ext>
            </a:extLst>
          </p:cNvPr>
          <p:cNvSpPr>
            <a:spLocks noGrp="1"/>
          </p:cNvSpPr>
          <p:nvPr>
            <p:ph type="title" hasCustomPrompt="1"/>
          </p:nvPr>
        </p:nvSpPr>
        <p:spPr>
          <a:xfrm>
            <a:off x="389157" y="1527521"/>
            <a:ext cx="3200295" cy="1714596"/>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9" name="Picture 8" descr="Logo&#10;&#10;Description automatically generated">
            <a:extLst>
              <a:ext uri="{FF2B5EF4-FFF2-40B4-BE49-F238E27FC236}">
                <a16:creationId xmlns:a16="http://schemas.microsoft.com/office/drawing/2014/main" id="{964071AE-2EC1-FC4F-DEDF-AFD95529AA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10" name="Picture Placeholder 6">
            <a:extLst>
              <a:ext uri="{FF2B5EF4-FFF2-40B4-BE49-F238E27FC236}">
                <a16:creationId xmlns:a16="http://schemas.microsoft.com/office/drawing/2014/main" id="{16F97E54-AE60-6487-34EF-3B3FC95F3D83}"/>
              </a:ext>
            </a:extLst>
          </p:cNvPr>
          <p:cNvSpPr>
            <a:spLocks noGrp="1"/>
          </p:cNvSpPr>
          <p:nvPr>
            <p:ph type="pic" sz="quarter" idx="10"/>
          </p:nvPr>
        </p:nvSpPr>
        <p:spPr>
          <a:xfrm>
            <a:off x="5474537" y="-1123"/>
            <a:ext cx="3837872" cy="416198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
        <p:nvSpPr>
          <p:cNvPr id="13" name="TextBox 12">
            <a:extLst>
              <a:ext uri="{FF2B5EF4-FFF2-40B4-BE49-F238E27FC236}">
                <a16:creationId xmlns:a16="http://schemas.microsoft.com/office/drawing/2014/main" id="{5280E15D-C3BE-F666-F3DC-7197977ED423}"/>
              </a:ext>
            </a:extLst>
          </p:cNvPr>
          <p:cNvSpPr txBox="1"/>
          <p:nvPr userDrawn="1"/>
        </p:nvSpPr>
        <p:spPr>
          <a:xfrm>
            <a:off x="389157" y="4615460"/>
            <a:ext cx="459172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b="1" err="1">
                <a:solidFill>
                  <a:schemeClr val="bg1"/>
                </a:solidFill>
                <a:effectLst/>
                <a:latin typeface="Outfit" pitchFamily="2" charset="0"/>
              </a:rPr>
              <a:t>exeter.ac.uk</a:t>
            </a:r>
            <a:r>
              <a:rPr lang="en-GB" sz="1400" b="1">
                <a:solidFill>
                  <a:schemeClr val="bg1"/>
                </a:solidFill>
                <a:effectLst/>
                <a:latin typeface="Outfit" pitchFamily="2" charset="0"/>
              </a:rPr>
              <a:t>/</a:t>
            </a:r>
            <a:r>
              <a:rPr lang="en-GB" sz="1400" b="1" err="1">
                <a:solidFill>
                  <a:srgbClr val="01DCA5"/>
                </a:solidFill>
                <a:effectLst/>
                <a:latin typeface="Outfit" pitchFamily="2" charset="0"/>
              </a:rPr>
              <a:t>teachertraining</a:t>
            </a:r>
            <a:endParaRPr lang="en-GB" sz="1400">
              <a:solidFill>
                <a:srgbClr val="01DCA5"/>
              </a:solidFill>
              <a:effectLst/>
              <a:latin typeface="Outfit" pitchFamily="2" charset="0"/>
            </a:endParaRPr>
          </a:p>
        </p:txBody>
      </p:sp>
    </p:spTree>
    <p:extLst>
      <p:ext uri="{BB962C8B-B14F-4D97-AF65-F5344CB8AC3E}">
        <p14:creationId xmlns:p14="http://schemas.microsoft.com/office/powerpoint/2010/main" val="302314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Image Slide_opt2">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3792079" y="0"/>
            <a:ext cx="123903" cy="5143211"/>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4350080" y="1705175"/>
            <a:ext cx="4389830" cy="2125149"/>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4350079" y="421413"/>
            <a:ext cx="4236359" cy="923848"/>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pic>
        <p:nvPicPr>
          <p:cNvPr id="72" name="Picture 71" descr="Logo&#10;&#10;Description automatically generated with medium confidence">
            <a:extLst>
              <a:ext uri="{FF2B5EF4-FFF2-40B4-BE49-F238E27FC236}">
                <a16:creationId xmlns:a16="http://schemas.microsoft.com/office/drawing/2014/main" id="{A7E1376B-7710-0DD8-EA1F-07505FDD14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4879" y="3970892"/>
            <a:ext cx="1642925" cy="1081292"/>
          </a:xfrm>
          <a:prstGeom prst="rect">
            <a:avLst/>
          </a:prstGeom>
        </p:spPr>
      </p:pic>
      <p:sp>
        <p:nvSpPr>
          <p:cNvPr id="3" name="Picture Placeholder 12">
            <a:extLst>
              <a:ext uri="{FF2B5EF4-FFF2-40B4-BE49-F238E27FC236}">
                <a16:creationId xmlns:a16="http://schemas.microsoft.com/office/drawing/2014/main" id="{666F29F3-5F63-ECBC-D7F4-B4046920754E}"/>
              </a:ext>
            </a:extLst>
          </p:cNvPr>
          <p:cNvSpPr>
            <a:spLocks noGrp="1"/>
          </p:cNvSpPr>
          <p:nvPr>
            <p:ph type="pic" sz="quarter" idx="11"/>
          </p:nvPr>
        </p:nvSpPr>
        <p:spPr>
          <a:xfrm>
            <a:off x="0" y="2149"/>
            <a:ext cx="3796116" cy="51435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191880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ly Slid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F4E101A4-56D7-2B69-7070-2CA34A9EEFCC}"/>
              </a:ext>
            </a:extLst>
          </p:cNvPr>
          <p:cNvSpPr>
            <a:spLocks noGrp="1"/>
          </p:cNvSpPr>
          <p:nvPr>
            <p:ph type="pic" sz="quarter" idx="11"/>
          </p:nvPr>
        </p:nvSpPr>
        <p:spPr>
          <a:xfrm>
            <a:off x="0" y="2149"/>
            <a:ext cx="9144000" cy="51435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2600472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ple Image Slide_opt1">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9020097" y="0"/>
            <a:ext cx="123903" cy="5143211"/>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8" name="Picture Placeholder 12">
            <a:extLst>
              <a:ext uri="{FF2B5EF4-FFF2-40B4-BE49-F238E27FC236}">
                <a16:creationId xmlns:a16="http://schemas.microsoft.com/office/drawing/2014/main" id="{C6CDE099-1FB8-58A8-FC61-4700ECB4DA69}"/>
              </a:ext>
            </a:extLst>
          </p:cNvPr>
          <p:cNvSpPr>
            <a:spLocks noGrp="1"/>
          </p:cNvSpPr>
          <p:nvPr>
            <p:ph type="pic" sz="quarter" idx="13"/>
          </p:nvPr>
        </p:nvSpPr>
        <p:spPr>
          <a:xfrm>
            <a:off x="437908" y="1231974"/>
            <a:ext cx="2186519" cy="2002406"/>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EC66147D-9FC7-612D-FFE0-F5B777FAF52E}"/>
              </a:ext>
            </a:extLst>
          </p:cNvPr>
          <p:cNvSpPr>
            <a:spLocks noGrp="1"/>
          </p:cNvSpPr>
          <p:nvPr>
            <p:ph type="pic" sz="quarter" idx="14"/>
          </p:nvPr>
        </p:nvSpPr>
        <p:spPr>
          <a:xfrm>
            <a:off x="3321408" y="1231974"/>
            <a:ext cx="2186519" cy="2002406"/>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1" name="Picture Placeholder 12">
            <a:extLst>
              <a:ext uri="{FF2B5EF4-FFF2-40B4-BE49-F238E27FC236}">
                <a16:creationId xmlns:a16="http://schemas.microsoft.com/office/drawing/2014/main" id="{2BA07D73-342E-F574-3FF1-6110E6D91C04}"/>
              </a:ext>
            </a:extLst>
          </p:cNvPr>
          <p:cNvSpPr>
            <a:spLocks noGrp="1"/>
          </p:cNvSpPr>
          <p:nvPr>
            <p:ph type="pic" sz="quarter" idx="15"/>
          </p:nvPr>
        </p:nvSpPr>
        <p:spPr>
          <a:xfrm>
            <a:off x="6184341" y="1231974"/>
            <a:ext cx="2186519" cy="2002406"/>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643396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ltiple Image Slide_opt2">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11" name="object 10">
            <a:extLst>
              <a:ext uri="{FF2B5EF4-FFF2-40B4-BE49-F238E27FC236}">
                <a16:creationId xmlns:a16="http://schemas.microsoft.com/office/drawing/2014/main" id="{963E5D43-6872-AA68-89A8-5460AE836BC0}"/>
              </a:ext>
            </a:extLst>
          </p:cNvPr>
          <p:cNvSpPr/>
          <p:nvPr userDrawn="1"/>
        </p:nvSpPr>
        <p:spPr>
          <a:xfrm>
            <a:off x="9020097" y="0"/>
            <a:ext cx="123903" cy="5143211"/>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9" name="Picture Placeholder 12">
            <a:extLst>
              <a:ext uri="{FF2B5EF4-FFF2-40B4-BE49-F238E27FC236}">
                <a16:creationId xmlns:a16="http://schemas.microsoft.com/office/drawing/2014/main" id="{4441B3FD-1279-E5F0-E2EF-2F813922601B}"/>
              </a:ext>
            </a:extLst>
          </p:cNvPr>
          <p:cNvSpPr>
            <a:spLocks noGrp="1"/>
          </p:cNvSpPr>
          <p:nvPr>
            <p:ph type="pic" sz="quarter" idx="13"/>
          </p:nvPr>
        </p:nvSpPr>
        <p:spPr>
          <a:xfrm>
            <a:off x="178613" y="1333874"/>
            <a:ext cx="2774183" cy="3707164"/>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6981FABC-D64E-DD4E-DD40-88B87CDE4C1B}"/>
              </a:ext>
            </a:extLst>
          </p:cNvPr>
          <p:cNvSpPr>
            <a:spLocks noGrp="1"/>
          </p:cNvSpPr>
          <p:nvPr>
            <p:ph type="pic" sz="quarter" idx="14"/>
          </p:nvPr>
        </p:nvSpPr>
        <p:spPr>
          <a:xfrm>
            <a:off x="3062113" y="1333874"/>
            <a:ext cx="2774183" cy="3707164"/>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Picture Placeholder 12">
            <a:extLst>
              <a:ext uri="{FF2B5EF4-FFF2-40B4-BE49-F238E27FC236}">
                <a16:creationId xmlns:a16="http://schemas.microsoft.com/office/drawing/2014/main" id="{267225A8-DF92-6DC4-B9E0-536C7B8E9CEE}"/>
              </a:ext>
            </a:extLst>
          </p:cNvPr>
          <p:cNvSpPr>
            <a:spLocks noGrp="1"/>
          </p:cNvSpPr>
          <p:nvPr>
            <p:ph type="pic" sz="quarter" idx="15"/>
          </p:nvPr>
        </p:nvSpPr>
        <p:spPr>
          <a:xfrm>
            <a:off x="5925046" y="1333874"/>
            <a:ext cx="2774183" cy="3707164"/>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811359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Image Slide_opt3">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11" name="object 10">
            <a:extLst>
              <a:ext uri="{FF2B5EF4-FFF2-40B4-BE49-F238E27FC236}">
                <a16:creationId xmlns:a16="http://schemas.microsoft.com/office/drawing/2014/main" id="{963E5D43-6872-AA68-89A8-5460AE836BC0}"/>
              </a:ext>
            </a:extLst>
          </p:cNvPr>
          <p:cNvSpPr/>
          <p:nvPr userDrawn="1"/>
        </p:nvSpPr>
        <p:spPr>
          <a:xfrm>
            <a:off x="9020097" y="0"/>
            <a:ext cx="123903" cy="5143211"/>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D8CD300-AFD2-A445-594E-242C47286653}"/>
              </a:ext>
            </a:extLst>
          </p:cNvPr>
          <p:cNvSpPr>
            <a:spLocks noGrp="1"/>
          </p:cNvSpPr>
          <p:nvPr>
            <p:ph type="title" hasCustomPrompt="1"/>
          </p:nvPr>
        </p:nvSpPr>
        <p:spPr>
          <a:xfrm>
            <a:off x="390119" y="1301344"/>
            <a:ext cx="4043248" cy="923848"/>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main images</a:t>
            </a:r>
            <a:endParaRPr lang="en-US"/>
          </a:p>
        </p:txBody>
      </p:sp>
      <p:sp>
        <p:nvSpPr>
          <p:cNvPr id="7" name="Picture Placeholder 12">
            <a:extLst>
              <a:ext uri="{FF2B5EF4-FFF2-40B4-BE49-F238E27FC236}">
                <a16:creationId xmlns:a16="http://schemas.microsoft.com/office/drawing/2014/main" id="{26C29E3D-6339-BE55-5799-0028BAFC3DEA}"/>
              </a:ext>
            </a:extLst>
          </p:cNvPr>
          <p:cNvSpPr>
            <a:spLocks noGrp="1"/>
          </p:cNvSpPr>
          <p:nvPr>
            <p:ph type="pic" sz="quarter" idx="13"/>
          </p:nvPr>
        </p:nvSpPr>
        <p:spPr>
          <a:xfrm>
            <a:off x="127969" y="2899243"/>
            <a:ext cx="2774183" cy="214179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8" name="Picture Placeholder 12">
            <a:extLst>
              <a:ext uri="{FF2B5EF4-FFF2-40B4-BE49-F238E27FC236}">
                <a16:creationId xmlns:a16="http://schemas.microsoft.com/office/drawing/2014/main" id="{5557DA65-DD09-B94E-7CC0-8C994100CDE0}"/>
              </a:ext>
            </a:extLst>
          </p:cNvPr>
          <p:cNvSpPr>
            <a:spLocks noGrp="1"/>
          </p:cNvSpPr>
          <p:nvPr>
            <p:ph type="pic" sz="quarter" idx="14"/>
          </p:nvPr>
        </p:nvSpPr>
        <p:spPr>
          <a:xfrm>
            <a:off x="3011469" y="2899243"/>
            <a:ext cx="2774183" cy="214179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9" name="Picture Placeholder 12">
            <a:extLst>
              <a:ext uri="{FF2B5EF4-FFF2-40B4-BE49-F238E27FC236}">
                <a16:creationId xmlns:a16="http://schemas.microsoft.com/office/drawing/2014/main" id="{3B0D28BD-15AE-5855-9139-0860ED508082}"/>
              </a:ext>
            </a:extLst>
          </p:cNvPr>
          <p:cNvSpPr>
            <a:spLocks noGrp="1"/>
          </p:cNvSpPr>
          <p:nvPr>
            <p:ph type="pic" sz="quarter" idx="15"/>
          </p:nvPr>
        </p:nvSpPr>
        <p:spPr>
          <a:xfrm>
            <a:off x="5874402" y="2899243"/>
            <a:ext cx="2774183" cy="214179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325207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Image Slide_opt4">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2562365"/>
            <a:ext cx="4389830" cy="2125149"/>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301344"/>
            <a:ext cx="4043248" cy="923848"/>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pic>
        <p:nvPicPr>
          <p:cNvPr id="17" name="Picture 16" descr="Logo&#10;&#10;Description automatically generated with medium confidence">
            <a:extLst>
              <a:ext uri="{FF2B5EF4-FFF2-40B4-BE49-F238E27FC236}">
                <a16:creationId xmlns:a16="http://schemas.microsoft.com/office/drawing/2014/main" id="{05790506-9F65-EE13-ED28-F46439388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Tree>
    <p:extLst>
      <p:ext uri="{BB962C8B-B14F-4D97-AF65-F5344CB8AC3E}">
        <p14:creationId xmlns:p14="http://schemas.microsoft.com/office/powerpoint/2010/main" val="698958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_opt2">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0"/>
            <a:ext cx="9144000" cy="5143211"/>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03C3B"/>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4176465"/>
            <a:ext cx="4043248" cy="491239"/>
          </a:xfrm>
          <a:prstGeom prst="rect">
            <a:avLst/>
          </a:prstGeom>
        </p:spPr>
        <p:txBody>
          <a:bodyPr vert="horz" lIns="91440" tIns="45720" rIns="91440" bIns="45720" rtlCol="0" anchor="t">
            <a:noAutofit/>
          </a:bodyPr>
          <a:lstStyle>
            <a:lvl1pPr>
              <a:defRPr sz="3002" b="0" i="0">
                <a:solidFill>
                  <a:schemeClr val="bg1"/>
                </a:solidFill>
                <a:latin typeface="Outfit" pitchFamily="2" charset="0"/>
              </a:defRPr>
            </a:lvl1pPr>
          </a:lstStyle>
          <a:p>
            <a:r>
              <a:rPr lang="en-GB"/>
              <a:t>Thank you.</a:t>
            </a:r>
            <a:endParaRPr lang="en-US"/>
          </a:p>
        </p:txBody>
      </p:sp>
      <p:pic>
        <p:nvPicPr>
          <p:cNvPr id="13" name="Picture 12" descr="Logo&#10;&#10;Description automatically generated">
            <a:extLst>
              <a:ext uri="{FF2B5EF4-FFF2-40B4-BE49-F238E27FC236}">
                <a16:creationId xmlns:a16="http://schemas.microsoft.com/office/drawing/2014/main" id="{213A8897-6532-2E8B-47F6-784F3B6DB2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02462"/>
            <a:ext cx="2856186" cy="1879801"/>
          </a:xfrm>
          <a:prstGeom prst="rect">
            <a:avLst/>
          </a:prstGeom>
        </p:spPr>
      </p:pic>
      <p:sp>
        <p:nvSpPr>
          <p:cNvPr id="5" name="TextBox 4">
            <a:extLst>
              <a:ext uri="{FF2B5EF4-FFF2-40B4-BE49-F238E27FC236}">
                <a16:creationId xmlns:a16="http://schemas.microsoft.com/office/drawing/2014/main" id="{293DFCD6-9A6C-1091-00FF-BCE95A8999EB}"/>
              </a:ext>
            </a:extLst>
          </p:cNvPr>
          <p:cNvSpPr txBox="1"/>
          <p:nvPr userDrawn="1"/>
        </p:nvSpPr>
        <p:spPr>
          <a:xfrm>
            <a:off x="4126731" y="4329150"/>
            <a:ext cx="4591721" cy="33855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GB" sz="1600" b="1" err="1">
                <a:solidFill>
                  <a:schemeClr val="bg1"/>
                </a:solidFill>
                <a:effectLst/>
                <a:latin typeface="Outfit" pitchFamily="2" charset="0"/>
              </a:rPr>
              <a:t>exeter.ac.uk</a:t>
            </a:r>
            <a:r>
              <a:rPr lang="en-GB" sz="1600" b="1">
                <a:solidFill>
                  <a:schemeClr val="bg1"/>
                </a:solidFill>
                <a:effectLst/>
                <a:latin typeface="Outfit" pitchFamily="2" charset="0"/>
              </a:rPr>
              <a:t>/</a:t>
            </a:r>
            <a:r>
              <a:rPr lang="en-GB" sz="1600" b="1" err="1">
                <a:solidFill>
                  <a:srgbClr val="01DCA5"/>
                </a:solidFill>
                <a:effectLst/>
                <a:latin typeface="Outfit" pitchFamily="2" charset="0"/>
              </a:rPr>
              <a:t>teachertraining</a:t>
            </a:r>
            <a:endParaRPr lang="en-GB" sz="1600">
              <a:solidFill>
                <a:srgbClr val="01DCA5"/>
              </a:solidFill>
              <a:effectLst/>
              <a:latin typeface="Outfit" pitchFamily="2" charset="0"/>
            </a:endParaRPr>
          </a:p>
        </p:txBody>
      </p:sp>
    </p:spTree>
    <p:extLst>
      <p:ext uri="{BB962C8B-B14F-4D97-AF65-F5344CB8AC3E}">
        <p14:creationId xmlns:p14="http://schemas.microsoft.com/office/powerpoint/2010/main" val="1012754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ver Slide_white_opt1">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BAC4B8B1-E9D0-3C8E-A507-4A7B253F87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92535" y="361"/>
            <a:ext cx="3851465" cy="5143139"/>
          </a:xfrm>
          <a:prstGeom prst="rect">
            <a:avLst/>
          </a:prstGeom>
        </p:spPr>
      </p:pic>
      <p:sp>
        <p:nvSpPr>
          <p:cNvPr id="5" name="Title Placeholder 1">
            <a:extLst>
              <a:ext uri="{FF2B5EF4-FFF2-40B4-BE49-F238E27FC236}">
                <a16:creationId xmlns:a16="http://schemas.microsoft.com/office/drawing/2014/main" id="{8ACB8A57-5EFB-A8C3-4852-AD100EC5EFBC}"/>
              </a:ext>
            </a:extLst>
          </p:cNvPr>
          <p:cNvSpPr>
            <a:spLocks noGrp="1"/>
          </p:cNvSpPr>
          <p:nvPr>
            <p:ph type="title" hasCustomPrompt="1"/>
          </p:nvPr>
        </p:nvSpPr>
        <p:spPr>
          <a:xfrm>
            <a:off x="389157" y="3097148"/>
            <a:ext cx="4706868" cy="997860"/>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 title maximum of 2 lines</a:t>
            </a:r>
            <a:endParaRPr lang="en-US"/>
          </a:p>
        </p:txBody>
      </p:sp>
      <p:pic>
        <p:nvPicPr>
          <p:cNvPr id="8" name="Picture 7" descr="Logo&#10;&#10;Description automatically generated with medium confidence">
            <a:extLst>
              <a:ext uri="{FF2B5EF4-FFF2-40B4-BE49-F238E27FC236}">
                <a16:creationId xmlns:a16="http://schemas.microsoft.com/office/drawing/2014/main" id="{1199BFAD-F4D4-1B01-012B-E92049685C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394" y="324909"/>
            <a:ext cx="4135674" cy="2721896"/>
          </a:xfrm>
          <a:prstGeom prst="rect">
            <a:avLst/>
          </a:prstGeom>
        </p:spPr>
      </p:pic>
    </p:spTree>
    <p:extLst>
      <p:ext uri="{BB962C8B-B14F-4D97-AF65-F5344CB8AC3E}">
        <p14:creationId xmlns:p14="http://schemas.microsoft.com/office/powerpoint/2010/main" val="2404078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Slide_white_opt1">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ACB8A57-5EFB-A8C3-4852-AD100EC5EFBC}"/>
              </a:ext>
            </a:extLst>
          </p:cNvPr>
          <p:cNvSpPr>
            <a:spLocks noGrp="1"/>
          </p:cNvSpPr>
          <p:nvPr>
            <p:ph type="title" hasCustomPrompt="1"/>
          </p:nvPr>
        </p:nvSpPr>
        <p:spPr>
          <a:xfrm>
            <a:off x="389157" y="3097148"/>
            <a:ext cx="5216513" cy="997860"/>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 title maximum of 2 lines</a:t>
            </a:r>
            <a:endParaRPr lang="en-US"/>
          </a:p>
        </p:txBody>
      </p:sp>
      <p:pic>
        <p:nvPicPr>
          <p:cNvPr id="2" name="Picture 1" descr="Logo&#10;&#10;Description automatically generated with medium confidence">
            <a:extLst>
              <a:ext uri="{FF2B5EF4-FFF2-40B4-BE49-F238E27FC236}">
                <a16:creationId xmlns:a16="http://schemas.microsoft.com/office/drawing/2014/main" id="{B2766EE5-D0ED-938A-F3A3-5C39EF2EBE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1394" y="243682"/>
            <a:ext cx="4135674" cy="2041422"/>
          </a:xfrm>
          <a:prstGeom prst="rect">
            <a:avLst/>
          </a:prstGeom>
        </p:spPr>
      </p:pic>
      <p:pic>
        <p:nvPicPr>
          <p:cNvPr id="4" name="Picture 3" descr="Icon&#10;&#10;Description automatically generated">
            <a:extLst>
              <a:ext uri="{FF2B5EF4-FFF2-40B4-BE49-F238E27FC236}">
                <a16:creationId xmlns:a16="http://schemas.microsoft.com/office/drawing/2014/main" id="{FD1FC297-09E3-7C3E-BD8F-E089366262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13176" y="271"/>
            <a:ext cx="3130825" cy="5146388"/>
          </a:xfrm>
          <a:prstGeom prst="rect">
            <a:avLst/>
          </a:prstGeom>
        </p:spPr>
      </p:pic>
    </p:spTree>
    <p:extLst>
      <p:ext uri="{BB962C8B-B14F-4D97-AF65-F5344CB8AC3E}">
        <p14:creationId xmlns:p14="http://schemas.microsoft.com/office/powerpoint/2010/main" val="3023147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Slide_green_opt1">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1" y="-7438"/>
            <a:ext cx="9143999" cy="5158307"/>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7" y="3097148"/>
            <a:ext cx="5266208" cy="997860"/>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 title maximum of 2 lines</a:t>
            </a:r>
            <a:endParaRPr lang="en-US"/>
          </a:p>
        </p:txBody>
      </p:sp>
      <p:pic>
        <p:nvPicPr>
          <p:cNvPr id="2" name="Picture 1" descr="Logo&#10;&#10;Description automatically generated">
            <a:extLst>
              <a:ext uri="{FF2B5EF4-FFF2-40B4-BE49-F238E27FC236}">
                <a16:creationId xmlns:a16="http://schemas.microsoft.com/office/drawing/2014/main" id="{3CC8144F-AE8A-0B44-B52E-51797F9AAA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6040" y="243682"/>
            <a:ext cx="4135673" cy="2041422"/>
          </a:xfrm>
          <a:prstGeom prst="rect">
            <a:avLst/>
          </a:prstGeom>
        </p:spPr>
      </p:pic>
      <p:pic>
        <p:nvPicPr>
          <p:cNvPr id="4" name="Picture 3" descr="Icon&#10;&#10;Description automatically generated">
            <a:extLst>
              <a:ext uri="{FF2B5EF4-FFF2-40B4-BE49-F238E27FC236}">
                <a16:creationId xmlns:a16="http://schemas.microsoft.com/office/drawing/2014/main" id="{1C6869A7-413E-6D13-F353-6531E17CBA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938741" y="5796"/>
            <a:ext cx="3205258" cy="5137433"/>
          </a:xfrm>
          <a:prstGeom prst="rect">
            <a:avLst/>
          </a:prstGeom>
        </p:spPr>
      </p:pic>
    </p:spTree>
    <p:extLst>
      <p:ext uri="{BB962C8B-B14F-4D97-AF65-F5344CB8AC3E}">
        <p14:creationId xmlns:p14="http://schemas.microsoft.com/office/powerpoint/2010/main" val="3487153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_green_opt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3ED5843-A67C-EFB1-D461-9CCEDF85A6CF}"/>
              </a:ext>
            </a:extLst>
          </p:cNvPr>
          <p:cNvSpPr/>
          <p:nvPr userDrawn="1"/>
        </p:nvSpPr>
        <p:spPr>
          <a:xfrm>
            <a:off x="0" y="0"/>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a:ln>
            <a:noFill/>
          </a:ln>
        </p:spPr>
        <p:txBody>
          <a:bodyPr wrap="square" lIns="0" tIns="0" rIns="0" bIns="0" rtlCol="0"/>
          <a:lstStyle/>
          <a:p>
            <a:endParaRPr/>
          </a:p>
        </p:txBody>
      </p:sp>
      <p:pic>
        <p:nvPicPr>
          <p:cNvPr id="8" name="Picture 7" descr="Logo&#10;&#10;Description automatically generated">
            <a:extLst>
              <a:ext uri="{FF2B5EF4-FFF2-40B4-BE49-F238E27FC236}">
                <a16:creationId xmlns:a16="http://schemas.microsoft.com/office/drawing/2014/main" id="{5F87C587-D3E3-3680-1B00-7D0CDE25E2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1527521"/>
            <a:ext cx="3344315" cy="1714596"/>
          </a:xfrm>
          <a:prstGeom prst="rect">
            <a:avLst/>
          </a:prstGeom>
        </p:spPr>
        <p:txBody>
          <a:bodyPr vert="horz" lIns="91440" tIns="45720" rIns="91440" bIns="45720" rtlCol="0" anchor="t">
            <a:noAutofit/>
          </a:bodyPr>
          <a:lstStyle>
            <a:lvl1pPr>
              <a:defRPr sz="4002" b="1" i="0">
                <a:solidFill>
                  <a:schemeClr val="bg1"/>
                </a:solidFill>
                <a:latin typeface="Outfit" pitchFamily="2" charset="0"/>
              </a:defRPr>
            </a:lvl1pPr>
          </a:lstStyle>
          <a:p>
            <a:r>
              <a:rPr lang="en-GB"/>
              <a:t>Divider Slide </a:t>
            </a:r>
            <a:endParaRPr lang="en-US"/>
          </a:p>
        </p:txBody>
      </p:sp>
      <p:pic>
        <p:nvPicPr>
          <p:cNvPr id="79" name="Picture 78" descr="Icon&#10;&#10;Description automatically generated">
            <a:extLst>
              <a:ext uri="{FF2B5EF4-FFF2-40B4-BE49-F238E27FC236}">
                <a16:creationId xmlns:a16="http://schemas.microsoft.com/office/drawing/2014/main" id="{63A50759-F8AB-3FBC-D737-5D8E38A3631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122630" y="7729"/>
            <a:ext cx="5021370" cy="5143139"/>
          </a:xfrm>
          <a:prstGeom prst="rect">
            <a:avLst/>
          </a:prstGeom>
        </p:spPr>
      </p:pic>
      <p:sp>
        <p:nvSpPr>
          <p:cNvPr id="80" name="Subtitle 2">
            <a:extLst>
              <a:ext uri="{FF2B5EF4-FFF2-40B4-BE49-F238E27FC236}">
                <a16:creationId xmlns:a16="http://schemas.microsoft.com/office/drawing/2014/main" id="{01C673F2-9EDD-B71B-58BF-18B353D091A5}"/>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Tree>
    <p:extLst>
      <p:ext uri="{BB962C8B-B14F-4D97-AF65-F5344CB8AC3E}">
        <p14:creationId xmlns:p14="http://schemas.microsoft.com/office/powerpoint/2010/main" val="2883415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Slide_grey_opt1">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18CBD-6FF2-33EA-7CEC-90D3B43D5D11}"/>
              </a:ext>
            </a:extLst>
          </p:cNvPr>
          <p:cNvSpPr>
            <a:spLocks noGrp="1"/>
          </p:cNvSpPr>
          <p:nvPr>
            <p:ph type="title" hasCustomPrompt="1"/>
          </p:nvPr>
        </p:nvSpPr>
        <p:spPr>
          <a:xfrm>
            <a:off x="389158" y="1527521"/>
            <a:ext cx="4182842" cy="1714596"/>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60" y="3717976"/>
            <a:ext cx="3953581" cy="425741"/>
          </a:xfrm>
          <a:prstGeom prst="rect">
            <a:avLst/>
          </a:prstGeom>
        </p:spPr>
        <p:txBody>
          <a:bodyPr/>
          <a:lstStyle>
            <a:lvl1pPr marL="0" indent="0" algn="l">
              <a:buNone/>
              <a:defRPr sz="1455">
                <a:solidFill>
                  <a:srgbClr val="003C3B"/>
                </a:solidFill>
                <a:latin typeface="Outfit" pitchFamily="2" charset="0"/>
              </a:defRPr>
            </a:lvl1pPr>
            <a:lvl2pPr marL="207930" indent="0" algn="ctr">
              <a:buNone/>
              <a:defRPr sz="910"/>
            </a:lvl2pPr>
            <a:lvl3pPr marL="415859" indent="0" algn="ctr">
              <a:buNone/>
              <a:defRPr sz="819"/>
            </a:lvl3pPr>
            <a:lvl4pPr marL="623789" indent="0" algn="ctr">
              <a:buNone/>
              <a:defRPr sz="728"/>
            </a:lvl4pPr>
            <a:lvl5pPr marL="831717" indent="0" algn="ctr">
              <a:buNone/>
              <a:defRPr sz="728"/>
            </a:lvl5pPr>
            <a:lvl6pPr marL="1039647" indent="0" algn="ctr">
              <a:buNone/>
              <a:defRPr sz="728"/>
            </a:lvl6pPr>
            <a:lvl7pPr marL="1247576" indent="0" algn="ctr">
              <a:buNone/>
              <a:defRPr sz="728"/>
            </a:lvl7pPr>
            <a:lvl8pPr marL="1455506" indent="0" algn="ctr">
              <a:buNone/>
              <a:defRPr sz="728"/>
            </a:lvl8pPr>
            <a:lvl9pPr marL="1663435" indent="0" algn="ctr">
              <a:buNone/>
              <a:defRPr sz="728"/>
            </a:lvl9pPr>
          </a:lstStyle>
          <a:p>
            <a:r>
              <a:rPr lang="en-GB"/>
              <a:t>Click to edit Master subtitle style</a:t>
            </a:r>
            <a:endParaRPr lang="en-US"/>
          </a:p>
        </p:txBody>
      </p:sp>
      <p:pic>
        <p:nvPicPr>
          <p:cNvPr id="5" name="Picture 4" descr="Icon&#10;&#10;Description automatically generated">
            <a:extLst>
              <a:ext uri="{FF2B5EF4-FFF2-40B4-BE49-F238E27FC236}">
                <a16:creationId xmlns:a16="http://schemas.microsoft.com/office/drawing/2014/main" id="{BE4EC3B9-0145-C1B5-B5EF-8611E04B081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65305" y="136"/>
            <a:ext cx="3478696" cy="5146865"/>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AB08DADD-1BB8-9CF8-2188-A63A576F1C7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Slide_green_opt2">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3" y="0"/>
            <a:ext cx="9143999" cy="51435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7" name="Subtitle 2">
            <a:extLst>
              <a:ext uri="{FF2B5EF4-FFF2-40B4-BE49-F238E27FC236}">
                <a16:creationId xmlns:a16="http://schemas.microsoft.com/office/drawing/2014/main" id="{A30411B7-870E-526A-63C0-7491D2653195}"/>
              </a:ext>
            </a:extLst>
          </p:cNvPr>
          <p:cNvSpPr>
            <a:spLocks noGrp="1"/>
          </p:cNvSpPr>
          <p:nvPr>
            <p:ph type="subTitle" idx="1"/>
          </p:nvPr>
        </p:nvSpPr>
        <p:spPr>
          <a:xfrm>
            <a:off x="389160" y="3717976"/>
            <a:ext cx="3953581" cy="425741"/>
          </a:xfrm>
          <a:prstGeom prst="rect">
            <a:avLst/>
          </a:prstGeom>
        </p:spPr>
        <p:txBody>
          <a:bodyPr/>
          <a:lstStyle>
            <a:lvl1pPr marL="0" indent="0" algn="l">
              <a:buNone/>
              <a:defRPr sz="1455">
                <a:solidFill>
                  <a:schemeClr val="bg1"/>
                </a:solidFill>
                <a:latin typeface="Outfit" pitchFamily="2" charset="0"/>
              </a:defRPr>
            </a:lvl1pPr>
            <a:lvl2pPr marL="207930" indent="0" algn="ctr">
              <a:buNone/>
              <a:defRPr sz="910"/>
            </a:lvl2pPr>
            <a:lvl3pPr marL="415859" indent="0" algn="ctr">
              <a:buNone/>
              <a:defRPr sz="819"/>
            </a:lvl3pPr>
            <a:lvl4pPr marL="623789" indent="0" algn="ctr">
              <a:buNone/>
              <a:defRPr sz="728"/>
            </a:lvl4pPr>
            <a:lvl5pPr marL="831717" indent="0" algn="ctr">
              <a:buNone/>
              <a:defRPr sz="728"/>
            </a:lvl5pPr>
            <a:lvl6pPr marL="1039647" indent="0" algn="ctr">
              <a:buNone/>
              <a:defRPr sz="728"/>
            </a:lvl6pPr>
            <a:lvl7pPr marL="1247576" indent="0" algn="ctr">
              <a:buNone/>
              <a:defRPr sz="728"/>
            </a:lvl7pPr>
            <a:lvl8pPr marL="1455506" indent="0" algn="ctr">
              <a:buNone/>
              <a:defRPr sz="728"/>
            </a:lvl8pPr>
            <a:lvl9pPr marL="1663435" indent="0" algn="ctr">
              <a:buNone/>
              <a:defRPr sz="728"/>
            </a:lvl9pPr>
          </a:lstStyle>
          <a:p>
            <a:r>
              <a:rPr lang="en-GB"/>
              <a:t>Click to edit Master subtitle style</a:t>
            </a:r>
            <a:endParaRPr lang="en-US"/>
          </a:p>
        </p:txBody>
      </p:sp>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9" y="1527521"/>
            <a:ext cx="3953581" cy="1714596"/>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4" name="Picture 3" descr="Icon&#10;&#10;Description automatically generated">
            <a:extLst>
              <a:ext uri="{FF2B5EF4-FFF2-40B4-BE49-F238E27FC236}">
                <a16:creationId xmlns:a16="http://schemas.microsoft.com/office/drawing/2014/main" id="{5CA86D71-9888-D075-62FF-87915AD29B5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586627" y="0"/>
            <a:ext cx="3557373" cy="5151146"/>
          </a:xfrm>
          <a:prstGeom prst="rect">
            <a:avLst/>
          </a:prstGeom>
        </p:spPr>
      </p:pic>
      <p:pic>
        <p:nvPicPr>
          <p:cNvPr id="5" name="Picture 4" descr="Logo&#10;&#10;Description automatically generated">
            <a:extLst>
              <a:ext uri="{FF2B5EF4-FFF2-40B4-BE49-F238E27FC236}">
                <a16:creationId xmlns:a16="http://schemas.microsoft.com/office/drawing/2014/main" id="{2225BA12-4EAF-B937-238D-8D3C949002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Tree>
    <p:extLst>
      <p:ext uri="{BB962C8B-B14F-4D97-AF65-F5344CB8AC3E}">
        <p14:creationId xmlns:p14="http://schemas.microsoft.com/office/powerpoint/2010/main" val="3160971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Slide_white_opt3">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60" y="3717976"/>
            <a:ext cx="3953581" cy="425741"/>
          </a:xfrm>
          <a:prstGeom prst="rect">
            <a:avLst/>
          </a:prstGeom>
        </p:spPr>
        <p:txBody>
          <a:bodyPr/>
          <a:lstStyle>
            <a:lvl1pPr marL="0" indent="0" algn="l">
              <a:buNone/>
              <a:defRPr sz="1455">
                <a:solidFill>
                  <a:srgbClr val="003C3B"/>
                </a:solidFill>
                <a:latin typeface="Outfit" pitchFamily="2" charset="0"/>
              </a:defRPr>
            </a:lvl1pPr>
            <a:lvl2pPr marL="207930" indent="0" algn="ctr">
              <a:buNone/>
              <a:defRPr sz="910"/>
            </a:lvl2pPr>
            <a:lvl3pPr marL="415859" indent="0" algn="ctr">
              <a:buNone/>
              <a:defRPr sz="819"/>
            </a:lvl3pPr>
            <a:lvl4pPr marL="623789" indent="0" algn="ctr">
              <a:buNone/>
              <a:defRPr sz="728"/>
            </a:lvl4pPr>
            <a:lvl5pPr marL="831717" indent="0" algn="ctr">
              <a:buNone/>
              <a:defRPr sz="728"/>
            </a:lvl5pPr>
            <a:lvl6pPr marL="1039647" indent="0" algn="ctr">
              <a:buNone/>
              <a:defRPr sz="728"/>
            </a:lvl6pPr>
            <a:lvl7pPr marL="1247576" indent="0" algn="ctr">
              <a:buNone/>
              <a:defRPr sz="728"/>
            </a:lvl7pPr>
            <a:lvl8pPr marL="1455506" indent="0" algn="ctr">
              <a:buNone/>
              <a:defRPr sz="728"/>
            </a:lvl8pPr>
            <a:lvl9pPr marL="1663435" indent="0" algn="ctr">
              <a:buNone/>
              <a:defRPr sz="728"/>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9" y="1527521"/>
            <a:ext cx="3200295" cy="1714596"/>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pic>
        <p:nvPicPr>
          <p:cNvPr id="5" name="Picture 4" descr="Logo&#10;&#10;Description automatically generated with medium confidence">
            <a:extLst>
              <a:ext uri="{FF2B5EF4-FFF2-40B4-BE49-F238E27FC236}">
                <a16:creationId xmlns:a16="http://schemas.microsoft.com/office/drawing/2014/main" id="{3C799F6E-4361-CFFF-0B64-CB0AAA7EEA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pic>
        <p:nvPicPr>
          <p:cNvPr id="9" name="Picture 8" descr="A group of people inside a building&#10;&#10;Description automatically generated with medium confidence">
            <a:extLst>
              <a:ext uri="{FF2B5EF4-FFF2-40B4-BE49-F238E27FC236}">
                <a16:creationId xmlns:a16="http://schemas.microsoft.com/office/drawing/2014/main" id="{33D4F795-912A-6E90-4F66-183173CF46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35532" y="-843"/>
            <a:ext cx="4492911" cy="3390506"/>
          </a:xfrm>
          <a:prstGeom prst="rect">
            <a:avLst/>
          </a:prstGeom>
        </p:spPr>
      </p:pic>
      <p:sp>
        <p:nvSpPr>
          <p:cNvPr id="10" name="Picture Placeholder 6">
            <a:extLst>
              <a:ext uri="{FF2B5EF4-FFF2-40B4-BE49-F238E27FC236}">
                <a16:creationId xmlns:a16="http://schemas.microsoft.com/office/drawing/2014/main" id="{36F70F5B-EC03-AA8D-6E4C-7DDA156E5FE0}"/>
              </a:ext>
            </a:extLst>
          </p:cNvPr>
          <p:cNvSpPr>
            <a:spLocks noGrp="1"/>
          </p:cNvSpPr>
          <p:nvPr>
            <p:ph type="pic" sz="quarter" idx="11"/>
          </p:nvPr>
        </p:nvSpPr>
        <p:spPr>
          <a:xfrm>
            <a:off x="5474537" y="-842"/>
            <a:ext cx="3837872" cy="3121486"/>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311902" rtl="0" eaLnBrk="1" fontAlgn="auto" latinLnBrk="0" hangingPunct="1">
              <a:lnSpc>
                <a:spcPct val="90000"/>
              </a:lnSpc>
              <a:spcBef>
                <a:spcPts val="341"/>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311902" rtl="0" eaLnBrk="1" fontAlgn="auto" latinLnBrk="0" hangingPunct="1">
              <a:lnSpc>
                <a:spcPct val="90000"/>
              </a:lnSpc>
              <a:spcBef>
                <a:spcPts val="341"/>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176527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ver Slide_green_opt3">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2295549-C08F-2833-10A2-22BF12289814}"/>
              </a:ext>
            </a:extLst>
          </p:cNvPr>
          <p:cNvSpPr/>
          <p:nvPr userDrawn="1"/>
        </p:nvSpPr>
        <p:spPr>
          <a:xfrm>
            <a:off x="0" y="290"/>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60" y="3717976"/>
            <a:ext cx="3953581" cy="425741"/>
          </a:xfrm>
          <a:prstGeom prst="rect">
            <a:avLst/>
          </a:prstGeom>
        </p:spPr>
        <p:txBody>
          <a:bodyPr/>
          <a:lstStyle>
            <a:lvl1pPr marL="0" indent="0" algn="l">
              <a:buNone/>
              <a:defRPr sz="1455">
                <a:solidFill>
                  <a:schemeClr val="bg1"/>
                </a:solidFill>
                <a:latin typeface="Outfit" pitchFamily="2" charset="0"/>
              </a:defRPr>
            </a:lvl1pPr>
            <a:lvl2pPr marL="207930" indent="0" algn="ctr">
              <a:buNone/>
              <a:defRPr sz="910"/>
            </a:lvl2pPr>
            <a:lvl3pPr marL="415859" indent="0" algn="ctr">
              <a:buNone/>
              <a:defRPr sz="819"/>
            </a:lvl3pPr>
            <a:lvl4pPr marL="623789" indent="0" algn="ctr">
              <a:buNone/>
              <a:defRPr sz="728"/>
            </a:lvl4pPr>
            <a:lvl5pPr marL="831717" indent="0" algn="ctr">
              <a:buNone/>
              <a:defRPr sz="728"/>
            </a:lvl5pPr>
            <a:lvl6pPr marL="1039647" indent="0" algn="ctr">
              <a:buNone/>
              <a:defRPr sz="728"/>
            </a:lvl6pPr>
            <a:lvl7pPr marL="1247576" indent="0" algn="ctr">
              <a:buNone/>
              <a:defRPr sz="728"/>
            </a:lvl7pPr>
            <a:lvl8pPr marL="1455506" indent="0" algn="ctr">
              <a:buNone/>
              <a:defRPr sz="728"/>
            </a:lvl8pPr>
            <a:lvl9pPr marL="1663435" indent="0" algn="ctr">
              <a:buNone/>
              <a:defRPr sz="728"/>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1527521"/>
            <a:ext cx="4182842" cy="1714596"/>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8" name="Picture 7" descr="Logo&#10;&#10;Description automatically generated">
            <a:extLst>
              <a:ext uri="{FF2B5EF4-FFF2-40B4-BE49-F238E27FC236}">
                <a16:creationId xmlns:a16="http://schemas.microsoft.com/office/drawing/2014/main" id="{887B67AA-A63D-B9D0-9F44-B95374D018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pic>
        <p:nvPicPr>
          <p:cNvPr id="9" name="Picture 8" descr="A picture containing text, sky, outdoor, green&#10;&#10;Description automatically generated">
            <a:extLst>
              <a:ext uri="{FF2B5EF4-FFF2-40B4-BE49-F238E27FC236}">
                <a16:creationId xmlns:a16="http://schemas.microsoft.com/office/drawing/2014/main" id="{1ECA9F31-55BC-6EFE-707D-C144EC8528F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48370" y="-844"/>
            <a:ext cx="4490207" cy="3388466"/>
          </a:xfrm>
          <a:prstGeom prst="rect">
            <a:avLst/>
          </a:prstGeom>
        </p:spPr>
      </p:pic>
      <p:sp>
        <p:nvSpPr>
          <p:cNvPr id="10" name="Picture Placeholder 6">
            <a:extLst>
              <a:ext uri="{FF2B5EF4-FFF2-40B4-BE49-F238E27FC236}">
                <a16:creationId xmlns:a16="http://schemas.microsoft.com/office/drawing/2014/main" id="{2C26AC24-A0F9-EA48-830F-CEC9E4167E58}"/>
              </a:ext>
            </a:extLst>
          </p:cNvPr>
          <p:cNvSpPr>
            <a:spLocks noGrp="1"/>
          </p:cNvSpPr>
          <p:nvPr>
            <p:ph type="pic" sz="quarter" idx="10"/>
          </p:nvPr>
        </p:nvSpPr>
        <p:spPr>
          <a:xfrm>
            <a:off x="5474537" y="-842"/>
            <a:ext cx="3837872" cy="3121486"/>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311902" rtl="0" eaLnBrk="1" fontAlgn="auto" latinLnBrk="0" hangingPunct="1">
              <a:lnSpc>
                <a:spcPct val="90000"/>
              </a:lnSpc>
              <a:spcBef>
                <a:spcPts val="341"/>
              </a:spcBef>
              <a:spcAft>
                <a:spcPts val="0"/>
              </a:spcAft>
              <a:buClrTx/>
              <a:buSzTx/>
              <a:buFont typeface="Arial" panose="020B0604020202020204" pitchFamily="34" charset="0"/>
              <a:buNone/>
              <a:tabLst/>
              <a:defRPr b="0" i="0">
                <a:latin typeface="Outfit" pitchFamily="2" charset="0"/>
              </a:defRPr>
            </a:lvl1pPr>
          </a:lstStyle>
          <a:p>
            <a:pPr marL="0" marR="0" lvl="0" indent="0" algn="ctr" defTabSz="311902" rtl="0" eaLnBrk="1" fontAlgn="auto" latinLnBrk="0" hangingPunct="1">
              <a:lnSpc>
                <a:spcPct val="90000"/>
              </a:lnSpc>
              <a:spcBef>
                <a:spcPts val="341"/>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033092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Slide_white_opt4_2">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60" y="3717976"/>
            <a:ext cx="3953581" cy="425741"/>
          </a:xfrm>
          <a:prstGeom prst="rect">
            <a:avLst/>
          </a:prstGeom>
        </p:spPr>
        <p:txBody>
          <a:bodyPr/>
          <a:lstStyle>
            <a:lvl1pPr marL="0" indent="0" algn="l">
              <a:buNone/>
              <a:defRPr sz="1455">
                <a:solidFill>
                  <a:srgbClr val="003C3B"/>
                </a:solidFill>
                <a:latin typeface="Outfit" pitchFamily="2" charset="0"/>
              </a:defRPr>
            </a:lvl1pPr>
            <a:lvl2pPr marL="207930" indent="0" algn="ctr">
              <a:buNone/>
              <a:defRPr sz="910"/>
            </a:lvl2pPr>
            <a:lvl3pPr marL="415859" indent="0" algn="ctr">
              <a:buNone/>
              <a:defRPr sz="819"/>
            </a:lvl3pPr>
            <a:lvl4pPr marL="623789" indent="0" algn="ctr">
              <a:buNone/>
              <a:defRPr sz="728"/>
            </a:lvl4pPr>
            <a:lvl5pPr marL="831717" indent="0" algn="ctr">
              <a:buNone/>
              <a:defRPr sz="728"/>
            </a:lvl5pPr>
            <a:lvl6pPr marL="1039647" indent="0" algn="ctr">
              <a:buNone/>
              <a:defRPr sz="728"/>
            </a:lvl6pPr>
            <a:lvl7pPr marL="1247576" indent="0" algn="ctr">
              <a:buNone/>
              <a:defRPr sz="728"/>
            </a:lvl7pPr>
            <a:lvl8pPr marL="1455506" indent="0" algn="ctr">
              <a:buNone/>
              <a:defRPr sz="728"/>
            </a:lvl8pPr>
            <a:lvl9pPr marL="1663435" indent="0" algn="ctr">
              <a:buNone/>
              <a:defRPr sz="728"/>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9" y="1527521"/>
            <a:ext cx="3953581" cy="1714596"/>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pic>
        <p:nvPicPr>
          <p:cNvPr id="6" name="Picture 5" descr="Logo&#10;&#10;Description automatically generated with medium confidence">
            <a:extLst>
              <a:ext uri="{FF2B5EF4-FFF2-40B4-BE49-F238E27FC236}">
                <a16:creationId xmlns:a16="http://schemas.microsoft.com/office/drawing/2014/main" id="{676589F2-165E-5A59-0C49-9F0B6248B9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pic>
        <p:nvPicPr>
          <p:cNvPr id="7" name="Picture 6" descr="Shape&#10;&#10;Description automatically generated">
            <a:extLst>
              <a:ext uri="{FF2B5EF4-FFF2-40B4-BE49-F238E27FC236}">
                <a16:creationId xmlns:a16="http://schemas.microsoft.com/office/drawing/2014/main" id="{D6E1F63B-0F6B-3375-5344-618A35EFB16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585146" y="-4142"/>
            <a:ext cx="4257706" cy="3866008"/>
          </a:xfrm>
          <a:prstGeom prst="rect">
            <a:avLst/>
          </a:prstGeom>
        </p:spPr>
      </p:pic>
      <p:pic>
        <p:nvPicPr>
          <p:cNvPr id="10" name="Picture 9">
            <a:extLst>
              <a:ext uri="{FF2B5EF4-FFF2-40B4-BE49-F238E27FC236}">
                <a16:creationId xmlns:a16="http://schemas.microsoft.com/office/drawing/2014/main" id="{B12E77E1-1598-AAD6-014C-AAE334D3625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812790" y="-4143"/>
            <a:ext cx="2878105" cy="2206931"/>
          </a:xfrm>
          <a:prstGeom prst="rect">
            <a:avLst/>
          </a:prstGeom>
        </p:spPr>
      </p:pic>
      <p:sp>
        <p:nvSpPr>
          <p:cNvPr id="11" name="Picture Placeholder 8">
            <a:extLst>
              <a:ext uri="{FF2B5EF4-FFF2-40B4-BE49-F238E27FC236}">
                <a16:creationId xmlns:a16="http://schemas.microsoft.com/office/drawing/2014/main" id="{CBE36C1D-6502-4E20-AB34-A90F1FCACF99}"/>
              </a:ext>
            </a:extLst>
          </p:cNvPr>
          <p:cNvSpPr>
            <a:spLocks noGrp="1"/>
          </p:cNvSpPr>
          <p:nvPr>
            <p:ph type="pic" sz="quarter" idx="10"/>
          </p:nvPr>
        </p:nvSpPr>
        <p:spPr>
          <a:xfrm>
            <a:off x="5812789" y="5191"/>
            <a:ext cx="2878104" cy="2197598"/>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311902" rtl="0" eaLnBrk="1" fontAlgn="auto" latinLnBrk="0" hangingPunct="1">
              <a:lnSpc>
                <a:spcPct val="90000"/>
              </a:lnSpc>
              <a:spcBef>
                <a:spcPts val="341"/>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311902" rtl="0" eaLnBrk="1" fontAlgn="auto" latinLnBrk="0" hangingPunct="1">
              <a:lnSpc>
                <a:spcPct val="90000"/>
              </a:lnSpc>
              <a:spcBef>
                <a:spcPts val="341"/>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2135641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Slide_green_opt4">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F9BBA517-0FB9-B601-F0F3-A74438C26DCB}"/>
              </a:ext>
            </a:extLst>
          </p:cNvPr>
          <p:cNvSpPr/>
          <p:nvPr userDrawn="1"/>
        </p:nvSpPr>
        <p:spPr>
          <a:xfrm>
            <a:off x="3" y="0"/>
            <a:ext cx="9143999" cy="51435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13" name="Picture 12" descr="Shape&#10;&#10;Description automatically generated">
            <a:extLst>
              <a:ext uri="{FF2B5EF4-FFF2-40B4-BE49-F238E27FC236}">
                <a16:creationId xmlns:a16="http://schemas.microsoft.com/office/drawing/2014/main" id="{A68F04D1-80A8-EECF-C4FE-68D1FC82991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85146" y="-4142"/>
            <a:ext cx="4257706" cy="3866008"/>
          </a:xfrm>
          <a:prstGeom prst="rect">
            <a:avLst/>
          </a:prstGeom>
        </p:spPr>
      </p:pic>
      <p:pic>
        <p:nvPicPr>
          <p:cNvPr id="10" name="Picture 9" descr="A picture containing sky, building, outdoor, structure&#10;&#10;Description automatically generated">
            <a:extLst>
              <a:ext uri="{FF2B5EF4-FFF2-40B4-BE49-F238E27FC236}">
                <a16:creationId xmlns:a16="http://schemas.microsoft.com/office/drawing/2014/main" id="{FFCAB590-1AFD-E448-6B7F-2C28600A52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12789" y="-4143"/>
            <a:ext cx="2878104" cy="2206931"/>
          </a:xfrm>
          <a:prstGeom prst="rect">
            <a:avLst/>
          </a:prstGeom>
        </p:spPr>
      </p:pic>
      <p:sp>
        <p:nvSpPr>
          <p:cNvPr id="11" name="Picture Placeholder 8">
            <a:extLst>
              <a:ext uri="{FF2B5EF4-FFF2-40B4-BE49-F238E27FC236}">
                <a16:creationId xmlns:a16="http://schemas.microsoft.com/office/drawing/2014/main" id="{F2D1DFE8-A4CC-73B5-A968-D95D4713BCE8}"/>
              </a:ext>
            </a:extLst>
          </p:cNvPr>
          <p:cNvSpPr>
            <a:spLocks noGrp="1"/>
          </p:cNvSpPr>
          <p:nvPr>
            <p:ph type="pic" sz="quarter" idx="10"/>
          </p:nvPr>
        </p:nvSpPr>
        <p:spPr>
          <a:xfrm>
            <a:off x="5812789" y="5191"/>
            <a:ext cx="2878104" cy="2197598"/>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311902" rtl="0" eaLnBrk="1" fontAlgn="auto" latinLnBrk="0" hangingPunct="1">
              <a:lnSpc>
                <a:spcPct val="90000"/>
              </a:lnSpc>
              <a:spcBef>
                <a:spcPts val="341"/>
              </a:spcBef>
              <a:spcAft>
                <a:spcPts val="0"/>
              </a:spcAft>
              <a:buClrTx/>
              <a:buSzTx/>
              <a:buFont typeface="Arial" panose="020B0604020202020204" pitchFamily="34" charset="0"/>
              <a:buNone/>
              <a:tabLst/>
              <a:defRPr b="0" i="0">
                <a:solidFill>
                  <a:schemeClr val="tx1"/>
                </a:solidFill>
                <a:latin typeface="Outfit" pitchFamily="2" charset="0"/>
              </a:defRPr>
            </a:lvl1pPr>
          </a:lstStyle>
          <a:p>
            <a:pPr marL="0" marR="0" lvl="0" indent="0" algn="ctr" defTabSz="311902" rtl="0" eaLnBrk="1" fontAlgn="auto" latinLnBrk="0" hangingPunct="1">
              <a:lnSpc>
                <a:spcPct val="90000"/>
              </a:lnSpc>
              <a:spcBef>
                <a:spcPts val="341"/>
              </a:spcBef>
              <a:spcAft>
                <a:spcPts val="0"/>
              </a:spcAft>
              <a:buClrTx/>
              <a:buSzTx/>
              <a:buFont typeface="Arial" panose="020B0604020202020204" pitchFamily="34" charset="0"/>
              <a:buNone/>
              <a:tabLst/>
              <a:defRPr/>
            </a:pPr>
            <a:r>
              <a:rPr lang="en-GB"/>
              <a:t>Click icon to add picture</a:t>
            </a:r>
            <a:endParaRPr lang="en-US"/>
          </a:p>
        </p:txBody>
      </p:sp>
      <p:sp>
        <p:nvSpPr>
          <p:cNvPr id="6" name="Subtitle 2">
            <a:extLst>
              <a:ext uri="{FF2B5EF4-FFF2-40B4-BE49-F238E27FC236}">
                <a16:creationId xmlns:a16="http://schemas.microsoft.com/office/drawing/2014/main" id="{DDC1EBCA-571F-432C-54DC-A169C3608F90}"/>
              </a:ext>
            </a:extLst>
          </p:cNvPr>
          <p:cNvSpPr>
            <a:spLocks noGrp="1"/>
          </p:cNvSpPr>
          <p:nvPr>
            <p:ph type="subTitle" idx="1"/>
          </p:nvPr>
        </p:nvSpPr>
        <p:spPr>
          <a:xfrm>
            <a:off x="389160" y="3717976"/>
            <a:ext cx="3953581" cy="425741"/>
          </a:xfrm>
          <a:prstGeom prst="rect">
            <a:avLst/>
          </a:prstGeom>
        </p:spPr>
        <p:txBody>
          <a:bodyPr/>
          <a:lstStyle>
            <a:lvl1pPr marL="0" indent="0" algn="l">
              <a:buNone/>
              <a:defRPr sz="1455">
                <a:solidFill>
                  <a:schemeClr val="bg1"/>
                </a:solidFill>
                <a:latin typeface="Outfit" pitchFamily="2" charset="0"/>
              </a:defRPr>
            </a:lvl1pPr>
            <a:lvl2pPr marL="207930" indent="0" algn="ctr">
              <a:buNone/>
              <a:defRPr sz="910"/>
            </a:lvl2pPr>
            <a:lvl3pPr marL="415859" indent="0" algn="ctr">
              <a:buNone/>
              <a:defRPr sz="819"/>
            </a:lvl3pPr>
            <a:lvl4pPr marL="623789" indent="0" algn="ctr">
              <a:buNone/>
              <a:defRPr sz="728"/>
            </a:lvl4pPr>
            <a:lvl5pPr marL="831717" indent="0" algn="ctr">
              <a:buNone/>
              <a:defRPr sz="728"/>
            </a:lvl5pPr>
            <a:lvl6pPr marL="1039647" indent="0" algn="ctr">
              <a:buNone/>
              <a:defRPr sz="728"/>
            </a:lvl6pPr>
            <a:lvl7pPr marL="1247576" indent="0" algn="ctr">
              <a:buNone/>
              <a:defRPr sz="728"/>
            </a:lvl7pPr>
            <a:lvl8pPr marL="1455506" indent="0" algn="ctr">
              <a:buNone/>
              <a:defRPr sz="728"/>
            </a:lvl8pPr>
            <a:lvl9pPr marL="1663435" indent="0" algn="ctr">
              <a:buNone/>
              <a:defRPr sz="728"/>
            </a:lvl9pPr>
          </a:lstStyle>
          <a:p>
            <a:r>
              <a:rPr lang="en-GB"/>
              <a:t>Click to edit Master subtitle style</a:t>
            </a:r>
            <a:endParaRPr lang="en-US"/>
          </a:p>
        </p:txBody>
      </p:sp>
      <p:sp>
        <p:nvSpPr>
          <p:cNvPr id="7" name="Title Placeholder 1">
            <a:extLst>
              <a:ext uri="{FF2B5EF4-FFF2-40B4-BE49-F238E27FC236}">
                <a16:creationId xmlns:a16="http://schemas.microsoft.com/office/drawing/2014/main" id="{7EC8DA54-688C-5EFC-0681-FB90111AA67F}"/>
              </a:ext>
            </a:extLst>
          </p:cNvPr>
          <p:cNvSpPr>
            <a:spLocks noGrp="1"/>
          </p:cNvSpPr>
          <p:nvPr>
            <p:ph type="title" hasCustomPrompt="1"/>
          </p:nvPr>
        </p:nvSpPr>
        <p:spPr>
          <a:xfrm>
            <a:off x="389159" y="1527521"/>
            <a:ext cx="4490955" cy="1714596"/>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8" name="Picture 7" descr="Logo&#10;&#10;Description automatically generated">
            <a:extLst>
              <a:ext uri="{FF2B5EF4-FFF2-40B4-BE49-F238E27FC236}">
                <a16:creationId xmlns:a16="http://schemas.microsoft.com/office/drawing/2014/main" id="{4DEEDB42-38C5-212F-2E67-B76A86B26CF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Tree>
    <p:extLst>
      <p:ext uri="{BB962C8B-B14F-4D97-AF65-F5344CB8AC3E}">
        <p14:creationId xmlns:p14="http://schemas.microsoft.com/office/powerpoint/2010/main" val="2948852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Slide_white_opt5_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9B06EA9-5726-1883-D30F-BFF95D19A571}"/>
              </a:ext>
            </a:extLst>
          </p:cNvPr>
          <p:cNvSpPr/>
          <p:nvPr userDrawn="1"/>
        </p:nvSpPr>
        <p:spPr>
          <a:xfrm>
            <a:off x="5399047" y="1"/>
            <a:ext cx="152998"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3" name="Title Placeholder 1">
            <a:extLst>
              <a:ext uri="{FF2B5EF4-FFF2-40B4-BE49-F238E27FC236}">
                <a16:creationId xmlns:a16="http://schemas.microsoft.com/office/drawing/2014/main" id="{4E998EA2-4145-3937-3457-AE70AAE0E5A7}"/>
              </a:ext>
            </a:extLst>
          </p:cNvPr>
          <p:cNvSpPr>
            <a:spLocks noGrp="1"/>
          </p:cNvSpPr>
          <p:nvPr>
            <p:ph type="title" hasCustomPrompt="1"/>
          </p:nvPr>
        </p:nvSpPr>
        <p:spPr>
          <a:xfrm>
            <a:off x="389159" y="1527521"/>
            <a:ext cx="3953581" cy="1714596"/>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4" name="Subtitle 2">
            <a:extLst>
              <a:ext uri="{FF2B5EF4-FFF2-40B4-BE49-F238E27FC236}">
                <a16:creationId xmlns:a16="http://schemas.microsoft.com/office/drawing/2014/main" id="{83D9B738-0A38-3F95-E441-05394665AD5D}"/>
              </a:ext>
            </a:extLst>
          </p:cNvPr>
          <p:cNvSpPr>
            <a:spLocks noGrp="1"/>
          </p:cNvSpPr>
          <p:nvPr>
            <p:ph type="subTitle" idx="1"/>
          </p:nvPr>
        </p:nvSpPr>
        <p:spPr>
          <a:xfrm>
            <a:off x="389160" y="3717976"/>
            <a:ext cx="3953581" cy="425741"/>
          </a:xfrm>
          <a:prstGeom prst="rect">
            <a:avLst/>
          </a:prstGeom>
        </p:spPr>
        <p:txBody>
          <a:bodyPr/>
          <a:lstStyle>
            <a:lvl1pPr marL="0" indent="0" algn="l">
              <a:buNone/>
              <a:defRPr sz="1455">
                <a:solidFill>
                  <a:srgbClr val="003C3B"/>
                </a:solidFill>
                <a:latin typeface="Outfit" pitchFamily="2" charset="0"/>
              </a:defRPr>
            </a:lvl1pPr>
            <a:lvl2pPr marL="207930" indent="0" algn="ctr">
              <a:buNone/>
              <a:defRPr sz="910"/>
            </a:lvl2pPr>
            <a:lvl3pPr marL="415859" indent="0" algn="ctr">
              <a:buNone/>
              <a:defRPr sz="819"/>
            </a:lvl3pPr>
            <a:lvl4pPr marL="623789" indent="0" algn="ctr">
              <a:buNone/>
              <a:defRPr sz="728"/>
            </a:lvl4pPr>
            <a:lvl5pPr marL="831717" indent="0" algn="ctr">
              <a:buNone/>
              <a:defRPr sz="728"/>
            </a:lvl5pPr>
            <a:lvl6pPr marL="1039647" indent="0" algn="ctr">
              <a:buNone/>
              <a:defRPr sz="728"/>
            </a:lvl6pPr>
            <a:lvl7pPr marL="1247576" indent="0" algn="ctr">
              <a:buNone/>
              <a:defRPr sz="728"/>
            </a:lvl7pPr>
            <a:lvl8pPr marL="1455506" indent="0" algn="ctr">
              <a:buNone/>
              <a:defRPr sz="728"/>
            </a:lvl8pPr>
            <a:lvl9pPr marL="1663435" indent="0" algn="ctr">
              <a:buNone/>
              <a:defRPr sz="728"/>
            </a:lvl9pPr>
          </a:lstStyle>
          <a:p>
            <a:r>
              <a:rPr lang="en-GB"/>
              <a:t>Click to edit Master subtitle style</a:t>
            </a:r>
            <a:endParaRPr lang="en-US"/>
          </a:p>
        </p:txBody>
      </p:sp>
      <p:pic>
        <p:nvPicPr>
          <p:cNvPr id="5" name="Picture 4" descr="Logo&#10;&#10;Description automatically generated with medium confidence">
            <a:extLst>
              <a:ext uri="{FF2B5EF4-FFF2-40B4-BE49-F238E27FC236}">
                <a16:creationId xmlns:a16="http://schemas.microsoft.com/office/drawing/2014/main" id="{FE94CD4C-F1C9-4644-3D9F-04E1A64B8A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pic>
        <p:nvPicPr>
          <p:cNvPr id="6" name="Picture 5" descr="People walking in front of a building&#10;&#10;Description automatically generated with low confidence">
            <a:extLst>
              <a:ext uri="{FF2B5EF4-FFF2-40B4-BE49-F238E27FC236}">
                <a16:creationId xmlns:a16="http://schemas.microsoft.com/office/drawing/2014/main" id="{2453E745-999C-68B9-6FF9-D2D0E2B40A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559552" y="-1"/>
            <a:ext cx="3584448" cy="5139430"/>
          </a:xfrm>
          <a:prstGeom prst="rect">
            <a:avLst/>
          </a:prstGeom>
        </p:spPr>
      </p:pic>
      <p:sp>
        <p:nvSpPr>
          <p:cNvPr id="7" name="Picture Placeholder 12">
            <a:extLst>
              <a:ext uri="{FF2B5EF4-FFF2-40B4-BE49-F238E27FC236}">
                <a16:creationId xmlns:a16="http://schemas.microsoft.com/office/drawing/2014/main" id="{3B4B6C34-58D9-2615-96CD-8FF10CBCD78C}"/>
              </a:ext>
            </a:extLst>
          </p:cNvPr>
          <p:cNvSpPr>
            <a:spLocks noGrp="1"/>
          </p:cNvSpPr>
          <p:nvPr>
            <p:ph type="pic" sz="quarter" idx="10" hasCustomPrompt="1"/>
          </p:nvPr>
        </p:nvSpPr>
        <p:spPr>
          <a:xfrm>
            <a:off x="5554547" y="-1"/>
            <a:ext cx="3589454" cy="513943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 </a:t>
            </a:r>
            <a:endParaRPr lang="en-US"/>
          </a:p>
        </p:txBody>
      </p:sp>
    </p:spTree>
    <p:extLst>
      <p:ext uri="{BB962C8B-B14F-4D97-AF65-F5344CB8AC3E}">
        <p14:creationId xmlns:p14="http://schemas.microsoft.com/office/powerpoint/2010/main" val="662539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Slide_green_opt5">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52D71C4C-306A-A0BD-62AA-747F3FE1639B}"/>
              </a:ext>
            </a:extLst>
          </p:cNvPr>
          <p:cNvSpPr/>
          <p:nvPr userDrawn="1"/>
        </p:nvSpPr>
        <p:spPr>
          <a:xfrm>
            <a:off x="3" y="1"/>
            <a:ext cx="5401549"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3" name="Picture Placeholder 12">
            <a:extLst>
              <a:ext uri="{FF2B5EF4-FFF2-40B4-BE49-F238E27FC236}">
                <a16:creationId xmlns:a16="http://schemas.microsoft.com/office/drawing/2014/main" id="{D02B1128-FC30-2A5F-395F-B23F39F01B7A}"/>
              </a:ext>
            </a:extLst>
          </p:cNvPr>
          <p:cNvSpPr>
            <a:spLocks noGrp="1"/>
          </p:cNvSpPr>
          <p:nvPr>
            <p:ph type="pic" sz="quarter" idx="10"/>
          </p:nvPr>
        </p:nvSpPr>
        <p:spPr>
          <a:xfrm>
            <a:off x="5554548" y="0"/>
            <a:ext cx="3589452" cy="51435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object 3">
            <a:extLst>
              <a:ext uri="{FF2B5EF4-FFF2-40B4-BE49-F238E27FC236}">
                <a16:creationId xmlns:a16="http://schemas.microsoft.com/office/drawing/2014/main" id="{89B06EA9-5726-1883-D30F-BFF95D19A571}"/>
              </a:ext>
            </a:extLst>
          </p:cNvPr>
          <p:cNvSpPr/>
          <p:nvPr userDrawn="1"/>
        </p:nvSpPr>
        <p:spPr>
          <a:xfrm>
            <a:off x="5401549" y="1"/>
            <a:ext cx="152998"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0" name="Title Placeholder 1">
            <a:extLst>
              <a:ext uri="{FF2B5EF4-FFF2-40B4-BE49-F238E27FC236}">
                <a16:creationId xmlns:a16="http://schemas.microsoft.com/office/drawing/2014/main" id="{75D80FCF-3CBB-04A7-ECCA-B8C5E132E589}"/>
              </a:ext>
            </a:extLst>
          </p:cNvPr>
          <p:cNvSpPr>
            <a:spLocks noGrp="1"/>
          </p:cNvSpPr>
          <p:nvPr>
            <p:ph type="title" hasCustomPrompt="1"/>
          </p:nvPr>
        </p:nvSpPr>
        <p:spPr>
          <a:xfrm>
            <a:off x="389159" y="1527521"/>
            <a:ext cx="4083451" cy="1714596"/>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485DB350-EE56-950E-D578-B313C92F0230}"/>
              </a:ext>
            </a:extLst>
          </p:cNvPr>
          <p:cNvSpPr>
            <a:spLocks noGrp="1"/>
          </p:cNvSpPr>
          <p:nvPr>
            <p:ph type="subTitle" idx="1"/>
          </p:nvPr>
        </p:nvSpPr>
        <p:spPr>
          <a:xfrm>
            <a:off x="389160" y="3717976"/>
            <a:ext cx="3953581" cy="425741"/>
          </a:xfrm>
          <a:prstGeom prst="rect">
            <a:avLst/>
          </a:prstGeom>
        </p:spPr>
        <p:txBody>
          <a:bodyPr/>
          <a:lstStyle>
            <a:lvl1pPr marL="0" indent="0" algn="l">
              <a:buNone/>
              <a:defRPr sz="1455">
                <a:solidFill>
                  <a:schemeClr val="bg1"/>
                </a:solidFill>
                <a:latin typeface="Outfit" pitchFamily="2" charset="0"/>
              </a:defRPr>
            </a:lvl1pPr>
            <a:lvl2pPr marL="207930" indent="0" algn="ctr">
              <a:buNone/>
              <a:defRPr sz="910"/>
            </a:lvl2pPr>
            <a:lvl3pPr marL="415859" indent="0" algn="ctr">
              <a:buNone/>
              <a:defRPr sz="819"/>
            </a:lvl3pPr>
            <a:lvl4pPr marL="623789" indent="0" algn="ctr">
              <a:buNone/>
              <a:defRPr sz="728"/>
            </a:lvl4pPr>
            <a:lvl5pPr marL="831717" indent="0" algn="ctr">
              <a:buNone/>
              <a:defRPr sz="728"/>
            </a:lvl5pPr>
            <a:lvl6pPr marL="1039647" indent="0" algn="ctr">
              <a:buNone/>
              <a:defRPr sz="728"/>
            </a:lvl6pPr>
            <a:lvl7pPr marL="1247576" indent="0" algn="ctr">
              <a:buNone/>
              <a:defRPr sz="728"/>
            </a:lvl7pPr>
            <a:lvl8pPr marL="1455506" indent="0" algn="ctr">
              <a:buNone/>
              <a:defRPr sz="728"/>
            </a:lvl8pPr>
            <a:lvl9pPr marL="1663435" indent="0" algn="ctr">
              <a:buNone/>
              <a:defRPr sz="728"/>
            </a:lvl9pPr>
          </a:lstStyle>
          <a:p>
            <a:r>
              <a:rPr lang="en-GB"/>
              <a:t>Click to edit Master subtitle style</a:t>
            </a:r>
            <a:endParaRPr lang="en-US"/>
          </a:p>
        </p:txBody>
      </p:sp>
      <p:pic>
        <p:nvPicPr>
          <p:cNvPr id="4" name="Picture 3" descr="Logo&#10;&#10;Description automatically generated">
            <a:extLst>
              <a:ext uri="{FF2B5EF4-FFF2-40B4-BE49-F238E27FC236}">
                <a16:creationId xmlns:a16="http://schemas.microsoft.com/office/drawing/2014/main" id="{4E8CA410-2839-057D-FE70-15FEC2088B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Tree>
    <p:extLst>
      <p:ext uri="{BB962C8B-B14F-4D97-AF65-F5344CB8AC3E}">
        <p14:creationId xmlns:p14="http://schemas.microsoft.com/office/powerpoint/2010/main" val="1046407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Slide_white_opt6_3">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0" name="Title Placeholder 1">
            <a:extLst>
              <a:ext uri="{FF2B5EF4-FFF2-40B4-BE49-F238E27FC236}">
                <a16:creationId xmlns:a16="http://schemas.microsoft.com/office/drawing/2014/main" id="{76C95C69-9981-BDC4-EB37-A36C66206B18}"/>
              </a:ext>
            </a:extLst>
          </p:cNvPr>
          <p:cNvSpPr>
            <a:spLocks noGrp="1"/>
          </p:cNvSpPr>
          <p:nvPr>
            <p:ph type="title" hasCustomPrompt="1"/>
          </p:nvPr>
        </p:nvSpPr>
        <p:spPr>
          <a:xfrm>
            <a:off x="389159" y="1527521"/>
            <a:ext cx="4669859" cy="1714596"/>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28E454C8-6C6C-B313-F7B3-801EA0F04508}"/>
              </a:ext>
            </a:extLst>
          </p:cNvPr>
          <p:cNvSpPr>
            <a:spLocks noGrp="1"/>
          </p:cNvSpPr>
          <p:nvPr>
            <p:ph type="subTitle" idx="1"/>
          </p:nvPr>
        </p:nvSpPr>
        <p:spPr>
          <a:xfrm>
            <a:off x="389160" y="3717976"/>
            <a:ext cx="3953581" cy="425741"/>
          </a:xfrm>
          <a:prstGeom prst="rect">
            <a:avLst/>
          </a:prstGeom>
        </p:spPr>
        <p:txBody>
          <a:bodyPr/>
          <a:lstStyle>
            <a:lvl1pPr marL="0" indent="0" algn="l">
              <a:buNone/>
              <a:defRPr sz="1455">
                <a:solidFill>
                  <a:srgbClr val="003C3B"/>
                </a:solidFill>
                <a:latin typeface="Outfit" pitchFamily="2" charset="0"/>
              </a:defRPr>
            </a:lvl1pPr>
            <a:lvl2pPr marL="207930" indent="0" algn="ctr">
              <a:buNone/>
              <a:defRPr sz="910"/>
            </a:lvl2pPr>
            <a:lvl3pPr marL="415859" indent="0" algn="ctr">
              <a:buNone/>
              <a:defRPr sz="819"/>
            </a:lvl3pPr>
            <a:lvl4pPr marL="623789" indent="0" algn="ctr">
              <a:buNone/>
              <a:defRPr sz="728"/>
            </a:lvl4pPr>
            <a:lvl5pPr marL="831717" indent="0" algn="ctr">
              <a:buNone/>
              <a:defRPr sz="728"/>
            </a:lvl5pPr>
            <a:lvl6pPr marL="1039647" indent="0" algn="ctr">
              <a:buNone/>
              <a:defRPr sz="728"/>
            </a:lvl6pPr>
            <a:lvl7pPr marL="1247576" indent="0" algn="ctr">
              <a:buNone/>
              <a:defRPr sz="728"/>
            </a:lvl7pPr>
            <a:lvl8pPr marL="1455506" indent="0" algn="ctr">
              <a:buNone/>
              <a:defRPr sz="728"/>
            </a:lvl8pPr>
            <a:lvl9pPr marL="1663435" indent="0" algn="ctr">
              <a:buNone/>
              <a:defRPr sz="728"/>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2D16448E-F6D1-2C20-67AF-E1151C7186A0}"/>
              </a:ext>
            </a:extLst>
          </p:cNvPr>
          <p:cNvSpPr>
            <a:spLocks noGrp="1"/>
          </p:cNvSpPr>
          <p:nvPr>
            <p:ph type="pic" sz="quarter" idx="10"/>
          </p:nvPr>
        </p:nvSpPr>
        <p:spPr>
          <a:xfrm>
            <a:off x="6941113" y="-5016"/>
            <a:ext cx="2202889" cy="51435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4" name="Picture 3" descr="Logo&#10;&#10;Description automatically generated with medium confidence">
            <a:extLst>
              <a:ext uri="{FF2B5EF4-FFF2-40B4-BE49-F238E27FC236}">
                <a16:creationId xmlns:a16="http://schemas.microsoft.com/office/drawing/2014/main" id="{2976AB15-4769-401E-869F-DE3DC3B59C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Tree>
    <p:extLst>
      <p:ext uri="{BB962C8B-B14F-4D97-AF65-F5344CB8AC3E}">
        <p14:creationId xmlns:p14="http://schemas.microsoft.com/office/powerpoint/2010/main" val="1557868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Slide_green_opt6">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1"/>
            <a:ext cx="6788112"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3" name="Title Placeholder 1">
            <a:extLst>
              <a:ext uri="{FF2B5EF4-FFF2-40B4-BE49-F238E27FC236}">
                <a16:creationId xmlns:a16="http://schemas.microsoft.com/office/drawing/2014/main" id="{293FCEBB-2B78-CAAE-746C-62AA054C77FF}"/>
              </a:ext>
            </a:extLst>
          </p:cNvPr>
          <p:cNvSpPr>
            <a:spLocks noGrp="1"/>
          </p:cNvSpPr>
          <p:nvPr>
            <p:ph type="title" hasCustomPrompt="1"/>
          </p:nvPr>
        </p:nvSpPr>
        <p:spPr>
          <a:xfrm>
            <a:off x="389158" y="1527521"/>
            <a:ext cx="4182842" cy="1714596"/>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60" y="3717976"/>
            <a:ext cx="3953581" cy="425741"/>
          </a:xfrm>
          <a:prstGeom prst="rect">
            <a:avLst/>
          </a:prstGeom>
        </p:spPr>
        <p:txBody>
          <a:bodyPr/>
          <a:lstStyle>
            <a:lvl1pPr marL="0" indent="0" algn="l">
              <a:buNone/>
              <a:defRPr sz="1455">
                <a:solidFill>
                  <a:schemeClr val="bg1"/>
                </a:solidFill>
                <a:latin typeface="Outfit" pitchFamily="2" charset="0"/>
              </a:defRPr>
            </a:lvl1pPr>
            <a:lvl2pPr marL="207930" indent="0" algn="ctr">
              <a:buNone/>
              <a:defRPr sz="910"/>
            </a:lvl2pPr>
            <a:lvl3pPr marL="415859" indent="0" algn="ctr">
              <a:buNone/>
              <a:defRPr sz="819"/>
            </a:lvl3pPr>
            <a:lvl4pPr marL="623789" indent="0" algn="ctr">
              <a:buNone/>
              <a:defRPr sz="728"/>
            </a:lvl4pPr>
            <a:lvl5pPr marL="831717" indent="0" algn="ctr">
              <a:buNone/>
              <a:defRPr sz="728"/>
            </a:lvl5pPr>
            <a:lvl6pPr marL="1039647" indent="0" algn="ctr">
              <a:buNone/>
              <a:defRPr sz="728"/>
            </a:lvl6pPr>
            <a:lvl7pPr marL="1247576" indent="0" algn="ctr">
              <a:buNone/>
              <a:defRPr sz="728"/>
            </a:lvl7pPr>
            <a:lvl8pPr marL="1455506" indent="0" algn="ctr">
              <a:buNone/>
              <a:defRPr sz="728"/>
            </a:lvl8pPr>
            <a:lvl9pPr marL="1663435" indent="0" algn="ctr">
              <a:buNone/>
              <a:defRPr sz="728"/>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F255504C-6278-D317-3B7B-B0FC81F2265D}"/>
              </a:ext>
            </a:extLst>
          </p:cNvPr>
          <p:cNvSpPr>
            <a:spLocks noGrp="1"/>
          </p:cNvSpPr>
          <p:nvPr>
            <p:ph type="pic" sz="quarter" idx="10"/>
          </p:nvPr>
        </p:nvSpPr>
        <p:spPr>
          <a:xfrm>
            <a:off x="6941113" y="-5016"/>
            <a:ext cx="2202889" cy="51435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4" name="Picture 3" descr="Logo&#10;&#10;Description automatically generated">
            <a:extLst>
              <a:ext uri="{FF2B5EF4-FFF2-40B4-BE49-F238E27FC236}">
                <a16:creationId xmlns:a16="http://schemas.microsoft.com/office/drawing/2014/main" id="{781589A5-C757-7627-90BD-D96976FA57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Tree>
    <p:extLst>
      <p:ext uri="{BB962C8B-B14F-4D97-AF65-F5344CB8AC3E}">
        <p14:creationId xmlns:p14="http://schemas.microsoft.com/office/powerpoint/2010/main" val="685386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BBBA1B77-52BC-3189-9D44-3FD2E311CDCD}"/>
              </a:ext>
            </a:extLst>
          </p:cNvPr>
          <p:cNvSpPr/>
          <p:nvPr userDrawn="1"/>
        </p:nvSpPr>
        <p:spPr>
          <a:xfrm>
            <a:off x="0" y="0"/>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390120" y="470470"/>
            <a:ext cx="6226717"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a:t>
            </a:r>
            <a:endParaRPr lang="en-US"/>
          </a:p>
        </p:txBody>
      </p:sp>
      <p:pic>
        <p:nvPicPr>
          <p:cNvPr id="4" name="Picture 3" descr="Logo&#10;&#10;Description automatically generated with medium confidence">
            <a:extLst>
              <a:ext uri="{FF2B5EF4-FFF2-40B4-BE49-F238E27FC236}">
                <a16:creationId xmlns:a16="http://schemas.microsoft.com/office/drawing/2014/main" id="{04C23F71-F8FF-7C2B-0FE1-E228C8B3C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8" y="101243"/>
            <a:ext cx="1642925" cy="1081292"/>
          </a:xfrm>
          <a:prstGeom prst="rect">
            <a:avLst/>
          </a:prstGeom>
        </p:spPr>
      </p:pic>
      <p:sp>
        <p:nvSpPr>
          <p:cNvPr id="5" name="Content Placeholder 2">
            <a:extLst>
              <a:ext uri="{FF2B5EF4-FFF2-40B4-BE49-F238E27FC236}">
                <a16:creationId xmlns:a16="http://schemas.microsoft.com/office/drawing/2014/main" id="{A324C769-1998-A06D-6E9C-55F0D1FA758C}"/>
              </a:ext>
            </a:extLst>
          </p:cNvPr>
          <p:cNvSpPr>
            <a:spLocks noGrp="1"/>
          </p:cNvSpPr>
          <p:nvPr>
            <p:ph idx="1"/>
          </p:nvPr>
        </p:nvSpPr>
        <p:spPr>
          <a:xfrm>
            <a:off x="424547" y="1187520"/>
            <a:ext cx="8235197" cy="3578432"/>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Slide_white_opt1_2">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6" name="Subtitle 2">
            <a:extLst>
              <a:ext uri="{FF2B5EF4-FFF2-40B4-BE49-F238E27FC236}">
                <a16:creationId xmlns:a16="http://schemas.microsoft.com/office/drawing/2014/main" id="{48776E67-A12F-39E1-5122-480F41F2B23A}"/>
              </a:ext>
            </a:extLst>
          </p:cNvPr>
          <p:cNvSpPr>
            <a:spLocks noGrp="1"/>
          </p:cNvSpPr>
          <p:nvPr>
            <p:ph type="subTitle" idx="1"/>
          </p:nvPr>
        </p:nvSpPr>
        <p:spPr>
          <a:xfrm>
            <a:off x="389160" y="3717976"/>
            <a:ext cx="3953581" cy="425741"/>
          </a:xfrm>
          <a:prstGeom prst="rect">
            <a:avLst/>
          </a:prstGeom>
        </p:spPr>
        <p:txBody>
          <a:bodyPr/>
          <a:lstStyle>
            <a:lvl1pPr marL="0" indent="0" algn="l">
              <a:buNone/>
              <a:defRPr sz="1455">
                <a:solidFill>
                  <a:srgbClr val="003C3B"/>
                </a:solidFill>
                <a:latin typeface="Outfit" pitchFamily="2" charset="0"/>
              </a:defRPr>
            </a:lvl1pPr>
            <a:lvl2pPr marL="207930" indent="0" algn="ctr">
              <a:buNone/>
              <a:defRPr sz="910"/>
            </a:lvl2pPr>
            <a:lvl3pPr marL="415859" indent="0" algn="ctr">
              <a:buNone/>
              <a:defRPr sz="819"/>
            </a:lvl3pPr>
            <a:lvl4pPr marL="623789" indent="0" algn="ctr">
              <a:buNone/>
              <a:defRPr sz="728"/>
            </a:lvl4pPr>
            <a:lvl5pPr marL="831717" indent="0" algn="ctr">
              <a:buNone/>
              <a:defRPr sz="728"/>
            </a:lvl5pPr>
            <a:lvl6pPr marL="1039647" indent="0" algn="ctr">
              <a:buNone/>
              <a:defRPr sz="728"/>
            </a:lvl6pPr>
            <a:lvl7pPr marL="1247576" indent="0" algn="ctr">
              <a:buNone/>
              <a:defRPr sz="728"/>
            </a:lvl7pPr>
            <a:lvl8pPr marL="1455506" indent="0" algn="ctr">
              <a:buNone/>
              <a:defRPr sz="728"/>
            </a:lvl8pPr>
            <a:lvl9pPr marL="1663435" indent="0" algn="ctr">
              <a:buNone/>
              <a:defRPr sz="728"/>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253E632D-627C-2CF2-8F59-9A00EB7D70DE}"/>
              </a:ext>
            </a:extLst>
          </p:cNvPr>
          <p:cNvSpPr>
            <a:spLocks noGrp="1"/>
          </p:cNvSpPr>
          <p:nvPr>
            <p:ph type="pic" sz="quarter" idx="10"/>
          </p:nvPr>
        </p:nvSpPr>
        <p:spPr>
          <a:xfrm>
            <a:off x="6941113" y="-5016"/>
            <a:ext cx="2202889" cy="51435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50132F49-4273-612E-3FE0-BD563A45A1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
        <p:nvSpPr>
          <p:cNvPr id="8" name="Title Placeholder 1">
            <a:extLst>
              <a:ext uri="{FF2B5EF4-FFF2-40B4-BE49-F238E27FC236}">
                <a16:creationId xmlns:a16="http://schemas.microsoft.com/office/drawing/2014/main" id="{157EB895-B15F-EF94-D221-26E31B604641}"/>
              </a:ext>
            </a:extLst>
          </p:cNvPr>
          <p:cNvSpPr txBox="1">
            <a:spLocks/>
          </p:cNvSpPr>
          <p:nvPr userDrawn="1"/>
        </p:nvSpPr>
        <p:spPr>
          <a:xfrm>
            <a:off x="541558" y="1641821"/>
            <a:ext cx="3344315" cy="1714596"/>
          </a:xfrm>
          <a:prstGeom prst="rect">
            <a:avLst/>
          </a:prstGeom>
        </p:spPr>
        <p:txBody>
          <a:bodyPr vert="horz" lIns="68580" tIns="34290" rIns="68580" bIns="34290" rtlCol="0" anchor="t">
            <a:noAutofit/>
          </a:bodyPr>
          <a:lstStyle>
            <a:lvl1pPr algn="l" defTabSz="554478" rtl="0" eaLnBrk="1" latinLnBrk="0" hangingPunct="1">
              <a:lnSpc>
                <a:spcPct val="90000"/>
              </a:lnSpc>
              <a:spcBef>
                <a:spcPct val="0"/>
              </a:spcBef>
              <a:buNone/>
              <a:defRPr sz="5336" b="1" i="0" kern="1200">
                <a:solidFill>
                  <a:schemeClr val="bg1"/>
                </a:solidFill>
                <a:latin typeface="Outfit" pitchFamily="2" charset="0"/>
                <a:ea typeface="+mj-ea"/>
                <a:cs typeface="+mj-cs"/>
              </a:defRPr>
            </a:lvl1pPr>
          </a:lstStyle>
          <a:p>
            <a:r>
              <a:rPr lang="en-GB" sz="4002">
                <a:solidFill>
                  <a:srgbClr val="003C3B"/>
                </a:solidFill>
              </a:rPr>
              <a:t>Divider Slide </a:t>
            </a:r>
            <a:endParaRPr lang="en-US" sz="4002">
              <a:solidFill>
                <a:srgbClr val="003C3B"/>
              </a:solidFill>
            </a:endParaRPr>
          </a:p>
        </p:txBody>
      </p:sp>
    </p:spTree>
    <p:extLst>
      <p:ext uri="{BB962C8B-B14F-4D97-AF65-F5344CB8AC3E}">
        <p14:creationId xmlns:p14="http://schemas.microsoft.com/office/powerpoint/2010/main" val="1912097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Slide_green_opt1_3">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1"/>
            <a:ext cx="6788112"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60" y="3717976"/>
            <a:ext cx="3953581" cy="425741"/>
          </a:xfrm>
          <a:prstGeom prst="rect">
            <a:avLst/>
          </a:prstGeom>
        </p:spPr>
        <p:txBody>
          <a:bodyPr/>
          <a:lstStyle>
            <a:lvl1pPr marL="0" indent="0" algn="l">
              <a:buNone/>
              <a:defRPr sz="1455">
                <a:solidFill>
                  <a:schemeClr val="bg1"/>
                </a:solidFill>
                <a:latin typeface="Outfit" pitchFamily="2" charset="0"/>
              </a:defRPr>
            </a:lvl1pPr>
            <a:lvl2pPr marL="207930" indent="0" algn="ctr">
              <a:buNone/>
              <a:defRPr sz="910"/>
            </a:lvl2pPr>
            <a:lvl3pPr marL="415859" indent="0" algn="ctr">
              <a:buNone/>
              <a:defRPr sz="819"/>
            </a:lvl3pPr>
            <a:lvl4pPr marL="623789" indent="0" algn="ctr">
              <a:buNone/>
              <a:defRPr sz="728"/>
            </a:lvl4pPr>
            <a:lvl5pPr marL="831717" indent="0" algn="ctr">
              <a:buNone/>
              <a:defRPr sz="728"/>
            </a:lvl5pPr>
            <a:lvl6pPr marL="1039647" indent="0" algn="ctr">
              <a:buNone/>
              <a:defRPr sz="728"/>
            </a:lvl6pPr>
            <a:lvl7pPr marL="1247576" indent="0" algn="ctr">
              <a:buNone/>
              <a:defRPr sz="728"/>
            </a:lvl7pPr>
            <a:lvl8pPr marL="1455506" indent="0" algn="ctr">
              <a:buNone/>
              <a:defRPr sz="728"/>
            </a:lvl8pPr>
            <a:lvl9pPr marL="1663435" indent="0" algn="ctr">
              <a:buNone/>
              <a:defRPr sz="728"/>
            </a:lvl9pPr>
          </a:lstStyle>
          <a:p>
            <a:r>
              <a:rPr lang="en-GB"/>
              <a:t>Click to edit Master subtitle style</a:t>
            </a:r>
            <a:endParaRPr lang="en-US"/>
          </a:p>
        </p:txBody>
      </p:sp>
      <p:sp>
        <p:nvSpPr>
          <p:cNvPr id="2" name="Title Placeholder 1">
            <a:extLst>
              <a:ext uri="{FF2B5EF4-FFF2-40B4-BE49-F238E27FC236}">
                <a16:creationId xmlns:a16="http://schemas.microsoft.com/office/drawing/2014/main" id="{CE83BAD9-BD3D-6E62-299D-153A8F0BA5F3}"/>
              </a:ext>
            </a:extLst>
          </p:cNvPr>
          <p:cNvSpPr>
            <a:spLocks noGrp="1"/>
          </p:cNvSpPr>
          <p:nvPr>
            <p:ph type="title" hasCustomPrompt="1"/>
          </p:nvPr>
        </p:nvSpPr>
        <p:spPr>
          <a:xfrm>
            <a:off x="389157" y="1527521"/>
            <a:ext cx="3344315" cy="1714596"/>
          </a:xfrm>
          <a:prstGeom prst="rect">
            <a:avLst/>
          </a:prstGeom>
        </p:spPr>
        <p:txBody>
          <a:bodyPr vert="horz" lIns="91440" tIns="45720" rIns="91440" bIns="45720" rtlCol="0" anchor="t">
            <a:noAutofit/>
          </a:bodyPr>
          <a:lstStyle>
            <a:lvl1pPr>
              <a:defRPr sz="4002" b="1" i="0">
                <a:solidFill>
                  <a:schemeClr val="bg1"/>
                </a:solidFill>
                <a:latin typeface="Outfit" pitchFamily="2" charset="0"/>
              </a:defRPr>
            </a:lvl1pPr>
          </a:lstStyle>
          <a:p>
            <a:r>
              <a:rPr lang="en-GB"/>
              <a:t>Divider Slide </a:t>
            </a:r>
            <a:endParaRPr lang="en-US"/>
          </a:p>
        </p:txBody>
      </p:sp>
      <p:sp>
        <p:nvSpPr>
          <p:cNvPr id="3" name="Picture Placeholder 12">
            <a:extLst>
              <a:ext uri="{FF2B5EF4-FFF2-40B4-BE49-F238E27FC236}">
                <a16:creationId xmlns:a16="http://schemas.microsoft.com/office/drawing/2014/main" id="{C126C8C0-3094-993C-1E39-30F086435078}"/>
              </a:ext>
            </a:extLst>
          </p:cNvPr>
          <p:cNvSpPr>
            <a:spLocks noGrp="1"/>
          </p:cNvSpPr>
          <p:nvPr>
            <p:ph type="pic" sz="quarter" idx="10"/>
          </p:nvPr>
        </p:nvSpPr>
        <p:spPr>
          <a:xfrm>
            <a:off x="6941113" y="-5016"/>
            <a:ext cx="2202889" cy="51435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5" name="Picture 4" descr="Logo&#10;&#10;Description automatically generated">
            <a:extLst>
              <a:ext uri="{FF2B5EF4-FFF2-40B4-BE49-F238E27FC236}">
                <a16:creationId xmlns:a16="http://schemas.microsoft.com/office/drawing/2014/main" id="{B7F33200-E466-1081-5EF4-336A39DD60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Tree>
    <p:extLst>
      <p:ext uri="{BB962C8B-B14F-4D97-AF65-F5344CB8AC3E}">
        <p14:creationId xmlns:p14="http://schemas.microsoft.com/office/powerpoint/2010/main" val="3953685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Slide_white_opt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7953601" y="4443895"/>
            <a:ext cx="763925" cy="474489"/>
          </a:xfrm>
          <a:prstGeom prst="rect">
            <a:avLst/>
          </a:prstGeom>
        </p:spPr>
        <p:txBody>
          <a:bodyPr vert="horz" wrap="square" lIns="0" tIns="0" rIns="0" bIns="0" rtlCol="0">
            <a:spAutoFit/>
          </a:bodyPr>
          <a:lstStyle/>
          <a:p>
            <a:pPr marL="5776">
              <a:lnSpc>
                <a:spcPts val="1069"/>
              </a:lnSpc>
            </a:pPr>
            <a:r>
              <a:rPr sz="1228" b="0" i="0" spc="-5">
                <a:solidFill>
                  <a:srgbClr val="FFFFFF"/>
                </a:solidFill>
                <a:latin typeface="Outfit" pitchFamily="2" charset="0"/>
                <a:cs typeface="Spectral-Light"/>
              </a:rPr>
              <a:t>University</a:t>
            </a:r>
            <a:endParaRPr sz="1228" b="0" i="0">
              <a:latin typeface="Outfit" pitchFamily="2" charset="0"/>
              <a:cs typeface="Spectral-Light"/>
            </a:endParaRPr>
          </a:p>
          <a:p>
            <a:pPr marL="5776">
              <a:lnSpc>
                <a:spcPts val="1308"/>
              </a:lnSpc>
            </a:pPr>
            <a:r>
              <a:rPr sz="1228" b="0" i="0" spc="-25" err="1">
                <a:solidFill>
                  <a:srgbClr val="FFFFFF"/>
                </a:solidFill>
                <a:latin typeface="Outfit" pitchFamily="2" charset="0"/>
                <a:cs typeface="Spectral"/>
              </a:rPr>
              <a:t>of</a:t>
            </a:r>
            <a:r>
              <a:rPr sz="1228" b="0" i="0" spc="-25" err="1">
                <a:solidFill>
                  <a:srgbClr val="FFFFFF"/>
                </a:solidFill>
                <a:latin typeface="Outfit" pitchFamily="2" charset="0"/>
                <a:cs typeface="Spectral-Light"/>
              </a:rPr>
              <a:t>Galway.ie</a:t>
            </a:r>
            <a:endParaRPr sz="1228" b="0" i="0">
              <a:latin typeface="Outfit" pitchFamily="2" charset="0"/>
              <a:cs typeface="Spectral-Light"/>
            </a:endParaRPr>
          </a:p>
        </p:txBody>
      </p:sp>
      <p:sp>
        <p:nvSpPr>
          <p:cNvPr id="10" name="Title Placeholder 1">
            <a:extLst>
              <a:ext uri="{FF2B5EF4-FFF2-40B4-BE49-F238E27FC236}">
                <a16:creationId xmlns:a16="http://schemas.microsoft.com/office/drawing/2014/main" id="{B42C85CB-741A-2D67-0D87-8A43E2C6D3B2}"/>
              </a:ext>
            </a:extLst>
          </p:cNvPr>
          <p:cNvSpPr>
            <a:spLocks noGrp="1"/>
          </p:cNvSpPr>
          <p:nvPr>
            <p:ph type="title" hasCustomPrompt="1"/>
          </p:nvPr>
        </p:nvSpPr>
        <p:spPr>
          <a:xfrm>
            <a:off x="389157" y="1527521"/>
            <a:ext cx="3344315" cy="1714596"/>
          </a:xfrm>
          <a:prstGeom prst="rect">
            <a:avLst/>
          </a:prstGeom>
        </p:spPr>
        <p:txBody>
          <a:bodyPr vert="horz" lIns="91440" tIns="45720" rIns="91440" bIns="45720" rtlCol="0" anchor="t">
            <a:noAutofit/>
          </a:bodyPr>
          <a:lstStyle>
            <a:lvl1pPr>
              <a:defRPr sz="4002" b="1" i="0">
                <a:solidFill>
                  <a:srgbClr val="003C3B"/>
                </a:solidFill>
                <a:latin typeface="Outfit" pitchFamily="2" charset="0"/>
              </a:defRPr>
            </a:lvl1pPr>
          </a:lstStyle>
          <a:p>
            <a:r>
              <a:rPr lang="en-GB"/>
              <a:t>Divider Slide </a:t>
            </a:r>
            <a:endParaRPr lang="en-US"/>
          </a:p>
        </p:txBody>
      </p:sp>
      <p:pic>
        <p:nvPicPr>
          <p:cNvPr id="76" name="Picture 75" descr="Icon&#10;&#10;Description automatically generated">
            <a:extLst>
              <a:ext uri="{FF2B5EF4-FFF2-40B4-BE49-F238E27FC236}">
                <a16:creationId xmlns:a16="http://schemas.microsoft.com/office/drawing/2014/main" id="{739C4E43-7729-C4E5-690B-9C37F35AC7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78983" y="182"/>
            <a:ext cx="4965019" cy="5143139"/>
          </a:xfrm>
          <a:prstGeom prst="rect">
            <a:avLst/>
          </a:prstGeom>
        </p:spPr>
      </p:pic>
      <p:sp>
        <p:nvSpPr>
          <p:cNvPr id="2" name="Subtitle 2">
            <a:extLst>
              <a:ext uri="{FF2B5EF4-FFF2-40B4-BE49-F238E27FC236}">
                <a16:creationId xmlns:a16="http://schemas.microsoft.com/office/drawing/2014/main" id="{D9CE0E88-1024-2217-A732-5EB0B740467A}"/>
              </a:ext>
            </a:extLst>
          </p:cNvPr>
          <p:cNvSpPr>
            <a:spLocks noGrp="1"/>
          </p:cNvSpPr>
          <p:nvPr>
            <p:ph type="subTitle" idx="1"/>
          </p:nvPr>
        </p:nvSpPr>
        <p:spPr>
          <a:xfrm>
            <a:off x="389160" y="3717976"/>
            <a:ext cx="3953581" cy="425741"/>
          </a:xfrm>
          <a:prstGeom prst="rect">
            <a:avLst/>
          </a:prstGeom>
        </p:spPr>
        <p:txBody>
          <a:bodyPr/>
          <a:lstStyle>
            <a:lvl1pPr marL="0" indent="0" algn="l">
              <a:buNone/>
              <a:defRPr sz="1455">
                <a:solidFill>
                  <a:srgbClr val="003C3B"/>
                </a:solidFill>
                <a:latin typeface="Outfit" pitchFamily="2" charset="0"/>
              </a:defRPr>
            </a:lvl1pPr>
            <a:lvl2pPr marL="207930" indent="0" algn="ctr">
              <a:buNone/>
              <a:defRPr sz="910"/>
            </a:lvl2pPr>
            <a:lvl3pPr marL="415859" indent="0" algn="ctr">
              <a:buNone/>
              <a:defRPr sz="819"/>
            </a:lvl3pPr>
            <a:lvl4pPr marL="623789" indent="0" algn="ctr">
              <a:buNone/>
              <a:defRPr sz="728"/>
            </a:lvl4pPr>
            <a:lvl5pPr marL="831717" indent="0" algn="ctr">
              <a:buNone/>
              <a:defRPr sz="728"/>
            </a:lvl5pPr>
            <a:lvl6pPr marL="1039647" indent="0" algn="ctr">
              <a:buNone/>
              <a:defRPr sz="728"/>
            </a:lvl6pPr>
            <a:lvl7pPr marL="1247576" indent="0" algn="ctr">
              <a:buNone/>
              <a:defRPr sz="728"/>
            </a:lvl7pPr>
            <a:lvl8pPr marL="1455506" indent="0" algn="ctr">
              <a:buNone/>
              <a:defRPr sz="728"/>
            </a:lvl8pPr>
            <a:lvl9pPr marL="1663435" indent="0" algn="ctr">
              <a:buNone/>
              <a:defRPr sz="728"/>
            </a:lvl9pPr>
          </a:lstStyle>
          <a:p>
            <a:r>
              <a:rPr lang="en-GB"/>
              <a:t>Click to edit Master subtitle style</a:t>
            </a:r>
            <a:endParaRPr lang="en-US"/>
          </a:p>
        </p:txBody>
      </p:sp>
      <p:pic>
        <p:nvPicPr>
          <p:cNvPr id="4" name="Picture 3" descr="Logo&#10;&#10;Description automatically generated with medium confidence">
            <a:extLst>
              <a:ext uri="{FF2B5EF4-FFF2-40B4-BE49-F238E27FC236}">
                <a16:creationId xmlns:a16="http://schemas.microsoft.com/office/drawing/2014/main" id="{935FFC80-7F09-8B90-0C03-128827F883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Tree>
    <p:extLst>
      <p:ext uri="{BB962C8B-B14F-4D97-AF65-F5344CB8AC3E}">
        <p14:creationId xmlns:p14="http://schemas.microsoft.com/office/powerpoint/2010/main" val="1474224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Slide_green_opt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3ED5843-A67C-EFB1-D461-9CCEDF85A6CF}"/>
              </a:ext>
            </a:extLst>
          </p:cNvPr>
          <p:cNvSpPr/>
          <p:nvPr userDrawn="1"/>
        </p:nvSpPr>
        <p:spPr>
          <a:xfrm>
            <a:off x="0" y="1"/>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a:ln>
            <a:noFill/>
          </a:ln>
        </p:spPr>
        <p:txBody>
          <a:bodyPr wrap="square" lIns="0" tIns="0" rIns="0" bIns="0" rtlCol="0"/>
          <a:lstStyle/>
          <a:p>
            <a:endParaRPr/>
          </a:p>
        </p:txBody>
      </p:sp>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1527521"/>
            <a:ext cx="3344315" cy="1714596"/>
          </a:xfrm>
          <a:prstGeom prst="rect">
            <a:avLst/>
          </a:prstGeom>
        </p:spPr>
        <p:txBody>
          <a:bodyPr vert="horz" lIns="91440" tIns="45720" rIns="91440" bIns="45720" rtlCol="0" anchor="t">
            <a:noAutofit/>
          </a:bodyPr>
          <a:lstStyle>
            <a:lvl1pPr>
              <a:defRPr sz="4002" b="1" i="0">
                <a:solidFill>
                  <a:schemeClr val="bg1"/>
                </a:solidFill>
                <a:latin typeface="Outfit" pitchFamily="2" charset="0"/>
              </a:defRPr>
            </a:lvl1pPr>
          </a:lstStyle>
          <a:p>
            <a:r>
              <a:rPr lang="en-GB"/>
              <a:t>Divider Slide </a:t>
            </a:r>
            <a:endParaRPr lang="en-US"/>
          </a:p>
        </p:txBody>
      </p:sp>
      <p:pic>
        <p:nvPicPr>
          <p:cNvPr id="79" name="Picture 78" descr="Icon&#10;&#10;Description automatically generated">
            <a:extLst>
              <a:ext uri="{FF2B5EF4-FFF2-40B4-BE49-F238E27FC236}">
                <a16:creationId xmlns:a16="http://schemas.microsoft.com/office/drawing/2014/main" id="{63A50759-F8AB-3FBC-D737-5D8E38A363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22630" y="7730"/>
            <a:ext cx="5021370" cy="5143139"/>
          </a:xfrm>
          <a:prstGeom prst="rect">
            <a:avLst/>
          </a:prstGeom>
        </p:spPr>
      </p:pic>
      <p:sp>
        <p:nvSpPr>
          <p:cNvPr id="80" name="Subtitle 2">
            <a:extLst>
              <a:ext uri="{FF2B5EF4-FFF2-40B4-BE49-F238E27FC236}">
                <a16:creationId xmlns:a16="http://schemas.microsoft.com/office/drawing/2014/main" id="{01C673F2-9EDD-B71B-58BF-18B353D091A5}"/>
              </a:ext>
            </a:extLst>
          </p:cNvPr>
          <p:cNvSpPr>
            <a:spLocks noGrp="1"/>
          </p:cNvSpPr>
          <p:nvPr>
            <p:ph type="subTitle" idx="1"/>
          </p:nvPr>
        </p:nvSpPr>
        <p:spPr>
          <a:xfrm>
            <a:off x="389160" y="3717976"/>
            <a:ext cx="3953581" cy="425741"/>
          </a:xfrm>
          <a:prstGeom prst="rect">
            <a:avLst/>
          </a:prstGeom>
        </p:spPr>
        <p:txBody>
          <a:bodyPr/>
          <a:lstStyle>
            <a:lvl1pPr marL="0" indent="0" algn="l">
              <a:buNone/>
              <a:defRPr sz="1455">
                <a:solidFill>
                  <a:schemeClr val="bg1"/>
                </a:solidFill>
                <a:latin typeface="Outfit" pitchFamily="2" charset="0"/>
              </a:defRPr>
            </a:lvl1pPr>
            <a:lvl2pPr marL="207930" indent="0" algn="ctr">
              <a:buNone/>
              <a:defRPr sz="910"/>
            </a:lvl2pPr>
            <a:lvl3pPr marL="415859" indent="0" algn="ctr">
              <a:buNone/>
              <a:defRPr sz="819"/>
            </a:lvl3pPr>
            <a:lvl4pPr marL="623789" indent="0" algn="ctr">
              <a:buNone/>
              <a:defRPr sz="728"/>
            </a:lvl4pPr>
            <a:lvl5pPr marL="831717" indent="0" algn="ctr">
              <a:buNone/>
              <a:defRPr sz="728"/>
            </a:lvl5pPr>
            <a:lvl6pPr marL="1039647" indent="0" algn="ctr">
              <a:buNone/>
              <a:defRPr sz="728"/>
            </a:lvl6pPr>
            <a:lvl7pPr marL="1247576" indent="0" algn="ctr">
              <a:buNone/>
              <a:defRPr sz="728"/>
            </a:lvl7pPr>
            <a:lvl8pPr marL="1455506" indent="0" algn="ctr">
              <a:buNone/>
              <a:defRPr sz="728"/>
            </a:lvl8pPr>
            <a:lvl9pPr marL="1663435" indent="0" algn="ctr">
              <a:buNone/>
              <a:defRPr sz="728"/>
            </a:lvl9pPr>
          </a:lstStyle>
          <a:p>
            <a:r>
              <a:rPr lang="en-GB"/>
              <a:t>Click to edit Master subtitle style</a:t>
            </a:r>
            <a:endParaRPr lang="en-US"/>
          </a:p>
        </p:txBody>
      </p:sp>
      <p:pic>
        <p:nvPicPr>
          <p:cNvPr id="3" name="Picture 2" descr="Logo&#10;&#10;Description automatically generated">
            <a:extLst>
              <a:ext uri="{FF2B5EF4-FFF2-40B4-BE49-F238E27FC236}">
                <a16:creationId xmlns:a16="http://schemas.microsoft.com/office/drawing/2014/main" id="{71987DD5-C1FF-616F-1868-29A45E279B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Tree>
    <p:extLst>
      <p:ext uri="{BB962C8B-B14F-4D97-AF65-F5344CB8AC3E}">
        <p14:creationId xmlns:p14="http://schemas.microsoft.com/office/powerpoint/2010/main" val="2883415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Slide_white_opt3_2">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9DBC7975-EE5A-D398-AC86-ACDDCB0EB9D9}"/>
              </a:ext>
            </a:extLst>
          </p:cNvPr>
          <p:cNvSpPr>
            <a:spLocks noGrp="1"/>
          </p:cNvSpPr>
          <p:nvPr>
            <p:ph type="title" hasCustomPrompt="1"/>
          </p:nvPr>
        </p:nvSpPr>
        <p:spPr>
          <a:xfrm>
            <a:off x="389157" y="1527521"/>
            <a:ext cx="3344315" cy="1714596"/>
          </a:xfrm>
          <a:prstGeom prst="rect">
            <a:avLst/>
          </a:prstGeom>
        </p:spPr>
        <p:txBody>
          <a:bodyPr vert="horz" lIns="91440" tIns="45720" rIns="91440" bIns="45720" rtlCol="0" anchor="t">
            <a:noAutofit/>
          </a:bodyPr>
          <a:lstStyle>
            <a:lvl1pPr>
              <a:defRPr sz="4002" b="1" i="0">
                <a:solidFill>
                  <a:srgbClr val="003C3B"/>
                </a:solidFill>
                <a:latin typeface="Outfit" pitchFamily="2" charset="0"/>
              </a:defRPr>
            </a:lvl1pPr>
          </a:lstStyle>
          <a:p>
            <a:r>
              <a:rPr lang="en-GB"/>
              <a:t>Divider Slide </a:t>
            </a:r>
            <a:endParaRPr lang="en-US"/>
          </a:p>
        </p:txBody>
      </p:sp>
      <p:sp>
        <p:nvSpPr>
          <p:cNvPr id="10" name="Subtitle 2">
            <a:extLst>
              <a:ext uri="{FF2B5EF4-FFF2-40B4-BE49-F238E27FC236}">
                <a16:creationId xmlns:a16="http://schemas.microsoft.com/office/drawing/2014/main" id="{1E1BD5C4-29E3-E66C-EFEF-43D6572A762B}"/>
              </a:ext>
            </a:extLst>
          </p:cNvPr>
          <p:cNvSpPr>
            <a:spLocks noGrp="1"/>
          </p:cNvSpPr>
          <p:nvPr>
            <p:ph type="subTitle" idx="1"/>
          </p:nvPr>
        </p:nvSpPr>
        <p:spPr>
          <a:xfrm>
            <a:off x="389160" y="3717976"/>
            <a:ext cx="3953581" cy="425741"/>
          </a:xfrm>
          <a:prstGeom prst="rect">
            <a:avLst/>
          </a:prstGeom>
        </p:spPr>
        <p:txBody>
          <a:bodyPr/>
          <a:lstStyle>
            <a:lvl1pPr marL="0" indent="0" algn="l">
              <a:buNone/>
              <a:defRPr sz="1455">
                <a:solidFill>
                  <a:srgbClr val="003C3B"/>
                </a:solidFill>
                <a:latin typeface="Outfit" pitchFamily="2" charset="0"/>
              </a:defRPr>
            </a:lvl1pPr>
            <a:lvl2pPr marL="207930" indent="0" algn="ctr">
              <a:buNone/>
              <a:defRPr sz="910"/>
            </a:lvl2pPr>
            <a:lvl3pPr marL="415859" indent="0" algn="ctr">
              <a:buNone/>
              <a:defRPr sz="819"/>
            </a:lvl3pPr>
            <a:lvl4pPr marL="623789" indent="0" algn="ctr">
              <a:buNone/>
              <a:defRPr sz="728"/>
            </a:lvl4pPr>
            <a:lvl5pPr marL="831717" indent="0" algn="ctr">
              <a:buNone/>
              <a:defRPr sz="728"/>
            </a:lvl5pPr>
            <a:lvl6pPr marL="1039647" indent="0" algn="ctr">
              <a:buNone/>
              <a:defRPr sz="728"/>
            </a:lvl6pPr>
            <a:lvl7pPr marL="1247576" indent="0" algn="ctr">
              <a:buNone/>
              <a:defRPr sz="728"/>
            </a:lvl7pPr>
            <a:lvl8pPr marL="1455506" indent="0" algn="ctr">
              <a:buNone/>
              <a:defRPr sz="728"/>
            </a:lvl8pPr>
            <a:lvl9pPr marL="1663435" indent="0" algn="ctr">
              <a:buNone/>
              <a:defRPr sz="728"/>
            </a:lvl9pPr>
          </a:lstStyle>
          <a:p>
            <a:r>
              <a:rPr lang="en-GB"/>
              <a:t>Click to edit Master subtitle style</a:t>
            </a:r>
            <a:endParaRPr lang="en-US"/>
          </a:p>
        </p:txBody>
      </p:sp>
      <p:pic>
        <p:nvPicPr>
          <p:cNvPr id="3" name="Picture 2" descr="Logo&#10;&#10;Description automatically generated with medium confidence">
            <a:extLst>
              <a:ext uri="{FF2B5EF4-FFF2-40B4-BE49-F238E27FC236}">
                <a16:creationId xmlns:a16="http://schemas.microsoft.com/office/drawing/2014/main" id="{27EE17CB-1F2E-630D-37B3-36F9971050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pic>
        <p:nvPicPr>
          <p:cNvPr id="13" name="Picture 12" descr="Icon&#10;&#10;Description automatically generated">
            <a:extLst>
              <a:ext uri="{FF2B5EF4-FFF2-40B4-BE49-F238E27FC236}">
                <a16:creationId xmlns:a16="http://schemas.microsoft.com/office/drawing/2014/main" id="{47375C3B-C1FF-F009-BEC8-8283C22EEAF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087" y="271"/>
            <a:ext cx="9144000" cy="3857354"/>
          </a:xfrm>
          <a:prstGeom prst="rect">
            <a:avLst/>
          </a:prstGeom>
        </p:spPr>
      </p:pic>
      <p:sp>
        <p:nvSpPr>
          <p:cNvPr id="14" name="Picture Placeholder 8">
            <a:extLst>
              <a:ext uri="{FF2B5EF4-FFF2-40B4-BE49-F238E27FC236}">
                <a16:creationId xmlns:a16="http://schemas.microsoft.com/office/drawing/2014/main" id="{51E5B835-E67C-2B6F-CB0F-482DE61A2359}"/>
              </a:ext>
            </a:extLst>
          </p:cNvPr>
          <p:cNvSpPr>
            <a:spLocks noGrp="1"/>
          </p:cNvSpPr>
          <p:nvPr>
            <p:ph type="pic" sz="quarter" idx="10" hasCustomPrompt="1"/>
          </p:nvPr>
        </p:nvSpPr>
        <p:spPr>
          <a:xfrm>
            <a:off x="6507501" y="0"/>
            <a:ext cx="2284287" cy="1447242"/>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311902" rtl="0" eaLnBrk="1" fontAlgn="auto" latinLnBrk="0" hangingPunct="1">
              <a:lnSpc>
                <a:spcPct val="100000"/>
              </a:lnSpc>
              <a:spcBef>
                <a:spcPts val="341"/>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311902" rtl="0" eaLnBrk="1" fontAlgn="auto" latinLnBrk="0" hangingPunct="1">
              <a:lnSpc>
                <a:spcPct val="90000"/>
              </a:lnSpc>
              <a:spcBef>
                <a:spcPts val="341"/>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15" name="Rectangle 5">
            <a:extLst>
              <a:ext uri="{FF2B5EF4-FFF2-40B4-BE49-F238E27FC236}">
                <a16:creationId xmlns:a16="http://schemas.microsoft.com/office/drawing/2014/main" id="{72720B5B-6353-CAA5-5171-3B609504511D}"/>
              </a:ext>
            </a:extLst>
          </p:cNvPr>
          <p:cNvSpPr/>
          <p:nvPr userDrawn="1"/>
        </p:nvSpPr>
        <p:spPr>
          <a:xfrm>
            <a:off x="8129007" y="1"/>
            <a:ext cx="196510" cy="1265369"/>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Tree>
    <p:extLst>
      <p:ext uri="{BB962C8B-B14F-4D97-AF65-F5344CB8AC3E}">
        <p14:creationId xmlns:p14="http://schemas.microsoft.com/office/powerpoint/2010/main" val="807007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Slide_green_opt3_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B13599-C1C6-28A4-D994-CD427AEE4855}"/>
              </a:ext>
            </a:extLst>
          </p:cNvPr>
          <p:cNvSpPr/>
          <p:nvPr userDrawn="1"/>
        </p:nvSpPr>
        <p:spPr>
          <a:xfrm>
            <a:off x="-2" y="3160643"/>
            <a:ext cx="9144001" cy="1982586"/>
          </a:xfrm>
          <a:prstGeom prst="rect">
            <a:avLst/>
          </a:prstGeom>
          <a:solidFill>
            <a:srgbClr val="00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pic>
        <p:nvPicPr>
          <p:cNvPr id="6" name="Picture 5" descr="Icon&#10;&#10;Description automatically generated">
            <a:extLst>
              <a:ext uri="{FF2B5EF4-FFF2-40B4-BE49-F238E27FC236}">
                <a16:creationId xmlns:a16="http://schemas.microsoft.com/office/drawing/2014/main" id="{5C650ED1-7B77-23F1-E476-70246BE6A8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71"/>
            <a:ext cx="9144000" cy="3857354"/>
          </a:xfrm>
          <a:prstGeom prst="rect">
            <a:avLst/>
          </a:prstGeom>
        </p:spPr>
      </p:pic>
      <p:sp>
        <p:nvSpPr>
          <p:cNvPr id="9" name="Picture Placeholder 8">
            <a:extLst>
              <a:ext uri="{FF2B5EF4-FFF2-40B4-BE49-F238E27FC236}">
                <a16:creationId xmlns:a16="http://schemas.microsoft.com/office/drawing/2014/main" id="{C9862F4B-0D4A-BD4B-EAE9-10BCD765F11D}"/>
              </a:ext>
            </a:extLst>
          </p:cNvPr>
          <p:cNvSpPr>
            <a:spLocks noGrp="1"/>
          </p:cNvSpPr>
          <p:nvPr>
            <p:ph type="pic" sz="quarter" idx="10" hasCustomPrompt="1"/>
          </p:nvPr>
        </p:nvSpPr>
        <p:spPr>
          <a:xfrm>
            <a:off x="6355594" y="0"/>
            <a:ext cx="2284287" cy="1447242"/>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311902" rtl="0" eaLnBrk="1" fontAlgn="auto" latinLnBrk="0" hangingPunct="1">
              <a:lnSpc>
                <a:spcPct val="100000"/>
              </a:lnSpc>
              <a:spcBef>
                <a:spcPts val="341"/>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311902" rtl="0" eaLnBrk="1" fontAlgn="auto" latinLnBrk="0" hangingPunct="1">
              <a:lnSpc>
                <a:spcPct val="90000"/>
              </a:lnSpc>
              <a:spcBef>
                <a:spcPts val="341"/>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11" name="Rectangle 5">
            <a:extLst>
              <a:ext uri="{FF2B5EF4-FFF2-40B4-BE49-F238E27FC236}">
                <a16:creationId xmlns:a16="http://schemas.microsoft.com/office/drawing/2014/main" id="{EB8A8734-A697-6D65-868D-1A7DDFE8336A}"/>
              </a:ext>
            </a:extLst>
          </p:cNvPr>
          <p:cNvSpPr/>
          <p:nvPr userDrawn="1"/>
        </p:nvSpPr>
        <p:spPr>
          <a:xfrm>
            <a:off x="7972223" y="1"/>
            <a:ext cx="196510" cy="1265369"/>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1527521"/>
            <a:ext cx="3344315" cy="1714596"/>
          </a:xfrm>
          <a:prstGeom prst="rect">
            <a:avLst/>
          </a:prstGeom>
        </p:spPr>
        <p:txBody>
          <a:bodyPr vert="horz" lIns="91440" tIns="45720" rIns="91440" bIns="45720" rtlCol="0" anchor="t">
            <a:noAutofit/>
          </a:bodyPr>
          <a:lstStyle>
            <a:lvl1pPr>
              <a:defRPr sz="4002" b="1" i="0">
                <a:solidFill>
                  <a:schemeClr val="bg1"/>
                </a:solidFill>
                <a:latin typeface="Outfit" pitchFamily="2" charset="0"/>
              </a:defRPr>
            </a:lvl1pPr>
          </a:lstStyle>
          <a:p>
            <a:r>
              <a:rPr lang="en-GB"/>
              <a:t>Divider Slide </a:t>
            </a:r>
            <a:endParaRPr lang="en-US"/>
          </a:p>
        </p:txBody>
      </p:sp>
      <p:sp>
        <p:nvSpPr>
          <p:cNvPr id="2" name="Subtitle 2">
            <a:extLst>
              <a:ext uri="{FF2B5EF4-FFF2-40B4-BE49-F238E27FC236}">
                <a16:creationId xmlns:a16="http://schemas.microsoft.com/office/drawing/2014/main" id="{DE06D043-BE9E-7D4A-4983-128637F355B8}"/>
              </a:ext>
            </a:extLst>
          </p:cNvPr>
          <p:cNvSpPr>
            <a:spLocks noGrp="1"/>
          </p:cNvSpPr>
          <p:nvPr>
            <p:ph type="subTitle" idx="1"/>
          </p:nvPr>
        </p:nvSpPr>
        <p:spPr>
          <a:xfrm>
            <a:off x="389160" y="3717976"/>
            <a:ext cx="3953581" cy="425741"/>
          </a:xfrm>
          <a:prstGeom prst="rect">
            <a:avLst/>
          </a:prstGeom>
        </p:spPr>
        <p:txBody>
          <a:bodyPr/>
          <a:lstStyle>
            <a:lvl1pPr marL="0" indent="0" algn="l">
              <a:buNone/>
              <a:defRPr sz="1455">
                <a:solidFill>
                  <a:schemeClr val="bg1"/>
                </a:solidFill>
                <a:latin typeface="Outfit" pitchFamily="2" charset="0"/>
              </a:defRPr>
            </a:lvl1pPr>
            <a:lvl2pPr marL="207930" indent="0" algn="ctr">
              <a:buNone/>
              <a:defRPr sz="910"/>
            </a:lvl2pPr>
            <a:lvl3pPr marL="415859" indent="0" algn="ctr">
              <a:buNone/>
              <a:defRPr sz="819"/>
            </a:lvl3pPr>
            <a:lvl4pPr marL="623789" indent="0" algn="ctr">
              <a:buNone/>
              <a:defRPr sz="728"/>
            </a:lvl4pPr>
            <a:lvl5pPr marL="831717" indent="0" algn="ctr">
              <a:buNone/>
              <a:defRPr sz="728"/>
            </a:lvl5pPr>
            <a:lvl6pPr marL="1039647" indent="0" algn="ctr">
              <a:buNone/>
              <a:defRPr sz="728"/>
            </a:lvl6pPr>
            <a:lvl7pPr marL="1247576" indent="0" algn="ctr">
              <a:buNone/>
              <a:defRPr sz="728"/>
            </a:lvl7pPr>
            <a:lvl8pPr marL="1455506" indent="0" algn="ctr">
              <a:buNone/>
              <a:defRPr sz="728"/>
            </a:lvl8pPr>
            <a:lvl9pPr marL="1663435" indent="0" algn="ctr">
              <a:buNone/>
              <a:defRPr sz="728"/>
            </a:lvl9pPr>
          </a:lstStyle>
          <a:p>
            <a:r>
              <a:rPr lang="en-GB"/>
              <a:t>Click to edit Master subtitle style</a:t>
            </a:r>
            <a:endParaRPr lang="en-US"/>
          </a:p>
        </p:txBody>
      </p:sp>
      <p:pic>
        <p:nvPicPr>
          <p:cNvPr id="4" name="Picture 3" descr="Logo&#10;&#10;Description automatically generated">
            <a:extLst>
              <a:ext uri="{FF2B5EF4-FFF2-40B4-BE49-F238E27FC236}">
                <a16:creationId xmlns:a16="http://schemas.microsoft.com/office/drawing/2014/main" id="{E2F82EE0-FBBD-1011-AA8A-6BD2B3FA09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Tree>
    <p:extLst>
      <p:ext uri="{BB962C8B-B14F-4D97-AF65-F5344CB8AC3E}">
        <p14:creationId xmlns:p14="http://schemas.microsoft.com/office/powerpoint/2010/main" val="3301236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Slide_green_opt3">
    <p:spTree>
      <p:nvGrpSpPr>
        <p:cNvPr id="1" name=""/>
        <p:cNvGrpSpPr/>
        <p:nvPr/>
      </p:nvGrpSpPr>
      <p:grpSpPr>
        <a:xfrm>
          <a:off x="0" y="0"/>
          <a:ext cx="0" cy="0"/>
          <a:chOff x="0" y="0"/>
          <a:chExt cx="0" cy="0"/>
        </a:xfrm>
      </p:grpSpPr>
      <p:sp>
        <p:nvSpPr>
          <p:cNvPr id="80" name="object 3">
            <a:extLst>
              <a:ext uri="{FF2B5EF4-FFF2-40B4-BE49-F238E27FC236}">
                <a16:creationId xmlns:a16="http://schemas.microsoft.com/office/drawing/2014/main" id="{F6B89E7D-C894-6508-DE68-941030866F77}"/>
              </a:ext>
            </a:extLst>
          </p:cNvPr>
          <p:cNvSpPr/>
          <p:nvPr userDrawn="1"/>
        </p:nvSpPr>
        <p:spPr>
          <a:xfrm>
            <a:off x="0" y="290"/>
            <a:ext cx="6788112"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8" name="Picture 37" descr="Shape&#10;&#10;Description automatically generated">
            <a:extLst>
              <a:ext uri="{FF2B5EF4-FFF2-40B4-BE49-F238E27FC236}">
                <a16:creationId xmlns:a16="http://schemas.microsoft.com/office/drawing/2014/main" id="{2B4A76F5-4DD6-B3B4-A522-ECD143D38A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2442" y="1285929"/>
            <a:ext cx="3014998" cy="3715406"/>
          </a:xfrm>
          <a:prstGeom prst="rect">
            <a:avLst/>
          </a:prstGeom>
        </p:spPr>
      </p:pic>
      <p:sp>
        <p:nvSpPr>
          <p:cNvPr id="36" name="Title Placeholder 1">
            <a:extLst>
              <a:ext uri="{FF2B5EF4-FFF2-40B4-BE49-F238E27FC236}">
                <a16:creationId xmlns:a16="http://schemas.microsoft.com/office/drawing/2014/main" id="{D7BEA09C-5FA4-283D-831E-8B44961516A2}"/>
              </a:ext>
            </a:extLst>
          </p:cNvPr>
          <p:cNvSpPr>
            <a:spLocks noGrp="1"/>
          </p:cNvSpPr>
          <p:nvPr>
            <p:ph type="title" hasCustomPrompt="1"/>
          </p:nvPr>
        </p:nvSpPr>
        <p:spPr>
          <a:xfrm>
            <a:off x="1296841" y="1253516"/>
            <a:ext cx="4259133" cy="2122527"/>
          </a:xfrm>
          <a:prstGeom prst="rect">
            <a:avLst/>
          </a:prstGeom>
        </p:spPr>
        <p:txBody>
          <a:bodyPr vert="horz" lIns="91440" tIns="45720" rIns="91440" bIns="45720" rtlCol="0" anchor="t">
            <a:noAutofit/>
          </a:bodyPr>
          <a:lstStyle>
            <a:lvl1pPr>
              <a:lnSpc>
                <a:spcPct val="100000"/>
              </a:lnSpc>
              <a:spcBef>
                <a:spcPts val="546"/>
              </a:spcBef>
              <a:spcAft>
                <a:spcPts val="546"/>
              </a:spcAft>
              <a:defRPr sz="3275" b="1" i="0">
                <a:solidFill>
                  <a:schemeClr val="bg1"/>
                </a:solidFill>
                <a:latin typeface="Outfit" pitchFamily="2" charset="0"/>
              </a:defRPr>
            </a:lvl1pPr>
          </a:lstStyle>
          <a:p>
            <a:r>
              <a:rPr lang="en-GB"/>
              <a:t>Divider Slide</a:t>
            </a:r>
            <a:br>
              <a:rPr lang="en-GB"/>
            </a:br>
            <a:r>
              <a:rPr lang="en-GB"/>
              <a:t>Max 4 lines </a:t>
            </a:r>
            <a:br>
              <a:rPr lang="en-GB"/>
            </a:br>
            <a:r>
              <a:rPr lang="en-GB"/>
              <a:t>for copy to be placed here</a:t>
            </a:r>
            <a:endParaRPr lang="en-US"/>
          </a:p>
        </p:txBody>
      </p:sp>
      <p:sp>
        <p:nvSpPr>
          <p:cNvPr id="40" name="object 3">
            <a:extLst>
              <a:ext uri="{FF2B5EF4-FFF2-40B4-BE49-F238E27FC236}">
                <a16:creationId xmlns:a16="http://schemas.microsoft.com/office/drawing/2014/main" id="{EE53FCE0-553F-884D-67FD-F3AAC22407C2}"/>
              </a:ext>
            </a:extLst>
          </p:cNvPr>
          <p:cNvSpPr/>
          <p:nvPr userDrawn="1"/>
        </p:nvSpPr>
        <p:spPr>
          <a:xfrm>
            <a:off x="6788112" y="1"/>
            <a:ext cx="152998"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pic>
        <p:nvPicPr>
          <p:cNvPr id="2" name="Picture 1" descr="Logo&#10;&#10;Description automatically generated">
            <a:extLst>
              <a:ext uri="{FF2B5EF4-FFF2-40B4-BE49-F238E27FC236}">
                <a16:creationId xmlns:a16="http://schemas.microsoft.com/office/drawing/2014/main" id="{6146766B-E704-89BC-C74D-827F0419B5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Tree>
    <p:extLst>
      <p:ext uri="{BB962C8B-B14F-4D97-AF65-F5344CB8AC3E}">
        <p14:creationId xmlns:p14="http://schemas.microsoft.com/office/powerpoint/2010/main" val="1070793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BBBA1B77-52BC-3189-9D44-3FD2E311CDCD}"/>
              </a:ext>
            </a:extLst>
          </p:cNvPr>
          <p:cNvSpPr/>
          <p:nvPr userDrawn="1"/>
        </p:nvSpPr>
        <p:spPr>
          <a:xfrm>
            <a:off x="2" y="1"/>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390122" y="470471"/>
            <a:ext cx="6226717"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a:t>
            </a:r>
            <a:endParaRPr lang="en-US"/>
          </a:p>
        </p:txBody>
      </p:sp>
      <p:sp>
        <p:nvSpPr>
          <p:cNvPr id="5" name="Content Placeholder 2">
            <a:extLst>
              <a:ext uri="{FF2B5EF4-FFF2-40B4-BE49-F238E27FC236}">
                <a16:creationId xmlns:a16="http://schemas.microsoft.com/office/drawing/2014/main" id="{A324C769-1998-A06D-6E9C-55F0D1FA758C}"/>
              </a:ext>
            </a:extLst>
          </p:cNvPr>
          <p:cNvSpPr>
            <a:spLocks noGrp="1"/>
          </p:cNvSpPr>
          <p:nvPr>
            <p:ph idx="1"/>
          </p:nvPr>
        </p:nvSpPr>
        <p:spPr>
          <a:xfrm>
            <a:off x="424549" y="1187520"/>
            <a:ext cx="8235197" cy="3578432"/>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Logo&#10;&#10;Description automatically generated with medium confidence">
            <a:extLst>
              <a:ext uri="{FF2B5EF4-FFF2-40B4-BE49-F238E27FC236}">
                <a16:creationId xmlns:a16="http://schemas.microsoft.com/office/drawing/2014/main" id="{D52D5089-5F97-B379-B016-CBAE299BF52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99110" y="233388"/>
            <a:ext cx="1642925" cy="810969"/>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2" y="1"/>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2" y="470471"/>
            <a:ext cx="6226717"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Titles</a:t>
            </a:r>
            <a:endParaRPr lang="en-US"/>
          </a:p>
        </p:txBody>
      </p:sp>
      <p:pic>
        <p:nvPicPr>
          <p:cNvPr id="2" name="Picture 1" descr="Logo&#10;&#10;Description automatically generated with medium confidence">
            <a:extLst>
              <a:ext uri="{FF2B5EF4-FFF2-40B4-BE49-F238E27FC236}">
                <a16:creationId xmlns:a16="http://schemas.microsoft.com/office/drawing/2014/main" id="{BE9CC1BC-D016-1832-201F-844D3B148D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99110" y="233388"/>
            <a:ext cx="1642925" cy="810969"/>
          </a:xfrm>
          <a:prstGeom prst="rect">
            <a:avLst/>
          </a:prstGeom>
        </p:spPr>
      </p:pic>
    </p:spTree>
    <p:extLst>
      <p:ext uri="{BB962C8B-B14F-4D97-AF65-F5344CB8AC3E}">
        <p14:creationId xmlns:p14="http://schemas.microsoft.com/office/powerpoint/2010/main" val="3266912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2" y="290"/>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2" y="470471"/>
            <a:ext cx="6226717"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Titles</a:t>
            </a:r>
            <a:endParaRPr lang="en-US"/>
          </a:p>
        </p:txBody>
      </p:sp>
      <p:sp>
        <p:nvSpPr>
          <p:cNvPr id="6" name="Picture Placeholder 12">
            <a:extLst>
              <a:ext uri="{FF2B5EF4-FFF2-40B4-BE49-F238E27FC236}">
                <a16:creationId xmlns:a16="http://schemas.microsoft.com/office/drawing/2014/main" id="{125DBA8C-F4DB-0D36-D51C-275FFF5B12E3}"/>
              </a:ext>
            </a:extLst>
          </p:cNvPr>
          <p:cNvSpPr>
            <a:spLocks noGrp="1"/>
          </p:cNvSpPr>
          <p:nvPr>
            <p:ph type="pic" sz="quarter" idx="11"/>
          </p:nvPr>
        </p:nvSpPr>
        <p:spPr>
          <a:xfrm>
            <a:off x="5554548" y="1425526"/>
            <a:ext cx="3589452" cy="3719281"/>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2" name="object 3">
            <a:extLst>
              <a:ext uri="{FF2B5EF4-FFF2-40B4-BE49-F238E27FC236}">
                <a16:creationId xmlns:a16="http://schemas.microsoft.com/office/drawing/2014/main" id="{1380E4B3-05CE-C39D-C7D6-CAB444C30F52}"/>
              </a:ext>
            </a:extLst>
          </p:cNvPr>
          <p:cNvSpPr/>
          <p:nvPr userDrawn="1"/>
        </p:nvSpPr>
        <p:spPr>
          <a:xfrm>
            <a:off x="5430647" y="1425525"/>
            <a:ext cx="123903" cy="371768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pic>
        <p:nvPicPr>
          <p:cNvPr id="7" name="Picture 6" descr="Logo&#10;&#10;Description automatically generated with medium confidence">
            <a:extLst>
              <a:ext uri="{FF2B5EF4-FFF2-40B4-BE49-F238E27FC236}">
                <a16:creationId xmlns:a16="http://schemas.microsoft.com/office/drawing/2014/main" id="{37F3E0AF-6064-F11F-0CFB-18BA8C1A4A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99110" y="233388"/>
            <a:ext cx="1642925" cy="810969"/>
          </a:xfrm>
          <a:prstGeom prst="rect">
            <a:avLst/>
          </a:prstGeom>
        </p:spPr>
      </p:pic>
    </p:spTree>
    <p:extLst>
      <p:ext uri="{BB962C8B-B14F-4D97-AF65-F5344CB8AC3E}">
        <p14:creationId xmlns:p14="http://schemas.microsoft.com/office/powerpoint/2010/main" val="2426431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0" y="0"/>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0" y="470470"/>
            <a:ext cx="6226717"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Titles</a:t>
            </a:r>
            <a:endParaRPr lang="en-US"/>
          </a:p>
        </p:txBody>
      </p:sp>
      <p:pic>
        <p:nvPicPr>
          <p:cNvPr id="5" name="Picture 4" descr="Logo&#10;&#10;Description automatically generated with medium confidence">
            <a:extLst>
              <a:ext uri="{FF2B5EF4-FFF2-40B4-BE49-F238E27FC236}">
                <a16:creationId xmlns:a16="http://schemas.microsoft.com/office/drawing/2014/main" id="{6A1D255E-E94D-A404-E22D-1870FE2B8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8" y="101243"/>
            <a:ext cx="1642925" cy="1081292"/>
          </a:xfrm>
          <a:prstGeom prst="rect">
            <a:avLst/>
          </a:prstGeom>
        </p:spPr>
      </p:pic>
    </p:spTree>
    <p:extLst>
      <p:ext uri="{BB962C8B-B14F-4D97-AF65-F5344CB8AC3E}">
        <p14:creationId xmlns:p14="http://schemas.microsoft.com/office/powerpoint/2010/main" val="3266912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Only Slide_opt1">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7" y="1"/>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390120" y="470471"/>
            <a:ext cx="8505402"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sp>
        <p:nvSpPr>
          <p:cNvPr id="3" name="Content Placeholder 2">
            <a:extLst>
              <a:ext uri="{FF2B5EF4-FFF2-40B4-BE49-F238E27FC236}">
                <a16:creationId xmlns:a16="http://schemas.microsoft.com/office/drawing/2014/main" id="{0ABF1A5B-745A-E6EC-8F3D-4FD608B1B0A9}"/>
              </a:ext>
            </a:extLst>
          </p:cNvPr>
          <p:cNvSpPr>
            <a:spLocks noGrp="1"/>
          </p:cNvSpPr>
          <p:nvPr>
            <p:ph idx="1"/>
          </p:nvPr>
        </p:nvSpPr>
        <p:spPr>
          <a:xfrm>
            <a:off x="424549" y="1187521"/>
            <a:ext cx="8235197" cy="2546046"/>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Logo&#10;&#10;Description automatically generated with medium confidence">
            <a:extLst>
              <a:ext uri="{FF2B5EF4-FFF2-40B4-BE49-F238E27FC236}">
                <a16:creationId xmlns:a16="http://schemas.microsoft.com/office/drawing/2014/main" id="{5143318D-3C1A-609C-B2AF-CB96CE85D4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0188" y="4190239"/>
            <a:ext cx="1642925" cy="810969"/>
          </a:xfrm>
          <a:prstGeom prst="rect">
            <a:avLst/>
          </a:prstGeom>
        </p:spPr>
      </p:pic>
    </p:spTree>
    <p:extLst>
      <p:ext uri="{BB962C8B-B14F-4D97-AF65-F5344CB8AC3E}">
        <p14:creationId xmlns:p14="http://schemas.microsoft.com/office/powerpoint/2010/main" val="36133110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Only Slide_opt2">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7" y="1"/>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424549" y="2141468"/>
            <a:ext cx="8235197" cy="2546046"/>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390120" y="1299193"/>
            <a:ext cx="8630056"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pic>
        <p:nvPicPr>
          <p:cNvPr id="4" name="Picture 3" descr="Logo&#10;&#10;Description automatically generated with medium confidence">
            <a:extLst>
              <a:ext uri="{FF2B5EF4-FFF2-40B4-BE49-F238E27FC236}">
                <a16:creationId xmlns:a16="http://schemas.microsoft.com/office/drawing/2014/main" id="{5940C3EA-B361-FC6B-9D64-C24E654DD4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Tree>
    <p:extLst>
      <p:ext uri="{BB962C8B-B14F-4D97-AF65-F5344CB8AC3E}">
        <p14:creationId xmlns:p14="http://schemas.microsoft.com/office/powerpoint/2010/main" val="444015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Only Slide_opt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BD68109-0D5F-A423-C4F3-DEA6B5C0B444}"/>
              </a:ext>
            </a:extLst>
          </p:cNvPr>
          <p:cNvSpPr/>
          <p:nvPr userDrawn="1"/>
        </p:nvSpPr>
        <p:spPr>
          <a:xfrm>
            <a:off x="0" y="5019324"/>
            <a:ext cx="9144000" cy="12389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rgbClr val="01DCA5"/>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426478" y="1274652"/>
            <a:ext cx="8235197" cy="2683331"/>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455" b="0" i="0">
                <a:solidFill>
                  <a:srgbClr val="003C3B"/>
                </a:solidFill>
                <a:latin typeface="Outfit" pitchFamily="2" charset="0"/>
                <a:ea typeface="Inter" panose="02000503000000020004" pitchFamily="2" charset="0"/>
              </a:defRPr>
            </a:lvl2pPr>
            <a:lvl3pPr>
              <a:defRPr sz="1455" b="0" i="0">
                <a:solidFill>
                  <a:srgbClr val="003C3B"/>
                </a:solidFill>
                <a:latin typeface="Outfit" pitchFamily="2" charset="0"/>
                <a:ea typeface="Inter" panose="02000503000000020004" pitchFamily="2" charset="0"/>
              </a:defRPr>
            </a:lvl3pPr>
            <a:lvl4pPr>
              <a:defRPr sz="1455" b="0" i="0">
                <a:solidFill>
                  <a:srgbClr val="003C3B"/>
                </a:solidFill>
                <a:latin typeface="Outfit" pitchFamily="2" charset="0"/>
                <a:ea typeface="Inter" panose="02000503000000020004" pitchFamily="2" charset="0"/>
              </a:defRPr>
            </a:lvl4pPr>
            <a:lvl5pPr>
              <a:defRPr sz="1455"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390120" y="470471"/>
            <a:ext cx="8565037"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pic>
        <p:nvPicPr>
          <p:cNvPr id="5" name="Picture 4" descr="Logo&#10;&#10;Description automatically generated with medium confidence">
            <a:extLst>
              <a:ext uri="{FF2B5EF4-FFF2-40B4-BE49-F238E27FC236}">
                <a16:creationId xmlns:a16="http://schemas.microsoft.com/office/drawing/2014/main" id="{951A7B06-4309-B6DD-746F-BBFB55C918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0188" y="4190239"/>
            <a:ext cx="1642925" cy="810969"/>
          </a:xfrm>
          <a:prstGeom prst="rect">
            <a:avLst/>
          </a:prstGeom>
        </p:spPr>
      </p:pic>
    </p:spTree>
    <p:extLst>
      <p:ext uri="{BB962C8B-B14F-4D97-AF65-F5344CB8AC3E}">
        <p14:creationId xmlns:p14="http://schemas.microsoft.com/office/powerpoint/2010/main" val="169160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mp; Image Slide_opt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5819698" y="1"/>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2562365"/>
            <a:ext cx="4389830" cy="2125149"/>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301345"/>
            <a:ext cx="5344760" cy="923848"/>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sp>
        <p:nvSpPr>
          <p:cNvPr id="4" name="Picture Placeholder 12">
            <a:extLst>
              <a:ext uri="{FF2B5EF4-FFF2-40B4-BE49-F238E27FC236}">
                <a16:creationId xmlns:a16="http://schemas.microsoft.com/office/drawing/2014/main" id="{53827B12-AFEC-0AC9-04EF-BDF6A071CF2E}"/>
              </a:ext>
            </a:extLst>
          </p:cNvPr>
          <p:cNvSpPr>
            <a:spLocks noGrp="1"/>
          </p:cNvSpPr>
          <p:nvPr>
            <p:ph type="pic" sz="quarter" idx="11"/>
          </p:nvPr>
        </p:nvSpPr>
        <p:spPr>
          <a:xfrm>
            <a:off x="5943600" y="1306"/>
            <a:ext cx="3200400" cy="51435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F1F90FD5-FF59-7F5E-D3C4-87CB8FB91E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Image Slide_opt2">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3378523" y="289"/>
            <a:ext cx="123903" cy="5143211"/>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3656511" y="1705175"/>
            <a:ext cx="4389830" cy="2125149"/>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3656512" y="421413"/>
            <a:ext cx="5509537" cy="923848"/>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sp>
        <p:nvSpPr>
          <p:cNvPr id="3" name="Picture Placeholder 12">
            <a:extLst>
              <a:ext uri="{FF2B5EF4-FFF2-40B4-BE49-F238E27FC236}">
                <a16:creationId xmlns:a16="http://schemas.microsoft.com/office/drawing/2014/main" id="{666F29F3-5F63-ECBC-D7F4-B4046920754E}"/>
              </a:ext>
            </a:extLst>
          </p:cNvPr>
          <p:cNvSpPr>
            <a:spLocks noGrp="1"/>
          </p:cNvSpPr>
          <p:nvPr>
            <p:ph type="pic" sz="quarter" idx="11"/>
          </p:nvPr>
        </p:nvSpPr>
        <p:spPr>
          <a:xfrm>
            <a:off x="0" y="2149"/>
            <a:ext cx="3370388" cy="51435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7" name="Picture 6" descr="Logo&#10;&#10;Description automatically generated with medium confidence">
            <a:extLst>
              <a:ext uri="{FF2B5EF4-FFF2-40B4-BE49-F238E27FC236}">
                <a16:creationId xmlns:a16="http://schemas.microsoft.com/office/drawing/2014/main" id="{BB1857D5-33AC-2E9E-0ACD-8A403E69382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24880" y="4190239"/>
            <a:ext cx="1642925" cy="810969"/>
          </a:xfrm>
          <a:prstGeom prst="rect">
            <a:avLst/>
          </a:prstGeom>
        </p:spPr>
      </p:pic>
    </p:spTree>
    <p:extLst>
      <p:ext uri="{BB962C8B-B14F-4D97-AF65-F5344CB8AC3E}">
        <p14:creationId xmlns:p14="http://schemas.microsoft.com/office/powerpoint/2010/main" val="1918808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Only Slid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F4E101A4-56D7-2B69-7070-2CA34A9EEFCC}"/>
              </a:ext>
            </a:extLst>
          </p:cNvPr>
          <p:cNvSpPr>
            <a:spLocks noGrp="1"/>
          </p:cNvSpPr>
          <p:nvPr>
            <p:ph type="pic" sz="quarter" idx="11"/>
          </p:nvPr>
        </p:nvSpPr>
        <p:spPr>
          <a:xfrm>
            <a:off x="0" y="2149"/>
            <a:ext cx="9144000" cy="51435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2600472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ltiple Image Slide_opt1">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9020099" y="1"/>
            <a:ext cx="123903" cy="5143211"/>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8" name="Picture Placeholder 12">
            <a:extLst>
              <a:ext uri="{FF2B5EF4-FFF2-40B4-BE49-F238E27FC236}">
                <a16:creationId xmlns:a16="http://schemas.microsoft.com/office/drawing/2014/main" id="{C6CDE099-1FB8-58A8-FC61-4700ECB4DA69}"/>
              </a:ext>
            </a:extLst>
          </p:cNvPr>
          <p:cNvSpPr>
            <a:spLocks noGrp="1"/>
          </p:cNvSpPr>
          <p:nvPr>
            <p:ph type="pic" sz="quarter" idx="13"/>
          </p:nvPr>
        </p:nvSpPr>
        <p:spPr>
          <a:xfrm>
            <a:off x="437910" y="1231975"/>
            <a:ext cx="2186519" cy="2002406"/>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EC66147D-9FC7-612D-FFE0-F5B777FAF52E}"/>
              </a:ext>
            </a:extLst>
          </p:cNvPr>
          <p:cNvSpPr>
            <a:spLocks noGrp="1"/>
          </p:cNvSpPr>
          <p:nvPr>
            <p:ph type="pic" sz="quarter" idx="14"/>
          </p:nvPr>
        </p:nvSpPr>
        <p:spPr>
          <a:xfrm>
            <a:off x="3321410" y="1231975"/>
            <a:ext cx="2186519" cy="2002406"/>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1" name="Picture Placeholder 12">
            <a:extLst>
              <a:ext uri="{FF2B5EF4-FFF2-40B4-BE49-F238E27FC236}">
                <a16:creationId xmlns:a16="http://schemas.microsoft.com/office/drawing/2014/main" id="{2BA07D73-342E-F574-3FF1-6110E6D91C04}"/>
              </a:ext>
            </a:extLst>
          </p:cNvPr>
          <p:cNvSpPr>
            <a:spLocks noGrp="1"/>
          </p:cNvSpPr>
          <p:nvPr>
            <p:ph type="pic" sz="quarter" idx="15"/>
          </p:nvPr>
        </p:nvSpPr>
        <p:spPr>
          <a:xfrm>
            <a:off x="6184343" y="1231975"/>
            <a:ext cx="2186519" cy="2002406"/>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3" name="Picture 2" descr="Logo&#10;&#10;Description automatically generated with medium confidence">
            <a:extLst>
              <a:ext uri="{FF2B5EF4-FFF2-40B4-BE49-F238E27FC236}">
                <a16:creationId xmlns:a16="http://schemas.microsoft.com/office/drawing/2014/main" id="{57BC838E-3CA1-9E19-80C1-F759BC7FA4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Tree>
    <p:extLst>
      <p:ext uri="{BB962C8B-B14F-4D97-AF65-F5344CB8AC3E}">
        <p14:creationId xmlns:p14="http://schemas.microsoft.com/office/powerpoint/2010/main" val="6433960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ultiple Image Slide_opt2">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963E5D43-6872-AA68-89A8-5460AE836BC0}"/>
              </a:ext>
            </a:extLst>
          </p:cNvPr>
          <p:cNvSpPr/>
          <p:nvPr userDrawn="1"/>
        </p:nvSpPr>
        <p:spPr>
          <a:xfrm>
            <a:off x="9020099" y="1"/>
            <a:ext cx="123903" cy="5143211"/>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9" name="Picture Placeholder 12">
            <a:extLst>
              <a:ext uri="{FF2B5EF4-FFF2-40B4-BE49-F238E27FC236}">
                <a16:creationId xmlns:a16="http://schemas.microsoft.com/office/drawing/2014/main" id="{4441B3FD-1279-E5F0-E2EF-2F813922601B}"/>
              </a:ext>
            </a:extLst>
          </p:cNvPr>
          <p:cNvSpPr>
            <a:spLocks noGrp="1"/>
          </p:cNvSpPr>
          <p:nvPr>
            <p:ph type="pic" sz="quarter" idx="13"/>
          </p:nvPr>
        </p:nvSpPr>
        <p:spPr>
          <a:xfrm>
            <a:off x="305322" y="1333875"/>
            <a:ext cx="2774183" cy="3707164"/>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6981FABC-D64E-DD4E-DD40-88B87CDE4C1B}"/>
              </a:ext>
            </a:extLst>
          </p:cNvPr>
          <p:cNvSpPr>
            <a:spLocks noGrp="1"/>
          </p:cNvSpPr>
          <p:nvPr>
            <p:ph type="pic" sz="quarter" idx="14"/>
          </p:nvPr>
        </p:nvSpPr>
        <p:spPr>
          <a:xfrm>
            <a:off x="3188822" y="1333875"/>
            <a:ext cx="2774183" cy="3707164"/>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Picture Placeholder 12">
            <a:extLst>
              <a:ext uri="{FF2B5EF4-FFF2-40B4-BE49-F238E27FC236}">
                <a16:creationId xmlns:a16="http://schemas.microsoft.com/office/drawing/2014/main" id="{267225A8-DF92-6DC4-B9E0-536C7B8E9CEE}"/>
              </a:ext>
            </a:extLst>
          </p:cNvPr>
          <p:cNvSpPr>
            <a:spLocks noGrp="1"/>
          </p:cNvSpPr>
          <p:nvPr>
            <p:ph type="pic" sz="quarter" idx="15"/>
          </p:nvPr>
        </p:nvSpPr>
        <p:spPr>
          <a:xfrm>
            <a:off x="6051755" y="1333875"/>
            <a:ext cx="2774183" cy="3707164"/>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3" name="Picture 2" descr="Logo&#10;&#10;Description automatically generated with medium confidence">
            <a:extLst>
              <a:ext uri="{FF2B5EF4-FFF2-40B4-BE49-F238E27FC236}">
                <a16:creationId xmlns:a16="http://schemas.microsoft.com/office/drawing/2014/main" id="{4B2203F6-FE5B-BED2-25D6-0E22F6DDF0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Tree>
    <p:extLst>
      <p:ext uri="{BB962C8B-B14F-4D97-AF65-F5344CB8AC3E}">
        <p14:creationId xmlns:p14="http://schemas.microsoft.com/office/powerpoint/2010/main" val="811359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ultiple Image Slide_opt3">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963E5D43-6872-AA68-89A8-5460AE836BC0}"/>
              </a:ext>
            </a:extLst>
          </p:cNvPr>
          <p:cNvSpPr/>
          <p:nvPr userDrawn="1"/>
        </p:nvSpPr>
        <p:spPr>
          <a:xfrm>
            <a:off x="9020099" y="1"/>
            <a:ext cx="123903" cy="5143211"/>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D8CD300-AFD2-A445-594E-242C47286653}"/>
              </a:ext>
            </a:extLst>
          </p:cNvPr>
          <p:cNvSpPr>
            <a:spLocks noGrp="1"/>
          </p:cNvSpPr>
          <p:nvPr>
            <p:ph type="title" hasCustomPrompt="1"/>
          </p:nvPr>
        </p:nvSpPr>
        <p:spPr>
          <a:xfrm>
            <a:off x="390119" y="1301345"/>
            <a:ext cx="5395534" cy="923848"/>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main images</a:t>
            </a:r>
            <a:endParaRPr lang="en-US"/>
          </a:p>
        </p:txBody>
      </p:sp>
      <p:sp>
        <p:nvSpPr>
          <p:cNvPr id="7" name="Picture Placeholder 12">
            <a:extLst>
              <a:ext uri="{FF2B5EF4-FFF2-40B4-BE49-F238E27FC236}">
                <a16:creationId xmlns:a16="http://schemas.microsoft.com/office/drawing/2014/main" id="{26C29E3D-6339-BE55-5799-0028BAFC3DEA}"/>
              </a:ext>
            </a:extLst>
          </p:cNvPr>
          <p:cNvSpPr>
            <a:spLocks noGrp="1"/>
          </p:cNvSpPr>
          <p:nvPr>
            <p:ph type="pic" sz="quarter" idx="13"/>
          </p:nvPr>
        </p:nvSpPr>
        <p:spPr>
          <a:xfrm>
            <a:off x="127971" y="2899244"/>
            <a:ext cx="2774183" cy="214179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8" name="Picture Placeholder 12">
            <a:extLst>
              <a:ext uri="{FF2B5EF4-FFF2-40B4-BE49-F238E27FC236}">
                <a16:creationId xmlns:a16="http://schemas.microsoft.com/office/drawing/2014/main" id="{5557DA65-DD09-B94E-7CC0-8C994100CDE0}"/>
              </a:ext>
            </a:extLst>
          </p:cNvPr>
          <p:cNvSpPr>
            <a:spLocks noGrp="1"/>
          </p:cNvSpPr>
          <p:nvPr>
            <p:ph type="pic" sz="quarter" idx="14"/>
          </p:nvPr>
        </p:nvSpPr>
        <p:spPr>
          <a:xfrm>
            <a:off x="3011471" y="2899244"/>
            <a:ext cx="2774183" cy="214179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9" name="Picture Placeholder 12">
            <a:extLst>
              <a:ext uri="{FF2B5EF4-FFF2-40B4-BE49-F238E27FC236}">
                <a16:creationId xmlns:a16="http://schemas.microsoft.com/office/drawing/2014/main" id="{3B0D28BD-15AE-5855-9139-0860ED508082}"/>
              </a:ext>
            </a:extLst>
          </p:cNvPr>
          <p:cNvSpPr>
            <a:spLocks noGrp="1"/>
          </p:cNvSpPr>
          <p:nvPr>
            <p:ph type="pic" sz="quarter" idx="15"/>
          </p:nvPr>
        </p:nvSpPr>
        <p:spPr>
          <a:xfrm>
            <a:off x="5874403" y="2899244"/>
            <a:ext cx="2774183" cy="214179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16776A6F-95C0-3396-27FC-9703F86B11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Tree>
    <p:extLst>
      <p:ext uri="{BB962C8B-B14F-4D97-AF65-F5344CB8AC3E}">
        <p14:creationId xmlns:p14="http://schemas.microsoft.com/office/powerpoint/2010/main" val="325207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mp; Image Slide_opt4">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2562365"/>
            <a:ext cx="4389830" cy="2125149"/>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301345"/>
            <a:ext cx="5583298" cy="923848"/>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pic>
        <p:nvPicPr>
          <p:cNvPr id="4" name="Picture 3" descr="Logo&#10;&#10;Description automatically generated with medium confidence">
            <a:extLst>
              <a:ext uri="{FF2B5EF4-FFF2-40B4-BE49-F238E27FC236}">
                <a16:creationId xmlns:a16="http://schemas.microsoft.com/office/drawing/2014/main" id="{74ECCFC5-86B8-2C47-F037-3D8510C5E3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2" y="233388"/>
            <a:ext cx="1642925" cy="810969"/>
          </a:xfrm>
          <a:prstGeom prst="rect">
            <a:avLst/>
          </a:prstGeom>
        </p:spPr>
      </p:pic>
    </p:spTree>
    <p:extLst>
      <p:ext uri="{BB962C8B-B14F-4D97-AF65-F5344CB8AC3E}">
        <p14:creationId xmlns:p14="http://schemas.microsoft.com/office/powerpoint/2010/main" val="698958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0" y="289"/>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0" y="470470"/>
            <a:ext cx="6226717"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Titles</a:t>
            </a:r>
            <a:endParaRPr lang="en-US"/>
          </a:p>
        </p:txBody>
      </p:sp>
      <p:pic>
        <p:nvPicPr>
          <p:cNvPr id="5" name="Picture 4" descr="Logo&#10;&#10;Description automatically generated with medium confidence">
            <a:extLst>
              <a:ext uri="{FF2B5EF4-FFF2-40B4-BE49-F238E27FC236}">
                <a16:creationId xmlns:a16="http://schemas.microsoft.com/office/drawing/2014/main" id="{6A1D255E-E94D-A404-E22D-1870FE2B8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8" y="101243"/>
            <a:ext cx="1642925" cy="1081292"/>
          </a:xfrm>
          <a:prstGeom prst="rect">
            <a:avLst/>
          </a:prstGeom>
        </p:spPr>
      </p:pic>
      <p:sp>
        <p:nvSpPr>
          <p:cNvPr id="6" name="Picture Placeholder 12">
            <a:extLst>
              <a:ext uri="{FF2B5EF4-FFF2-40B4-BE49-F238E27FC236}">
                <a16:creationId xmlns:a16="http://schemas.microsoft.com/office/drawing/2014/main" id="{125DBA8C-F4DB-0D36-D51C-275FFF5B12E3}"/>
              </a:ext>
            </a:extLst>
          </p:cNvPr>
          <p:cNvSpPr>
            <a:spLocks noGrp="1"/>
          </p:cNvSpPr>
          <p:nvPr>
            <p:ph type="pic" sz="quarter" idx="11"/>
          </p:nvPr>
        </p:nvSpPr>
        <p:spPr>
          <a:xfrm>
            <a:off x="5554548" y="1425525"/>
            <a:ext cx="3589452" cy="3719281"/>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2" name="object 3">
            <a:extLst>
              <a:ext uri="{FF2B5EF4-FFF2-40B4-BE49-F238E27FC236}">
                <a16:creationId xmlns:a16="http://schemas.microsoft.com/office/drawing/2014/main" id="{1380E4B3-05CE-C39D-C7D6-CAB444C30F52}"/>
              </a:ext>
            </a:extLst>
          </p:cNvPr>
          <p:cNvSpPr/>
          <p:nvPr userDrawn="1"/>
        </p:nvSpPr>
        <p:spPr>
          <a:xfrm>
            <a:off x="5430645" y="1425525"/>
            <a:ext cx="123903" cy="371768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Tree>
    <p:extLst>
      <p:ext uri="{BB962C8B-B14F-4D97-AF65-F5344CB8AC3E}">
        <p14:creationId xmlns:p14="http://schemas.microsoft.com/office/powerpoint/2010/main" val="2426431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Slide_opt3">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F23457A-38BB-DF64-F930-13DF3E90421D}"/>
              </a:ext>
            </a:extLst>
          </p:cNvPr>
          <p:cNvSpPr>
            <a:spLocks noGrp="1"/>
          </p:cNvSpPr>
          <p:nvPr>
            <p:ph type="title" hasCustomPrompt="1"/>
          </p:nvPr>
        </p:nvSpPr>
        <p:spPr>
          <a:xfrm>
            <a:off x="390119" y="4176466"/>
            <a:ext cx="4043248" cy="491239"/>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Thank you.</a:t>
            </a:r>
            <a:endParaRPr lang="en-US"/>
          </a:p>
        </p:txBody>
      </p:sp>
      <p:pic>
        <p:nvPicPr>
          <p:cNvPr id="2" name="Picture 1" descr="Logo&#10;&#10;Description automatically generated with medium confidence">
            <a:extLst>
              <a:ext uri="{FF2B5EF4-FFF2-40B4-BE49-F238E27FC236}">
                <a16:creationId xmlns:a16="http://schemas.microsoft.com/office/drawing/2014/main" id="{E838B55D-7C35-60F1-B242-574C8A7C51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1" y="76847"/>
            <a:ext cx="2856187" cy="1409851"/>
          </a:xfrm>
          <a:prstGeom prst="rect">
            <a:avLst/>
          </a:prstGeom>
        </p:spPr>
      </p:pic>
    </p:spTree>
    <p:extLst>
      <p:ext uri="{BB962C8B-B14F-4D97-AF65-F5344CB8AC3E}">
        <p14:creationId xmlns:p14="http://schemas.microsoft.com/office/powerpoint/2010/main" val="18947420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Slide_opt2">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1"/>
            <a:ext cx="9144000" cy="5143211"/>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03C3B"/>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4176466"/>
            <a:ext cx="4043248" cy="491239"/>
          </a:xfrm>
          <a:prstGeom prst="rect">
            <a:avLst/>
          </a:prstGeom>
        </p:spPr>
        <p:txBody>
          <a:bodyPr vert="horz" lIns="91440" tIns="45720" rIns="91440" bIns="45720" rtlCol="0" anchor="t">
            <a:noAutofit/>
          </a:bodyPr>
          <a:lstStyle>
            <a:lvl1pPr>
              <a:defRPr sz="3002" b="0" i="0">
                <a:solidFill>
                  <a:schemeClr val="bg1"/>
                </a:solidFill>
                <a:latin typeface="Outfit" pitchFamily="2" charset="0"/>
              </a:defRPr>
            </a:lvl1pPr>
          </a:lstStyle>
          <a:p>
            <a:r>
              <a:rPr lang="en-GB"/>
              <a:t>Thank you.</a:t>
            </a:r>
            <a:endParaRPr lang="en-US"/>
          </a:p>
        </p:txBody>
      </p:sp>
      <p:pic>
        <p:nvPicPr>
          <p:cNvPr id="3" name="Picture 2" descr="Logo&#10;&#10;Description automatically generated">
            <a:extLst>
              <a:ext uri="{FF2B5EF4-FFF2-40B4-BE49-F238E27FC236}">
                <a16:creationId xmlns:a16="http://schemas.microsoft.com/office/drawing/2014/main" id="{EC78FE60-23E3-4102-E9FA-9F781714E6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0" y="76847"/>
            <a:ext cx="2856186" cy="1409851"/>
          </a:xfrm>
          <a:prstGeom prst="rect">
            <a:avLst/>
          </a:prstGeom>
        </p:spPr>
      </p:pic>
    </p:spTree>
    <p:extLst>
      <p:ext uri="{BB962C8B-B14F-4D97-AF65-F5344CB8AC3E}">
        <p14:creationId xmlns:p14="http://schemas.microsoft.com/office/powerpoint/2010/main" val="10127540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Slide_opt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1"/>
            <a:ext cx="9144000" cy="5143211"/>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17D69"/>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4176466"/>
            <a:ext cx="4043248" cy="491239"/>
          </a:xfrm>
          <a:prstGeom prst="rect">
            <a:avLst/>
          </a:prstGeom>
        </p:spPr>
        <p:txBody>
          <a:bodyPr vert="horz" lIns="91440" tIns="45720" rIns="91440" bIns="45720" rtlCol="0" anchor="t">
            <a:noAutofit/>
          </a:bodyPr>
          <a:lstStyle>
            <a:lvl1pPr>
              <a:defRPr sz="3002" b="0" i="0">
                <a:solidFill>
                  <a:schemeClr val="bg1"/>
                </a:solidFill>
                <a:latin typeface="Outfit" pitchFamily="2" charset="0"/>
              </a:defRPr>
            </a:lvl1pPr>
          </a:lstStyle>
          <a:p>
            <a:r>
              <a:rPr lang="en-GB"/>
              <a:t>Thank you.</a:t>
            </a:r>
            <a:endParaRPr lang="en-US"/>
          </a:p>
        </p:txBody>
      </p:sp>
      <p:pic>
        <p:nvPicPr>
          <p:cNvPr id="3" name="Picture 2" descr="Logo&#10;&#10;Description automatically generated">
            <a:extLst>
              <a:ext uri="{FF2B5EF4-FFF2-40B4-BE49-F238E27FC236}">
                <a16:creationId xmlns:a16="http://schemas.microsoft.com/office/drawing/2014/main" id="{86B7E26C-103B-12A2-21B8-3CB4DD6152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320" y="76847"/>
            <a:ext cx="2856186" cy="1409851"/>
          </a:xfrm>
          <a:prstGeom prst="rect">
            <a:avLst/>
          </a:prstGeom>
        </p:spPr>
      </p:pic>
    </p:spTree>
    <p:extLst>
      <p:ext uri="{BB962C8B-B14F-4D97-AF65-F5344CB8AC3E}">
        <p14:creationId xmlns:p14="http://schemas.microsoft.com/office/powerpoint/2010/main" val="32204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Slide_opt1">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5" y="0"/>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390120" y="470470"/>
            <a:ext cx="6919882"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pic>
        <p:nvPicPr>
          <p:cNvPr id="2" name="Picture 1" descr="Logo&#10;&#10;Description automatically generated with medium confidence">
            <a:extLst>
              <a:ext uri="{FF2B5EF4-FFF2-40B4-BE49-F238E27FC236}">
                <a16:creationId xmlns:a16="http://schemas.microsoft.com/office/drawing/2014/main" id="{0D9F827A-E976-6ABC-1466-86F285CB7C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7" y="3970892"/>
            <a:ext cx="1642925" cy="1081292"/>
          </a:xfrm>
          <a:prstGeom prst="rect">
            <a:avLst/>
          </a:prstGeom>
        </p:spPr>
      </p:pic>
      <p:sp>
        <p:nvSpPr>
          <p:cNvPr id="3" name="Content Placeholder 2">
            <a:extLst>
              <a:ext uri="{FF2B5EF4-FFF2-40B4-BE49-F238E27FC236}">
                <a16:creationId xmlns:a16="http://schemas.microsoft.com/office/drawing/2014/main" id="{0ABF1A5B-745A-E6EC-8F3D-4FD608B1B0A9}"/>
              </a:ext>
            </a:extLst>
          </p:cNvPr>
          <p:cNvSpPr>
            <a:spLocks noGrp="1"/>
          </p:cNvSpPr>
          <p:nvPr>
            <p:ph idx="1"/>
          </p:nvPr>
        </p:nvSpPr>
        <p:spPr>
          <a:xfrm>
            <a:off x="424547" y="1187521"/>
            <a:ext cx="8235197" cy="2546046"/>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13311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Slide_opt2">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5" y="0"/>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424547" y="2141468"/>
            <a:ext cx="8235197" cy="2546046"/>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390120" y="1299192"/>
            <a:ext cx="6919882"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pic>
        <p:nvPicPr>
          <p:cNvPr id="12" name="Picture 11" descr="Logo&#10;&#10;Description automatically generated with medium confidence">
            <a:extLst>
              <a:ext uri="{FF2B5EF4-FFF2-40B4-BE49-F238E27FC236}">
                <a16:creationId xmlns:a16="http://schemas.microsoft.com/office/drawing/2014/main" id="{624B7872-7768-8994-9EFC-A12171D04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Tree>
    <p:extLst>
      <p:ext uri="{BB962C8B-B14F-4D97-AF65-F5344CB8AC3E}">
        <p14:creationId xmlns:p14="http://schemas.microsoft.com/office/powerpoint/2010/main" val="444015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Slide_opt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BD68109-0D5F-A423-C4F3-DEA6B5C0B444}"/>
              </a:ext>
            </a:extLst>
          </p:cNvPr>
          <p:cNvSpPr/>
          <p:nvPr userDrawn="1"/>
        </p:nvSpPr>
        <p:spPr>
          <a:xfrm>
            <a:off x="0" y="5019323"/>
            <a:ext cx="9144000" cy="12389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rgbClr val="01DCA5"/>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426476" y="1274651"/>
            <a:ext cx="8235197" cy="2683331"/>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455" b="0" i="0">
                <a:solidFill>
                  <a:srgbClr val="003C3B"/>
                </a:solidFill>
                <a:latin typeface="Outfit" pitchFamily="2" charset="0"/>
                <a:ea typeface="Inter" panose="02000503000000020004" pitchFamily="2" charset="0"/>
              </a:defRPr>
            </a:lvl2pPr>
            <a:lvl3pPr>
              <a:defRPr sz="1455" b="0" i="0">
                <a:solidFill>
                  <a:srgbClr val="003C3B"/>
                </a:solidFill>
                <a:latin typeface="Outfit" pitchFamily="2" charset="0"/>
                <a:ea typeface="Inter" panose="02000503000000020004" pitchFamily="2" charset="0"/>
              </a:defRPr>
            </a:lvl3pPr>
            <a:lvl4pPr>
              <a:defRPr sz="1455" b="0" i="0">
                <a:solidFill>
                  <a:srgbClr val="003C3B"/>
                </a:solidFill>
                <a:latin typeface="Outfit" pitchFamily="2" charset="0"/>
                <a:ea typeface="Inter" panose="02000503000000020004" pitchFamily="2" charset="0"/>
              </a:defRPr>
            </a:lvl4pPr>
            <a:lvl5pPr>
              <a:defRPr sz="1455"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390120" y="470470"/>
            <a:ext cx="6919882"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pic>
        <p:nvPicPr>
          <p:cNvPr id="8" name="Picture 7" descr="Logo&#10;&#10;Description automatically generated with medium confidence">
            <a:extLst>
              <a:ext uri="{FF2B5EF4-FFF2-40B4-BE49-F238E27FC236}">
                <a16:creationId xmlns:a16="http://schemas.microsoft.com/office/drawing/2014/main" id="{E9C1154D-36D6-A953-38F2-59B9E13E96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7" y="3970892"/>
            <a:ext cx="1642925" cy="1081292"/>
          </a:xfrm>
          <a:prstGeom prst="rect">
            <a:avLst/>
          </a:prstGeom>
        </p:spPr>
      </p:pic>
    </p:spTree>
    <p:extLst>
      <p:ext uri="{BB962C8B-B14F-4D97-AF65-F5344CB8AC3E}">
        <p14:creationId xmlns:p14="http://schemas.microsoft.com/office/powerpoint/2010/main" val="16916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Image Slide_opt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5226215" y="0"/>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2562365"/>
            <a:ext cx="4389830" cy="2125149"/>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301344"/>
            <a:ext cx="4043248" cy="923848"/>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pic>
        <p:nvPicPr>
          <p:cNvPr id="17" name="Picture 16" descr="Logo&#10;&#10;Description automatically generated with medium confidence">
            <a:extLst>
              <a:ext uri="{FF2B5EF4-FFF2-40B4-BE49-F238E27FC236}">
                <a16:creationId xmlns:a16="http://schemas.microsoft.com/office/drawing/2014/main" id="{05790506-9F65-EE13-ED28-F46439388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4" name="Picture Placeholder 12">
            <a:extLst>
              <a:ext uri="{FF2B5EF4-FFF2-40B4-BE49-F238E27FC236}">
                <a16:creationId xmlns:a16="http://schemas.microsoft.com/office/drawing/2014/main" id="{53827B12-AFEC-0AC9-04EF-BDF6A071CF2E}"/>
              </a:ext>
            </a:extLst>
          </p:cNvPr>
          <p:cNvSpPr>
            <a:spLocks noGrp="1"/>
          </p:cNvSpPr>
          <p:nvPr>
            <p:ph type="pic" sz="quarter" idx="11"/>
          </p:nvPr>
        </p:nvSpPr>
        <p:spPr>
          <a:xfrm>
            <a:off x="5347884" y="1306"/>
            <a:ext cx="3796116" cy="51435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4D371A-D2D5-4200-2DCE-D7D59B366953}"/>
              </a:ext>
            </a:extLst>
          </p:cNvPr>
          <p:cNvSpPr>
            <a:spLocks noGrp="1"/>
          </p:cNvSpPr>
          <p:nvPr>
            <p:ph type="title"/>
          </p:nvPr>
        </p:nvSpPr>
        <p:spPr>
          <a:xfrm>
            <a:off x="628903" y="273637"/>
            <a:ext cx="7886195" cy="994188"/>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4288139380"/>
      </p:ext>
    </p:extLst>
  </p:cSld>
  <p:clrMap bg1="lt1" tx1="dk1" bg2="lt2" tx2="dk2" accent1="accent1" accent2="accent2" accent3="accent3" accent4="accent4" accent5="accent5" accent6="accent6" hlink="hlink" folHlink="folHlink"/>
  <p:sldLayoutIdLst>
    <p:sldLayoutId id="2147483722" r:id="rId1"/>
    <p:sldLayoutId id="2147483673" r:id="rId2"/>
    <p:sldLayoutId id="2147483664" r:id="rId3"/>
    <p:sldLayoutId id="2147483862" r:id="rId4"/>
    <p:sldLayoutId id="2147483864" r:id="rId5"/>
    <p:sldLayoutId id="2147483674" r:id="rId6"/>
    <p:sldLayoutId id="2147483676" r:id="rId7"/>
    <p:sldLayoutId id="2147483675" r:id="rId8"/>
    <p:sldLayoutId id="2147483662" r:id="rId9"/>
    <p:sldLayoutId id="2147483678" r:id="rId10"/>
    <p:sldLayoutId id="2147483687" r:id="rId11"/>
    <p:sldLayoutId id="2147483689" r:id="rId12"/>
    <p:sldLayoutId id="2147483700" r:id="rId13"/>
    <p:sldLayoutId id="2147483701" r:id="rId14"/>
    <p:sldLayoutId id="2147483702" r:id="rId15"/>
    <p:sldLayoutId id="2147483719" r:id="rId16"/>
    <p:sldLayoutId id="2147483885" r:id="rId17"/>
  </p:sldLayoutIdLst>
  <p:txStyles>
    <p:titleStyle>
      <a:lvl1pPr algn="l" defTabSz="415869" rtl="0" eaLnBrk="1" latinLnBrk="0" hangingPunct="1">
        <a:lnSpc>
          <a:spcPct val="90000"/>
        </a:lnSpc>
        <a:spcBef>
          <a:spcPct val="0"/>
        </a:spcBef>
        <a:buNone/>
        <a:defRPr sz="2001" b="0" i="0" kern="1200">
          <a:solidFill>
            <a:srgbClr val="003C3B"/>
          </a:solidFill>
          <a:latin typeface="Outfit" pitchFamily="2" charset="0"/>
          <a:ea typeface="+mj-ea"/>
          <a:cs typeface="+mj-cs"/>
        </a:defRPr>
      </a:lvl1pPr>
    </p:titleStyle>
    <p:bodyStyle>
      <a:lvl1pPr marL="103967" indent="-103967" algn="l" defTabSz="415869" rtl="0" eaLnBrk="1" latinLnBrk="0" hangingPunct="1">
        <a:lnSpc>
          <a:spcPct val="90000"/>
        </a:lnSpc>
        <a:spcBef>
          <a:spcPts val="455"/>
        </a:spcBef>
        <a:buFont typeface="Arial" panose="020B0604020202020204" pitchFamily="34" charset="0"/>
        <a:buChar char="•"/>
        <a:defRPr sz="1273" kern="1200">
          <a:solidFill>
            <a:schemeClr val="tx1"/>
          </a:solidFill>
          <a:latin typeface="+mn-lt"/>
          <a:ea typeface="+mn-ea"/>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092" kern="1200">
          <a:solidFill>
            <a:schemeClr val="tx1"/>
          </a:solidFill>
          <a:latin typeface="+mn-lt"/>
          <a:ea typeface="+mn-ea"/>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910" kern="1200">
          <a:solidFill>
            <a:schemeClr val="tx1"/>
          </a:solidFill>
          <a:latin typeface="+mn-lt"/>
          <a:ea typeface="+mn-ea"/>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p:bodyStyle>
    <p:otherStyle>
      <a:defPPr>
        <a:defRPr lang="en-US"/>
      </a:defPPr>
      <a:lvl1pPr marL="0" algn="l" defTabSz="415869" rtl="0" eaLnBrk="1" latinLnBrk="0" hangingPunct="1">
        <a:defRPr sz="819" kern="1200">
          <a:solidFill>
            <a:schemeClr val="tx1"/>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4D371A-D2D5-4200-2DCE-D7D59B366953}"/>
              </a:ext>
            </a:extLst>
          </p:cNvPr>
          <p:cNvSpPr>
            <a:spLocks noGrp="1"/>
          </p:cNvSpPr>
          <p:nvPr>
            <p:ph type="title"/>
          </p:nvPr>
        </p:nvSpPr>
        <p:spPr>
          <a:xfrm>
            <a:off x="628905" y="273637"/>
            <a:ext cx="7886195" cy="994188"/>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4288139380"/>
      </p:ext>
    </p:extLst>
  </p:cSld>
  <p:clrMap bg1="lt1" tx1="dk1" bg2="lt2" tx2="dk2" accent1="accent1" accent2="accent2" accent3="accent3" accent4="accent4" accent5="accent5" accent6="accent6" hlink="hlink" folHlink="folHlink"/>
  <p:sldLayoutIdLst>
    <p:sldLayoutId id="2147483869" r:id="rId1"/>
    <p:sldLayoutId id="2147483721" r:id="rId2"/>
    <p:sldLayoutId id="2147483661" r:id="rId3"/>
    <p:sldLayoutId id="2147483698" r:id="rId4"/>
    <p:sldLayoutId id="2147483716" r:id="rId5"/>
    <p:sldLayoutId id="2147483867" r:id="rId6"/>
    <p:sldLayoutId id="2147483785" r:id="rId7"/>
    <p:sldLayoutId id="2147483793" r:id="rId8"/>
    <p:sldLayoutId id="2147483730" r:id="rId9"/>
    <p:sldLayoutId id="2147483699" r:id="rId10"/>
    <p:sldLayoutId id="2147483804" r:id="rId11"/>
    <p:sldLayoutId id="2147483830" r:id="rId12"/>
    <p:sldLayoutId id="2147483823" r:id="rId13"/>
    <p:sldLayoutId id="2147483853" r:id="rId14"/>
    <p:sldLayoutId id="2147483690" r:id="rId15"/>
    <p:sldLayoutId id="2147483870" r:id="rId16"/>
    <p:sldLayoutId id="2147483840" r:id="rId17"/>
    <p:sldLayoutId id="2147483720" r:id="rId18"/>
    <p:sldLayoutId id="2147483667" r:id="rId19"/>
    <p:sldLayoutId id="2147483871" r:id="rId20"/>
    <p:sldLayoutId id="2147483872" r:id="rId21"/>
    <p:sldLayoutId id="2147483873" r:id="rId22"/>
    <p:sldLayoutId id="2147483874" r:id="rId23"/>
    <p:sldLayoutId id="2147483875" r:id="rId24"/>
    <p:sldLayoutId id="2147483876" r:id="rId25"/>
    <p:sldLayoutId id="2147483877" r:id="rId26"/>
    <p:sldLayoutId id="2147483878" r:id="rId27"/>
    <p:sldLayoutId id="2147483879" r:id="rId28"/>
    <p:sldLayoutId id="2147483880" r:id="rId29"/>
    <p:sldLayoutId id="2147483881" r:id="rId30"/>
    <p:sldLayoutId id="2147483882" r:id="rId31"/>
    <p:sldLayoutId id="2147483883" r:id="rId32"/>
    <p:sldLayoutId id="2147483680" r:id="rId33"/>
    <p:sldLayoutId id="2147483884" r:id="rId34"/>
    <p:sldLayoutId id="2147483682" r:id="rId35"/>
  </p:sldLayoutIdLst>
  <p:txStyles>
    <p:titleStyle>
      <a:lvl1pPr algn="l" defTabSz="415859" rtl="0" eaLnBrk="1" latinLnBrk="0" hangingPunct="1">
        <a:lnSpc>
          <a:spcPct val="90000"/>
        </a:lnSpc>
        <a:spcBef>
          <a:spcPct val="0"/>
        </a:spcBef>
        <a:buNone/>
        <a:defRPr sz="2001" b="0" i="0" kern="1200">
          <a:solidFill>
            <a:srgbClr val="003C3B"/>
          </a:solidFill>
          <a:latin typeface="Outfit" pitchFamily="2" charset="0"/>
          <a:ea typeface="+mj-ea"/>
          <a:cs typeface="+mj-cs"/>
        </a:defRPr>
      </a:lvl1pPr>
    </p:titleStyle>
    <p:bodyStyle>
      <a:lvl1pPr marL="103964" indent="-103964" algn="l" defTabSz="415859" rtl="0" eaLnBrk="1" latinLnBrk="0" hangingPunct="1">
        <a:lnSpc>
          <a:spcPct val="90000"/>
        </a:lnSpc>
        <a:spcBef>
          <a:spcPts val="455"/>
        </a:spcBef>
        <a:buFont typeface="Arial" panose="020B0604020202020204" pitchFamily="34" charset="0"/>
        <a:buChar char="•"/>
        <a:defRPr sz="1273" kern="1200">
          <a:solidFill>
            <a:schemeClr val="tx1"/>
          </a:solidFill>
          <a:latin typeface="+mn-lt"/>
          <a:ea typeface="+mn-ea"/>
          <a:cs typeface="+mn-cs"/>
        </a:defRPr>
      </a:lvl1pPr>
      <a:lvl2pPr marL="311894" indent="-103964" algn="l" defTabSz="415859" rtl="0" eaLnBrk="1" latinLnBrk="0" hangingPunct="1">
        <a:lnSpc>
          <a:spcPct val="90000"/>
        </a:lnSpc>
        <a:spcBef>
          <a:spcPts val="227"/>
        </a:spcBef>
        <a:buFont typeface="Arial" panose="020B0604020202020204" pitchFamily="34" charset="0"/>
        <a:buChar char="•"/>
        <a:defRPr sz="1092" kern="1200">
          <a:solidFill>
            <a:schemeClr val="tx1"/>
          </a:solidFill>
          <a:latin typeface="+mn-lt"/>
          <a:ea typeface="+mn-ea"/>
          <a:cs typeface="+mn-cs"/>
        </a:defRPr>
      </a:lvl2pPr>
      <a:lvl3pPr marL="519823" indent="-103964" algn="l" defTabSz="415859" rtl="0" eaLnBrk="1" latinLnBrk="0" hangingPunct="1">
        <a:lnSpc>
          <a:spcPct val="90000"/>
        </a:lnSpc>
        <a:spcBef>
          <a:spcPts val="227"/>
        </a:spcBef>
        <a:buFont typeface="Arial" panose="020B0604020202020204" pitchFamily="34" charset="0"/>
        <a:buChar char="•"/>
        <a:defRPr sz="910" kern="1200">
          <a:solidFill>
            <a:schemeClr val="tx1"/>
          </a:solidFill>
          <a:latin typeface="+mn-lt"/>
          <a:ea typeface="+mn-ea"/>
          <a:cs typeface="+mn-cs"/>
        </a:defRPr>
      </a:lvl3pPr>
      <a:lvl4pPr marL="727753" indent="-103964" algn="l" defTabSz="41585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4pPr>
      <a:lvl5pPr marL="935683" indent="-103964" algn="l" defTabSz="41585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5pPr>
      <a:lvl6pPr marL="1143611" indent="-103964" algn="l" defTabSz="41585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41" indent="-103964" algn="l" defTabSz="41585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470" indent="-103964" algn="l" defTabSz="41585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00" indent="-103964" algn="l" defTabSz="41585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p:bodyStyle>
    <p:otherStyle>
      <a:defPPr>
        <a:defRPr lang="en-US"/>
      </a:defPPr>
      <a:lvl1pPr marL="0" algn="l" defTabSz="415859" rtl="0" eaLnBrk="1" latinLnBrk="0" hangingPunct="1">
        <a:defRPr sz="819" kern="1200">
          <a:solidFill>
            <a:schemeClr val="tx1"/>
          </a:solidFill>
          <a:latin typeface="+mn-lt"/>
          <a:ea typeface="+mn-ea"/>
          <a:cs typeface="+mn-cs"/>
        </a:defRPr>
      </a:lvl1pPr>
      <a:lvl2pPr marL="207930" algn="l" defTabSz="415859" rtl="0" eaLnBrk="1" latinLnBrk="0" hangingPunct="1">
        <a:defRPr sz="819" kern="1200">
          <a:solidFill>
            <a:schemeClr val="tx1"/>
          </a:solidFill>
          <a:latin typeface="+mn-lt"/>
          <a:ea typeface="+mn-ea"/>
          <a:cs typeface="+mn-cs"/>
        </a:defRPr>
      </a:lvl2pPr>
      <a:lvl3pPr marL="415859" algn="l" defTabSz="415859" rtl="0" eaLnBrk="1" latinLnBrk="0" hangingPunct="1">
        <a:defRPr sz="819" kern="1200">
          <a:solidFill>
            <a:schemeClr val="tx1"/>
          </a:solidFill>
          <a:latin typeface="+mn-lt"/>
          <a:ea typeface="+mn-ea"/>
          <a:cs typeface="+mn-cs"/>
        </a:defRPr>
      </a:lvl3pPr>
      <a:lvl4pPr marL="623789" algn="l" defTabSz="415859" rtl="0" eaLnBrk="1" latinLnBrk="0" hangingPunct="1">
        <a:defRPr sz="819" kern="1200">
          <a:solidFill>
            <a:schemeClr val="tx1"/>
          </a:solidFill>
          <a:latin typeface="+mn-lt"/>
          <a:ea typeface="+mn-ea"/>
          <a:cs typeface="+mn-cs"/>
        </a:defRPr>
      </a:lvl4pPr>
      <a:lvl5pPr marL="831717" algn="l" defTabSz="415859" rtl="0" eaLnBrk="1" latinLnBrk="0" hangingPunct="1">
        <a:defRPr sz="819" kern="1200">
          <a:solidFill>
            <a:schemeClr val="tx1"/>
          </a:solidFill>
          <a:latin typeface="+mn-lt"/>
          <a:ea typeface="+mn-ea"/>
          <a:cs typeface="+mn-cs"/>
        </a:defRPr>
      </a:lvl5pPr>
      <a:lvl6pPr marL="1039647" algn="l" defTabSz="415859" rtl="0" eaLnBrk="1" latinLnBrk="0" hangingPunct="1">
        <a:defRPr sz="819" kern="1200">
          <a:solidFill>
            <a:schemeClr val="tx1"/>
          </a:solidFill>
          <a:latin typeface="+mn-lt"/>
          <a:ea typeface="+mn-ea"/>
          <a:cs typeface="+mn-cs"/>
        </a:defRPr>
      </a:lvl6pPr>
      <a:lvl7pPr marL="1247576" algn="l" defTabSz="415859" rtl="0" eaLnBrk="1" latinLnBrk="0" hangingPunct="1">
        <a:defRPr sz="819" kern="1200">
          <a:solidFill>
            <a:schemeClr val="tx1"/>
          </a:solidFill>
          <a:latin typeface="+mn-lt"/>
          <a:ea typeface="+mn-ea"/>
          <a:cs typeface="+mn-cs"/>
        </a:defRPr>
      </a:lvl7pPr>
      <a:lvl8pPr marL="1455506" algn="l" defTabSz="415859" rtl="0" eaLnBrk="1" latinLnBrk="0" hangingPunct="1">
        <a:defRPr sz="819" kern="1200">
          <a:solidFill>
            <a:schemeClr val="tx1"/>
          </a:solidFill>
          <a:latin typeface="+mn-lt"/>
          <a:ea typeface="+mn-ea"/>
          <a:cs typeface="+mn-cs"/>
        </a:defRPr>
      </a:lvl8pPr>
      <a:lvl9pPr marL="1663435" algn="l" defTabSz="415859" rtl="0" eaLnBrk="1" latinLnBrk="0" hangingPunct="1">
        <a:defRPr sz="81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ele.exeter.ac.uk/course/view.php?id=10655&amp;section=6"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s://education.exeter.ac.uk/partnership/mentor_zone/induction_training_and_feedback/" TargetMode="External"/><Relationship Id="rId4" Type="http://schemas.openxmlformats.org/officeDocument/2006/relationships/hyperlink" Target="https://ele.exeter.ac.uk/course/view.php?id=9610&amp;section=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hyperlink" Target="https://education.exeter.ac.uk/partnership/mentor_zone/coursehandbooksanddocuments/"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hyperlink" Target="https://www.swtt.net" TargetMode="External"/><Relationship Id="rId2" Type="http://schemas.openxmlformats.org/officeDocument/2006/relationships/notesSlide" Target="../notesSlides/notesSlide24.xml"/><Relationship Id="rId1" Type="http://schemas.openxmlformats.org/officeDocument/2006/relationships/slideLayout" Target="../slideLayouts/slideLayout42.xml"/><Relationship Id="rId4" Type="http://schemas.openxmlformats.org/officeDocument/2006/relationships/hyperlink" Target="https://www.swiftteachertraining.org.uk/"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hyperlink" Target="https://recapexeter.cloud.panopto.eu/Panopto/Pages/Viewer.aspx?id=9ea23fd5-7f3c-48af-90f8-b0b200a1ec92"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universityofexeteruk.sharepoint.com/:w:/r/sites/PGCEManagementTeams/_layouts/15/Doc.aspx?sourcedoc=%7BE0E19B5E-EFA0-4FA0-A71B-C5C4EFFFB46A%7D&amp;file=Outcome%20of%20UVT%20Visit%20Record%20Review%20August%202023.docx&amp;action=default&amp;mobileredirect=tru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3857" r="23857"/>
          <a:stretch>
            <a:fillRect/>
          </a:stretch>
        </p:blipFill>
        <p:spPr/>
      </p:pic>
      <p:sp>
        <p:nvSpPr>
          <p:cNvPr id="5" name="Title 3"/>
          <p:cNvSpPr txBox="1">
            <a:spLocks/>
          </p:cNvSpPr>
          <p:nvPr/>
        </p:nvSpPr>
        <p:spPr>
          <a:xfrm>
            <a:off x="452574" y="1477119"/>
            <a:ext cx="4285316" cy="2625682"/>
          </a:xfrm>
          <a:prstGeom prst="rect">
            <a:avLst/>
          </a:prstGeom>
        </p:spPr>
        <p:txBody>
          <a:bodyPr vert="horz" lIns="91440" tIns="45720" rIns="91440" bIns="45720" rtlCol="0" anchor="t">
            <a:noAutofit/>
          </a:bodyPr>
          <a:lstStyle>
            <a:lvl1pPr algn="l" defTabSz="415869" rtl="0" eaLnBrk="1" latinLnBrk="0" hangingPunct="1">
              <a:lnSpc>
                <a:spcPct val="90000"/>
              </a:lnSpc>
              <a:spcBef>
                <a:spcPct val="0"/>
              </a:spcBef>
              <a:buNone/>
              <a:defRPr sz="3275" b="1" i="0" kern="1200">
                <a:solidFill>
                  <a:schemeClr val="bg1"/>
                </a:solidFill>
                <a:latin typeface="Outfit" pitchFamily="2" charset="0"/>
                <a:ea typeface="+mj-ea"/>
                <a:cs typeface="+mj-cs"/>
              </a:defRPr>
            </a:lvl1pPr>
          </a:lstStyle>
          <a:p>
            <a:r>
              <a:rPr lang="en-GB" sz="4000">
                <a:latin typeface="Outfit"/>
                <a:cs typeface="Outfit"/>
              </a:rPr>
              <a:t>Community of Practice UVT Annual Training 2023</a:t>
            </a:r>
            <a:endParaRPr lang="en-GB" sz="4000">
              <a:cs typeface="Outfit"/>
            </a:endParaRPr>
          </a:p>
        </p:txBody>
      </p:sp>
    </p:spTree>
    <p:extLst>
      <p:ext uri="{BB962C8B-B14F-4D97-AF65-F5344CB8AC3E}">
        <p14:creationId xmlns:p14="http://schemas.microsoft.com/office/powerpoint/2010/main" val="428835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Changes to other Templates</a:t>
            </a:r>
          </a:p>
        </p:txBody>
      </p:sp>
      <p:sp>
        <p:nvSpPr>
          <p:cNvPr id="3" name="Content Placeholder 2"/>
          <p:cNvSpPr>
            <a:spLocks noGrp="1"/>
          </p:cNvSpPr>
          <p:nvPr>
            <p:ph idx="1"/>
          </p:nvPr>
        </p:nvSpPr>
        <p:spPr>
          <a:xfrm>
            <a:off x="365170" y="1138992"/>
            <a:ext cx="8235197" cy="2546046"/>
          </a:xfrm>
        </p:spPr>
        <p:txBody>
          <a:bodyPr lIns="91440" tIns="45720" rIns="91440" bIns="45720" anchor="t"/>
          <a:lstStyle/>
          <a:p>
            <a:pPr marL="103505" indent="-103505"/>
            <a:r>
              <a:rPr lang="en-GB" sz="1400" b="1" dirty="0">
                <a:latin typeface="Outfit"/>
                <a:cs typeface="Outfit"/>
              </a:rPr>
              <a:t>Framework tasks</a:t>
            </a:r>
            <a:r>
              <a:rPr lang="en-GB" sz="1400" dirty="0">
                <a:latin typeface="Outfit"/>
                <a:cs typeface="Outfit"/>
              </a:rPr>
              <a:t>- These are now grouped per phase rather than per term. They are specific to the programme the trainee is on (i.e. primary/secondary/SDD primary/SDD secondary)</a:t>
            </a:r>
            <a:endParaRPr lang="en-US" sz="1400">
              <a:latin typeface="Outfit"/>
              <a:cs typeface="Outfit"/>
            </a:endParaRPr>
          </a:p>
          <a:p>
            <a:pPr marL="103505" indent="-103505"/>
            <a:endParaRPr lang="en-GB" sz="1400" dirty="0">
              <a:latin typeface="Outfit"/>
              <a:cs typeface="Outfit"/>
            </a:endParaRPr>
          </a:p>
          <a:p>
            <a:pPr marL="103505" indent="-103505"/>
            <a:r>
              <a:rPr lang="en-GB" sz="1400" b="1" dirty="0">
                <a:latin typeface="Outfit"/>
                <a:cs typeface="Outfit"/>
              </a:rPr>
              <a:t>Demonstrations and Agendas</a:t>
            </a:r>
            <a:r>
              <a:rPr lang="en-GB" sz="1400" dirty="0">
                <a:latin typeface="Outfit"/>
                <a:cs typeface="Outfit"/>
              </a:rPr>
              <a:t>- are now grouped as one agenda per template with the option of one or two demonstrations</a:t>
            </a:r>
          </a:p>
          <a:p>
            <a:pPr marL="103505" indent="-103505"/>
            <a:endParaRPr lang="en-GB" sz="1400" dirty="0">
              <a:latin typeface="Outfit"/>
              <a:cs typeface="Outfit"/>
            </a:endParaRPr>
          </a:p>
          <a:p>
            <a:pPr marL="103505" indent="-103505"/>
            <a:r>
              <a:rPr lang="en-GB" sz="1400" dirty="0">
                <a:latin typeface="Outfit"/>
                <a:cs typeface="Outfit"/>
              </a:rPr>
              <a:t>The focuses for Agendas and Focused Reflections are </a:t>
            </a:r>
            <a:r>
              <a:rPr lang="en-GB" sz="1400" b="1" dirty="0">
                <a:latin typeface="Outfit"/>
                <a:cs typeface="Outfit"/>
              </a:rPr>
              <a:t>now grouped</a:t>
            </a:r>
            <a:r>
              <a:rPr lang="en-GB" sz="1400" dirty="0">
                <a:latin typeface="Outfit"/>
                <a:cs typeface="Outfit"/>
              </a:rPr>
              <a:t> according to the profile descriptor headings</a:t>
            </a:r>
          </a:p>
          <a:p>
            <a:pPr marL="103505" indent="-103505"/>
            <a:endParaRPr lang="en-GB" sz="1400" dirty="0">
              <a:latin typeface="Outfit"/>
              <a:cs typeface="Outfit"/>
            </a:endParaRPr>
          </a:p>
          <a:p>
            <a:pPr marL="103505" indent="-103505"/>
            <a:r>
              <a:rPr lang="en-GB" sz="1400" dirty="0">
                <a:latin typeface="Outfit"/>
                <a:cs typeface="Outfit"/>
              </a:rPr>
              <a:t>We have added a </a:t>
            </a:r>
            <a:r>
              <a:rPr lang="en-GB" sz="1400" b="1" dirty="0">
                <a:latin typeface="Outfit"/>
                <a:cs typeface="Outfit"/>
              </a:rPr>
              <a:t>comment box for Lead Mentor</a:t>
            </a:r>
            <a:r>
              <a:rPr lang="en-GB" sz="1400" dirty="0">
                <a:latin typeface="Outfit"/>
                <a:cs typeface="Outfit"/>
              </a:rPr>
              <a:t> on WDM record as requested by UVTs</a:t>
            </a:r>
          </a:p>
          <a:p>
            <a:pPr marL="103505" indent="-103505"/>
            <a:endParaRPr lang="en-GB" sz="1400" dirty="0">
              <a:latin typeface="Outfit"/>
              <a:cs typeface="Outfit"/>
            </a:endParaRPr>
          </a:p>
          <a:p>
            <a:pPr marL="103505" indent="-103505"/>
            <a:r>
              <a:rPr lang="en-GB" sz="1400" dirty="0">
                <a:latin typeface="Outfit"/>
                <a:cs typeface="Outfit"/>
              </a:rPr>
              <a:t>We have made it more explicit on observation template that </a:t>
            </a:r>
            <a:r>
              <a:rPr lang="en-GB" sz="1400" b="1" dirty="0">
                <a:latin typeface="Outfit"/>
                <a:cs typeface="Outfit"/>
              </a:rPr>
              <a:t>lesson plan should be uploaded </a:t>
            </a:r>
            <a:r>
              <a:rPr lang="en-GB" sz="1400" dirty="0">
                <a:latin typeface="Outfit"/>
                <a:cs typeface="Outfit"/>
              </a:rPr>
              <a:t>to the template</a:t>
            </a:r>
          </a:p>
          <a:p>
            <a:pPr marL="0" indent="0">
              <a:buNone/>
            </a:pPr>
            <a:endParaRPr lang="en-GB"/>
          </a:p>
          <a:p>
            <a:pPr marL="103505" indent="-103505"/>
            <a:endParaRPr lang="en-GB">
              <a:cs typeface="Outfit" pitchFamily="2" charset="0"/>
            </a:endParaRPr>
          </a:p>
        </p:txBody>
      </p:sp>
    </p:spTree>
    <p:extLst>
      <p:ext uri="{BB962C8B-B14F-4D97-AF65-F5344CB8AC3E}">
        <p14:creationId xmlns:p14="http://schemas.microsoft.com/office/powerpoint/2010/main" val="1564161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latin typeface="Outfit"/>
                <a:cs typeface="Outfit"/>
              </a:rPr>
              <a:t>New Templates</a:t>
            </a:r>
            <a:endParaRPr lang="en-GB" sz="3000">
              <a:latin typeface="Outfit"/>
              <a:cs typeface="Outfit"/>
            </a:endParaRPr>
          </a:p>
        </p:txBody>
      </p:sp>
      <p:sp>
        <p:nvSpPr>
          <p:cNvPr id="3" name="Content Placeholder 2"/>
          <p:cNvSpPr>
            <a:spLocks noGrp="1"/>
          </p:cNvSpPr>
          <p:nvPr>
            <p:ph idx="1"/>
          </p:nvPr>
        </p:nvSpPr>
        <p:spPr>
          <a:xfrm>
            <a:off x="352439" y="1609889"/>
            <a:ext cx="8235197" cy="2476165"/>
          </a:xfrm>
        </p:spPr>
        <p:txBody>
          <a:bodyPr lIns="91440" tIns="45720" rIns="91440" bIns="45720" anchor="t"/>
          <a:lstStyle/>
          <a:p>
            <a:pPr marL="103505" indent="-103505"/>
            <a:r>
              <a:rPr lang="en-GB" sz="1600" b="1" dirty="0">
                <a:latin typeface="Outfit"/>
                <a:cs typeface="Outfit"/>
              </a:rPr>
              <a:t>ITAP reflection</a:t>
            </a:r>
            <a:r>
              <a:rPr lang="en-GB" sz="1600" dirty="0">
                <a:latin typeface="Outfit"/>
                <a:cs typeface="Outfit"/>
              </a:rPr>
              <a:t> – scheduled on the timeline for primary, unscheduled for secondary (as not all secondary trainees will take part in ITAP this year)</a:t>
            </a:r>
            <a:endParaRPr lang="en-US" sz="1600">
              <a:cs typeface="Outfit"/>
            </a:endParaRPr>
          </a:p>
          <a:p>
            <a:pPr marL="103505" indent="-103505"/>
            <a:endParaRPr lang="en-GB" sz="1600" dirty="0">
              <a:latin typeface="Outfit"/>
              <a:cs typeface="Outfit"/>
            </a:endParaRPr>
          </a:p>
          <a:p>
            <a:pPr marL="103505" indent="-103505"/>
            <a:endParaRPr lang="en-GB" sz="1600" dirty="0">
              <a:latin typeface="Outfit"/>
              <a:cs typeface="Outfit"/>
            </a:endParaRPr>
          </a:p>
          <a:p>
            <a:pPr marL="103505" indent="-103505"/>
            <a:r>
              <a:rPr lang="en-GB" sz="1600" b="1" dirty="0">
                <a:latin typeface="Outfit"/>
                <a:cs typeface="Outfit"/>
              </a:rPr>
              <a:t>Fundamental English and Maths action plans</a:t>
            </a:r>
            <a:r>
              <a:rPr lang="en-GB" sz="1600" dirty="0">
                <a:latin typeface="Outfit"/>
                <a:cs typeface="Outfit"/>
              </a:rPr>
              <a:t> can now be added onto the IDP even if a trainee has an existing TSP/CFC</a:t>
            </a:r>
          </a:p>
          <a:p>
            <a:pPr marL="0" lvl="0" indent="0">
              <a:buNone/>
            </a:pPr>
            <a:endParaRPr lang="en-GB"/>
          </a:p>
        </p:txBody>
      </p:sp>
    </p:spTree>
    <p:extLst>
      <p:ext uri="{BB962C8B-B14F-4D97-AF65-F5344CB8AC3E}">
        <p14:creationId xmlns:p14="http://schemas.microsoft.com/office/powerpoint/2010/main" val="158200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New training videos:</a:t>
            </a:r>
            <a:br>
              <a:rPr lang="en-GB"/>
            </a:br>
            <a:endParaRPr lang="en-GB"/>
          </a:p>
        </p:txBody>
      </p:sp>
      <p:sp>
        <p:nvSpPr>
          <p:cNvPr id="3" name="Content Placeholder 2"/>
          <p:cNvSpPr>
            <a:spLocks noGrp="1"/>
          </p:cNvSpPr>
          <p:nvPr>
            <p:ph idx="1"/>
          </p:nvPr>
        </p:nvSpPr>
        <p:spPr>
          <a:xfrm>
            <a:off x="424547" y="1187521"/>
            <a:ext cx="8235197" cy="3049432"/>
          </a:xfrm>
        </p:spPr>
        <p:txBody>
          <a:bodyPr lIns="91440" tIns="45720" rIns="91440" bIns="45720" anchor="t"/>
          <a:lstStyle/>
          <a:p>
            <a:pPr marL="0" indent="0">
              <a:buNone/>
            </a:pPr>
            <a:r>
              <a:rPr lang="en-GB" sz="1200" b="1" dirty="0">
                <a:latin typeface="Outfit"/>
                <a:cs typeface="Outfit"/>
              </a:rPr>
              <a:t>Please watch the videos, they are short and answer most questions. </a:t>
            </a:r>
            <a:endParaRPr lang="en-US" sz="1450" b="1">
              <a:latin typeface="Outfit"/>
              <a:cs typeface="Outfit"/>
            </a:endParaRPr>
          </a:p>
          <a:p>
            <a:pPr marL="0" indent="0">
              <a:buNone/>
            </a:pPr>
            <a:r>
              <a:rPr lang="en-GB" sz="1200" b="1" dirty="0">
                <a:latin typeface="Outfit"/>
                <a:cs typeface="Outfit"/>
              </a:rPr>
              <a:t>Trainees have videos available on ELE, school mentors on the Partnership website. </a:t>
            </a:r>
            <a:endParaRPr lang="en-GB">
              <a:cs typeface="Outfit" pitchFamily="2" charset="0"/>
            </a:endParaRPr>
          </a:p>
          <a:p>
            <a:pPr marL="103505" indent="-103505"/>
            <a:r>
              <a:rPr lang="en-GB" sz="1200" dirty="0">
                <a:latin typeface="Outfit"/>
                <a:cs typeface="Outfit"/>
              </a:rPr>
              <a:t>Introduction to the IDP (5 minutes 30 seconds)</a:t>
            </a:r>
          </a:p>
          <a:p>
            <a:pPr marL="103505" indent="-103505"/>
            <a:r>
              <a:rPr lang="en-GB" sz="1200" dirty="0">
                <a:latin typeface="Outfit"/>
                <a:cs typeface="Outfit"/>
              </a:rPr>
              <a:t>Adding and renaming templates (9 minutes 30 seconds)</a:t>
            </a:r>
          </a:p>
          <a:p>
            <a:pPr marL="103505" indent="-103505"/>
            <a:r>
              <a:rPr lang="en-GB" sz="1200" dirty="0">
                <a:latin typeface="Outfit"/>
                <a:cs typeface="Outfit"/>
              </a:rPr>
              <a:t>Linking Evidence (6 minutes 30 seconds)</a:t>
            </a:r>
          </a:p>
          <a:p>
            <a:pPr marL="103505" indent="-103505"/>
            <a:r>
              <a:rPr lang="en-GB" sz="1200" dirty="0">
                <a:latin typeface="Outfit"/>
                <a:cs typeface="Outfit"/>
              </a:rPr>
              <a:t>Anticipating Practice FRAP (5 minutes)</a:t>
            </a:r>
          </a:p>
          <a:p>
            <a:pPr marL="103505" indent="-103505"/>
            <a:r>
              <a:rPr lang="en-GB" sz="1200" dirty="0">
                <a:latin typeface="Outfit"/>
                <a:cs typeface="Outfit"/>
              </a:rPr>
              <a:t>Weekly Development Meeting (4 minutes)</a:t>
            </a:r>
          </a:p>
          <a:p>
            <a:pPr marL="103505" indent="-103505"/>
            <a:r>
              <a:rPr lang="en-GB" sz="1200" dirty="0">
                <a:latin typeface="Outfit"/>
                <a:cs typeface="Outfit"/>
              </a:rPr>
              <a:t>Reflective Conversations (5 minutes)</a:t>
            </a:r>
          </a:p>
          <a:p>
            <a:pPr marL="0" indent="0">
              <a:buNone/>
            </a:pPr>
            <a:r>
              <a:rPr lang="en-GB" sz="1200" b="1" dirty="0">
                <a:latin typeface="Outfit"/>
                <a:cs typeface="Outfit"/>
              </a:rPr>
              <a:t>Videos to follow</a:t>
            </a:r>
            <a:r>
              <a:rPr lang="en-GB" sz="1200" dirty="0">
                <a:latin typeface="Outfit"/>
                <a:cs typeface="Outfit"/>
              </a:rPr>
              <a:t>:</a:t>
            </a:r>
          </a:p>
          <a:p>
            <a:pPr marL="103505" indent="-103505"/>
            <a:r>
              <a:rPr lang="en-GB" sz="1200" dirty="0">
                <a:latin typeface="Outfit"/>
                <a:cs typeface="Outfit"/>
              </a:rPr>
              <a:t>BP, CP and DI FRAPs</a:t>
            </a:r>
          </a:p>
          <a:p>
            <a:pPr marL="103505" indent="-103505"/>
            <a:r>
              <a:rPr lang="en-GB" sz="1200" dirty="0">
                <a:latin typeface="Outfit"/>
                <a:cs typeface="Outfit"/>
              </a:rPr>
              <a:t>WDM in DI phase/ Focused Reflections</a:t>
            </a:r>
          </a:p>
          <a:p>
            <a:pPr marL="103505" indent="-103505"/>
            <a:r>
              <a:rPr lang="en-GB" sz="1200" dirty="0">
                <a:latin typeface="Outfit"/>
                <a:cs typeface="Outfit"/>
              </a:rPr>
              <a:t>FSR</a:t>
            </a:r>
          </a:p>
          <a:p>
            <a:pPr marL="103505" indent="-103505"/>
            <a:r>
              <a:rPr lang="en-GB" sz="1200" dirty="0">
                <a:latin typeface="Outfit"/>
                <a:cs typeface="Outfit"/>
              </a:rPr>
              <a:t>PGCE- ECT Transition</a:t>
            </a:r>
          </a:p>
          <a:p>
            <a:pPr marL="0" indent="0">
              <a:buNone/>
            </a:pPr>
            <a:endParaRPr lang="en-GB" sz="1000"/>
          </a:p>
          <a:p>
            <a:pPr marL="285750" lvl="0" indent="-285750"/>
            <a:endParaRPr lang="en-GB"/>
          </a:p>
        </p:txBody>
      </p:sp>
    </p:spTree>
    <p:extLst>
      <p:ext uri="{BB962C8B-B14F-4D97-AF65-F5344CB8AC3E}">
        <p14:creationId xmlns:p14="http://schemas.microsoft.com/office/powerpoint/2010/main" val="1093082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Links for videos</a:t>
            </a:r>
          </a:p>
        </p:txBody>
      </p:sp>
      <p:sp>
        <p:nvSpPr>
          <p:cNvPr id="3" name="Content Placeholder 2"/>
          <p:cNvSpPr>
            <a:spLocks noGrp="1"/>
          </p:cNvSpPr>
          <p:nvPr>
            <p:ph idx="1"/>
          </p:nvPr>
        </p:nvSpPr>
        <p:spPr/>
        <p:txBody>
          <a:bodyPr lIns="91440" tIns="45720" rIns="91440" bIns="45720" anchor="t"/>
          <a:lstStyle/>
          <a:p>
            <a:pPr marL="0" indent="0">
              <a:buNone/>
            </a:pPr>
            <a:r>
              <a:rPr lang="en-GB" sz="1600" dirty="0">
                <a:latin typeface="Outfit"/>
                <a:cs typeface="Outfit"/>
              </a:rPr>
              <a:t>School Direct distance:</a:t>
            </a:r>
            <a:endParaRPr lang="en-US" dirty="0">
              <a:latin typeface="Outfit"/>
              <a:cs typeface="Outfit"/>
            </a:endParaRPr>
          </a:p>
          <a:p>
            <a:pPr marL="103505" indent="-103505"/>
            <a:r>
              <a:rPr lang="en-GB" sz="1600" u="sng" dirty="0">
                <a:latin typeface="Outfit"/>
                <a:cs typeface="Outfit"/>
                <a:hlinkClick r:id="rId3"/>
              </a:rPr>
              <a:t>https://ele.exeter.ac.uk/course/view.php?id=10655&amp;section=6</a:t>
            </a:r>
            <a:r>
              <a:rPr lang="en-GB" sz="1600" dirty="0">
                <a:latin typeface="Outfit"/>
                <a:cs typeface="Outfit"/>
              </a:rPr>
              <a:t> </a:t>
            </a:r>
            <a:endParaRPr lang="en-GB" sz="1600" dirty="0">
              <a:cs typeface="Outfit"/>
            </a:endParaRPr>
          </a:p>
          <a:p>
            <a:pPr marL="103505" indent="-103505"/>
            <a:endParaRPr lang="en-GB" sz="1600" dirty="0">
              <a:latin typeface="Outfit"/>
              <a:cs typeface="Outfit"/>
            </a:endParaRPr>
          </a:p>
          <a:p>
            <a:pPr marL="0" indent="0">
              <a:buNone/>
            </a:pPr>
            <a:r>
              <a:rPr lang="en-GB" sz="1600" dirty="0">
                <a:latin typeface="Outfit"/>
                <a:cs typeface="Outfit"/>
              </a:rPr>
              <a:t>HEI and @exeter:</a:t>
            </a:r>
          </a:p>
          <a:p>
            <a:pPr marL="103505" indent="-103505"/>
            <a:r>
              <a:rPr lang="en-GB" sz="1600" u="sng" dirty="0">
                <a:latin typeface="Outfit"/>
                <a:cs typeface="Outfit"/>
                <a:hlinkClick r:id="rId4"/>
              </a:rPr>
              <a:t>https://ele.exeter.ac.uk/course/view.php?id=9610&amp;section=2</a:t>
            </a:r>
            <a:r>
              <a:rPr lang="en-GB" sz="1600" dirty="0">
                <a:latin typeface="Outfit"/>
                <a:cs typeface="Outfit"/>
              </a:rPr>
              <a:t> </a:t>
            </a:r>
            <a:endParaRPr lang="en-GB" sz="1600" dirty="0">
              <a:cs typeface="Outfit"/>
            </a:endParaRPr>
          </a:p>
          <a:p>
            <a:pPr marL="103505" indent="-103505"/>
            <a:endParaRPr lang="en-GB" sz="1600" dirty="0">
              <a:latin typeface="Outfit"/>
              <a:cs typeface="Outfit"/>
            </a:endParaRPr>
          </a:p>
          <a:p>
            <a:pPr marL="0" indent="0">
              <a:buNone/>
            </a:pPr>
            <a:r>
              <a:rPr lang="en-GB" sz="1600" dirty="0">
                <a:latin typeface="Outfit"/>
                <a:cs typeface="Outfit"/>
              </a:rPr>
              <a:t>Mentors:</a:t>
            </a:r>
          </a:p>
          <a:p>
            <a:pPr marL="103505" indent="-103505"/>
            <a:r>
              <a:rPr lang="en-GB" sz="1600" u="sng" dirty="0">
                <a:latin typeface="Outfit"/>
                <a:cs typeface="Outfit"/>
                <a:hlinkClick r:id="rId5"/>
              </a:rPr>
              <a:t>https://education.exeter.ac.uk/partnership/mentor_zone/induction_training_and_feedback/</a:t>
            </a:r>
            <a:endParaRPr lang="en-GB" sz="1600" dirty="0">
              <a:latin typeface="Outfit"/>
              <a:cs typeface="Outfit"/>
            </a:endParaRPr>
          </a:p>
          <a:p>
            <a:pPr marL="0" indent="0">
              <a:buNone/>
            </a:pPr>
            <a:r>
              <a:rPr lang="en-GB" sz="1600" dirty="0">
                <a:latin typeface="Outfit"/>
                <a:cs typeface="Outfit"/>
              </a:rPr>
              <a:t>Found in the ‘IDP user guides and training videos’ section of The Mentor Zone</a:t>
            </a:r>
            <a:endParaRPr lang="en-GB" sz="1600" dirty="0">
              <a:cs typeface="Outfit"/>
            </a:endParaRPr>
          </a:p>
          <a:p>
            <a:pPr marL="103505" indent="-103505"/>
            <a:endParaRPr lang="en-GB">
              <a:cs typeface="Outfit" pitchFamily="2" charset="0"/>
            </a:endParaRPr>
          </a:p>
        </p:txBody>
      </p:sp>
    </p:spTree>
    <p:extLst>
      <p:ext uri="{BB962C8B-B14F-4D97-AF65-F5344CB8AC3E}">
        <p14:creationId xmlns:p14="http://schemas.microsoft.com/office/powerpoint/2010/main" val="564000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119" y="470470"/>
            <a:ext cx="8321111" cy="461925"/>
          </a:xfrm>
        </p:spPr>
        <p:txBody>
          <a:bodyPr/>
          <a:lstStyle/>
          <a:p>
            <a:r>
              <a:rPr lang="en-GB" sz="2000" b="1" dirty="0">
                <a:latin typeface="Outfit"/>
                <a:cs typeface="Outfit"/>
              </a:rPr>
              <a:t>Additional training and instructions for the IDP</a:t>
            </a:r>
          </a:p>
        </p:txBody>
      </p:sp>
      <p:sp>
        <p:nvSpPr>
          <p:cNvPr id="3" name="Content Placeholder 2"/>
          <p:cNvSpPr>
            <a:spLocks noGrp="1"/>
          </p:cNvSpPr>
          <p:nvPr>
            <p:ph idx="1"/>
          </p:nvPr>
        </p:nvSpPr>
        <p:spPr>
          <a:xfrm>
            <a:off x="424547" y="1187521"/>
            <a:ext cx="8235197" cy="3079865"/>
          </a:xfrm>
        </p:spPr>
        <p:txBody>
          <a:bodyPr lIns="91440" tIns="45720" rIns="91440" bIns="45720" anchor="t"/>
          <a:lstStyle/>
          <a:p>
            <a:pPr marL="103505" indent="-103505"/>
            <a:r>
              <a:rPr lang="en-GB" sz="1100" dirty="0">
                <a:latin typeface="Outfit"/>
                <a:cs typeface="Outfit"/>
              </a:rPr>
              <a:t>We are being much clearer with trainees how they can </a:t>
            </a:r>
            <a:r>
              <a:rPr lang="en-GB" sz="1100" b="1" dirty="0">
                <a:latin typeface="Outfit"/>
                <a:cs typeface="Outfit"/>
              </a:rPr>
              <a:t>link evidence to the profile descriptors</a:t>
            </a:r>
            <a:r>
              <a:rPr lang="en-GB" sz="1100" dirty="0">
                <a:latin typeface="Outfit"/>
                <a:cs typeface="Outfit"/>
              </a:rPr>
              <a:t>. This should support them in being ready for their FRAP, and support Mentors and UVTs when looking at IDPs</a:t>
            </a:r>
            <a:endParaRPr lang="en-US" sz="1100">
              <a:latin typeface="Outfit"/>
              <a:cs typeface="Outfit"/>
            </a:endParaRPr>
          </a:p>
          <a:p>
            <a:pPr marL="103505" indent="-103505"/>
            <a:endParaRPr lang="en-GB" sz="1200" dirty="0">
              <a:latin typeface="Outfit"/>
              <a:cs typeface="Outfit"/>
            </a:endParaRPr>
          </a:p>
          <a:p>
            <a:pPr marL="103505" indent="-103505"/>
            <a:endParaRPr lang="en-GB" sz="1200" dirty="0">
              <a:latin typeface="Outfit"/>
              <a:cs typeface="Outfit"/>
            </a:endParaRPr>
          </a:p>
          <a:p>
            <a:pPr marL="103505" indent="-103505"/>
            <a:endParaRPr lang="en-GB" sz="1200" dirty="0">
              <a:latin typeface="Outfit"/>
              <a:cs typeface="Outfit"/>
            </a:endParaRPr>
          </a:p>
          <a:p>
            <a:pPr marL="103505" indent="-103505"/>
            <a:endParaRPr lang="en-GB" sz="1200" dirty="0">
              <a:latin typeface="Outfit"/>
              <a:cs typeface="Outfit"/>
            </a:endParaRPr>
          </a:p>
          <a:p>
            <a:pPr marL="103505" indent="-103505"/>
            <a:endParaRPr lang="en-GB" sz="1200" dirty="0">
              <a:latin typeface="Outfit"/>
              <a:cs typeface="Outfit"/>
            </a:endParaRPr>
          </a:p>
          <a:p>
            <a:pPr marL="103505" indent="-103505"/>
            <a:endParaRPr lang="en-GB" sz="1200" dirty="0">
              <a:latin typeface="Outfit"/>
              <a:cs typeface="Outfit"/>
            </a:endParaRPr>
          </a:p>
          <a:p>
            <a:pPr marL="103505" indent="-103505"/>
            <a:endParaRPr lang="en-GB" sz="1200" dirty="0">
              <a:latin typeface="Outfit"/>
              <a:cs typeface="Outfit"/>
            </a:endParaRPr>
          </a:p>
          <a:p>
            <a:pPr marL="103505" indent="-103505"/>
            <a:r>
              <a:rPr lang="en-GB" sz="1100" dirty="0">
                <a:latin typeface="Outfit"/>
                <a:cs typeface="Outfit"/>
              </a:rPr>
              <a:t>As they did last year, trainees should use their Phase Instructions on the Profile Descriptors to </a:t>
            </a:r>
            <a:r>
              <a:rPr lang="en-GB" sz="1100" b="1" dirty="0">
                <a:latin typeface="Outfit"/>
                <a:cs typeface="Outfit"/>
              </a:rPr>
              <a:t>programme their IDP in each phase</a:t>
            </a:r>
            <a:r>
              <a:rPr lang="en-GB" sz="1100" dirty="0">
                <a:latin typeface="Outfit"/>
                <a:cs typeface="Outfit"/>
              </a:rPr>
              <a:t>. We have done the first two weeks in school for them, and have reduced demos/agendas and observations to one per week for their first week</a:t>
            </a:r>
          </a:p>
          <a:p>
            <a:pPr marL="103505" indent="-103505"/>
            <a:endParaRPr lang="en-GB" sz="1100" dirty="0">
              <a:latin typeface="Outfit"/>
              <a:cs typeface="Outfit"/>
            </a:endParaRPr>
          </a:p>
          <a:p>
            <a:pPr marL="103505" indent="-103505"/>
            <a:r>
              <a:rPr lang="en-GB" sz="1100" dirty="0">
                <a:latin typeface="Outfit"/>
                <a:cs typeface="Outfit"/>
              </a:rPr>
              <a:t>There is now a </a:t>
            </a:r>
            <a:r>
              <a:rPr lang="en-GB" sz="1100" b="1" dirty="0">
                <a:latin typeface="Outfit"/>
                <a:cs typeface="Outfit"/>
              </a:rPr>
              <a:t>complete guide </a:t>
            </a:r>
            <a:r>
              <a:rPr lang="en-GB" sz="1100" dirty="0">
                <a:latin typeface="Outfit"/>
                <a:cs typeface="Outfit"/>
              </a:rPr>
              <a:t>to using the IDP on the Mentor Zone giving clear instructions from how to log on to adding a TSP/CFC</a:t>
            </a:r>
          </a:p>
          <a:p>
            <a:pPr marL="103505" indent="-103505"/>
            <a:endParaRPr lang="en-GB">
              <a:cs typeface="Outfit" pitchFamily="2" charset="0"/>
            </a:endParaRPr>
          </a:p>
        </p:txBody>
      </p:sp>
      <p:pic>
        <p:nvPicPr>
          <p:cNvPr id="4" name="Picture 3" descr="A screenshot of a computer&#10;&#10;Description automatically generated">
            <a:extLst>
              <a:ext uri="{FF2B5EF4-FFF2-40B4-BE49-F238E27FC236}">
                <a16:creationId xmlns:a16="http://schemas.microsoft.com/office/drawing/2014/main" id="{EDCCB8C3-B350-D7C9-BB0E-E04A5DB56D0F}"/>
              </a:ext>
            </a:extLst>
          </p:cNvPr>
          <p:cNvPicPr>
            <a:picLocks noChangeAspect="1"/>
          </p:cNvPicPr>
          <p:nvPr/>
        </p:nvPicPr>
        <p:blipFill>
          <a:blip r:embed="rId3"/>
          <a:stretch>
            <a:fillRect/>
          </a:stretch>
        </p:blipFill>
        <p:spPr>
          <a:xfrm>
            <a:off x="141933" y="1606325"/>
            <a:ext cx="3861078" cy="1283990"/>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509CFE7C-64C0-AB9C-7130-0276D000EDBA}"/>
              </a:ext>
            </a:extLst>
          </p:cNvPr>
          <p:cNvPicPr>
            <a:picLocks noChangeAspect="1"/>
          </p:cNvPicPr>
          <p:nvPr/>
        </p:nvPicPr>
        <p:blipFill>
          <a:blip r:embed="rId4"/>
          <a:stretch>
            <a:fillRect/>
          </a:stretch>
        </p:blipFill>
        <p:spPr>
          <a:xfrm>
            <a:off x="4362241" y="1531364"/>
            <a:ext cx="4319533" cy="1540673"/>
          </a:xfrm>
          <a:prstGeom prst="rect">
            <a:avLst/>
          </a:prstGeom>
        </p:spPr>
      </p:pic>
    </p:spTree>
    <p:extLst>
      <p:ext uri="{BB962C8B-B14F-4D97-AF65-F5344CB8AC3E}">
        <p14:creationId xmlns:p14="http://schemas.microsoft.com/office/powerpoint/2010/main" val="3290621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Communications from Partnership- Bulletins:</a:t>
            </a:r>
            <a:br>
              <a:rPr lang="en-GB"/>
            </a:br>
            <a:endParaRPr lang="en-GB"/>
          </a:p>
        </p:txBody>
      </p:sp>
      <p:sp>
        <p:nvSpPr>
          <p:cNvPr id="3" name="Content Placeholder 2"/>
          <p:cNvSpPr>
            <a:spLocks noGrp="1"/>
          </p:cNvSpPr>
          <p:nvPr>
            <p:ph idx="1"/>
          </p:nvPr>
        </p:nvSpPr>
        <p:spPr>
          <a:xfrm>
            <a:off x="281760" y="1425995"/>
            <a:ext cx="8235197" cy="1346525"/>
          </a:xfrm>
        </p:spPr>
        <p:txBody>
          <a:bodyPr lIns="91440" tIns="45720" rIns="91440" bIns="45720" anchor="t"/>
          <a:lstStyle/>
          <a:p>
            <a:pPr marL="0" lvl="0" indent="0">
              <a:buNone/>
            </a:pPr>
            <a:endParaRPr lang="en-GB" b="1"/>
          </a:p>
          <a:p>
            <a:pPr marL="103505" indent="-103505"/>
            <a:r>
              <a:rPr lang="en-GB" sz="1200" dirty="0">
                <a:latin typeface="Outfit"/>
                <a:cs typeface="Outfit"/>
              </a:rPr>
              <a:t>Send out bulletins at the start of each phase. </a:t>
            </a:r>
            <a:endParaRPr lang="en-GB" sz="1200" dirty="0">
              <a:cs typeface="Outfit"/>
            </a:endParaRPr>
          </a:p>
          <a:p>
            <a:pPr marL="103505" indent="-103505"/>
            <a:r>
              <a:rPr lang="en-GB" sz="1200" dirty="0">
                <a:latin typeface="Outfit"/>
                <a:cs typeface="Outfit"/>
              </a:rPr>
              <a:t>There are bulletins for trainees, schools, Lead Schools and Tutors. </a:t>
            </a:r>
            <a:endParaRPr lang="en-GB" sz="1200" dirty="0">
              <a:cs typeface="Outfit"/>
            </a:endParaRPr>
          </a:p>
          <a:p>
            <a:pPr marL="103505" indent="-103505"/>
            <a:r>
              <a:rPr lang="en-GB" sz="1200" dirty="0">
                <a:latin typeface="Outfit"/>
                <a:cs typeface="Outfit"/>
              </a:rPr>
              <a:t>They all contain the same information but tweaked as appropriate to each role. </a:t>
            </a:r>
            <a:endParaRPr lang="en-GB" sz="1200">
              <a:cs typeface="Outfit"/>
            </a:endParaRPr>
          </a:p>
          <a:p>
            <a:pPr marL="103505" indent="-103505"/>
            <a:r>
              <a:rPr lang="en-GB" sz="1200" dirty="0">
                <a:latin typeface="Outfit"/>
                <a:cs typeface="Outfit"/>
              </a:rPr>
              <a:t>Tutors won't be sent the school and trainee versions but will be put in the bulletin section of the Mentor Zone after they are sent: </a:t>
            </a:r>
            <a:r>
              <a:rPr lang="en-GB" sz="1200" u="sng" dirty="0">
                <a:latin typeface="Outfit"/>
                <a:cs typeface="Outfit"/>
                <a:hlinkClick r:id="rId3"/>
              </a:rPr>
              <a:t>https://education.exeter.ac.uk/partnership/mentor_zone/coursehandbooksanddocuments/</a:t>
            </a:r>
            <a:r>
              <a:rPr lang="en-GB" sz="1200" dirty="0">
                <a:latin typeface="Outfit"/>
                <a:cs typeface="Outfit"/>
              </a:rPr>
              <a:t> </a:t>
            </a:r>
            <a:endParaRPr lang="en-GB" sz="1200">
              <a:cs typeface="Outfit"/>
            </a:endParaRPr>
          </a:p>
          <a:p>
            <a:pPr marL="0" indent="0">
              <a:buNone/>
            </a:pPr>
            <a:endParaRPr lang="en-GB"/>
          </a:p>
        </p:txBody>
      </p:sp>
      <p:pic>
        <p:nvPicPr>
          <p:cNvPr id="4" name="Picture 3" descr="A screenshot of a school&#10;&#10;Description automatically generated">
            <a:extLst>
              <a:ext uri="{FF2B5EF4-FFF2-40B4-BE49-F238E27FC236}">
                <a16:creationId xmlns:a16="http://schemas.microsoft.com/office/drawing/2014/main" id="{0FF5632C-5A41-D37F-9902-5A924E9B56E7}"/>
              </a:ext>
            </a:extLst>
          </p:cNvPr>
          <p:cNvPicPr>
            <a:picLocks noChangeAspect="1"/>
          </p:cNvPicPr>
          <p:nvPr/>
        </p:nvPicPr>
        <p:blipFill>
          <a:blip r:embed="rId4"/>
          <a:stretch>
            <a:fillRect/>
          </a:stretch>
        </p:blipFill>
        <p:spPr>
          <a:xfrm>
            <a:off x="4575070" y="2959484"/>
            <a:ext cx="3817117" cy="1755808"/>
          </a:xfrm>
          <a:prstGeom prst="rect">
            <a:avLst/>
          </a:prstGeom>
        </p:spPr>
      </p:pic>
    </p:spTree>
    <p:extLst>
      <p:ext uri="{BB962C8B-B14F-4D97-AF65-F5344CB8AC3E}">
        <p14:creationId xmlns:p14="http://schemas.microsoft.com/office/powerpoint/2010/main" val="2920058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Any questions?</a:t>
            </a:r>
          </a:p>
        </p:txBody>
      </p:sp>
      <p:sp>
        <p:nvSpPr>
          <p:cNvPr id="3" name="Content Placeholder 2"/>
          <p:cNvSpPr>
            <a:spLocks noGrp="1"/>
          </p:cNvSpPr>
          <p:nvPr>
            <p:ph idx="1"/>
          </p:nvPr>
        </p:nvSpPr>
        <p:spPr/>
        <p:txBody>
          <a:bodyPr/>
          <a:lstStyle/>
          <a:p>
            <a:pPr marL="0" indent="0">
              <a:buNone/>
            </a:pPr>
            <a:endParaRPr lang="en-GB"/>
          </a:p>
        </p:txBody>
      </p:sp>
    </p:spTree>
    <p:extLst>
      <p:ext uri="{BB962C8B-B14F-4D97-AF65-F5344CB8AC3E}">
        <p14:creationId xmlns:p14="http://schemas.microsoft.com/office/powerpoint/2010/main" val="3927727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1E6E0-54B5-1888-9A46-6F2EABDFC9C8}"/>
              </a:ext>
            </a:extLst>
          </p:cNvPr>
          <p:cNvSpPr>
            <a:spLocks noGrp="1"/>
          </p:cNvSpPr>
          <p:nvPr>
            <p:ph type="title"/>
          </p:nvPr>
        </p:nvSpPr>
        <p:spPr/>
        <p:txBody>
          <a:bodyPr/>
          <a:lstStyle/>
          <a:p>
            <a:r>
              <a:rPr lang="en-GB" sz="3000">
                <a:latin typeface="Outfit"/>
                <a:cs typeface="Outfit"/>
              </a:rPr>
              <a:t>Impact of the ITT Reaccreditation</a:t>
            </a:r>
            <a:endParaRPr lang="en-GB" err="1"/>
          </a:p>
        </p:txBody>
      </p:sp>
      <p:sp>
        <p:nvSpPr>
          <p:cNvPr id="3" name="Content Placeholder 2">
            <a:extLst>
              <a:ext uri="{FF2B5EF4-FFF2-40B4-BE49-F238E27FC236}">
                <a16:creationId xmlns:a16="http://schemas.microsoft.com/office/drawing/2014/main" id="{41B3EA5E-13A2-9960-7142-1CA71DCC6DB4}"/>
              </a:ext>
            </a:extLst>
          </p:cNvPr>
          <p:cNvSpPr>
            <a:spLocks noGrp="1"/>
          </p:cNvSpPr>
          <p:nvPr>
            <p:ph idx="1"/>
          </p:nvPr>
        </p:nvSpPr>
        <p:spPr/>
        <p:txBody>
          <a:bodyPr lIns="91440" tIns="45720" rIns="91440" bIns="45720" anchor="t"/>
          <a:lstStyle/>
          <a:p>
            <a:pPr marL="103505" indent="-103505"/>
            <a:r>
              <a:rPr lang="en-GB" sz="1450">
                <a:latin typeface="Outfit"/>
                <a:cs typeface="Outfit"/>
              </a:rPr>
              <a:t>Our new courses from 24/25</a:t>
            </a:r>
          </a:p>
          <a:p>
            <a:pPr marL="103505" indent="-103505"/>
            <a:r>
              <a:rPr lang="en-GB" sz="1450">
                <a:latin typeface="Outfit"/>
                <a:cs typeface="Outfit"/>
              </a:rPr>
              <a:t>Competitiveness of placements – changes to local providers</a:t>
            </a:r>
          </a:p>
          <a:p>
            <a:pPr marL="103505" indent="-103505"/>
            <a:endParaRPr lang="en-GB" sz="1450">
              <a:cs typeface="Outfit" pitchFamily="2" charset="0"/>
            </a:endParaRPr>
          </a:p>
          <a:p>
            <a:pPr marL="103505" indent="-103505"/>
            <a:endParaRPr lang="en-GB" sz="1450">
              <a:cs typeface="Outfit" pitchFamily="2" charset="0"/>
            </a:endParaRPr>
          </a:p>
        </p:txBody>
      </p:sp>
    </p:spTree>
    <p:extLst>
      <p:ext uri="{BB962C8B-B14F-4D97-AF65-F5344CB8AC3E}">
        <p14:creationId xmlns:p14="http://schemas.microsoft.com/office/powerpoint/2010/main" val="632968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CC8550DA-0961-7277-AF13-B82BD040C58F}"/>
              </a:ext>
            </a:extLst>
          </p:cNvPr>
          <p:cNvPicPr>
            <a:picLocks noChangeAspect="1"/>
          </p:cNvPicPr>
          <p:nvPr/>
        </p:nvPicPr>
        <p:blipFill>
          <a:blip r:embed="rId3"/>
          <a:stretch>
            <a:fillRect/>
          </a:stretch>
        </p:blipFill>
        <p:spPr>
          <a:xfrm>
            <a:off x="418534" y="50469"/>
            <a:ext cx="8178799" cy="5009513"/>
          </a:xfrm>
          <a:prstGeom prst="rect">
            <a:avLst/>
          </a:prstGeom>
        </p:spPr>
      </p:pic>
    </p:spTree>
    <p:extLst>
      <p:ext uri="{BB962C8B-B14F-4D97-AF65-F5344CB8AC3E}">
        <p14:creationId xmlns:p14="http://schemas.microsoft.com/office/powerpoint/2010/main" val="3345225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The Exeter Model of ITE</a:t>
            </a:r>
          </a:p>
        </p:txBody>
      </p:sp>
      <p:sp>
        <p:nvSpPr>
          <p:cNvPr id="4" name="Content Placeholder 2"/>
          <p:cNvSpPr txBox="1">
            <a:spLocks/>
          </p:cNvSpPr>
          <p:nvPr/>
        </p:nvSpPr>
        <p:spPr>
          <a:xfrm>
            <a:off x="2810524" y="1187520"/>
            <a:ext cx="2396740" cy="3578432"/>
          </a:xfrm>
          <a:prstGeom prst="rect">
            <a:avLst/>
          </a:prstGeom>
        </p:spPr>
        <p:txBody>
          <a:bodyPr lIns="91440" tIns="45720" rIns="91440" bIns="45720" anchor="t"/>
          <a:lstStyle>
            <a:lvl1pPr marL="103967" indent="-103967" algn="l" defTabSz="415869" rtl="0" eaLnBrk="1" latinLnBrk="0" hangingPunct="1">
              <a:lnSpc>
                <a:spcPct val="90000"/>
              </a:lnSpc>
              <a:spcBef>
                <a:spcPts val="455"/>
              </a:spcBef>
              <a:buFont typeface="Arial" panose="020B0604020202020204" pitchFamily="34" charset="0"/>
              <a:buChar char="•"/>
              <a:defRPr sz="1455" b="0" i="0" kern="1200">
                <a:solidFill>
                  <a:srgbClr val="003C3B"/>
                </a:solidFill>
                <a:latin typeface="Outfit" pitchFamily="2" charset="0"/>
                <a:ea typeface="Inter" panose="02000503000000020004" pitchFamily="2" charset="0"/>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273" b="0" i="0" kern="1200">
                <a:solidFill>
                  <a:srgbClr val="003C3B"/>
                </a:solidFill>
                <a:latin typeface="Outfit" pitchFamily="2" charset="0"/>
                <a:ea typeface="Inter" panose="02000503000000020004" pitchFamily="2" charset="0"/>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1092" b="0" i="0" kern="1200">
                <a:solidFill>
                  <a:srgbClr val="003C3B"/>
                </a:solidFill>
                <a:latin typeface="Outfit" pitchFamily="2" charset="0"/>
                <a:ea typeface="Inter" panose="02000503000000020004" pitchFamily="2" charset="0"/>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910" b="0" i="0" kern="1200">
                <a:solidFill>
                  <a:srgbClr val="003C3B"/>
                </a:solidFill>
                <a:latin typeface="Outfit" pitchFamily="2" charset="0"/>
                <a:ea typeface="Inter" panose="02000503000000020004" pitchFamily="2" charset="0"/>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b="0" i="0" kern="1200">
                <a:solidFill>
                  <a:srgbClr val="003C3B"/>
                </a:solidFill>
                <a:latin typeface="Outfit" pitchFamily="2" charset="0"/>
                <a:ea typeface="Inter" panose="02000503000000020004" pitchFamily="2" charset="0"/>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a:lstStyle>
          <a:p>
            <a:pPr marL="0" indent="0">
              <a:buNone/>
            </a:pPr>
            <a:r>
              <a:rPr lang="en-GB" sz="1450" b="1">
                <a:latin typeface="Outfit"/>
                <a:cs typeface="Outfit"/>
              </a:rPr>
              <a:t>Primary</a:t>
            </a:r>
          </a:p>
          <a:p>
            <a:pPr marL="0" indent="0">
              <a:buNone/>
            </a:pPr>
            <a:r>
              <a:rPr lang="en-GB" sz="1450">
                <a:highlight>
                  <a:srgbClr val="FFFF00"/>
                </a:highlight>
                <a:latin typeface="Outfit"/>
                <a:cs typeface="Outfit"/>
              </a:rPr>
              <a:t>3 – 7 programme *</a:t>
            </a:r>
          </a:p>
          <a:p>
            <a:pPr marL="0" indent="0">
              <a:buNone/>
            </a:pPr>
            <a:r>
              <a:rPr lang="en-GB" sz="1450">
                <a:latin typeface="Outfit"/>
                <a:cs typeface="Outfit"/>
              </a:rPr>
              <a:t>5 – 11 programme * </a:t>
            </a:r>
            <a:r>
              <a:rPr lang="en-GB" sz="1450">
                <a:highlight>
                  <a:srgbClr val="FFFF00"/>
                </a:highlight>
                <a:latin typeface="Outfit"/>
                <a:cs typeface="Outfit"/>
              </a:rPr>
              <a:t>(including regional hubs)</a:t>
            </a:r>
          </a:p>
        </p:txBody>
      </p:sp>
      <p:sp>
        <p:nvSpPr>
          <p:cNvPr id="5" name="Content Placeholder 2"/>
          <p:cNvSpPr txBox="1">
            <a:spLocks/>
          </p:cNvSpPr>
          <p:nvPr/>
        </p:nvSpPr>
        <p:spPr>
          <a:xfrm>
            <a:off x="5287413" y="1187520"/>
            <a:ext cx="3583717" cy="3578432"/>
          </a:xfrm>
          <a:prstGeom prst="rect">
            <a:avLst/>
          </a:prstGeom>
        </p:spPr>
        <p:txBody>
          <a:bodyPr lIns="91440" tIns="45720" rIns="91440" bIns="45720" anchor="t"/>
          <a:lstStyle>
            <a:lvl1pPr marL="103967" indent="-103967" algn="l" defTabSz="415869" rtl="0" eaLnBrk="1" latinLnBrk="0" hangingPunct="1">
              <a:lnSpc>
                <a:spcPct val="90000"/>
              </a:lnSpc>
              <a:spcBef>
                <a:spcPts val="455"/>
              </a:spcBef>
              <a:buFont typeface="Arial" panose="020B0604020202020204" pitchFamily="34" charset="0"/>
              <a:buChar char="•"/>
              <a:defRPr sz="1455" b="0" i="0" kern="1200">
                <a:solidFill>
                  <a:srgbClr val="003C3B"/>
                </a:solidFill>
                <a:latin typeface="Outfit" pitchFamily="2" charset="0"/>
                <a:ea typeface="Inter" panose="02000503000000020004" pitchFamily="2" charset="0"/>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273" b="0" i="0" kern="1200">
                <a:solidFill>
                  <a:srgbClr val="003C3B"/>
                </a:solidFill>
                <a:latin typeface="Outfit" pitchFamily="2" charset="0"/>
                <a:ea typeface="Inter" panose="02000503000000020004" pitchFamily="2" charset="0"/>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1092" b="0" i="0" kern="1200">
                <a:solidFill>
                  <a:srgbClr val="003C3B"/>
                </a:solidFill>
                <a:latin typeface="Outfit" pitchFamily="2" charset="0"/>
                <a:ea typeface="Inter" panose="02000503000000020004" pitchFamily="2" charset="0"/>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910" b="0" i="0" kern="1200">
                <a:solidFill>
                  <a:srgbClr val="003C3B"/>
                </a:solidFill>
                <a:latin typeface="Outfit" pitchFamily="2" charset="0"/>
                <a:ea typeface="Inter" panose="02000503000000020004" pitchFamily="2" charset="0"/>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b="0" i="0" kern="1200">
                <a:solidFill>
                  <a:srgbClr val="003C3B"/>
                </a:solidFill>
                <a:latin typeface="Outfit" pitchFamily="2" charset="0"/>
                <a:ea typeface="Inter" panose="02000503000000020004" pitchFamily="2" charset="0"/>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a:lstStyle>
          <a:p>
            <a:pPr marL="0" indent="0">
              <a:buNone/>
            </a:pPr>
            <a:r>
              <a:rPr lang="en-GB" sz="1450" b="1">
                <a:latin typeface="Outfit"/>
                <a:cs typeface="Outfit"/>
              </a:rPr>
              <a:t>Secondary</a:t>
            </a:r>
          </a:p>
          <a:p>
            <a:pPr marL="103505" indent="-103505"/>
            <a:r>
              <a:rPr lang="en-GB" sz="1300">
                <a:solidFill>
                  <a:srgbClr val="FFFFFF"/>
                </a:solidFill>
                <a:latin typeface="Outfit"/>
                <a:cs typeface="Outfit"/>
              </a:rPr>
              <a:t>•</a:t>
            </a:r>
            <a:r>
              <a:rPr lang="en-GB" sz="1300">
                <a:latin typeface="Outfit"/>
                <a:cs typeface="Outfit"/>
              </a:rPr>
              <a:t>Secondary English</a:t>
            </a:r>
          </a:p>
          <a:p>
            <a:pPr marL="103505" indent="-103505"/>
            <a:r>
              <a:rPr lang="en-GB" sz="1300">
                <a:solidFill>
                  <a:srgbClr val="FFFFFF"/>
                </a:solidFill>
                <a:latin typeface="Outfit"/>
                <a:cs typeface="Outfit"/>
              </a:rPr>
              <a:t>•</a:t>
            </a:r>
            <a:r>
              <a:rPr lang="en-GB" sz="1300">
                <a:highlight>
                  <a:srgbClr val="FFFF00"/>
                </a:highlight>
                <a:latin typeface="Outfit"/>
                <a:cs typeface="Outfit"/>
              </a:rPr>
              <a:t>Secondary Geography</a:t>
            </a:r>
            <a:endParaRPr lang="en-GB" sz="1300">
              <a:highlight>
                <a:srgbClr val="FFFF00"/>
              </a:highlight>
              <a:cs typeface="Outfit" pitchFamily="2" charset="0"/>
            </a:endParaRPr>
          </a:p>
          <a:p>
            <a:pPr marL="103505" indent="-103505"/>
            <a:r>
              <a:rPr lang="en-GB" sz="1300">
                <a:solidFill>
                  <a:srgbClr val="FFFFFF"/>
                </a:solidFill>
                <a:latin typeface="Outfit"/>
                <a:cs typeface="Outfit"/>
              </a:rPr>
              <a:t>•</a:t>
            </a:r>
            <a:r>
              <a:rPr lang="en-GB" sz="1300">
                <a:latin typeface="Outfit"/>
                <a:cs typeface="Outfit"/>
              </a:rPr>
              <a:t>Secondary History</a:t>
            </a:r>
          </a:p>
          <a:p>
            <a:pPr marL="103505" indent="-103505"/>
            <a:r>
              <a:rPr lang="en-GB" sz="1300">
                <a:solidFill>
                  <a:srgbClr val="FFFFFF"/>
                </a:solidFill>
                <a:latin typeface="Outfit"/>
                <a:cs typeface="Outfit"/>
              </a:rPr>
              <a:t>•</a:t>
            </a:r>
            <a:r>
              <a:rPr lang="en-GB" sz="1300">
                <a:latin typeface="Outfit"/>
                <a:cs typeface="Outfit"/>
              </a:rPr>
              <a:t>Secondary Mathematics</a:t>
            </a:r>
          </a:p>
          <a:p>
            <a:pPr marL="103505" indent="-103505"/>
            <a:r>
              <a:rPr lang="en-GB" sz="1300">
                <a:solidFill>
                  <a:srgbClr val="FFFFFF"/>
                </a:solidFill>
                <a:latin typeface="Outfit"/>
                <a:cs typeface="Outfit"/>
              </a:rPr>
              <a:t>•</a:t>
            </a:r>
            <a:r>
              <a:rPr lang="en-GB" sz="1300">
                <a:latin typeface="Outfit"/>
                <a:cs typeface="Outfit"/>
              </a:rPr>
              <a:t>Secondary Modern Foreign Languages</a:t>
            </a:r>
            <a:endParaRPr lang="en-GB">
              <a:cs typeface="Outfit" pitchFamily="2" charset="0"/>
            </a:endParaRPr>
          </a:p>
          <a:p>
            <a:pPr marL="103505" indent="-103505"/>
            <a:r>
              <a:rPr lang="en-GB" sz="1300">
                <a:solidFill>
                  <a:srgbClr val="FFFFFF"/>
                </a:solidFill>
                <a:latin typeface="Outfit"/>
                <a:cs typeface="Outfit"/>
              </a:rPr>
              <a:t>•</a:t>
            </a:r>
            <a:r>
              <a:rPr lang="en-GB" sz="1300">
                <a:latin typeface="Outfit"/>
                <a:cs typeface="Outfit"/>
              </a:rPr>
              <a:t>Secondary Physical Education</a:t>
            </a:r>
          </a:p>
          <a:p>
            <a:pPr marL="103505" indent="-103505"/>
            <a:r>
              <a:rPr lang="en-GB" sz="1300">
                <a:solidFill>
                  <a:srgbClr val="FFFFFF"/>
                </a:solidFill>
                <a:latin typeface="Outfit"/>
                <a:cs typeface="Outfit"/>
              </a:rPr>
              <a:t>•</a:t>
            </a:r>
            <a:r>
              <a:rPr lang="en-GB" sz="1300">
                <a:latin typeface="Outfit"/>
                <a:cs typeface="Outfit"/>
              </a:rPr>
              <a:t>Secondary Science (Biology)</a:t>
            </a:r>
            <a:endParaRPr lang="en-GB">
              <a:cs typeface="Outfit" pitchFamily="2" charset="0"/>
            </a:endParaRPr>
          </a:p>
          <a:p>
            <a:pPr marL="103505" indent="-103505"/>
            <a:r>
              <a:rPr lang="en-GB" sz="1300">
                <a:solidFill>
                  <a:srgbClr val="FFFFFF"/>
                </a:solidFill>
                <a:latin typeface="Outfit"/>
                <a:cs typeface="Outfit"/>
              </a:rPr>
              <a:t>•</a:t>
            </a:r>
            <a:r>
              <a:rPr lang="en-GB" sz="1300">
                <a:latin typeface="Outfit"/>
                <a:cs typeface="Outfit"/>
              </a:rPr>
              <a:t>Secondary Science (Chemistry)</a:t>
            </a:r>
            <a:endParaRPr lang="en-GB">
              <a:cs typeface="Outfit" pitchFamily="2" charset="0"/>
            </a:endParaRPr>
          </a:p>
          <a:p>
            <a:pPr marL="103505" indent="-103505"/>
            <a:r>
              <a:rPr lang="en-GB" sz="1300">
                <a:solidFill>
                  <a:srgbClr val="FFFFFF"/>
                </a:solidFill>
                <a:latin typeface="Outfit"/>
                <a:cs typeface="Outfit"/>
              </a:rPr>
              <a:t>•</a:t>
            </a:r>
            <a:r>
              <a:rPr lang="en-GB" sz="1300">
                <a:latin typeface="Outfit"/>
                <a:cs typeface="Outfit"/>
              </a:rPr>
              <a:t>Secondary Science (Physics)</a:t>
            </a:r>
            <a:endParaRPr lang="en-GB">
              <a:cs typeface="Outfit" pitchFamily="2" charset="0"/>
            </a:endParaRPr>
          </a:p>
          <a:p>
            <a:pPr marL="103505" indent="-103505"/>
            <a:r>
              <a:rPr lang="en-GB" sz="1300">
                <a:solidFill>
                  <a:srgbClr val="FFFFFF"/>
                </a:solidFill>
                <a:latin typeface="Outfit"/>
                <a:cs typeface="Outfit"/>
              </a:rPr>
              <a:t>•</a:t>
            </a:r>
            <a:r>
              <a:rPr lang="en-GB" sz="1300">
                <a:latin typeface="Outfit"/>
                <a:cs typeface="Outfit"/>
              </a:rPr>
              <a:t>Secondary Science (Engineers Teach Physics)</a:t>
            </a:r>
            <a:endParaRPr lang="en-GB">
              <a:cs typeface="Outfit" pitchFamily="2" charset="0"/>
            </a:endParaRPr>
          </a:p>
          <a:p>
            <a:pPr marL="103505" indent="-103505"/>
            <a:r>
              <a:rPr lang="en-GB" sz="1300">
                <a:solidFill>
                  <a:srgbClr val="FFFFFF"/>
                </a:solidFill>
                <a:latin typeface="Outfit"/>
                <a:cs typeface="Outfit"/>
              </a:rPr>
              <a:t>•</a:t>
            </a:r>
            <a:r>
              <a:rPr lang="en-GB" sz="1300">
                <a:highlight>
                  <a:srgbClr val="FFFF00"/>
                </a:highlight>
                <a:latin typeface="Outfit"/>
                <a:cs typeface="Outfit"/>
              </a:rPr>
              <a:t>Secondary Science (Biology and PE)</a:t>
            </a:r>
            <a:endParaRPr lang="en-GB">
              <a:highlight>
                <a:srgbClr val="FFFF00"/>
              </a:highlight>
              <a:cs typeface="Outfit" pitchFamily="2" charset="0"/>
            </a:endParaRPr>
          </a:p>
          <a:p>
            <a:pPr marL="103505" indent="-103505"/>
            <a:endParaRPr lang="en-GB" sz="1450">
              <a:cs typeface="Outfit" pitchFamily="2" charset="0"/>
            </a:endParaRPr>
          </a:p>
          <a:p>
            <a:pPr marL="103505" indent="-103505"/>
            <a:endParaRPr lang="en-GB">
              <a:cs typeface="Outfit" pitchFamily="2" charset="0"/>
            </a:endParaRPr>
          </a:p>
        </p:txBody>
      </p:sp>
      <p:sp>
        <p:nvSpPr>
          <p:cNvPr id="7" name="Content Placeholder 6">
            <a:extLst>
              <a:ext uri="{FF2B5EF4-FFF2-40B4-BE49-F238E27FC236}">
                <a16:creationId xmlns:a16="http://schemas.microsoft.com/office/drawing/2014/main" id="{05F84735-DC6C-CA5F-3BC5-5C58772F057C}"/>
              </a:ext>
            </a:extLst>
          </p:cNvPr>
          <p:cNvSpPr>
            <a:spLocks noGrp="1"/>
          </p:cNvSpPr>
          <p:nvPr>
            <p:ph idx="1"/>
          </p:nvPr>
        </p:nvSpPr>
        <p:spPr/>
        <p:txBody>
          <a:bodyPr lIns="91440" tIns="45720" rIns="91440" bIns="45720" anchor="t"/>
          <a:lstStyle/>
          <a:p>
            <a:pPr marL="0" indent="0">
              <a:buNone/>
            </a:pPr>
            <a:r>
              <a:rPr lang="en-GB" sz="1450">
                <a:latin typeface="Outfit"/>
                <a:cs typeface="Outfit"/>
              </a:rPr>
              <a:t>Courses from 24/25</a:t>
            </a:r>
            <a:endParaRPr lang="en-GB" sz="1450">
              <a:cs typeface="Outfit" pitchFamily="2" charset="0"/>
            </a:endParaRPr>
          </a:p>
        </p:txBody>
      </p:sp>
      <p:sp>
        <p:nvSpPr>
          <p:cNvPr id="3" name="TextBox 2">
            <a:extLst>
              <a:ext uri="{FF2B5EF4-FFF2-40B4-BE49-F238E27FC236}">
                <a16:creationId xmlns:a16="http://schemas.microsoft.com/office/drawing/2014/main" id="{D670468F-82AA-8153-FEB7-43A0BAC83A89}"/>
              </a:ext>
            </a:extLst>
          </p:cNvPr>
          <p:cNvSpPr txBox="1"/>
          <p:nvPr/>
        </p:nvSpPr>
        <p:spPr>
          <a:xfrm>
            <a:off x="269050" y="4611893"/>
            <a:ext cx="38075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t>Those in yellow are new courses</a:t>
            </a:r>
          </a:p>
        </p:txBody>
      </p:sp>
    </p:spTree>
    <p:extLst>
      <p:ext uri="{BB962C8B-B14F-4D97-AF65-F5344CB8AC3E}">
        <p14:creationId xmlns:p14="http://schemas.microsoft.com/office/powerpoint/2010/main" val="2165473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F8E0-F6F2-2D09-DEA7-C1A25DC58687}"/>
              </a:ext>
            </a:extLst>
          </p:cNvPr>
          <p:cNvSpPr>
            <a:spLocks noGrp="1"/>
          </p:cNvSpPr>
          <p:nvPr>
            <p:ph type="title"/>
          </p:nvPr>
        </p:nvSpPr>
        <p:spPr/>
        <p:txBody>
          <a:bodyPr/>
          <a:lstStyle/>
          <a:p>
            <a:r>
              <a:rPr lang="en-GB" sz="2800">
                <a:latin typeface="Outfit"/>
                <a:cs typeface="Outfit"/>
              </a:rPr>
              <a:t>UVT QA Process</a:t>
            </a:r>
            <a:endParaRPr lang="en-GB" sz="2800">
              <a:cs typeface="Outfit"/>
            </a:endParaRPr>
          </a:p>
        </p:txBody>
      </p:sp>
      <p:pic>
        <p:nvPicPr>
          <p:cNvPr id="6" name="Content Placeholder 5">
            <a:extLst>
              <a:ext uri="{FF2B5EF4-FFF2-40B4-BE49-F238E27FC236}">
                <a16:creationId xmlns:a16="http://schemas.microsoft.com/office/drawing/2014/main" id="{D3961C22-70A9-E558-98D0-22846D2534C9}"/>
              </a:ext>
            </a:extLst>
          </p:cNvPr>
          <p:cNvPicPr>
            <a:picLocks noGrp="1" noChangeAspect="1"/>
          </p:cNvPicPr>
          <p:nvPr>
            <p:ph idx="1"/>
          </p:nvPr>
        </p:nvPicPr>
        <p:blipFill>
          <a:blip r:embed="rId3"/>
          <a:stretch>
            <a:fillRect/>
          </a:stretch>
        </p:blipFill>
        <p:spPr>
          <a:xfrm>
            <a:off x="1526504" y="581179"/>
            <a:ext cx="6296622" cy="4526086"/>
          </a:xfrm>
        </p:spPr>
      </p:pic>
    </p:spTree>
    <p:extLst>
      <p:ext uri="{BB962C8B-B14F-4D97-AF65-F5344CB8AC3E}">
        <p14:creationId xmlns:p14="http://schemas.microsoft.com/office/powerpoint/2010/main" val="2297157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traight Connector 3"/>
          <p:cNvSpPr/>
          <p:nvPr/>
        </p:nvSpPr>
        <p:spPr>
          <a:xfrm rot="14059811">
            <a:off x="6167450" y="3984608"/>
            <a:ext cx="1295765" cy="0"/>
          </a:xfrm>
          <a:custGeom>
            <a:avLst/>
            <a:gdLst/>
            <a:ahLst/>
            <a:cxnLst/>
            <a:rect l="0" t="0" r="0" b="0"/>
            <a:pathLst>
              <a:path>
                <a:moveTo>
                  <a:pt x="0" y="0"/>
                </a:moveTo>
                <a:lnTo>
                  <a:pt x="1295765" y="0"/>
                </a:lnTo>
              </a:path>
            </a:pathLst>
          </a:custGeom>
          <a:noFill/>
          <a:ln>
            <a:solidFill>
              <a:srgbClr val="017D69"/>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Straight Connector 3"/>
          <p:cNvSpPr/>
          <p:nvPr/>
        </p:nvSpPr>
        <p:spPr>
          <a:xfrm rot="18284699">
            <a:off x="4331510" y="4039415"/>
            <a:ext cx="1302659" cy="0"/>
          </a:xfrm>
          <a:custGeom>
            <a:avLst/>
            <a:gdLst/>
            <a:ahLst/>
            <a:cxnLst/>
            <a:rect l="0" t="0" r="0" b="0"/>
            <a:pathLst>
              <a:path>
                <a:moveTo>
                  <a:pt x="0" y="0"/>
                </a:moveTo>
                <a:lnTo>
                  <a:pt x="1302659" y="0"/>
                </a:lnTo>
              </a:path>
            </a:pathLst>
          </a:custGeom>
          <a:noFill/>
          <a:ln>
            <a:solidFill>
              <a:srgbClr val="017D69"/>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Straight Connector 3"/>
          <p:cNvSpPr/>
          <p:nvPr/>
        </p:nvSpPr>
        <p:spPr>
          <a:xfrm rot="14059811">
            <a:off x="4325018" y="2397742"/>
            <a:ext cx="1295765" cy="0"/>
          </a:xfrm>
          <a:custGeom>
            <a:avLst/>
            <a:gdLst/>
            <a:ahLst/>
            <a:cxnLst/>
            <a:rect l="0" t="0" r="0" b="0"/>
            <a:pathLst>
              <a:path>
                <a:moveTo>
                  <a:pt x="0" y="0"/>
                </a:moveTo>
                <a:lnTo>
                  <a:pt x="1295765" y="0"/>
                </a:lnTo>
              </a:path>
            </a:pathLst>
          </a:custGeom>
          <a:noFill/>
          <a:ln>
            <a:solidFill>
              <a:srgbClr val="017D69"/>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3"/>
          <p:cNvSpPr/>
          <p:nvPr/>
        </p:nvSpPr>
        <p:spPr>
          <a:xfrm rot="18284699">
            <a:off x="6208039" y="2388882"/>
            <a:ext cx="1302659" cy="0"/>
          </a:xfrm>
          <a:custGeom>
            <a:avLst/>
            <a:gdLst/>
            <a:ahLst/>
            <a:cxnLst/>
            <a:rect l="0" t="0" r="0" b="0"/>
            <a:pathLst>
              <a:path>
                <a:moveTo>
                  <a:pt x="0" y="0"/>
                </a:moveTo>
                <a:lnTo>
                  <a:pt x="1302659" y="0"/>
                </a:lnTo>
              </a:path>
            </a:pathLst>
          </a:custGeom>
          <a:noFill/>
          <a:ln>
            <a:solidFill>
              <a:srgbClr val="017D69"/>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 name="Title 1"/>
          <p:cNvSpPr>
            <a:spLocks noGrp="1"/>
          </p:cNvSpPr>
          <p:nvPr>
            <p:ph type="title"/>
          </p:nvPr>
        </p:nvSpPr>
        <p:spPr/>
        <p:txBody>
          <a:bodyPr/>
          <a:lstStyle/>
          <a:p>
            <a:r>
              <a:rPr lang="en-GB" sz="2800" b="1"/>
              <a:t>The Exeter Model of ITE (Primary)</a:t>
            </a:r>
          </a:p>
        </p:txBody>
      </p:sp>
      <p:sp>
        <p:nvSpPr>
          <p:cNvPr id="4" name="Content Placeholder 2"/>
          <p:cNvSpPr>
            <a:spLocks noGrp="1"/>
          </p:cNvSpPr>
          <p:nvPr>
            <p:ph idx="1"/>
          </p:nvPr>
        </p:nvSpPr>
        <p:spPr>
          <a:xfrm>
            <a:off x="310248" y="1049956"/>
            <a:ext cx="2055762" cy="2247599"/>
          </a:xfrm>
          <a:ln>
            <a:solidFill>
              <a:srgbClr val="017D69"/>
            </a:solidFill>
          </a:ln>
        </p:spPr>
        <p:txBody>
          <a:bodyPr/>
          <a:lstStyle/>
          <a:p>
            <a:r>
              <a:rPr lang="en-GB"/>
              <a:t>Subject specialism</a:t>
            </a:r>
          </a:p>
          <a:p>
            <a:r>
              <a:rPr lang="en-GB"/>
              <a:t>Research led</a:t>
            </a:r>
          </a:p>
          <a:p>
            <a:r>
              <a:rPr lang="en-GB"/>
              <a:t>Situated learning</a:t>
            </a:r>
          </a:p>
          <a:p>
            <a:r>
              <a:rPr lang="en-GB" b="1"/>
              <a:t>Masters level</a:t>
            </a:r>
          </a:p>
          <a:p>
            <a:r>
              <a:rPr lang="en-GB"/>
              <a:t>Phased route to QTS</a:t>
            </a:r>
          </a:p>
          <a:p>
            <a:r>
              <a:rPr lang="en-GB"/>
              <a:t>Support</a:t>
            </a:r>
          </a:p>
          <a:p>
            <a:r>
              <a:rPr lang="en-GB"/>
              <a:t>Facilities</a:t>
            </a:r>
          </a:p>
          <a:p>
            <a:r>
              <a:rPr lang="en-GB"/>
              <a:t>School placements</a:t>
            </a:r>
          </a:p>
        </p:txBody>
      </p:sp>
      <p:grpSp>
        <p:nvGrpSpPr>
          <p:cNvPr id="5" name="Group 4"/>
          <p:cNvGrpSpPr/>
          <p:nvPr/>
        </p:nvGrpSpPr>
        <p:grpSpPr>
          <a:xfrm>
            <a:off x="3503478" y="1051674"/>
            <a:ext cx="1765338" cy="840345"/>
            <a:chOff x="2318294" y="195310"/>
            <a:chExt cx="1765338" cy="840345"/>
          </a:xfrm>
          <a:solidFill>
            <a:srgbClr val="017D69"/>
          </a:solidFill>
        </p:grpSpPr>
        <p:sp>
          <p:nvSpPr>
            <p:cNvPr id="6" name="Rounded Rectangle 5"/>
            <p:cNvSpPr/>
            <p:nvPr/>
          </p:nvSpPr>
          <p:spPr>
            <a:xfrm>
              <a:off x="2318294" y="195310"/>
              <a:ext cx="1765338" cy="840345"/>
            </a:xfrm>
            <a:prstGeom prst="roundRect">
              <a:avLst/>
            </a:prstGeom>
            <a:grpFill/>
            <a:ln>
              <a:noFill/>
            </a:ln>
          </p:spPr>
          <p:style>
            <a:lnRef idx="2">
              <a:schemeClr val="accent5">
                <a:shade val="50000"/>
              </a:schemeClr>
            </a:lnRef>
            <a:fillRef idx="1">
              <a:schemeClr val="accent5"/>
            </a:fillRef>
            <a:effectRef idx="0">
              <a:schemeClr val="accent5"/>
            </a:effectRef>
            <a:fontRef idx="minor">
              <a:schemeClr val="lt1"/>
            </a:fontRef>
          </p:style>
        </p:sp>
        <p:sp>
          <p:nvSpPr>
            <p:cNvPr id="7" name="Rounded Rectangle 4"/>
            <p:cNvSpPr txBox="1"/>
            <p:nvPr/>
          </p:nvSpPr>
          <p:spPr>
            <a:xfrm>
              <a:off x="2359316" y="236332"/>
              <a:ext cx="1683294" cy="7583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algn="ctr" defTabSz="711200">
                <a:lnSpc>
                  <a:spcPct val="90000"/>
                </a:lnSpc>
                <a:spcBef>
                  <a:spcPct val="0"/>
                </a:spcBef>
                <a:spcAft>
                  <a:spcPct val="35000"/>
                </a:spcAft>
              </a:pPr>
              <a:r>
                <a:rPr lang="en-GB" sz="1600" kern="1200">
                  <a:latin typeface="Outfit"/>
                  <a:cs typeface="Outfit"/>
                </a:rPr>
                <a:t>Education Theory, Research and Practice</a:t>
              </a:r>
              <a:endParaRPr lang="en-GB" sz="1600" kern="1200">
                <a:latin typeface="Outfit" pitchFamily="2" charset="0"/>
                <a:cs typeface="Outfit"/>
              </a:endParaRPr>
            </a:p>
          </p:txBody>
        </p:sp>
      </p:grpSp>
      <p:grpSp>
        <p:nvGrpSpPr>
          <p:cNvPr id="8" name="Group 7"/>
          <p:cNvGrpSpPr/>
          <p:nvPr/>
        </p:nvGrpSpPr>
        <p:grpSpPr>
          <a:xfrm>
            <a:off x="6406284" y="1092696"/>
            <a:ext cx="1970613" cy="840374"/>
            <a:chOff x="4765688" y="177558"/>
            <a:chExt cx="1970613" cy="840374"/>
          </a:xfrm>
          <a:solidFill>
            <a:srgbClr val="017D69"/>
          </a:solidFill>
        </p:grpSpPr>
        <p:sp>
          <p:nvSpPr>
            <p:cNvPr id="9" name="Rounded Rectangle 8"/>
            <p:cNvSpPr/>
            <p:nvPr/>
          </p:nvSpPr>
          <p:spPr>
            <a:xfrm>
              <a:off x="4765688" y="177558"/>
              <a:ext cx="1970613" cy="840374"/>
            </a:xfrm>
            <a:prstGeom prst="roundRect">
              <a:avLst/>
            </a:prstGeom>
            <a:grpFill/>
            <a:ln>
              <a:noFill/>
            </a:ln>
          </p:spPr>
          <p:style>
            <a:lnRef idx="2">
              <a:schemeClr val="accent5">
                <a:shade val="50000"/>
              </a:schemeClr>
            </a:lnRef>
            <a:fillRef idx="1">
              <a:schemeClr val="accent5"/>
            </a:fillRef>
            <a:effectRef idx="0">
              <a:schemeClr val="accent5"/>
            </a:effectRef>
            <a:fontRef idx="minor">
              <a:schemeClr val="lt1"/>
            </a:fontRef>
          </p:style>
        </p:sp>
        <p:sp>
          <p:nvSpPr>
            <p:cNvPr id="10" name="Rounded Rectangle 4"/>
            <p:cNvSpPr txBox="1"/>
            <p:nvPr/>
          </p:nvSpPr>
          <p:spPr>
            <a:xfrm>
              <a:off x="4806712" y="218582"/>
              <a:ext cx="1888565" cy="7583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algn="ctr" defTabSz="711200">
                <a:lnSpc>
                  <a:spcPct val="90000"/>
                </a:lnSpc>
                <a:spcBef>
                  <a:spcPct val="0"/>
                </a:spcBef>
                <a:spcAft>
                  <a:spcPct val="35000"/>
                </a:spcAft>
              </a:pPr>
              <a:r>
                <a:rPr lang="en-GB" sz="1600" kern="1200">
                  <a:latin typeface="Outfit"/>
                  <a:cs typeface="Outfit"/>
                </a:rPr>
                <a:t>Curriculum Theory, Research and Practice</a:t>
              </a:r>
              <a:endParaRPr lang="en-GB" sz="1600" kern="1200">
                <a:latin typeface="Outfit" pitchFamily="2" charset="0"/>
                <a:cs typeface="Outfit"/>
              </a:endParaRPr>
            </a:p>
          </p:txBody>
        </p:sp>
      </p:grpSp>
      <p:sp>
        <p:nvSpPr>
          <p:cNvPr id="11" name="TextBox 10"/>
          <p:cNvSpPr txBox="1"/>
          <p:nvPr/>
        </p:nvSpPr>
        <p:spPr>
          <a:xfrm>
            <a:off x="3729989" y="2093371"/>
            <a:ext cx="4379595" cy="523875"/>
          </a:xfrm>
          <a:prstGeom prst="rect">
            <a:avLst/>
          </a:prstGeom>
          <a:ln>
            <a:solidFill>
              <a:srgbClr val="017D69"/>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defRPr/>
            </a:pPr>
            <a:r>
              <a:rPr lang="en-US" sz="1400">
                <a:solidFill>
                  <a:srgbClr val="017D69"/>
                </a:solidFill>
                <a:latin typeface="Outfit" pitchFamily="2" charset="0"/>
              </a:rPr>
              <a:t>Assessment:</a:t>
            </a:r>
          </a:p>
          <a:p>
            <a:pPr>
              <a:defRPr/>
            </a:pPr>
            <a:r>
              <a:rPr lang="en-US" sz="1400">
                <a:solidFill>
                  <a:srgbClr val="017D69"/>
                </a:solidFill>
                <a:latin typeface="Outfit" pitchFamily="2" charset="0"/>
              </a:rPr>
              <a:t>2 Masters level assignments: pass, merit, distinction</a:t>
            </a:r>
          </a:p>
        </p:txBody>
      </p:sp>
      <p:grpSp>
        <p:nvGrpSpPr>
          <p:cNvPr id="12" name="Group 11"/>
          <p:cNvGrpSpPr/>
          <p:nvPr/>
        </p:nvGrpSpPr>
        <p:grpSpPr>
          <a:xfrm>
            <a:off x="4640746" y="2892325"/>
            <a:ext cx="2558079" cy="650440"/>
            <a:chOff x="3212526" y="2088323"/>
            <a:chExt cx="2558079" cy="650440"/>
          </a:xfrm>
          <a:solidFill>
            <a:srgbClr val="017D69"/>
          </a:solidFill>
        </p:grpSpPr>
        <p:sp>
          <p:nvSpPr>
            <p:cNvPr id="13" name="Rounded Rectangle 12"/>
            <p:cNvSpPr/>
            <p:nvPr/>
          </p:nvSpPr>
          <p:spPr>
            <a:xfrm>
              <a:off x="3212526" y="2088323"/>
              <a:ext cx="2558079" cy="650440"/>
            </a:xfrm>
            <a:prstGeom prst="roundRect">
              <a:avLst/>
            </a:prstGeom>
            <a:grpFill/>
            <a:ln>
              <a:noFill/>
            </a:ln>
          </p:spPr>
          <p:style>
            <a:lnRef idx="2">
              <a:schemeClr val="accent5">
                <a:shade val="50000"/>
              </a:schemeClr>
            </a:lnRef>
            <a:fillRef idx="1">
              <a:schemeClr val="accent5"/>
            </a:fillRef>
            <a:effectRef idx="0">
              <a:schemeClr val="accent5"/>
            </a:effectRef>
            <a:fontRef idx="minor">
              <a:schemeClr val="lt1"/>
            </a:fontRef>
          </p:style>
        </p:sp>
        <p:sp>
          <p:nvSpPr>
            <p:cNvPr id="14" name="Rounded Rectangle 4"/>
            <p:cNvSpPr txBox="1"/>
            <p:nvPr/>
          </p:nvSpPr>
          <p:spPr>
            <a:xfrm>
              <a:off x="3244278" y="2120075"/>
              <a:ext cx="2494575" cy="5869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GB" sz="2000" b="1" kern="1200">
                  <a:latin typeface="Outfit" pitchFamily="2" charset="0"/>
                </a:rPr>
                <a:t>PGCE Programme</a:t>
              </a:r>
            </a:p>
          </p:txBody>
        </p:sp>
      </p:grpSp>
      <p:sp>
        <p:nvSpPr>
          <p:cNvPr id="22" name="TextBox 21"/>
          <p:cNvSpPr txBox="1"/>
          <p:nvPr/>
        </p:nvSpPr>
        <p:spPr>
          <a:xfrm>
            <a:off x="3836669" y="3632390"/>
            <a:ext cx="4379595" cy="523875"/>
          </a:xfrm>
          <a:prstGeom prst="rect">
            <a:avLst/>
          </a:prstGeom>
          <a:ln>
            <a:solidFill>
              <a:srgbClr val="017D69"/>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defRPr/>
            </a:pPr>
            <a:r>
              <a:rPr lang="en-US" sz="1400">
                <a:solidFill>
                  <a:srgbClr val="017D69"/>
                </a:solidFill>
                <a:latin typeface="Outfit" pitchFamily="2" charset="0"/>
              </a:rPr>
              <a:t>Assessment:</a:t>
            </a:r>
          </a:p>
          <a:p>
            <a:pPr algn="ctr">
              <a:defRPr/>
            </a:pPr>
            <a:r>
              <a:rPr lang="en-US" sz="1400">
                <a:solidFill>
                  <a:srgbClr val="017D69"/>
                </a:solidFill>
                <a:latin typeface="Outfit" pitchFamily="2" charset="0"/>
              </a:rPr>
              <a:t>Teachers’ Standards</a:t>
            </a:r>
          </a:p>
        </p:txBody>
      </p:sp>
      <p:grpSp>
        <p:nvGrpSpPr>
          <p:cNvPr id="23" name="Group 22"/>
          <p:cNvGrpSpPr/>
          <p:nvPr/>
        </p:nvGrpSpPr>
        <p:grpSpPr>
          <a:xfrm>
            <a:off x="7064428" y="4270468"/>
            <a:ext cx="1312469" cy="741537"/>
            <a:chOff x="3836818" y="3644307"/>
            <a:chExt cx="1312469" cy="741537"/>
          </a:xfrm>
        </p:grpSpPr>
        <p:sp>
          <p:nvSpPr>
            <p:cNvPr id="24" name="Rounded Rectangle 23"/>
            <p:cNvSpPr/>
            <p:nvPr/>
          </p:nvSpPr>
          <p:spPr>
            <a:xfrm>
              <a:off x="3836818" y="3644307"/>
              <a:ext cx="1312469" cy="741537"/>
            </a:xfrm>
            <a:prstGeom prst="roundRect">
              <a:avLst/>
            </a:prstGeom>
            <a:solidFill>
              <a:srgbClr val="017D69"/>
            </a:solidFill>
            <a:ln>
              <a:noFill/>
            </a:ln>
          </p:spPr>
          <p:style>
            <a:lnRef idx="2">
              <a:schemeClr val="accent5">
                <a:shade val="50000"/>
              </a:schemeClr>
            </a:lnRef>
            <a:fillRef idx="1">
              <a:schemeClr val="accent5"/>
            </a:fillRef>
            <a:effectRef idx="0">
              <a:schemeClr val="accent5"/>
            </a:effectRef>
            <a:fontRef idx="minor">
              <a:schemeClr val="lt1"/>
            </a:fontRef>
          </p:style>
        </p:sp>
        <p:sp>
          <p:nvSpPr>
            <p:cNvPr id="25" name="Rounded Rectangle 4"/>
            <p:cNvSpPr txBox="1"/>
            <p:nvPr/>
          </p:nvSpPr>
          <p:spPr>
            <a:xfrm>
              <a:off x="3873017" y="3680506"/>
              <a:ext cx="1240071" cy="6691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GB" sz="1600" kern="1200">
                  <a:latin typeface="Outfit" pitchFamily="2" charset="0"/>
                </a:rPr>
                <a:t>Professional Learning</a:t>
              </a:r>
            </a:p>
          </p:txBody>
        </p:sp>
      </p:grpSp>
      <p:grpSp>
        <p:nvGrpSpPr>
          <p:cNvPr id="3" name="Group 2">
            <a:extLst>
              <a:ext uri="{FF2B5EF4-FFF2-40B4-BE49-F238E27FC236}">
                <a16:creationId xmlns:a16="http://schemas.microsoft.com/office/drawing/2014/main" id="{A3F67675-3F85-0503-B14D-300F280EABDC}"/>
              </a:ext>
            </a:extLst>
          </p:cNvPr>
          <p:cNvGrpSpPr/>
          <p:nvPr/>
        </p:nvGrpSpPr>
        <p:grpSpPr>
          <a:xfrm>
            <a:off x="3197999" y="4270468"/>
            <a:ext cx="1923829" cy="741537"/>
            <a:chOff x="3197999" y="4270468"/>
            <a:chExt cx="1923829" cy="741537"/>
          </a:xfrm>
        </p:grpSpPr>
        <p:sp>
          <p:nvSpPr>
            <p:cNvPr id="15" name="Rounded Rectangle 16">
              <a:extLst>
                <a:ext uri="{FF2B5EF4-FFF2-40B4-BE49-F238E27FC236}">
                  <a16:creationId xmlns:a16="http://schemas.microsoft.com/office/drawing/2014/main" id="{90CF3681-234F-F51F-01DA-8B292D087204}"/>
                </a:ext>
              </a:extLst>
            </p:cNvPr>
            <p:cNvSpPr/>
            <p:nvPr/>
          </p:nvSpPr>
          <p:spPr>
            <a:xfrm>
              <a:off x="3544500" y="4270468"/>
              <a:ext cx="1312469" cy="741537"/>
            </a:xfrm>
            <a:prstGeom prst="roundRect">
              <a:avLst/>
            </a:prstGeom>
            <a:solidFill>
              <a:srgbClr val="017D69"/>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a:p>
          </p:txBody>
        </p:sp>
        <p:sp>
          <p:nvSpPr>
            <p:cNvPr id="19" name="Rounded Rectangle 4">
              <a:extLst>
                <a:ext uri="{FF2B5EF4-FFF2-40B4-BE49-F238E27FC236}">
                  <a16:creationId xmlns:a16="http://schemas.microsoft.com/office/drawing/2014/main" id="{26B9BB5C-70B1-7D26-DBE8-23E5AB55EE7D}"/>
                </a:ext>
              </a:extLst>
            </p:cNvPr>
            <p:cNvSpPr txBox="1"/>
            <p:nvPr/>
          </p:nvSpPr>
          <p:spPr>
            <a:xfrm>
              <a:off x="3197999" y="4306667"/>
              <a:ext cx="1923829" cy="6691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11200">
                <a:lnSpc>
                  <a:spcPct val="90000"/>
                </a:lnSpc>
                <a:spcBef>
                  <a:spcPct val="0"/>
                </a:spcBef>
                <a:spcAft>
                  <a:spcPct val="35000"/>
                </a:spcAft>
              </a:pPr>
              <a:r>
                <a:rPr lang="en-GB" sz="1600" kern="1200">
                  <a:latin typeface="Outfit"/>
                  <a:cs typeface="Outfit"/>
                </a:rPr>
                <a:t>Leadership Development</a:t>
              </a:r>
              <a:endParaRPr lang="en-GB" sz="1600" kern="1200">
                <a:latin typeface="Outfit" pitchFamily="2" charset="0"/>
                <a:cs typeface="Outfit"/>
              </a:endParaRPr>
            </a:p>
          </p:txBody>
        </p:sp>
      </p:grpSp>
    </p:spTree>
    <p:extLst>
      <p:ext uri="{BB962C8B-B14F-4D97-AF65-F5344CB8AC3E}">
        <p14:creationId xmlns:p14="http://schemas.microsoft.com/office/powerpoint/2010/main" val="2906602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EAD38-7553-2904-F43C-48B547E5DB95}"/>
              </a:ext>
            </a:extLst>
          </p:cNvPr>
          <p:cNvSpPr>
            <a:spLocks noGrp="1"/>
          </p:cNvSpPr>
          <p:nvPr>
            <p:ph type="title"/>
          </p:nvPr>
        </p:nvSpPr>
        <p:spPr/>
        <p:txBody>
          <a:bodyPr/>
          <a:lstStyle/>
          <a:p>
            <a:r>
              <a:rPr lang="en-GB" sz="3000">
                <a:latin typeface="Outfit"/>
                <a:cs typeface="Outfit"/>
              </a:rPr>
              <a:t>Primary Leadership Development Module options</a:t>
            </a:r>
            <a:r>
              <a:rPr lang="en-GB" sz="1200">
                <a:solidFill>
                  <a:schemeClr val="tx1"/>
                </a:solidFill>
                <a:latin typeface="Outfit"/>
                <a:cs typeface="Outfit"/>
              </a:rPr>
              <a:t>( available subject to demand/minimum numbers)</a:t>
            </a:r>
          </a:p>
          <a:p>
            <a:endParaRPr lang="en-GB" sz="3000">
              <a:cs typeface="Outfit"/>
            </a:endParaRPr>
          </a:p>
        </p:txBody>
      </p:sp>
      <p:sp>
        <p:nvSpPr>
          <p:cNvPr id="3" name="Content Placeholder 2">
            <a:extLst>
              <a:ext uri="{FF2B5EF4-FFF2-40B4-BE49-F238E27FC236}">
                <a16:creationId xmlns:a16="http://schemas.microsoft.com/office/drawing/2014/main" id="{89EC2685-1F63-D06F-F6BA-03D2EBE95835}"/>
              </a:ext>
            </a:extLst>
          </p:cNvPr>
          <p:cNvSpPr>
            <a:spLocks noGrp="1"/>
          </p:cNvSpPr>
          <p:nvPr>
            <p:ph idx="1"/>
          </p:nvPr>
        </p:nvSpPr>
        <p:spPr>
          <a:xfrm>
            <a:off x="431192" y="1287711"/>
            <a:ext cx="8228552" cy="3624779"/>
          </a:xfrm>
        </p:spPr>
        <p:txBody>
          <a:bodyPr lIns="91440" tIns="45720" rIns="91440" bIns="45720" anchor="t"/>
          <a:lstStyle/>
          <a:p>
            <a:pPr marL="103505" indent="-103505"/>
            <a:r>
              <a:rPr lang="en-GB" sz="1200">
                <a:solidFill>
                  <a:schemeClr val="tx1"/>
                </a:solidFill>
                <a:latin typeface="Outfit"/>
                <a:cs typeface="Outfit"/>
              </a:rPr>
              <a:t>PGCE Primary (5-11) with Art </a:t>
            </a:r>
            <a:endParaRPr lang="en-GB" sz="1200">
              <a:solidFill>
                <a:schemeClr val="tx1"/>
              </a:solidFill>
              <a:cs typeface="Outfit" pitchFamily="2" charset="0"/>
            </a:endParaRPr>
          </a:p>
          <a:p>
            <a:pPr marL="103505" indent="-103505"/>
            <a:r>
              <a:rPr lang="en-GB" sz="1200">
                <a:solidFill>
                  <a:schemeClr val="tx1"/>
                </a:solidFill>
                <a:latin typeface="Outfit"/>
                <a:cs typeface="Outfit"/>
              </a:rPr>
              <a:t>PGCE Primary (5-11) with English </a:t>
            </a:r>
            <a:endParaRPr lang="en-GB" sz="1200">
              <a:solidFill>
                <a:schemeClr val="tx1"/>
              </a:solidFill>
              <a:cs typeface="Outfit"/>
            </a:endParaRPr>
          </a:p>
          <a:p>
            <a:pPr marL="103505" indent="-103505"/>
            <a:r>
              <a:rPr lang="en-GB" sz="1200">
                <a:solidFill>
                  <a:schemeClr val="tx1"/>
                </a:solidFill>
                <a:latin typeface="Outfit"/>
                <a:cs typeface="Outfit"/>
              </a:rPr>
              <a:t>PGCE Primary (5-11) with Humanities</a:t>
            </a:r>
          </a:p>
          <a:p>
            <a:pPr marL="103505" indent="-103505"/>
            <a:r>
              <a:rPr lang="en-GB" sz="1200">
                <a:solidFill>
                  <a:schemeClr val="tx1"/>
                </a:solidFill>
                <a:latin typeface="Outfit"/>
                <a:cs typeface="Outfit"/>
              </a:rPr>
              <a:t>PGCE Primary (5-11) with Mathematics </a:t>
            </a:r>
            <a:endParaRPr lang="en-GB" sz="1200">
              <a:solidFill>
                <a:schemeClr val="tx1"/>
              </a:solidFill>
              <a:cs typeface="Outfit"/>
            </a:endParaRPr>
          </a:p>
          <a:p>
            <a:pPr marL="103505" indent="-103505"/>
            <a:r>
              <a:rPr lang="en-GB" sz="1200">
                <a:solidFill>
                  <a:schemeClr val="tx1"/>
                </a:solidFill>
                <a:latin typeface="Outfit"/>
                <a:cs typeface="Outfit"/>
              </a:rPr>
              <a:t>PGCE Primary (5-11) with MFL</a:t>
            </a:r>
          </a:p>
          <a:p>
            <a:pPr marL="103505" indent="-103505"/>
            <a:r>
              <a:rPr lang="en-GB" sz="1200">
                <a:solidFill>
                  <a:schemeClr val="tx1"/>
                </a:solidFill>
                <a:latin typeface="Outfit"/>
                <a:cs typeface="Outfit"/>
              </a:rPr>
              <a:t>PGCE Primary (5-11) with Science</a:t>
            </a:r>
          </a:p>
          <a:p>
            <a:pPr marL="103505" indent="-103505"/>
            <a:r>
              <a:rPr lang="en-GB" sz="1200">
                <a:solidFill>
                  <a:schemeClr val="tx1"/>
                </a:solidFill>
                <a:latin typeface="Outfit"/>
                <a:cs typeface="Outfit"/>
              </a:rPr>
              <a:t>PGCE Primary (5-11) with Inclusion (EAL)</a:t>
            </a:r>
          </a:p>
          <a:p>
            <a:pPr marL="103505" indent="-103505"/>
            <a:r>
              <a:rPr lang="en-GB" sz="1200">
                <a:solidFill>
                  <a:schemeClr val="tx1"/>
                </a:solidFill>
                <a:latin typeface="Outfit"/>
                <a:cs typeface="Outfit"/>
              </a:rPr>
              <a:t>PGCE Primary (5-11) with Inclusion (SEND) </a:t>
            </a:r>
            <a:endParaRPr lang="en-GB" sz="1200">
              <a:solidFill>
                <a:schemeClr val="tx1"/>
              </a:solidFill>
              <a:cs typeface="Outfit"/>
            </a:endParaRPr>
          </a:p>
          <a:p>
            <a:pPr marL="103505" indent="-103505"/>
            <a:r>
              <a:rPr lang="en-GB" sz="1200">
                <a:solidFill>
                  <a:schemeClr val="tx1"/>
                </a:solidFill>
                <a:latin typeface="Outfit"/>
                <a:cs typeface="Outfit"/>
              </a:rPr>
              <a:t>PGCE Primary (5-11) with Inclusion (SEND in special schools) </a:t>
            </a:r>
            <a:endParaRPr lang="en-GB" sz="1200">
              <a:solidFill>
                <a:schemeClr val="tx1"/>
              </a:solidFill>
              <a:cs typeface="Outfit"/>
            </a:endParaRPr>
          </a:p>
          <a:p>
            <a:pPr marL="103505" indent="-103505"/>
            <a:r>
              <a:rPr lang="en-GB" sz="1200">
                <a:solidFill>
                  <a:schemeClr val="tx1"/>
                </a:solidFill>
                <a:latin typeface="Outfit"/>
                <a:cs typeface="Outfit"/>
              </a:rPr>
              <a:t>PGCE Primary (3-7) with 3-7 Leadership Development</a:t>
            </a:r>
            <a:endParaRPr lang="en-GB" sz="1200">
              <a:solidFill>
                <a:schemeClr val="tx1"/>
              </a:solidFill>
              <a:cs typeface="Outfit"/>
            </a:endParaRPr>
          </a:p>
          <a:p>
            <a:pPr marL="0" indent="0">
              <a:buNone/>
            </a:pPr>
            <a:r>
              <a:rPr lang="en-GB" sz="1450" b="1">
                <a:solidFill>
                  <a:schemeClr val="tx1"/>
                </a:solidFill>
                <a:latin typeface="Outfit"/>
                <a:cs typeface="Outfit"/>
              </a:rPr>
              <a:t>Option variations between the ITE Hubs</a:t>
            </a:r>
          </a:p>
          <a:p>
            <a:pPr marL="0" indent="0">
              <a:buNone/>
            </a:pPr>
            <a:r>
              <a:rPr lang="en-GB" sz="1450" b="1">
                <a:solidFill>
                  <a:schemeClr val="tx1"/>
                </a:solidFill>
                <a:latin typeface="Outfit"/>
                <a:cs typeface="Outfit"/>
              </a:rPr>
              <a:t>Trainees can attend a different ITE Hub for their Leadership Development Module:</a:t>
            </a:r>
            <a:endParaRPr lang="en-GB">
              <a:solidFill>
                <a:schemeClr val="tx1"/>
              </a:solidFill>
            </a:endParaRPr>
          </a:p>
          <a:p>
            <a:pPr marL="103505" indent="-103505"/>
            <a:r>
              <a:rPr lang="en-GB" sz="1200">
                <a:solidFill>
                  <a:schemeClr val="tx1"/>
                </a:solidFill>
                <a:latin typeface="Outfit"/>
                <a:cs typeface="Outfit"/>
              </a:rPr>
              <a:t>Exeter St Luke's offer all options except PGCE Primary (5-11) with Inclusion (SEND in special schools)</a:t>
            </a:r>
            <a:endParaRPr lang="en-GB" sz="1200">
              <a:solidFill>
                <a:schemeClr val="tx1"/>
              </a:solidFill>
              <a:cs typeface="Outfit"/>
            </a:endParaRPr>
          </a:p>
          <a:p>
            <a:pPr marL="103505" indent="-103505"/>
            <a:r>
              <a:rPr lang="en-GB" sz="1200">
                <a:solidFill>
                  <a:schemeClr val="tx1"/>
                </a:solidFill>
                <a:latin typeface="Outfit"/>
                <a:cs typeface="Outfit"/>
              </a:rPr>
              <a:t>North &amp; Mid Devon offer only PGCE Primary (5-11) with Inclusion (SEND)</a:t>
            </a:r>
          </a:p>
          <a:p>
            <a:pPr marL="103505" indent="-103505"/>
            <a:r>
              <a:rPr lang="en-GB" sz="1200">
                <a:solidFill>
                  <a:schemeClr val="tx1"/>
                </a:solidFill>
                <a:latin typeface="Outfit"/>
                <a:cs typeface="Outfit"/>
              </a:rPr>
              <a:t>Somerset &amp; Dorset offer only PGCE Primary (5-11) with Inclusion (SEND in special schools) </a:t>
            </a:r>
          </a:p>
          <a:p>
            <a:pPr marL="103505" indent="-103505"/>
            <a:endParaRPr lang="en-GB" sz="1500">
              <a:solidFill>
                <a:srgbClr val="1F497D"/>
              </a:solidFill>
              <a:latin typeface="Outfit"/>
              <a:cs typeface="Outfit"/>
            </a:endParaRPr>
          </a:p>
        </p:txBody>
      </p:sp>
    </p:spTree>
    <p:extLst>
      <p:ext uri="{BB962C8B-B14F-4D97-AF65-F5344CB8AC3E}">
        <p14:creationId xmlns:p14="http://schemas.microsoft.com/office/powerpoint/2010/main" val="4235909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CF9CFB-FFC0-EE0E-885F-18430B6F57BF}"/>
              </a:ext>
            </a:extLst>
          </p:cNvPr>
          <p:cNvSpPr>
            <a:spLocks noGrp="1"/>
          </p:cNvSpPr>
          <p:nvPr>
            <p:ph type="title"/>
          </p:nvPr>
        </p:nvSpPr>
        <p:spPr>
          <a:xfrm>
            <a:off x="1482997" y="206890"/>
            <a:ext cx="6365168" cy="497770"/>
          </a:xfrm>
        </p:spPr>
        <p:txBody>
          <a:bodyPr/>
          <a:lstStyle/>
          <a:p>
            <a:r>
              <a:rPr lang="en-US" sz="2400">
                <a:latin typeface="Outfit"/>
                <a:cs typeface="Outfit"/>
              </a:rPr>
              <a:t>Primary Initial Teacher Education (ITE) Hubs</a:t>
            </a:r>
            <a:endParaRPr lang="en-US" sz="2400">
              <a:cs typeface="Outfit"/>
            </a:endParaRPr>
          </a:p>
        </p:txBody>
      </p:sp>
      <p:pic>
        <p:nvPicPr>
          <p:cNvPr id="4" name="Picture 3" descr="A map of the united kingdom&#10;&#10;Description automatically generated">
            <a:extLst>
              <a:ext uri="{FF2B5EF4-FFF2-40B4-BE49-F238E27FC236}">
                <a16:creationId xmlns:a16="http://schemas.microsoft.com/office/drawing/2014/main" id="{A430AA69-DD49-EA32-F59E-FAED54C926A1}"/>
              </a:ext>
            </a:extLst>
          </p:cNvPr>
          <p:cNvPicPr>
            <a:picLocks noChangeAspect="1"/>
          </p:cNvPicPr>
          <p:nvPr/>
        </p:nvPicPr>
        <p:blipFill>
          <a:blip r:embed="rId3"/>
          <a:stretch>
            <a:fillRect/>
          </a:stretch>
        </p:blipFill>
        <p:spPr>
          <a:xfrm>
            <a:off x="1820862" y="631825"/>
            <a:ext cx="5072997" cy="3577151"/>
          </a:xfrm>
          <a:prstGeom prst="rect">
            <a:avLst/>
          </a:prstGeom>
        </p:spPr>
      </p:pic>
    </p:spTree>
    <p:extLst>
      <p:ext uri="{BB962C8B-B14F-4D97-AF65-F5344CB8AC3E}">
        <p14:creationId xmlns:p14="http://schemas.microsoft.com/office/powerpoint/2010/main" val="3977485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traight Connector 3"/>
          <p:cNvSpPr/>
          <p:nvPr/>
        </p:nvSpPr>
        <p:spPr>
          <a:xfrm rot="14059811">
            <a:off x="4325018" y="2397742"/>
            <a:ext cx="1295765" cy="0"/>
          </a:xfrm>
          <a:custGeom>
            <a:avLst/>
            <a:gdLst/>
            <a:ahLst/>
            <a:cxnLst/>
            <a:rect l="0" t="0" r="0" b="0"/>
            <a:pathLst>
              <a:path>
                <a:moveTo>
                  <a:pt x="0" y="0"/>
                </a:moveTo>
                <a:lnTo>
                  <a:pt x="1295765" y="0"/>
                </a:lnTo>
              </a:path>
            </a:pathLst>
          </a:custGeom>
          <a:noFill/>
          <a:ln>
            <a:solidFill>
              <a:srgbClr val="017D69"/>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3"/>
          <p:cNvSpPr/>
          <p:nvPr/>
        </p:nvSpPr>
        <p:spPr>
          <a:xfrm rot="18284699">
            <a:off x="6208039" y="2388882"/>
            <a:ext cx="1302659" cy="0"/>
          </a:xfrm>
          <a:custGeom>
            <a:avLst/>
            <a:gdLst/>
            <a:ahLst/>
            <a:cxnLst/>
            <a:rect l="0" t="0" r="0" b="0"/>
            <a:pathLst>
              <a:path>
                <a:moveTo>
                  <a:pt x="0" y="0"/>
                </a:moveTo>
                <a:lnTo>
                  <a:pt x="1302659" y="0"/>
                </a:lnTo>
              </a:path>
            </a:pathLst>
          </a:custGeom>
          <a:noFill/>
          <a:ln>
            <a:solidFill>
              <a:srgbClr val="017D69"/>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3"/>
          <p:cNvSpPr/>
          <p:nvPr/>
        </p:nvSpPr>
        <p:spPr>
          <a:xfrm rot="5396809">
            <a:off x="5467434" y="3865259"/>
            <a:ext cx="905543" cy="0"/>
          </a:xfrm>
          <a:custGeom>
            <a:avLst/>
            <a:gdLst/>
            <a:ahLst/>
            <a:cxnLst/>
            <a:rect l="0" t="0" r="0" b="0"/>
            <a:pathLst>
              <a:path>
                <a:moveTo>
                  <a:pt x="0" y="0"/>
                </a:moveTo>
                <a:lnTo>
                  <a:pt x="905543" y="0"/>
                </a:lnTo>
              </a:path>
            </a:pathLst>
          </a:custGeom>
          <a:noFill/>
          <a:ln>
            <a:solidFill>
              <a:srgbClr val="017D69"/>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 name="Title 1"/>
          <p:cNvSpPr>
            <a:spLocks noGrp="1"/>
          </p:cNvSpPr>
          <p:nvPr>
            <p:ph type="title"/>
          </p:nvPr>
        </p:nvSpPr>
        <p:spPr/>
        <p:txBody>
          <a:bodyPr/>
          <a:lstStyle/>
          <a:p>
            <a:r>
              <a:rPr lang="en-GB" sz="2800" b="1"/>
              <a:t>The Exeter Model of ITE (Secondary)</a:t>
            </a:r>
          </a:p>
        </p:txBody>
      </p:sp>
      <p:sp>
        <p:nvSpPr>
          <p:cNvPr id="4" name="Content Placeholder 2"/>
          <p:cNvSpPr>
            <a:spLocks noGrp="1"/>
          </p:cNvSpPr>
          <p:nvPr>
            <p:ph idx="1"/>
          </p:nvPr>
        </p:nvSpPr>
        <p:spPr>
          <a:xfrm>
            <a:off x="310248" y="1049956"/>
            <a:ext cx="2055762" cy="2247599"/>
          </a:xfrm>
          <a:ln>
            <a:solidFill>
              <a:srgbClr val="017D69"/>
            </a:solidFill>
          </a:ln>
        </p:spPr>
        <p:txBody>
          <a:bodyPr/>
          <a:lstStyle/>
          <a:p>
            <a:r>
              <a:rPr lang="en-GB"/>
              <a:t>Subject specialism</a:t>
            </a:r>
          </a:p>
          <a:p>
            <a:r>
              <a:rPr lang="en-GB"/>
              <a:t>Research led</a:t>
            </a:r>
          </a:p>
          <a:p>
            <a:r>
              <a:rPr lang="en-GB"/>
              <a:t>Situated learning</a:t>
            </a:r>
          </a:p>
          <a:p>
            <a:r>
              <a:rPr lang="en-GB" b="1"/>
              <a:t>Masters level</a:t>
            </a:r>
          </a:p>
          <a:p>
            <a:r>
              <a:rPr lang="en-GB"/>
              <a:t>Phased route to QTS</a:t>
            </a:r>
          </a:p>
          <a:p>
            <a:r>
              <a:rPr lang="en-GB"/>
              <a:t>Support</a:t>
            </a:r>
          </a:p>
          <a:p>
            <a:r>
              <a:rPr lang="en-GB"/>
              <a:t>Facilities</a:t>
            </a:r>
          </a:p>
          <a:p>
            <a:r>
              <a:rPr lang="en-GB"/>
              <a:t>School placements</a:t>
            </a:r>
          </a:p>
        </p:txBody>
      </p:sp>
      <p:sp>
        <p:nvSpPr>
          <p:cNvPr id="7" name="Rounded Rectangle 4"/>
          <p:cNvSpPr txBox="1"/>
          <p:nvPr/>
        </p:nvSpPr>
        <p:spPr>
          <a:xfrm>
            <a:off x="3222685" y="931789"/>
            <a:ext cx="2171565" cy="1030178"/>
          </a:xfrm>
          <a:prstGeom prst="rect">
            <a:avLst/>
          </a:prstGeom>
          <a:solidFill>
            <a:srgbClr val="017D69"/>
          </a:solidFill>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algn="ctr" defTabSz="711200">
              <a:lnSpc>
                <a:spcPct val="90000"/>
              </a:lnSpc>
              <a:spcBef>
                <a:spcPct val="0"/>
              </a:spcBef>
              <a:spcAft>
                <a:spcPct val="35000"/>
              </a:spcAft>
            </a:pPr>
            <a:r>
              <a:rPr lang="en-GB" sz="1600" kern="1200">
                <a:latin typeface="Outfit"/>
                <a:cs typeface="Outfit"/>
              </a:rPr>
              <a:t>Education Theory, Research and Practice</a:t>
            </a:r>
            <a:endParaRPr lang="en-GB" sz="1600" kern="1200">
              <a:latin typeface="Outfit" pitchFamily="2" charset="0"/>
              <a:cs typeface="Outfit"/>
            </a:endParaRPr>
          </a:p>
        </p:txBody>
      </p:sp>
      <p:sp>
        <p:nvSpPr>
          <p:cNvPr id="10" name="Rounded Rectangle 4"/>
          <p:cNvSpPr txBox="1"/>
          <p:nvPr/>
        </p:nvSpPr>
        <p:spPr>
          <a:xfrm>
            <a:off x="5992328" y="1062714"/>
            <a:ext cx="2607591" cy="906601"/>
          </a:xfrm>
          <a:prstGeom prst="rect">
            <a:avLst/>
          </a:prstGeom>
          <a:solidFill>
            <a:srgbClr val="017D69"/>
          </a:solidFill>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algn="ctr" defTabSz="711200">
              <a:lnSpc>
                <a:spcPct val="90000"/>
              </a:lnSpc>
              <a:spcBef>
                <a:spcPct val="0"/>
              </a:spcBef>
              <a:spcAft>
                <a:spcPct val="35000"/>
              </a:spcAft>
            </a:pPr>
            <a:r>
              <a:rPr lang="en-GB" sz="1600" kern="1200">
                <a:latin typeface="Outfit"/>
                <a:cs typeface="Outfit"/>
              </a:rPr>
              <a:t>Specialist Subject Knowledge, Pedagogy, Research and Practice</a:t>
            </a:r>
          </a:p>
        </p:txBody>
      </p:sp>
      <p:sp>
        <p:nvSpPr>
          <p:cNvPr id="11" name="TextBox 10"/>
          <p:cNvSpPr txBox="1"/>
          <p:nvPr/>
        </p:nvSpPr>
        <p:spPr>
          <a:xfrm>
            <a:off x="3729989" y="2093371"/>
            <a:ext cx="4379595" cy="523875"/>
          </a:xfrm>
          <a:prstGeom prst="rect">
            <a:avLst/>
          </a:prstGeom>
          <a:ln>
            <a:solidFill>
              <a:srgbClr val="017D69"/>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defRPr/>
            </a:pPr>
            <a:r>
              <a:rPr lang="en-US" sz="1400">
                <a:solidFill>
                  <a:srgbClr val="017D69"/>
                </a:solidFill>
                <a:latin typeface="Outfit" pitchFamily="2" charset="0"/>
              </a:rPr>
              <a:t>Assessment:</a:t>
            </a:r>
          </a:p>
          <a:p>
            <a:pPr>
              <a:defRPr/>
            </a:pPr>
            <a:r>
              <a:rPr lang="en-US" sz="1400">
                <a:solidFill>
                  <a:srgbClr val="017D69"/>
                </a:solidFill>
                <a:latin typeface="Outfit" pitchFamily="2" charset="0"/>
              </a:rPr>
              <a:t>2 Masters level assignments: pass, merit, distinction</a:t>
            </a:r>
          </a:p>
        </p:txBody>
      </p:sp>
      <p:grpSp>
        <p:nvGrpSpPr>
          <p:cNvPr id="12" name="Group 11"/>
          <p:cNvGrpSpPr/>
          <p:nvPr/>
        </p:nvGrpSpPr>
        <p:grpSpPr>
          <a:xfrm>
            <a:off x="4640746" y="2892325"/>
            <a:ext cx="2558079" cy="650440"/>
            <a:chOff x="3212526" y="2088323"/>
            <a:chExt cx="2558079" cy="650440"/>
          </a:xfrm>
          <a:solidFill>
            <a:srgbClr val="017D69"/>
          </a:solidFill>
        </p:grpSpPr>
        <p:sp>
          <p:nvSpPr>
            <p:cNvPr id="13" name="Rounded Rectangle 12"/>
            <p:cNvSpPr/>
            <p:nvPr/>
          </p:nvSpPr>
          <p:spPr>
            <a:xfrm>
              <a:off x="3212526" y="2088323"/>
              <a:ext cx="2558079" cy="650440"/>
            </a:xfrm>
            <a:prstGeom prst="roundRect">
              <a:avLst/>
            </a:prstGeom>
            <a:grpFill/>
            <a:ln>
              <a:noFill/>
            </a:ln>
          </p:spPr>
          <p:style>
            <a:lnRef idx="2">
              <a:schemeClr val="accent5">
                <a:shade val="50000"/>
              </a:schemeClr>
            </a:lnRef>
            <a:fillRef idx="1">
              <a:schemeClr val="accent5"/>
            </a:fillRef>
            <a:effectRef idx="0">
              <a:schemeClr val="accent5"/>
            </a:effectRef>
            <a:fontRef idx="minor">
              <a:schemeClr val="lt1"/>
            </a:fontRef>
          </p:style>
        </p:sp>
        <p:sp>
          <p:nvSpPr>
            <p:cNvPr id="14" name="Rounded Rectangle 4"/>
            <p:cNvSpPr txBox="1"/>
            <p:nvPr/>
          </p:nvSpPr>
          <p:spPr>
            <a:xfrm>
              <a:off x="3244278" y="2120075"/>
              <a:ext cx="2494575" cy="5869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GB" sz="2000" b="1" kern="1200">
                  <a:latin typeface="Outfit" pitchFamily="2" charset="0"/>
                </a:rPr>
                <a:t>PGCE Programme</a:t>
              </a:r>
            </a:p>
          </p:txBody>
        </p:sp>
      </p:grpSp>
      <p:grpSp>
        <p:nvGrpSpPr>
          <p:cNvPr id="16" name="Group 15"/>
          <p:cNvGrpSpPr/>
          <p:nvPr/>
        </p:nvGrpSpPr>
        <p:grpSpPr>
          <a:xfrm>
            <a:off x="5304368" y="4234269"/>
            <a:ext cx="1312469" cy="741537"/>
            <a:chOff x="3836818" y="3644307"/>
            <a:chExt cx="1312469" cy="741537"/>
          </a:xfrm>
        </p:grpSpPr>
        <p:sp>
          <p:nvSpPr>
            <p:cNvPr id="17" name="Rounded Rectangle 16"/>
            <p:cNvSpPr/>
            <p:nvPr/>
          </p:nvSpPr>
          <p:spPr>
            <a:xfrm>
              <a:off x="3836818" y="3644307"/>
              <a:ext cx="1312469" cy="741537"/>
            </a:xfrm>
            <a:prstGeom prst="roundRect">
              <a:avLst/>
            </a:prstGeom>
            <a:solidFill>
              <a:srgbClr val="017D69"/>
            </a:solidFill>
            <a:ln>
              <a:noFill/>
            </a:ln>
          </p:spPr>
          <p:style>
            <a:lnRef idx="2">
              <a:schemeClr val="accent5">
                <a:shade val="50000"/>
              </a:schemeClr>
            </a:lnRef>
            <a:fillRef idx="1">
              <a:schemeClr val="accent5"/>
            </a:fillRef>
            <a:effectRef idx="0">
              <a:schemeClr val="accent5"/>
            </a:effectRef>
            <a:fontRef idx="minor">
              <a:schemeClr val="lt1"/>
            </a:fontRef>
          </p:style>
        </p:sp>
        <p:sp>
          <p:nvSpPr>
            <p:cNvPr id="18" name="Rounded Rectangle 4"/>
            <p:cNvSpPr txBox="1"/>
            <p:nvPr/>
          </p:nvSpPr>
          <p:spPr>
            <a:xfrm>
              <a:off x="3873017" y="3680506"/>
              <a:ext cx="1240071" cy="6691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GB" sz="1600" kern="1200">
                  <a:latin typeface="Outfit" pitchFamily="2" charset="0"/>
                </a:rPr>
                <a:t>Professional Learning</a:t>
              </a:r>
            </a:p>
          </p:txBody>
        </p:sp>
      </p:grpSp>
      <p:sp>
        <p:nvSpPr>
          <p:cNvPr id="22" name="TextBox 21"/>
          <p:cNvSpPr txBox="1"/>
          <p:nvPr/>
        </p:nvSpPr>
        <p:spPr>
          <a:xfrm>
            <a:off x="3836669" y="3632390"/>
            <a:ext cx="4379595" cy="523875"/>
          </a:xfrm>
          <a:prstGeom prst="rect">
            <a:avLst/>
          </a:prstGeom>
          <a:ln>
            <a:solidFill>
              <a:srgbClr val="017D69"/>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defRPr/>
            </a:pPr>
            <a:r>
              <a:rPr lang="en-US" sz="1400">
                <a:solidFill>
                  <a:srgbClr val="017D69"/>
                </a:solidFill>
                <a:latin typeface="Outfit" pitchFamily="2" charset="0"/>
              </a:rPr>
              <a:t>Assessment:</a:t>
            </a:r>
          </a:p>
          <a:p>
            <a:pPr algn="ctr">
              <a:defRPr/>
            </a:pPr>
            <a:r>
              <a:rPr lang="en-US" sz="1400">
                <a:solidFill>
                  <a:srgbClr val="017D69"/>
                </a:solidFill>
                <a:latin typeface="Outfit" pitchFamily="2" charset="0"/>
              </a:rPr>
              <a:t>Teachers’ Standards</a:t>
            </a:r>
          </a:p>
        </p:txBody>
      </p:sp>
    </p:spTree>
    <p:extLst>
      <p:ext uri="{BB962C8B-B14F-4D97-AF65-F5344CB8AC3E}">
        <p14:creationId xmlns:p14="http://schemas.microsoft.com/office/powerpoint/2010/main" val="4182128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F4EEC3-A9BD-E003-0A88-7C5229C37D0E}"/>
              </a:ext>
            </a:extLst>
          </p:cNvPr>
          <p:cNvSpPr>
            <a:spLocks noGrp="1"/>
          </p:cNvSpPr>
          <p:nvPr>
            <p:ph type="title"/>
          </p:nvPr>
        </p:nvSpPr>
        <p:spPr>
          <a:xfrm>
            <a:off x="1415995" y="470471"/>
            <a:ext cx="6423778" cy="461925"/>
          </a:xfrm>
        </p:spPr>
        <p:txBody>
          <a:bodyPr/>
          <a:lstStyle/>
          <a:p>
            <a:r>
              <a:rPr lang="en-US" sz="3000">
                <a:latin typeface="Outfit"/>
                <a:cs typeface="Outfit"/>
              </a:rPr>
              <a:t>Secondary </a:t>
            </a:r>
            <a:r>
              <a:rPr lang="en-US" sz="3000" err="1">
                <a:latin typeface="Outfit"/>
                <a:cs typeface="Outfit"/>
              </a:rPr>
              <a:t>DfE</a:t>
            </a:r>
            <a:r>
              <a:rPr lang="en-US" sz="3000">
                <a:latin typeface="Outfit"/>
                <a:cs typeface="Outfit"/>
              </a:rPr>
              <a:t> Apply Application areas for placements</a:t>
            </a:r>
            <a:endParaRPr lang="en-US"/>
          </a:p>
        </p:txBody>
      </p:sp>
      <p:sp>
        <p:nvSpPr>
          <p:cNvPr id="2" name="TextBox 1">
            <a:extLst>
              <a:ext uri="{FF2B5EF4-FFF2-40B4-BE49-F238E27FC236}">
                <a16:creationId xmlns:a16="http://schemas.microsoft.com/office/drawing/2014/main" id="{2615C4EE-9E45-E580-D617-E8A784BB5CD1}"/>
              </a:ext>
            </a:extLst>
          </p:cNvPr>
          <p:cNvSpPr txBox="1"/>
          <p:nvPr/>
        </p:nvSpPr>
        <p:spPr>
          <a:xfrm>
            <a:off x="5992421" y="1020176"/>
            <a:ext cx="294022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rgbClr val="003C3B"/>
                </a:solidFill>
                <a:latin typeface="Outfit"/>
                <a:cs typeface="Outfit"/>
              </a:rPr>
              <a:t>Trainees choose the option that is the best fit for them. </a:t>
            </a:r>
          </a:p>
          <a:p>
            <a:pPr algn="l"/>
            <a:r>
              <a:rPr lang="en-GB">
                <a:solidFill>
                  <a:srgbClr val="003C3B"/>
                </a:solidFill>
                <a:latin typeface="Outfit"/>
                <a:cs typeface="Outfit"/>
              </a:rPr>
              <a:t>Aim to reduce commuting costs for trainees both for taught course (max 2 days on campus) and placements + ability to do targeted marketing where placements/mentors are strongest</a:t>
            </a:r>
          </a:p>
        </p:txBody>
      </p:sp>
      <p:pic>
        <p:nvPicPr>
          <p:cNvPr id="7" name="Content Placeholder 6" descr="A map of the united kingdom&#10;&#10;Description automatically generated">
            <a:extLst>
              <a:ext uri="{FF2B5EF4-FFF2-40B4-BE49-F238E27FC236}">
                <a16:creationId xmlns:a16="http://schemas.microsoft.com/office/drawing/2014/main" id="{EDD60B1E-B959-14BF-7146-F4B328C9A7FC}"/>
              </a:ext>
            </a:extLst>
          </p:cNvPr>
          <p:cNvPicPr>
            <a:picLocks noGrp="1" noChangeAspect="1"/>
          </p:cNvPicPr>
          <p:nvPr>
            <p:ph idx="1"/>
          </p:nvPr>
        </p:nvPicPr>
        <p:blipFill>
          <a:blip r:embed="rId3"/>
          <a:stretch>
            <a:fillRect/>
          </a:stretch>
        </p:blipFill>
        <p:spPr>
          <a:xfrm>
            <a:off x="1567422" y="1422746"/>
            <a:ext cx="4167500" cy="2943066"/>
          </a:xfrm>
          <a:prstGeom prst="rect">
            <a:avLst/>
          </a:prstGeom>
        </p:spPr>
      </p:pic>
    </p:spTree>
    <p:extLst>
      <p:ext uri="{BB962C8B-B14F-4D97-AF65-F5344CB8AC3E}">
        <p14:creationId xmlns:p14="http://schemas.microsoft.com/office/powerpoint/2010/main" val="3070692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CDBBEE-C6AE-C934-4863-C2B0E380762A}"/>
              </a:ext>
            </a:extLst>
          </p:cNvPr>
          <p:cNvSpPr>
            <a:spLocks noGrp="1"/>
          </p:cNvSpPr>
          <p:nvPr>
            <p:ph idx="1"/>
          </p:nvPr>
        </p:nvSpPr>
        <p:spPr>
          <a:xfrm>
            <a:off x="216271" y="670308"/>
            <a:ext cx="8386283" cy="3655536"/>
          </a:xfrm>
        </p:spPr>
        <p:txBody>
          <a:bodyPr lIns="91440" tIns="45720" rIns="91440" bIns="45720" anchor="t"/>
          <a:lstStyle/>
          <a:p>
            <a:pPr marL="0" indent="0">
              <a:buNone/>
            </a:pPr>
            <a:r>
              <a:rPr lang="en-GB" sz="1200" b="1">
                <a:latin typeface="Outfit"/>
                <a:cs typeface="Outfit"/>
              </a:rPr>
              <a:t>Still running:</a:t>
            </a:r>
          </a:p>
          <a:p>
            <a:pPr marL="103505" indent="-103505"/>
            <a:r>
              <a:rPr lang="en-GB" sz="1200">
                <a:latin typeface="Outfit"/>
                <a:cs typeface="Outfit"/>
              </a:rPr>
              <a:t>Plymouth Marjon University </a:t>
            </a:r>
          </a:p>
          <a:p>
            <a:pPr marL="103505" indent="-103505"/>
            <a:r>
              <a:rPr lang="en-GB" sz="1200">
                <a:latin typeface="Outfit"/>
                <a:cs typeface="Outfit"/>
              </a:rPr>
              <a:t>South West Teacher Training (will be validated by the University of Exeter from 24/25) - </a:t>
            </a:r>
            <a:r>
              <a:rPr lang="en-GB" sz="1200">
                <a:solidFill>
                  <a:srgbClr val="0563C1"/>
                </a:solidFill>
                <a:latin typeface="Outfit"/>
                <a:cs typeface="Outfit"/>
                <a:hlinkClick r:id="rId3"/>
              </a:rPr>
              <a:t>https://www.swtt.ne</a:t>
            </a:r>
            <a:r>
              <a:rPr lang="en-GB" sz="1200">
                <a:latin typeface="Outfit"/>
                <a:cs typeface="Outfit"/>
                <a:hlinkClick r:id="rId3"/>
              </a:rPr>
              <a:t>t</a:t>
            </a:r>
            <a:endParaRPr lang="en-GB" sz="1200">
              <a:latin typeface="Outfit"/>
              <a:cs typeface="Outfit"/>
            </a:endParaRPr>
          </a:p>
          <a:p>
            <a:pPr marL="103505" indent="-103505"/>
            <a:r>
              <a:rPr lang="en-GB" sz="1200">
                <a:latin typeface="Outfit"/>
                <a:cs typeface="Outfit"/>
              </a:rPr>
              <a:t>Cornwall SCITT</a:t>
            </a:r>
          </a:p>
          <a:p>
            <a:pPr marL="0" indent="0">
              <a:buNone/>
            </a:pPr>
            <a:endParaRPr lang="en-GB" sz="1200">
              <a:latin typeface="Outfit"/>
              <a:cs typeface="Outfit"/>
            </a:endParaRPr>
          </a:p>
          <a:p>
            <a:pPr marL="0" indent="0">
              <a:buNone/>
            </a:pPr>
            <a:r>
              <a:rPr lang="en-GB" sz="1200" b="1">
                <a:latin typeface="Outfit"/>
                <a:cs typeface="Outfit"/>
              </a:rPr>
              <a:t>No longer running:</a:t>
            </a:r>
          </a:p>
          <a:p>
            <a:pPr marL="103505" indent="-103505"/>
            <a:r>
              <a:rPr lang="en-GB" sz="1200">
                <a:latin typeface="Outfit"/>
                <a:cs typeface="Outfit"/>
              </a:rPr>
              <a:t>University of Plymouth</a:t>
            </a:r>
          </a:p>
          <a:p>
            <a:pPr marL="103505" indent="-103505"/>
            <a:r>
              <a:rPr lang="en-GB" sz="1200">
                <a:latin typeface="Outfit"/>
                <a:cs typeface="Outfit"/>
              </a:rPr>
              <a:t>Devon Primary SCITT</a:t>
            </a:r>
          </a:p>
          <a:p>
            <a:pPr marL="103505" indent="-103505"/>
            <a:r>
              <a:rPr lang="en-GB" sz="1200">
                <a:latin typeface="Outfit"/>
                <a:cs typeface="Outfit"/>
              </a:rPr>
              <a:t>UWE</a:t>
            </a:r>
          </a:p>
          <a:p>
            <a:pPr marL="0" indent="0">
              <a:buNone/>
            </a:pPr>
            <a:endParaRPr lang="en-GB" sz="1200">
              <a:latin typeface="Outfit"/>
              <a:cs typeface="Outfit"/>
            </a:endParaRPr>
          </a:p>
          <a:p>
            <a:pPr marL="0" indent="0">
              <a:buNone/>
            </a:pPr>
            <a:r>
              <a:rPr lang="en-GB" sz="1200" b="1">
                <a:latin typeface="Outfit"/>
                <a:cs typeface="Outfit"/>
              </a:rPr>
              <a:t>New!</a:t>
            </a:r>
          </a:p>
          <a:p>
            <a:pPr marL="103505" indent="-103505"/>
            <a:r>
              <a:rPr lang="en-GB" sz="1200">
                <a:latin typeface="Outfit"/>
                <a:cs typeface="Outfit"/>
                <a:hlinkClick r:id="rId4"/>
              </a:rPr>
              <a:t>https://www.swiftteachertraining.org.uk/</a:t>
            </a:r>
            <a:endParaRPr lang="en-GB" sz="1200">
              <a:latin typeface="Outfit"/>
              <a:cs typeface="Outfit" pitchFamily="2" charset="0"/>
            </a:endParaRPr>
          </a:p>
          <a:p>
            <a:pPr marL="103505" indent="-103505"/>
            <a:r>
              <a:rPr lang="en-GB" sz="1200">
                <a:latin typeface="Outfit"/>
                <a:cs typeface="Outfit"/>
              </a:rPr>
              <a:t>The National Institute of Teaching Associate Colleges</a:t>
            </a:r>
            <a:endParaRPr lang="en-GB" sz="1200">
              <a:latin typeface="Outfit"/>
              <a:cs typeface="Outfit" pitchFamily="2" charset="0"/>
            </a:endParaRPr>
          </a:p>
          <a:p>
            <a:pPr marL="311785" lvl="1" indent="-103505"/>
            <a:r>
              <a:rPr lang="en-GB" sz="1200">
                <a:solidFill>
                  <a:srgbClr val="002429"/>
                </a:solidFill>
                <a:latin typeface="Outfit"/>
                <a:cs typeface="Outfit"/>
              </a:rPr>
              <a:t>Education South West (SWIFT)</a:t>
            </a:r>
          </a:p>
          <a:p>
            <a:pPr marL="311785" indent="-103505"/>
            <a:r>
              <a:rPr lang="en-GB" sz="1200">
                <a:solidFill>
                  <a:srgbClr val="002429"/>
                </a:solidFill>
                <a:latin typeface="Outfit"/>
                <a:cs typeface="Outfit"/>
              </a:rPr>
              <a:t>Kernow Learning (Cornwall Teaching School Hub + our previous SDD Lead School)</a:t>
            </a:r>
            <a:endParaRPr lang="en-GB" sz="1200">
              <a:cs typeface="Outfit"/>
            </a:endParaRPr>
          </a:p>
          <a:p>
            <a:pPr marL="311785" indent="-103505"/>
            <a:r>
              <a:rPr lang="en-GB" sz="1200">
                <a:solidFill>
                  <a:srgbClr val="002429"/>
                </a:solidFill>
                <a:latin typeface="Outfit"/>
                <a:cs typeface="Outfit"/>
              </a:rPr>
              <a:t>Colyton Grammar School (SWIFT)</a:t>
            </a:r>
            <a:endParaRPr lang="en-GB" sz="1200">
              <a:solidFill>
                <a:srgbClr val="002429"/>
              </a:solidFill>
              <a:cs typeface="Outfit"/>
            </a:endParaRPr>
          </a:p>
          <a:p>
            <a:pPr marL="311785" lvl="1" indent="-103505"/>
            <a:endParaRPr lang="en-GB" sz="1200">
              <a:solidFill>
                <a:srgbClr val="002429"/>
              </a:solidFill>
              <a:latin typeface="Outfit"/>
              <a:cs typeface="Outfit" pitchFamily="2" charset="0"/>
            </a:endParaRPr>
          </a:p>
        </p:txBody>
      </p:sp>
      <p:sp>
        <p:nvSpPr>
          <p:cNvPr id="3" name="Title 2">
            <a:extLst>
              <a:ext uri="{FF2B5EF4-FFF2-40B4-BE49-F238E27FC236}">
                <a16:creationId xmlns:a16="http://schemas.microsoft.com/office/drawing/2014/main" id="{1EF65F5B-EA78-AB39-D3F3-1F2E944AD20D}"/>
              </a:ext>
            </a:extLst>
          </p:cNvPr>
          <p:cNvSpPr>
            <a:spLocks noGrp="1"/>
          </p:cNvSpPr>
          <p:nvPr>
            <p:ph type="title"/>
          </p:nvPr>
        </p:nvSpPr>
        <p:spPr>
          <a:xfrm>
            <a:off x="363844" y="174868"/>
            <a:ext cx="8565037" cy="461925"/>
          </a:xfrm>
        </p:spPr>
        <p:txBody>
          <a:bodyPr/>
          <a:lstStyle/>
          <a:p>
            <a:r>
              <a:rPr lang="en-GB" sz="3000">
                <a:latin typeface="Outfit"/>
                <a:cs typeface="Outfit"/>
              </a:rPr>
              <a:t>Changes to providers in the South West 24/25</a:t>
            </a:r>
            <a:endParaRPr lang="en-GB"/>
          </a:p>
        </p:txBody>
      </p:sp>
    </p:spTree>
    <p:extLst>
      <p:ext uri="{BB962C8B-B14F-4D97-AF65-F5344CB8AC3E}">
        <p14:creationId xmlns:p14="http://schemas.microsoft.com/office/powerpoint/2010/main" val="4211182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72FA84-B0F3-B5C0-77EA-4F97233A1A28}"/>
              </a:ext>
            </a:extLst>
          </p:cNvPr>
          <p:cNvSpPr>
            <a:spLocks noGrp="1"/>
          </p:cNvSpPr>
          <p:nvPr>
            <p:ph idx="1"/>
          </p:nvPr>
        </p:nvSpPr>
        <p:spPr>
          <a:xfrm>
            <a:off x="321376" y="1314065"/>
            <a:ext cx="8320592" cy="3070900"/>
          </a:xfrm>
        </p:spPr>
        <p:txBody>
          <a:bodyPr lIns="91440" tIns="45720" rIns="91440" bIns="45720" anchor="t"/>
          <a:lstStyle/>
          <a:p>
            <a:pPr marL="103505" indent="-103505"/>
            <a:r>
              <a:rPr lang="en-GB" sz="1450">
                <a:latin typeface="Outfit"/>
                <a:cs typeface="Outfit"/>
              </a:rPr>
              <a:t>Schools more likely to work with 1 provider due to the DfE Mentoring hours requirement</a:t>
            </a:r>
          </a:p>
          <a:p>
            <a:pPr marL="103505" indent="-103505"/>
            <a:r>
              <a:rPr lang="en-GB" sz="1450">
                <a:latin typeface="Outfit"/>
                <a:cs typeface="Outfit"/>
              </a:rPr>
              <a:t>Schools who own a SCITT (now increased) or associated with a TSH more likely to work with them</a:t>
            </a:r>
          </a:p>
          <a:p>
            <a:pPr marL="103505" indent="-103505"/>
            <a:r>
              <a:rPr lang="en-GB" sz="1450">
                <a:latin typeface="Outfit"/>
                <a:cs typeface="Outfit"/>
              </a:rPr>
              <a:t>Schools like working with us</a:t>
            </a:r>
          </a:p>
          <a:p>
            <a:pPr marL="311785" lvl="1" indent="-103505"/>
            <a:r>
              <a:rPr lang="en-GB" sz="1450">
                <a:latin typeface="Outfit"/>
                <a:cs typeface="Outfit"/>
              </a:rPr>
              <a:t>Access to academic staff</a:t>
            </a:r>
          </a:p>
          <a:p>
            <a:pPr marL="311785" lvl="1" indent="-103505"/>
            <a:r>
              <a:rPr lang="en-GB" sz="1450">
                <a:latin typeface="Outfit"/>
                <a:cs typeface="Outfit"/>
              </a:rPr>
              <a:t>Partnership Office for fast response and support - USP</a:t>
            </a:r>
          </a:p>
          <a:p>
            <a:pPr marL="311785" lvl="1" indent="-103505"/>
            <a:r>
              <a:rPr lang="en-GB" sz="1450">
                <a:latin typeface="Outfit"/>
                <a:cs typeface="Outfit"/>
              </a:rPr>
              <a:t>We have done this for a long time</a:t>
            </a:r>
          </a:p>
          <a:p>
            <a:pPr marL="311785" lvl="1" indent="-103505"/>
            <a:endParaRPr lang="en-GB" sz="1450">
              <a:cs typeface="Outfit" pitchFamily="2" charset="0"/>
            </a:endParaRPr>
          </a:p>
          <a:p>
            <a:pPr marL="103505" indent="-103505"/>
            <a:r>
              <a:rPr lang="en-GB" sz="1450">
                <a:latin typeface="Outfit"/>
                <a:cs typeface="Outfit"/>
              </a:rPr>
              <a:t>Our requests</a:t>
            </a:r>
            <a:endParaRPr lang="en-GB" sz="1450">
              <a:cs typeface="Outfit" pitchFamily="2" charset="0"/>
            </a:endParaRPr>
          </a:p>
          <a:p>
            <a:pPr marL="311785" lvl="1" indent="-103505"/>
            <a:r>
              <a:rPr lang="en-GB" sz="1450">
                <a:latin typeface="Outfit"/>
                <a:cs typeface="Outfit"/>
              </a:rPr>
              <a:t>Inform </a:t>
            </a:r>
            <a:r>
              <a:rPr lang="en-GB" sz="1450" err="1">
                <a:latin typeface="Outfit"/>
                <a:cs typeface="Outfit"/>
              </a:rPr>
              <a:t>exeterpartner</a:t>
            </a:r>
            <a:r>
              <a:rPr lang="en-GB" sz="1450">
                <a:latin typeface="Outfit"/>
                <a:cs typeface="Outfit"/>
              </a:rPr>
              <a:t> by email as soon as there are concerns about trainees or school provision so PRMs can contact the </a:t>
            </a:r>
            <a:r>
              <a:rPr lang="en-GB" sz="1450">
                <a:highlight>
                  <a:srgbClr val="FFFF00"/>
                </a:highlight>
                <a:latin typeface="Outfit"/>
                <a:cs typeface="Outfit"/>
              </a:rPr>
              <a:t>ITEC</a:t>
            </a:r>
            <a:r>
              <a:rPr lang="en-GB" sz="1450">
                <a:latin typeface="Outfit"/>
                <a:cs typeface="Outfit"/>
              </a:rPr>
              <a:t> to support them</a:t>
            </a:r>
          </a:p>
          <a:p>
            <a:pPr marL="311785" lvl="1" indent="-103505"/>
            <a:r>
              <a:rPr lang="en-GB" sz="1450">
                <a:latin typeface="Outfit"/>
                <a:cs typeface="Outfit"/>
              </a:rPr>
              <a:t>Respond quickly to schools</a:t>
            </a:r>
          </a:p>
          <a:p>
            <a:pPr marL="311785" lvl="1" indent="-103505"/>
            <a:r>
              <a:rPr lang="en-GB" sz="1450">
                <a:latin typeface="Outfit"/>
                <a:cs typeface="Outfit"/>
              </a:rPr>
              <a:t>Arrange visits at least two weeks in advance</a:t>
            </a:r>
          </a:p>
          <a:p>
            <a:pPr marL="311785" lvl="1" indent="-103505"/>
            <a:r>
              <a:rPr lang="en-GB" sz="1450">
                <a:latin typeface="Outfit"/>
                <a:cs typeface="Outfit"/>
              </a:rPr>
              <a:t>Ask us for advice / support</a:t>
            </a:r>
            <a:endParaRPr lang="en-GB" sz="1450">
              <a:cs typeface="Outfit" pitchFamily="2" charset="0"/>
            </a:endParaRPr>
          </a:p>
        </p:txBody>
      </p:sp>
      <p:sp>
        <p:nvSpPr>
          <p:cNvPr id="3" name="Title 2">
            <a:extLst>
              <a:ext uri="{FF2B5EF4-FFF2-40B4-BE49-F238E27FC236}">
                <a16:creationId xmlns:a16="http://schemas.microsoft.com/office/drawing/2014/main" id="{F1934E30-0813-F577-2D09-AD2E55F75EDA}"/>
              </a:ext>
            </a:extLst>
          </p:cNvPr>
          <p:cNvSpPr>
            <a:spLocks noGrp="1"/>
          </p:cNvSpPr>
          <p:nvPr>
            <p:ph type="title"/>
          </p:nvPr>
        </p:nvSpPr>
        <p:spPr>
          <a:xfrm>
            <a:off x="390120" y="470471"/>
            <a:ext cx="8565037" cy="869200"/>
          </a:xfrm>
        </p:spPr>
        <p:txBody>
          <a:bodyPr/>
          <a:lstStyle/>
          <a:p>
            <a:r>
              <a:rPr lang="en-GB" sz="3000">
                <a:latin typeface="Outfit"/>
                <a:cs typeface="Outfit"/>
              </a:rPr>
              <a:t>How can we maintain partnerships and placements – you are the face of Exeter!</a:t>
            </a:r>
            <a:endParaRPr lang="en-GB" sz="3000">
              <a:cs typeface="Outfit"/>
            </a:endParaRPr>
          </a:p>
        </p:txBody>
      </p:sp>
    </p:spTree>
    <p:extLst>
      <p:ext uri="{BB962C8B-B14F-4D97-AF65-F5344CB8AC3E}">
        <p14:creationId xmlns:p14="http://schemas.microsoft.com/office/powerpoint/2010/main" val="2781605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171F32-FE14-E57C-02D8-788680538E11}"/>
              </a:ext>
            </a:extLst>
          </p:cNvPr>
          <p:cNvSpPr>
            <a:spLocks noGrp="1"/>
          </p:cNvSpPr>
          <p:nvPr>
            <p:ph idx="1"/>
          </p:nvPr>
        </p:nvSpPr>
        <p:spPr>
          <a:xfrm>
            <a:off x="391309" y="966921"/>
            <a:ext cx="8235197" cy="3377923"/>
          </a:xfrm>
        </p:spPr>
        <p:txBody>
          <a:bodyPr lIns="91440" tIns="45720" rIns="91440" bIns="45720" anchor="t"/>
          <a:lstStyle/>
          <a:p>
            <a:pPr marL="0" indent="0">
              <a:buNone/>
            </a:pPr>
            <a:r>
              <a:rPr lang="en-GB" sz="1450" b="1" dirty="0">
                <a:latin typeface="Outfit"/>
                <a:cs typeface="Outfit"/>
              </a:rPr>
              <a:t>Scenario 1</a:t>
            </a:r>
          </a:p>
          <a:p>
            <a:pPr marL="0" indent="0">
              <a:buNone/>
            </a:pPr>
            <a:r>
              <a:rPr lang="en-GB" sz="1450">
                <a:latin typeface="Outfit"/>
                <a:cs typeface="Outfit"/>
              </a:rPr>
              <a:t>During his UVT visit, Sam has explained to his UVT that </a:t>
            </a:r>
            <a:r>
              <a:rPr lang="en-GB" sz="1450" dirty="0">
                <a:latin typeface="Outfit"/>
                <a:cs typeface="Outfit"/>
              </a:rPr>
              <a:t>he has been finding it difficult to work at home because his flatmates are noisy and don't seem to understand that he has a lot to do each evening. This has meant that his IDP isn't up to date but he promises that it will be by the end of the week. </a:t>
            </a:r>
            <a:endParaRPr lang="en-US" sz="1450" dirty="0">
              <a:cs typeface="Outfit"/>
            </a:endParaRPr>
          </a:p>
          <a:p>
            <a:pPr marL="0" indent="0">
              <a:buNone/>
            </a:pPr>
            <a:r>
              <a:rPr lang="en-GB" sz="1450" b="1" dirty="0">
                <a:latin typeface="Outfit"/>
                <a:cs typeface="Outfit"/>
              </a:rPr>
              <a:t>As a UVT, what would you do in this situation?</a:t>
            </a:r>
            <a:endParaRPr lang="en-GB" sz="1450" b="1" dirty="0">
              <a:cs typeface="Outfit"/>
            </a:endParaRPr>
          </a:p>
          <a:p>
            <a:pPr marL="0" indent="0">
              <a:buNone/>
            </a:pPr>
            <a:endParaRPr lang="en-GB" sz="1450" b="1" dirty="0">
              <a:cs typeface="Outfit" pitchFamily="2" charset="0"/>
            </a:endParaRPr>
          </a:p>
          <a:p>
            <a:pPr marL="0" indent="0">
              <a:buNone/>
            </a:pPr>
            <a:r>
              <a:rPr lang="en-GB" sz="1450" b="1" dirty="0">
                <a:latin typeface="Outfit"/>
                <a:cs typeface="Outfit"/>
              </a:rPr>
              <a:t>Scenario 2</a:t>
            </a:r>
          </a:p>
          <a:p>
            <a:pPr marL="0" indent="0">
              <a:buNone/>
            </a:pPr>
            <a:r>
              <a:rPr lang="en-GB" sz="1450" dirty="0">
                <a:latin typeface="Outfit"/>
                <a:cs typeface="Outfit"/>
              </a:rPr>
              <a:t>During the UVT visit, the LM has explained to you that Daisy is well liked by staff and pupils, she is enthusiastic and appears very keen to get involved in classes. She has asked for some additional hours on her timetable as </a:t>
            </a:r>
            <a:r>
              <a:rPr lang="en-GB" sz="1450">
                <a:latin typeface="Outfit"/>
                <a:cs typeface="Outfit"/>
              </a:rPr>
              <a:t>she wants </a:t>
            </a:r>
            <a:r>
              <a:rPr lang="en-GB" sz="1450" dirty="0">
                <a:latin typeface="Outfit"/>
                <a:cs typeface="Outfit"/>
              </a:rPr>
              <a:t>to improve her practice (she is currently timetabled for 12 hrs in Consolidating Practice). However, Daisy is often late for classes and has been known to skip Professional Studies sessions and last week didn't arrive at her timetabled tutorial slot or parents evening. The LM is new to her role and has asked the UVT for advice.</a:t>
            </a:r>
          </a:p>
          <a:p>
            <a:pPr marL="0" indent="0">
              <a:buNone/>
            </a:pPr>
            <a:r>
              <a:rPr lang="en-GB" sz="1450" b="1">
                <a:latin typeface="Outfit"/>
                <a:cs typeface="Outfit"/>
              </a:rPr>
              <a:t>As a UVT, how would you respond to the LM and the trainee?</a:t>
            </a:r>
            <a:endParaRPr lang="en-GB" sz="1450" b="1" dirty="0">
              <a:cs typeface="Outfit" pitchFamily="2" charset="0"/>
            </a:endParaRPr>
          </a:p>
          <a:p>
            <a:pPr marL="0" indent="0">
              <a:buNone/>
            </a:pPr>
            <a:endParaRPr lang="en-GB" sz="1450" b="1" dirty="0">
              <a:cs typeface="Outfit" pitchFamily="2" charset="0"/>
            </a:endParaRPr>
          </a:p>
        </p:txBody>
      </p:sp>
      <p:sp>
        <p:nvSpPr>
          <p:cNvPr id="3" name="Title 2">
            <a:extLst>
              <a:ext uri="{FF2B5EF4-FFF2-40B4-BE49-F238E27FC236}">
                <a16:creationId xmlns:a16="http://schemas.microsoft.com/office/drawing/2014/main" id="{2F052495-DFCC-14CB-9806-11747B90322C}"/>
              </a:ext>
            </a:extLst>
          </p:cNvPr>
          <p:cNvSpPr>
            <a:spLocks noGrp="1"/>
          </p:cNvSpPr>
          <p:nvPr>
            <p:ph type="title"/>
          </p:nvPr>
        </p:nvSpPr>
        <p:spPr/>
        <p:txBody>
          <a:bodyPr/>
          <a:lstStyle/>
          <a:p>
            <a:r>
              <a:rPr lang="en-GB" sz="3000">
                <a:latin typeface="Outfit"/>
                <a:cs typeface="Outfit"/>
              </a:rPr>
              <a:t>Trainee issue scenarios</a:t>
            </a:r>
            <a:endParaRPr lang="en-GB"/>
          </a:p>
        </p:txBody>
      </p:sp>
    </p:spTree>
    <p:extLst>
      <p:ext uri="{BB962C8B-B14F-4D97-AF65-F5344CB8AC3E}">
        <p14:creationId xmlns:p14="http://schemas.microsoft.com/office/powerpoint/2010/main" val="2362939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86F017-B619-3559-2272-EE2280AB9BB6}"/>
              </a:ext>
            </a:extLst>
          </p:cNvPr>
          <p:cNvSpPr>
            <a:spLocks noGrp="1"/>
          </p:cNvSpPr>
          <p:nvPr>
            <p:ph idx="1"/>
          </p:nvPr>
        </p:nvSpPr>
        <p:spPr/>
        <p:txBody>
          <a:bodyPr lIns="91440" tIns="45720" rIns="91440" bIns="45720" anchor="t"/>
          <a:lstStyle/>
          <a:p>
            <a:pPr marL="103505" indent="-103505"/>
            <a:r>
              <a:rPr lang="en-GB" sz="1450" dirty="0">
                <a:latin typeface="Outfit"/>
                <a:cs typeface="Outfit"/>
              </a:rPr>
              <a:t>30 hours of training (20 hours Mentor training + 10 hours)</a:t>
            </a:r>
          </a:p>
          <a:p>
            <a:pPr marL="103505" indent="-103505"/>
            <a:r>
              <a:rPr lang="en-GB" sz="1450" dirty="0">
                <a:latin typeface="Outfit"/>
                <a:cs typeface="Outfit"/>
              </a:rPr>
              <a:t>Will replace bought in UVTs – will keep current UVTs in touch about process</a:t>
            </a:r>
          </a:p>
          <a:p>
            <a:pPr marL="103505" indent="-103505"/>
            <a:r>
              <a:rPr lang="en-GB" sz="1450" dirty="0">
                <a:latin typeface="Outfit"/>
                <a:cs typeface="Outfit"/>
              </a:rPr>
              <a:t>Will be developing job descriptions over this year and would encourage people to apply</a:t>
            </a:r>
          </a:p>
          <a:p>
            <a:pPr marL="103505" indent="-103505"/>
            <a:endParaRPr lang="en-GB" sz="1450">
              <a:cs typeface="Outfit" pitchFamily="2" charset="0"/>
            </a:endParaRPr>
          </a:p>
          <a:p>
            <a:pPr marL="0" indent="0">
              <a:buNone/>
            </a:pPr>
            <a:r>
              <a:rPr lang="en-GB" sz="1450" dirty="0">
                <a:latin typeface="Outfit"/>
                <a:cs typeface="Outfit"/>
              </a:rPr>
              <a:t>Task</a:t>
            </a:r>
          </a:p>
          <a:p>
            <a:pPr marL="285750" indent="-285750"/>
            <a:r>
              <a:rPr lang="en-GB" sz="1450" dirty="0">
                <a:latin typeface="Outfit"/>
                <a:cs typeface="Outfit"/>
              </a:rPr>
              <a:t>Complete collective mind map</a:t>
            </a:r>
            <a:endParaRPr lang="en-GB" sz="1450" dirty="0">
              <a:cs typeface="Outfit" pitchFamily="2" charset="0"/>
            </a:endParaRPr>
          </a:p>
        </p:txBody>
      </p:sp>
      <p:sp>
        <p:nvSpPr>
          <p:cNvPr id="3" name="Title 2">
            <a:extLst>
              <a:ext uri="{FF2B5EF4-FFF2-40B4-BE49-F238E27FC236}">
                <a16:creationId xmlns:a16="http://schemas.microsoft.com/office/drawing/2014/main" id="{8CEF017B-F10C-2ED6-9218-1C3E8FEF6209}"/>
              </a:ext>
            </a:extLst>
          </p:cNvPr>
          <p:cNvSpPr>
            <a:spLocks noGrp="1"/>
          </p:cNvSpPr>
          <p:nvPr>
            <p:ph type="title"/>
          </p:nvPr>
        </p:nvSpPr>
        <p:spPr/>
        <p:txBody>
          <a:bodyPr/>
          <a:lstStyle/>
          <a:p>
            <a:r>
              <a:rPr lang="en-GB" sz="3000">
                <a:latin typeface="Outfit"/>
                <a:cs typeface="Outfit"/>
              </a:rPr>
              <a:t>New DfE Lead Mentor role</a:t>
            </a:r>
            <a:endParaRPr lang="en-GB"/>
          </a:p>
        </p:txBody>
      </p:sp>
    </p:spTree>
    <p:extLst>
      <p:ext uri="{BB962C8B-B14F-4D97-AF65-F5344CB8AC3E}">
        <p14:creationId xmlns:p14="http://schemas.microsoft.com/office/powerpoint/2010/main" val="3654275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9548-DE40-EFE2-E1BF-48FDA7F6EC8B}"/>
              </a:ext>
            </a:extLst>
          </p:cNvPr>
          <p:cNvSpPr>
            <a:spLocks noGrp="1"/>
          </p:cNvSpPr>
          <p:nvPr>
            <p:ph type="title"/>
          </p:nvPr>
        </p:nvSpPr>
        <p:spPr>
          <a:xfrm>
            <a:off x="410172" y="470470"/>
            <a:ext cx="6206665" cy="953214"/>
          </a:xfrm>
        </p:spPr>
        <p:txBody>
          <a:bodyPr/>
          <a:lstStyle/>
          <a:p>
            <a:r>
              <a:rPr lang="en-GB" sz="1800" dirty="0">
                <a:latin typeface="Outfit"/>
                <a:cs typeface="Outfit"/>
              </a:rPr>
              <a:t>Outcome of UVT Annual Visit Record Review</a:t>
            </a:r>
            <a:endParaRPr lang="en-US" dirty="0">
              <a:latin typeface="Outfit"/>
            </a:endParaRPr>
          </a:p>
        </p:txBody>
      </p:sp>
      <p:sp>
        <p:nvSpPr>
          <p:cNvPr id="3" name="Content Placeholder 2">
            <a:extLst>
              <a:ext uri="{FF2B5EF4-FFF2-40B4-BE49-F238E27FC236}">
                <a16:creationId xmlns:a16="http://schemas.microsoft.com/office/drawing/2014/main" id="{A201F01E-AA6F-3A6C-1410-AC9C4FE2AD38}"/>
              </a:ext>
            </a:extLst>
          </p:cNvPr>
          <p:cNvSpPr>
            <a:spLocks noGrp="1"/>
          </p:cNvSpPr>
          <p:nvPr>
            <p:ph idx="1"/>
          </p:nvPr>
        </p:nvSpPr>
        <p:spPr>
          <a:xfrm>
            <a:off x="358175" y="1426174"/>
            <a:ext cx="8301569" cy="3717529"/>
          </a:xfrm>
        </p:spPr>
        <p:txBody>
          <a:bodyPr lIns="91440" tIns="45720" rIns="91440" bIns="45720" anchor="t"/>
          <a:lstStyle/>
          <a:p>
            <a:pPr marL="103505" indent="-103505"/>
            <a:endParaRPr lang="en-GB" sz="1450">
              <a:latin typeface="Outfit"/>
              <a:cs typeface="Outfit"/>
            </a:endParaRPr>
          </a:p>
          <a:p>
            <a:pPr marL="103505" indent="-103505"/>
            <a:endParaRPr lang="en-GB" sz="1800" dirty="0">
              <a:latin typeface="Outfit"/>
              <a:cs typeface="Outfit"/>
            </a:endParaRPr>
          </a:p>
          <a:p>
            <a:pPr marL="103505" indent="-103505"/>
            <a:endParaRPr lang="en-GB" sz="1200" dirty="0">
              <a:solidFill>
                <a:srgbClr val="000000"/>
              </a:solidFill>
              <a:latin typeface="Outfit"/>
              <a:cs typeface="Outfit"/>
            </a:endParaRPr>
          </a:p>
          <a:p>
            <a:pPr marL="103505" indent="-103505"/>
            <a:endParaRPr lang="en-GB" sz="1200" dirty="0">
              <a:solidFill>
                <a:srgbClr val="000000"/>
              </a:solidFill>
              <a:latin typeface="Outfit"/>
              <a:cs typeface="Outfit"/>
            </a:endParaRPr>
          </a:p>
          <a:p>
            <a:pPr marL="103505" indent="-103505"/>
            <a:endParaRPr lang="en-GB" sz="1200" dirty="0">
              <a:solidFill>
                <a:srgbClr val="000000"/>
              </a:solidFill>
              <a:latin typeface="Outfit"/>
              <a:cs typeface="Outfit"/>
            </a:endParaRPr>
          </a:p>
          <a:p>
            <a:pPr marL="103505" indent="-103505"/>
            <a:endParaRPr lang="en-GB" sz="1200" dirty="0">
              <a:solidFill>
                <a:srgbClr val="000000"/>
              </a:solidFill>
              <a:latin typeface="Outfit"/>
              <a:cs typeface="Outfit"/>
            </a:endParaRPr>
          </a:p>
          <a:p>
            <a:pPr marL="103505" indent="-103505"/>
            <a:endParaRPr lang="en-GB" sz="1200" dirty="0">
              <a:solidFill>
                <a:srgbClr val="000000"/>
              </a:solidFill>
              <a:latin typeface="Outfit"/>
              <a:cs typeface="Outfit"/>
            </a:endParaRPr>
          </a:p>
          <a:p>
            <a:pPr marL="103505" indent="-103505"/>
            <a:endParaRPr lang="en-GB" sz="1200" dirty="0">
              <a:solidFill>
                <a:srgbClr val="000000"/>
              </a:solidFill>
              <a:latin typeface="Outfit"/>
              <a:cs typeface="Outfit"/>
            </a:endParaRPr>
          </a:p>
          <a:p>
            <a:pPr marL="103505" indent="-103505"/>
            <a:endParaRPr lang="en-GB" sz="1200" dirty="0">
              <a:solidFill>
                <a:srgbClr val="000000"/>
              </a:solidFill>
              <a:latin typeface="Outfit"/>
              <a:cs typeface="Outfit"/>
            </a:endParaRPr>
          </a:p>
          <a:p>
            <a:pPr marL="103505" indent="-103505"/>
            <a:endParaRPr lang="en-GB" sz="1200" dirty="0">
              <a:solidFill>
                <a:srgbClr val="000000"/>
              </a:solidFill>
              <a:latin typeface="Outfit"/>
              <a:cs typeface="Outfit"/>
            </a:endParaRPr>
          </a:p>
          <a:p>
            <a:pPr marL="103505" indent="-103505"/>
            <a:endParaRPr lang="en-GB" sz="1200" dirty="0">
              <a:solidFill>
                <a:srgbClr val="000000"/>
              </a:solidFill>
              <a:latin typeface="Outfit"/>
              <a:cs typeface="Outfit"/>
            </a:endParaRPr>
          </a:p>
          <a:p>
            <a:pPr marL="103505" indent="-103505"/>
            <a:endParaRPr lang="en-GB" sz="1200" dirty="0">
              <a:solidFill>
                <a:srgbClr val="000000"/>
              </a:solidFill>
              <a:latin typeface="Outfit"/>
              <a:cs typeface="Outfit"/>
            </a:endParaRPr>
          </a:p>
          <a:p>
            <a:pPr marL="103505" indent="-103505"/>
            <a:endParaRPr lang="en-GB" sz="1200" dirty="0">
              <a:solidFill>
                <a:srgbClr val="000000"/>
              </a:solidFill>
              <a:latin typeface="Outfit"/>
              <a:cs typeface="Outfit"/>
            </a:endParaRPr>
          </a:p>
          <a:p>
            <a:pPr marL="103505" indent="-103505"/>
            <a:endParaRPr lang="en-GB" sz="1200" dirty="0">
              <a:solidFill>
                <a:srgbClr val="000000"/>
              </a:solidFill>
              <a:latin typeface="Outfit"/>
              <a:cs typeface="Outfit"/>
            </a:endParaRPr>
          </a:p>
          <a:p>
            <a:pPr marL="103505" indent="-103505"/>
            <a:r>
              <a:rPr lang="en-GB" sz="1200" dirty="0">
                <a:solidFill>
                  <a:srgbClr val="000000"/>
                </a:solidFill>
                <a:latin typeface="Outfit"/>
                <a:cs typeface="Outfit"/>
                <a:hlinkClick r:id="rId3">
                  <a:extLst>
                    <a:ext uri="{A12FA001-AC4F-418D-AE19-62706E023703}">
                      <ahyp:hlinkClr xmlns:ahyp="http://schemas.microsoft.com/office/drawing/2018/hyperlinkcolor" val="tx"/>
                    </a:ext>
                  </a:extLst>
                </a:hlinkClick>
              </a:rPr>
              <a:t>UVT Visit Record Form Guidance</a:t>
            </a:r>
            <a:r>
              <a:rPr lang="en-GB" sz="1200" dirty="0">
                <a:solidFill>
                  <a:srgbClr val="000000"/>
                </a:solidFill>
                <a:latin typeface="Outfit"/>
                <a:cs typeface="Outfit"/>
              </a:rPr>
              <a:t> - video</a:t>
            </a:r>
            <a:endParaRPr lang="en-GB" sz="1400" dirty="0">
              <a:latin typeface="Outfit"/>
              <a:cs typeface="Calibri"/>
            </a:endParaRPr>
          </a:p>
        </p:txBody>
      </p:sp>
      <p:sp>
        <p:nvSpPr>
          <p:cNvPr id="4" name="TextBox 3">
            <a:extLst>
              <a:ext uri="{FF2B5EF4-FFF2-40B4-BE49-F238E27FC236}">
                <a16:creationId xmlns:a16="http://schemas.microsoft.com/office/drawing/2014/main" id="{207CF7E2-D43A-C190-C647-8DC8E9D9BBD1}"/>
              </a:ext>
            </a:extLst>
          </p:cNvPr>
          <p:cNvSpPr txBox="1"/>
          <p:nvPr/>
        </p:nvSpPr>
        <p:spPr>
          <a:xfrm>
            <a:off x="465078" y="753683"/>
            <a:ext cx="8491313" cy="38702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hlinkClick r:id="rId4">
                  <a:extLst>
                    <a:ext uri="{A12FA001-AC4F-418D-AE19-62706E023703}">
                      <ahyp:hlinkClr xmlns:ahyp="http://schemas.microsoft.com/office/drawing/2018/hyperlinkcolor" val="tx"/>
                    </a:ext>
                  </a:extLst>
                </a:hlinkClick>
              </a:rPr>
              <a:t>Outcome of UVT Visit Record Review August 2023.docx (sharepoint.com)</a:t>
            </a:r>
            <a:endParaRPr lang="en-US" sz="1050" dirty="0">
              <a:solidFill>
                <a:srgbClr val="000000"/>
              </a:solidFill>
              <a:hlinkClick r:id="rId4">
                <a:extLst>
                  <a:ext uri="{A12FA001-AC4F-418D-AE19-62706E023703}">
                    <ahyp:hlinkClr xmlns:ahyp="http://schemas.microsoft.com/office/drawing/2018/hyperlinkcolor" val="tx"/>
                  </a:ext>
                </a:extLst>
              </a:hlinkClick>
            </a:endParaRPr>
          </a:p>
          <a:p>
            <a:endParaRPr lang="en-US" sz="1400" dirty="0"/>
          </a:p>
          <a:p>
            <a:r>
              <a:rPr lang="en-US" sz="1100" b="1" dirty="0"/>
              <a:t>Monitor using evidence</a:t>
            </a:r>
          </a:p>
          <a:p>
            <a:pPr marL="342900" indent="-342900">
              <a:buAutoNum type="arabicPeriod"/>
            </a:pPr>
            <a:r>
              <a:rPr lang="en-US" sz="1100" dirty="0"/>
              <a:t>Use of Exeter Model</a:t>
            </a:r>
          </a:p>
          <a:p>
            <a:pPr marL="342900" indent="-342900">
              <a:buAutoNum type="arabicPeriod"/>
            </a:pPr>
            <a:r>
              <a:rPr lang="en-US" sz="1100" dirty="0"/>
              <a:t>Professional Studies</a:t>
            </a:r>
          </a:p>
          <a:p>
            <a:pPr marL="342900" indent="-342900">
              <a:buAutoNum type="arabicPeriod"/>
            </a:pPr>
            <a:r>
              <a:rPr lang="en-US" sz="1100" dirty="0"/>
              <a:t>Safeguarding</a:t>
            </a:r>
          </a:p>
          <a:p>
            <a:r>
              <a:rPr lang="en-US" sz="1100" dirty="0"/>
              <a:t>Flag any issues/gaps in text box and note a follow-up date. Complete Follow up of Issues tab within 2 weeks</a:t>
            </a:r>
          </a:p>
          <a:p>
            <a:endParaRPr lang="en-US" sz="1100" dirty="0"/>
          </a:p>
          <a:p>
            <a:r>
              <a:rPr lang="en-US" sz="1100" b="1" dirty="0"/>
              <a:t>Monitor opportunities</a:t>
            </a:r>
          </a:p>
          <a:p>
            <a:pPr algn="l"/>
            <a:r>
              <a:rPr lang="en-US" sz="1100" dirty="0">
                <a:latin typeface="Calibri"/>
                <a:cs typeface="Calibri"/>
              </a:rPr>
              <a:t>Flag any issues/gaps in text box and note a follow-up date. Complete Follow up of Issues tab within 2 weeks </a:t>
            </a:r>
          </a:p>
          <a:p>
            <a:endParaRPr lang="en-US" sz="1100" dirty="0"/>
          </a:p>
          <a:p>
            <a:r>
              <a:rPr lang="en-US" sz="1100" b="1" dirty="0"/>
              <a:t>Assess English and maths fundamental skills</a:t>
            </a:r>
          </a:p>
          <a:p>
            <a:r>
              <a:rPr lang="en-US" sz="1100" dirty="0"/>
              <a:t>Let the ITEC, exeterpartner and PRMs know immediately so support can be put in place</a:t>
            </a:r>
          </a:p>
          <a:p>
            <a:endParaRPr lang="en-US" sz="1100" dirty="0"/>
          </a:p>
          <a:p>
            <a:r>
              <a:rPr lang="en-US" sz="1100" b="1" dirty="0"/>
              <a:t>Joint reflective discussion of observation</a:t>
            </a:r>
          </a:p>
          <a:p>
            <a:r>
              <a:rPr lang="en-US" sz="1100" dirty="0"/>
              <a:t>If it wasn't joint – note how it was fedback</a:t>
            </a:r>
          </a:p>
          <a:p>
            <a:endParaRPr lang="en-US" sz="1100" dirty="0"/>
          </a:p>
          <a:p>
            <a:r>
              <a:rPr lang="en-US" sz="1100" b="1" dirty="0"/>
              <a:t>Assess progress</a:t>
            </a:r>
          </a:p>
          <a:p>
            <a:r>
              <a:rPr lang="en-US" sz="1100" dirty="0"/>
              <a:t>If exceeding  - provide a little more explanation in next section</a:t>
            </a:r>
          </a:p>
          <a:p>
            <a:endParaRPr lang="en-US" sz="1100" dirty="0"/>
          </a:p>
          <a:p>
            <a:r>
              <a:rPr lang="en-US" sz="1100" b="1" dirty="0"/>
              <a:t>Comment of progress against the requirements of the phase including areas of strength and development</a:t>
            </a:r>
          </a:p>
          <a:p>
            <a:r>
              <a:rPr lang="en-US" sz="1100" dirty="0"/>
              <a:t>Comment on progress against Profile Descriptors and provide areas of strength and development</a:t>
            </a:r>
          </a:p>
        </p:txBody>
      </p:sp>
    </p:spTree>
    <p:extLst>
      <p:ext uri="{BB962C8B-B14F-4D97-AF65-F5344CB8AC3E}">
        <p14:creationId xmlns:p14="http://schemas.microsoft.com/office/powerpoint/2010/main" val="3533732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9548-DE40-EFE2-E1BF-48FDA7F6EC8B}"/>
              </a:ext>
            </a:extLst>
          </p:cNvPr>
          <p:cNvSpPr>
            <a:spLocks noGrp="1"/>
          </p:cNvSpPr>
          <p:nvPr>
            <p:ph type="title"/>
          </p:nvPr>
        </p:nvSpPr>
        <p:spPr>
          <a:xfrm>
            <a:off x="410172" y="470470"/>
            <a:ext cx="6206665" cy="953214"/>
          </a:xfrm>
        </p:spPr>
        <p:txBody>
          <a:bodyPr/>
          <a:lstStyle/>
          <a:p>
            <a:r>
              <a:rPr lang="en-GB" sz="1800" dirty="0">
                <a:latin typeface="Outfit"/>
                <a:cs typeface="Calibri"/>
              </a:rPr>
              <a:t>UVT Community of Practice support sessions feedback</a:t>
            </a:r>
            <a:endParaRPr lang="en-US" sz="2400" dirty="0">
              <a:latin typeface="Outfit"/>
              <a:cs typeface="Outfit"/>
            </a:endParaRPr>
          </a:p>
        </p:txBody>
      </p:sp>
      <p:sp>
        <p:nvSpPr>
          <p:cNvPr id="3" name="Content Placeholder 2">
            <a:extLst>
              <a:ext uri="{FF2B5EF4-FFF2-40B4-BE49-F238E27FC236}">
                <a16:creationId xmlns:a16="http://schemas.microsoft.com/office/drawing/2014/main" id="{A201F01E-AA6F-3A6C-1410-AC9C4FE2AD38}"/>
              </a:ext>
            </a:extLst>
          </p:cNvPr>
          <p:cNvSpPr>
            <a:spLocks noGrp="1"/>
          </p:cNvSpPr>
          <p:nvPr>
            <p:ph idx="1"/>
          </p:nvPr>
        </p:nvSpPr>
        <p:spPr>
          <a:xfrm>
            <a:off x="358175" y="1426174"/>
            <a:ext cx="4589960" cy="3717529"/>
          </a:xfrm>
        </p:spPr>
        <p:txBody>
          <a:bodyPr lIns="91440" tIns="45720" rIns="91440" bIns="45720" anchor="t"/>
          <a:lstStyle/>
          <a:p>
            <a:pPr marL="103505" indent="-103505"/>
            <a:endParaRPr lang="en-GB" sz="1450">
              <a:latin typeface="Outfit"/>
              <a:cs typeface="Outfit"/>
            </a:endParaRPr>
          </a:p>
          <a:p>
            <a:pPr marL="0" indent="0">
              <a:buNone/>
            </a:pPr>
            <a:r>
              <a:rPr lang="en-GB" sz="1400" dirty="0">
                <a:latin typeface="Outfit"/>
                <a:cs typeface="Outfit"/>
              </a:rPr>
              <a:t>Padlet – 22/23 - You said....We did!</a:t>
            </a:r>
            <a:endParaRPr lang="en-GB" sz="1600" dirty="0">
              <a:latin typeface="Outfit"/>
              <a:cs typeface="Outfit" pitchFamily="2" charset="0"/>
            </a:endParaRPr>
          </a:p>
          <a:p>
            <a:pPr marL="0" indent="0">
              <a:buNone/>
            </a:pPr>
            <a:endParaRPr lang="en-GB" sz="1800" dirty="0">
              <a:latin typeface="Outfit"/>
              <a:cs typeface="Outfit"/>
            </a:endParaRPr>
          </a:p>
          <a:p>
            <a:pPr marL="103505" indent="-103505"/>
            <a:endParaRPr lang="en-GB" sz="1400" dirty="0">
              <a:latin typeface="Outfit"/>
              <a:cs typeface="Calibri"/>
            </a:endParaRPr>
          </a:p>
        </p:txBody>
      </p:sp>
      <p:pic>
        <p:nvPicPr>
          <p:cNvPr id="4" name="Picture 3" descr="A screenshot of a computer&#10;&#10;Description automatically generated">
            <a:extLst>
              <a:ext uri="{FF2B5EF4-FFF2-40B4-BE49-F238E27FC236}">
                <a16:creationId xmlns:a16="http://schemas.microsoft.com/office/drawing/2014/main" id="{97971CB0-40F0-3DFC-9546-F7220F6B87DA}"/>
              </a:ext>
            </a:extLst>
          </p:cNvPr>
          <p:cNvPicPr>
            <a:picLocks noChangeAspect="1"/>
          </p:cNvPicPr>
          <p:nvPr/>
        </p:nvPicPr>
        <p:blipFill>
          <a:blip r:embed="rId3"/>
          <a:stretch>
            <a:fillRect/>
          </a:stretch>
        </p:blipFill>
        <p:spPr>
          <a:xfrm>
            <a:off x="479733" y="2044898"/>
            <a:ext cx="3828061" cy="2050452"/>
          </a:xfrm>
          <a:prstGeom prst="rect">
            <a:avLst/>
          </a:prstGeom>
        </p:spPr>
      </p:pic>
      <p:pic>
        <p:nvPicPr>
          <p:cNvPr id="6" name="Picture 5" descr="A white sheet with black text&#10;&#10;Description automatically generated">
            <a:extLst>
              <a:ext uri="{FF2B5EF4-FFF2-40B4-BE49-F238E27FC236}">
                <a16:creationId xmlns:a16="http://schemas.microsoft.com/office/drawing/2014/main" id="{C53ADBD1-736D-C1C0-6F44-9C73D72DDFC9}"/>
              </a:ext>
            </a:extLst>
          </p:cNvPr>
          <p:cNvPicPr>
            <a:picLocks noChangeAspect="1"/>
          </p:cNvPicPr>
          <p:nvPr/>
        </p:nvPicPr>
        <p:blipFill>
          <a:blip r:embed="rId4"/>
          <a:stretch>
            <a:fillRect/>
          </a:stretch>
        </p:blipFill>
        <p:spPr>
          <a:xfrm>
            <a:off x="5593164" y="910593"/>
            <a:ext cx="3226776" cy="4145022"/>
          </a:xfrm>
          <a:prstGeom prst="rect">
            <a:avLst/>
          </a:prstGeom>
        </p:spPr>
      </p:pic>
      <p:sp>
        <p:nvSpPr>
          <p:cNvPr id="7" name="TextBox 6">
            <a:extLst>
              <a:ext uri="{FF2B5EF4-FFF2-40B4-BE49-F238E27FC236}">
                <a16:creationId xmlns:a16="http://schemas.microsoft.com/office/drawing/2014/main" id="{0455546B-12D3-DBBC-A2D9-7A062DED1AD0}"/>
              </a:ext>
            </a:extLst>
          </p:cNvPr>
          <p:cNvSpPr txBox="1"/>
          <p:nvPr/>
        </p:nvSpPr>
        <p:spPr>
          <a:xfrm>
            <a:off x="482006" y="4385163"/>
            <a:ext cx="433492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dirty="0">
                <a:solidFill>
                  <a:srgbClr val="000000"/>
                </a:solidFill>
              </a:rPr>
              <a:t>*will also inform developments for  24/25</a:t>
            </a:r>
          </a:p>
        </p:txBody>
      </p:sp>
    </p:spTree>
    <p:extLst>
      <p:ext uri="{BB962C8B-B14F-4D97-AF65-F5344CB8AC3E}">
        <p14:creationId xmlns:p14="http://schemas.microsoft.com/office/powerpoint/2010/main" val="1970614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9548-DE40-EFE2-E1BF-48FDA7F6EC8B}"/>
              </a:ext>
            </a:extLst>
          </p:cNvPr>
          <p:cNvSpPr>
            <a:spLocks noGrp="1"/>
          </p:cNvSpPr>
          <p:nvPr>
            <p:ph type="title"/>
          </p:nvPr>
        </p:nvSpPr>
        <p:spPr>
          <a:xfrm>
            <a:off x="410172" y="470470"/>
            <a:ext cx="6206665" cy="953214"/>
          </a:xfrm>
        </p:spPr>
        <p:txBody>
          <a:bodyPr/>
          <a:lstStyle/>
          <a:p>
            <a:r>
              <a:rPr lang="en-GB" sz="2000" dirty="0">
                <a:latin typeface="Outfit"/>
                <a:cs typeface="Calibri"/>
              </a:rPr>
              <a:t>UVT Community of Practice support sessions </a:t>
            </a:r>
            <a:endParaRPr lang="en-US" sz="2000">
              <a:latin typeface="Outfit"/>
            </a:endParaRPr>
          </a:p>
        </p:txBody>
      </p:sp>
      <p:sp>
        <p:nvSpPr>
          <p:cNvPr id="3" name="Content Placeholder 2">
            <a:extLst>
              <a:ext uri="{FF2B5EF4-FFF2-40B4-BE49-F238E27FC236}">
                <a16:creationId xmlns:a16="http://schemas.microsoft.com/office/drawing/2014/main" id="{A201F01E-AA6F-3A6C-1410-AC9C4FE2AD38}"/>
              </a:ext>
            </a:extLst>
          </p:cNvPr>
          <p:cNvSpPr>
            <a:spLocks noGrp="1"/>
          </p:cNvSpPr>
          <p:nvPr>
            <p:ph idx="1"/>
          </p:nvPr>
        </p:nvSpPr>
        <p:spPr>
          <a:xfrm>
            <a:off x="358175" y="1426174"/>
            <a:ext cx="8301569" cy="3717529"/>
          </a:xfrm>
        </p:spPr>
        <p:txBody>
          <a:bodyPr lIns="91440" tIns="45720" rIns="91440" bIns="45720" anchor="t"/>
          <a:lstStyle/>
          <a:p>
            <a:pPr marL="103505" indent="-103505"/>
            <a:r>
              <a:rPr lang="en-GB" sz="1600" dirty="0">
                <a:cs typeface="Outfit"/>
              </a:rPr>
              <a:t>CoP support sessions dates are between UVT visit windows:</a:t>
            </a:r>
            <a:endParaRPr lang="en-US" sz="1600" dirty="0">
              <a:cs typeface="Outfit"/>
            </a:endParaRPr>
          </a:p>
          <a:p>
            <a:pPr marL="311785" lvl="1" indent="-103505"/>
            <a:r>
              <a:rPr lang="en-GB" sz="1200" dirty="0">
                <a:cs typeface="Outfit"/>
              </a:rPr>
              <a:t>Week of 13</a:t>
            </a:r>
            <a:r>
              <a:rPr lang="en-GB" sz="800" baseline="30000" dirty="0">
                <a:cs typeface="Outfit"/>
              </a:rPr>
              <a:t>th</a:t>
            </a:r>
            <a:r>
              <a:rPr lang="en-GB" sz="1200" dirty="0">
                <a:cs typeface="Outfit"/>
              </a:rPr>
              <a:t> or 20</a:t>
            </a:r>
            <a:r>
              <a:rPr lang="en-GB" sz="800" baseline="30000" dirty="0">
                <a:cs typeface="Outfit"/>
              </a:rPr>
              <a:t>st </a:t>
            </a:r>
            <a:r>
              <a:rPr lang="en-GB" sz="1200" dirty="0">
                <a:cs typeface="Outfit"/>
              </a:rPr>
              <a:t>November SDD UVTs</a:t>
            </a:r>
            <a:endParaRPr lang="en-US" sz="1200" dirty="0">
              <a:cs typeface="Outfit"/>
            </a:endParaRPr>
          </a:p>
          <a:p>
            <a:pPr marL="311785" lvl="1" indent="-103505"/>
            <a:r>
              <a:rPr lang="en-GB" sz="1200" dirty="0">
                <a:cs typeface="Outfit"/>
              </a:rPr>
              <a:t>Week of 29th January all UVTs</a:t>
            </a:r>
            <a:endParaRPr lang="en-US" sz="1200" dirty="0">
              <a:cs typeface="Outfit"/>
            </a:endParaRPr>
          </a:p>
          <a:p>
            <a:pPr marL="311785" lvl="1" indent="-103505"/>
            <a:r>
              <a:rPr lang="en-GB" sz="1200" dirty="0">
                <a:cs typeface="Outfit"/>
              </a:rPr>
              <a:t>Week of 29th April all UVTs</a:t>
            </a:r>
            <a:endParaRPr lang="en-US" sz="1200" dirty="0">
              <a:cs typeface="Outfit"/>
            </a:endParaRPr>
          </a:p>
          <a:p>
            <a:pPr marL="103505" indent="-103505"/>
            <a:endParaRPr lang="en-GB" sz="1800" dirty="0">
              <a:cs typeface="Outfit"/>
            </a:endParaRPr>
          </a:p>
          <a:p>
            <a:pPr marL="103505" indent="-103505"/>
            <a:r>
              <a:rPr lang="en-GB" sz="1600" dirty="0">
                <a:latin typeface="Outfit"/>
                <a:cs typeface="Outfit"/>
              </a:rPr>
              <a:t>Primary groups were sent out in the BP UVT Bulletin – please arrange meetings</a:t>
            </a:r>
            <a:endParaRPr lang="en-GB" sz="1600" dirty="0">
              <a:latin typeface="Outfit"/>
              <a:cs typeface="Outfit" pitchFamily="2" charset="0"/>
            </a:endParaRPr>
          </a:p>
          <a:p>
            <a:pPr marL="103505" indent="-103505"/>
            <a:endParaRPr lang="en-GB" sz="1600" dirty="0">
              <a:latin typeface="Outfit"/>
              <a:cs typeface="Outfit"/>
            </a:endParaRPr>
          </a:p>
          <a:p>
            <a:pPr marL="103505" indent="-103505"/>
            <a:r>
              <a:rPr lang="en-GB" sz="1600" dirty="0">
                <a:latin typeface="Outfit"/>
                <a:cs typeface="Outfit"/>
              </a:rPr>
              <a:t>Secondary groups  - online – Bryan Smith to contact UVTs to confirm a date</a:t>
            </a:r>
          </a:p>
          <a:p>
            <a:pPr marL="103505" indent="-103505"/>
            <a:endParaRPr lang="en-GB" sz="1600" dirty="0">
              <a:latin typeface="Outfit"/>
              <a:cs typeface="Outfit"/>
            </a:endParaRPr>
          </a:p>
          <a:p>
            <a:pPr marL="103505" indent="-103505"/>
            <a:r>
              <a:rPr lang="en-GB" sz="1600" dirty="0">
                <a:latin typeface="Outfit"/>
                <a:cs typeface="Outfit"/>
              </a:rPr>
              <a:t>Foci for </a:t>
            </a:r>
            <a:r>
              <a:rPr lang="en-GB" sz="1600" dirty="0" err="1">
                <a:latin typeface="Outfit"/>
                <a:cs typeface="Outfit"/>
              </a:rPr>
              <a:t>Padlets</a:t>
            </a:r>
            <a:r>
              <a:rPr lang="en-GB" sz="1600" dirty="0">
                <a:latin typeface="Outfit"/>
                <a:cs typeface="Outfit"/>
              </a:rPr>
              <a:t> 23/24 - to be sent to SDD UVTs this week.</a:t>
            </a:r>
          </a:p>
          <a:p>
            <a:pPr marL="103505" indent="-103505"/>
            <a:endParaRPr lang="en-GB" sz="1600" dirty="0">
              <a:latin typeface="Outfit"/>
              <a:cs typeface="Outfit"/>
            </a:endParaRPr>
          </a:p>
          <a:p>
            <a:pPr marL="103505" indent="-103505"/>
            <a:r>
              <a:rPr lang="en-GB" sz="1600" dirty="0">
                <a:latin typeface="Outfit"/>
                <a:cs typeface="Outfit"/>
              </a:rPr>
              <a:t>Any questions</a:t>
            </a:r>
          </a:p>
        </p:txBody>
      </p:sp>
    </p:spTree>
    <p:extLst>
      <p:ext uri="{BB962C8B-B14F-4D97-AF65-F5344CB8AC3E}">
        <p14:creationId xmlns:p14="http://schemas.microsoft.com/office/powerpoint/2010/main" val="232134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860" y="2936604"/>
            <a:ext cx="4706868" cy="1740099"/>
          </a:xfrm>
        </p:spPr>
        <p:txBody>
          <a:bodyPr/>
          <a:lstStyle/>
          <a:p>
            <a:r>
              <a:rPr lang="en-GB"/>
              <a:t>Changes to the Exeter Model and IDP 23-24</a:t>
            </a:r>
          </a:p>
        </p:txBody>
      </p:sp>
    </p:spTree>
    <p:extLst>
      <p:ext uri="{BB962C8B-B14F-4D97-AF65-F5344CB8AC3E}">
        <p14:creationId xmlns:p14="http://schemas.microsoft.com/office/powerpoint/2010/main" val="4262885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6061A-DFF6-4D87-9888-E0E892881002}"/>
              </a:ext>
            </a:extLst>
          </p:cNvPr>
          <p:cNvSpPr>
            <a:spLocks noGrp="1"/>
          </p:cNvSpPr>
          <p:nvPr>
            <p:ph type="title"/>
          </p:nvPr>
        </p:nvSpPr>
        <p:spPr/>
        <p:txBody>
          <a:bodyPr/>
          <a:lstStyle/>
          <a:p>
            <a:r>
              <a:rPr lang="en-GB" sz="3000" dirty="0">
                <a:latin typeface="Outfit"/>
                <a:cs typeface="Outfit"/>
              </a:rPr>
              <a:t>Trainee Timeline</a:t>
            </a:r>
            <a:endParaRPr lang="en-GB" sz="3000" dirty="0">
              <a:cs typeface="Outfit"/>
            </a:endParaRPr>
          </a:p>
        </p:txBody>
      </p:sp>
      <p:pic>
        <p:nvPicPr>
          <p:cNvPr id="4" name="Content Placeholder 3" descr="A screenshot of a computer&#10;&#10;Description automatically generated">
            <a:extLst>
              <a:ext uri="{FF2B5EF4-FFF2-40B4-BE49-F238E27FC236}">
                <a16:creationId xmlns:a16="http://schemas.microsoft.com/office/drawing/2014/main" id="{9D7552E7-ABF3-5D6A-2EE1-9B7108B48DAC}"/>
              </a:ext>
            </a:extLst>
          </p:cNvPr>
          <p:cNvPicPr>
            <a:picLocks noGrp="1" noChangeAspect="1"/>
          </p:cNvPicPr>
          <p:nvPr>
            <p:ph idx="1"/>
          </p:nvPr>
        </p:nvPicPr>
        <p:blipFill>
          <a:blip r:embed="rId2"/>
          <a:stretch>
            <a:fillRect/>
          </a:stretch>
        </p:blipFill>
        <p:spPr>
          <a:xfrm>
            <a:off x="4359528" y="496958"/>
            <a:ext cx="4318111" cy="1712609"/>
          </a:xfrm>
        </p:spPr>
      </p:pic>
      <p:pic>
        <p:nvPicPr>
          <p:cNvPr id="5" name="Picture 4" descr="A screenshot of a computer program&#10;&#10;Description automatically generated">
            <a:extLst>
              <a:ext uri="{FF2B5EF4-FFF2-40B4-BE49-F238E27FC236}">
                <a16:creationId xmlns:a16="http://schemas.microsoft.com/office/drawing/2014/main" id="{D742F485-FC0A-CB1C-5F24-7F8A5A10F437}"/>
              </a:ext>
            </a:extLst>
          </p:cNvPr>
          <p:cNvPicPr>
            <a:picLocks noChangeAspect="1"/>
          </p:cNvPicPr>
          <p:nvPr/>
        </p:nvPicPr>
        <p:blipFill>
          <a:blip r:embed="rId3"/>
          <a:stretch>
            <a:fillRect/>
          </a:stretch>
        </p:blipFill>
        <p:spPr>
          <a:xfrm>
            <a:off x="4359275" y="2753630"/>
            <a:ext cx="4457700" cy="2192114"/>
          </a:xfrm>
          <a:prstGeom prst="rect">
            <a:avLst/>
          </a:prstGeom>
        </p:spPr>
      </p:pic>
      <p:sp>
        <p:nvSpPr>
          <p:cNvPr id="6" name="TextBox 5">
            <a:extLst>
              <a:ext uri="{FF2B5EF4-FFF2-40B4-BE49-F238E27FC236}">
                <a16:creationId xmlns:a16="http://schemas.microsoft.com/office/drawing/2014/main" id="{6794A418-2688-C130-9E77-FF5FF5463F3B}"/>
              </a:ext>
            </a:extLst>
          </p:cNvPr>
          <p:cNvSpPr txBox="1"/>
          <p:nvPr/>
        </p:nvSpPr>
        <p:spPr>
          <a:xfrm>
            <a:off x="517921" y="1026914"/>
            <a:ext cx="344685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dirty="0"/>
          </a:p>
          <a:p>
            <a:pPr algn="l"/>
            <a:endParaRPr lang="en-GB" dirty="0"/>
          </a:p>
          <a:p>
            <a:pPr algn="l"/>
            <a:r>
              <a:rPr lang="en-GB" dirty="0"/>
              <a:t>Upcoming – planned tasks</a:t>
            </a:r>
            <a:endParaRPr lang="en-US" dirty="0"/>
          </a:p>
          <a:p>
            <a:pPr algn="l"/>
            <a:endParaRPr lang="en-GB" dirty="0">
              <a:solidFill>
                <a:srgbClr val="000000"/>
              </a:solidFill>
            </a:endParaRPr>
          </a:p>
          <a:p>
            <a:pPr algn="l"/>
            <a:r>
              <a:rPr lang="en-GB" dirty="0">
                <a:solidFill>
                  <a:srgbClr val="000000"/>
                </a:solidFill>
              </a:rPr>
              <a:t>Focused – current tasks</a:t>
            </a:r>
          </a:p>
          <a:p>
            <a:pPr algn="l"/>
            <a:endParaRPr lang="en-GB" dirty="0">
              <a:solidFill>
                <a:srgbClr val="000000"/>
              </a:solidFill>
            </a:endParaRPr>
          </a:p>
          <a:p>
            <a:pPr algn="l"/>
            <a:r>
              <a:rPr lang="en-GB" dirty="0">
                <a:solidFill>
                  <a:srgbClr val="000000"/>
                </a:solidFill>
              </a:rPr>
              <a:t>Completed – completed tasks now at the bottom of the timeline</a:t>
            </a:r>
          </a:p>
        </p:txBody>
      </p:sp>
    </p:spTree>
    <p:extLst>
      <p:ext uri="{BB962C8B-B14F-4D97-AF65-F5344CB8AC3E}">
        <p14:creationId xmlns:p14="http://schemas.microsoft.com/office/powerpoint/2010/main" val="1944325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a:latin typeface="Century Gothic"/>
              </a:rPr>
              <a:t>Changes to FRAPs</a:t>
            </a:r>
            <a:endParaRPr lang="en-GB"/>
          </a:p>
        </p:txBody>
      </p:sp>
      <p:sp>
        <p:nvSpPr>
          <p:cNvPr id="3" name="Content Placeholder 2"/>
          <p:cNvSpPr>
            <a:spLocks noGrp="1"/>
          </p:cNvSpPr>
          <p:nvPr>
            <p:ph idx="1"/>
          </p:nvPr>
        </p:nvSpPr>
        <p:spPr/>
        <p:txBody>
          <a:bodyPr lIns="91440" tIns="45720" rIns="91440" bIns="45720" anchor="t"/>
          <a:lstStyle/>
          <a:p>
            <a:pPr marL="103505" indent="-103505"/>
            <a:r>
              <a:rPr lang="en-GB" sz="1400" dirty="0">
                <a:latin typeface="Outfit"/>
                <a:cs typeface="Outfit"/>
              </a:rPr>
              <a:t>Moving between phases has been simplified by the </a:t>
            </a:r>
            <a:r>
              <a:rPr lang="en-GB" sz="1400" b="1" dirty="0">
                <a:latin typeface="Outfit"/>
                <a:cs typeface="Outfit"/>
              </a:rPr>
              <a:t>removal of the Continuing in the Phase Action Plan and Continuing in the Phase FRAP.</a:t>
            </a:r>
            <a:r>
              <a:rPr lang="en-GB" sz="1400" dirty="0">
                <a:latin typeface="Outfit"/>
                <a:cs typeface="Outfit"/>
              </a:rPr>
              <a:t> This is to reduce administration work for schools and UVTs but will not reduce the support or monitoring of the trainees who have not met the phase</a:t>
            </a:r>
            <a:endParaRPr lang="en-US" sz="1400">
              <a:latin typeface="Outfit"/>
              <a:cs typeface="Outfit"/>
            </a:endParaRPr>
          </a:p>
          <a:p>
            <a:pPr marL="103505" indent="-103505"/>
            <a:endParaRPr lang="en-GB" sz="1400" dirty="0">
              <a:latin typeface="Outfit"/>
              <a:cs typeface="Outfit"/>
            </a:endParaRPr>
          </a:p>
          <a:p>
            <a:pPr marL="103505" indent="-103505"/>
            <a:endParaRPr lang="en-GB" sz="1400" dirty="0">
              <a:latin typeface="Outfit"/>
              <a:cs typeface="Outfit"/>
            </a:endParaRPr>
          </a:p>
          <a:p>
            <a:pPr marL="103505" indent="-103505"/>
            <a:endParaRPr lang="en-GB" sz="1400" dirty="0">
              <a:latin typeface="Outfit"/>
              <a:cs typeface="Outfit"/>
            </a:endParaRPr>
          </a:p>
          <a:p>
            <a:pPr marL="103505" indent="-103505"/>
            <a:endParaRPr lang="en-GB" sz="1400" dirty="0">
              <a:latin typeface="Outfit"/>
              <a:cs typeface="Outfit"/>
            </a:endParaRPr>
          </a:p>
          <a:p>
            <a:pPr marL="103505" indent="-103505"/>
            <a:r>
              <a:rPr lang="en-GB" sz="1400" dirty="0">
                <a:latin typeface="Outfit"/>
                <a:cs typeface="Outfit"/>
              </a:rPr>
              <a:t>Trainees who have not met a phase should be issued with a </a:t>
            </a:r>
            <a:r>
              <a:rPr lang="en-GB" sz="1400" b="1" dirty="0">
                <a:latin typeface="Outfit"/>
                <a:cs typeface="Outfit"/>
              </a:rPr>
              <a:t>Trainee Support Plan or Cause for Concern (and FRAP submitted as Not Met)</a:t>
            </a:r>
            <a:r>
              <a:rPr lang="en-GB" sz="1400" dirty="0">
                <a:latin typeface="Outfit"/>
                <a:cs typeface="Outfit"/>
              </a:rPr>
              <a:t>. This must state where the trainee will upload the additional evidence to their IDP and who will check and verify this. If you are issuing a TSP/CFC for someone who has not met a phase, please contact UVT/Partnership Relations Managers for advice </a:t>
            </a:r>
          </a:p>
          <a:p>
            <a:pPr marL="0" indent="0">
              <a:buNone/>
            </a:pPr>
            <a:endParaRPr lang="en-GB"/>
          </a:p>
        </p:txBody>
      </p:sp>
    </p:spTree>
    <p:extLst>
      <p:ext uri="{BB962C8B-B14F-4D97-AF65-F5344CB8AC3E}">
        <p14:creationId xmlns:p14="http://schemas.microsoft.com/office/powerpoint/2010/main" val="409507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a:latin typeface="Century Gothic"/>
              </a:rPr>
              <a:t>FRAPs continued….</a:t>
            </a:r>
            <a:endParaRPr lang="en-GB"/>
          </a:p>
        </p:txBody>
      </p:sp>
      <p:sp>
        <p:nvSpPr>
          <p:cNvPr id="3" name="Content Placeholder 2"/>
          <p:cNvSpPr>
            <a:spLocks noGrp="1"/>
          </p:cNvSpPr>
          <p:nvPr>
            <p:ph idx="1"/>
          </p:nvPr>
        </p:nvSpPr>
        <p:spPr>
          <a:xfrm>
            <a:off x="393146" y="1432450"/>
            <a:ext cx="8227577" cy="2942286"/>
          </a:xfrm>
        </p:spPr>
        <p:txBody>
          <a:bodyPr lIns="91440" tIns="45720" rIns="91440" bIns="45720" anchor="t"/>
          <a:lstStyle/>
          <a:p>
            <a:pPr marL="103505" indent="-103505"/>
            <a:r>
              <a:rPr lang="en-GB" sz="1400" dirty="0">
                <a:latin typeface="Outfit"/>
                <a:cs typeface="Outfit"/>
              </a:rPr>
              <a:t>Consolidating Practice FRAP will have a </a:t>
            </a:r>
            <a:r>
              <a:rPr lang="en-GB" sz="1400" b="1" dirty="0">
                <a:latin typeface="Outfit"/>
                <a:cs typeface="Outfit"/>
              </a:rPr>
              <a:t>Lead Mentor comment box </a:t>
            </a:r>
            <a:r>
              <a:rPr lang="en-GB" sz="1400" dirty="0">
                <a:latin typeface="Outfit"/>
                <a:cs typeface="Outfit"/>
              </a:rPr>
              <a:t>to support the move from school 1 to school 2 (not relevant for some School Direct Distance trainees)</a:t>
            </a:r>
            <a:endParaRPr lang="en-US" sz="1400">
              <a:latin typeface="Outfit"/>
              <a:cs typeface="Outfit"/>
            </a:endParaRPr>
          </a:p>
          <a:p>
            <a:pPr marL="103505" indent="-103505"/>
            <a:endParaRPr lang="en-GB" sz="1400" dirty="0">
              <a:latin typeface="Outfit"/>
              <a:cs typeface="Outfit"/>
            </a:endParaRPr>
          </a:p>
          <a:p>
            <a:pPr marL="103505" indent="-103505"/>
            <a:endParaRPr lang="en-GB" sz="1400" dirty="0">
              <a:latin typeface="Outfit"/>
              <a:cs typeface="Outfit"/>
            </a:endParaRPr>
          </a:p>
          <a:p>
            <a:pPr marL="103505" lvl="0" indent="-103505"/>
            <a:r>
              <a:rPr lang="en-GB" sz="1400" dirty="0">
                <a:latin typeface="Outfit"/>
                <a:cs typeface="Outfit"/>
              </a:rPr>
              <a:t>Each FRAP template explains what should happen, and there will be </a:t>
            </a:r>
            <a:r>
              <a:rPr lang="en-GB" sz="1400" b="1" dirty="0">
                <a:latin typeface="Outfit"/>
                <a:cs typeface="Outfit"/>
              </a:rPr>
              <a:t>videos for each FRAP</a:t>
            </a:r>
            <a:r>
              <a:rPr lang="en-GB" sz="1400" dirty="0">
                <a:latin typeface="Outfit"/>
                <a:cs typeface="Outfit"/>
              </a:rPr>
              <a:t> on ELE (for trainees and tutors) and the Partnership website (for school mentors)</a:t>
            </a:r>
          </a:p>
          <a:p>
            <a:pPr marL="103505" indent="-103505"/>
            <a:endParaRPr lang="en-GB" sz="1400" dirty="0">
              <a:latin typeface="Outfit"/>
              <a:cs typeface="Outfit"/>
            </a:endParaRPr>
          </a:p>
          <a:p>
            <a:pPr marL="103505" indent="-103505"/>
            <a:endParaRPr lang="en-GB" sz="1400" dirty="0">
              <a:latin typeface="Outfit"/>
              <a:cs typeface="Outfit"/>
            </a:endParaRPr>
          </a:p>
          <a:p>
            <a:pPr marL="103505" indent="-103505"/>
            <a:r>
              <a:rPr lang="en-GB" sz="1400" dirty="0">
                <a:latin typeface="Outfit"/>
                <a:cs typeface="Outfit"/>
              </a:rPr>
              <a:t>Personal Tutors will be asked to confirm that trainees have </a:t>
            </a:r>
            <a:r>
              <a:rPr lang="en-GB" sz="1400" b="1" dirty="0">
                <a:latin typeface="Outfit"/>
                <a:cs typeface="Outfit"/>
              </a:rPr>
              <a:t>completed their safeguarding templates</a:t>
            </a:r>
            <a:r>
              <a:rPr lang="en-GB" sz="1400" dirty="0">
                <a:latin typeface="Outfit"/>
                <a:cs typeface="Outfit"/>
              </a:rPr>
              <a:t> on the Beginning Practice FRAP. This includes checking any uploaded certificates</a:t>
            </a:r>
            <a:endParaRPr lang="en-GB" sz="1400">
              <a:cs typeface="Outfit"/>
            </a:endParaRPr>
          </a:p>
          <a:p>
            <a:pPr marL="103505" indent="-103505"/>
            <a:endParaRPr lang="en-GB">
              <a:cs typeface="Outfit" pitchFamily="2" charset="0"/>
            </a:endParaRPr>
          </a:p>
        </p:txBody>
      </p:sp>
    </p:spTree>
    <p:extLst>
      <p:ext uri="{BB962C8B-B14F-4D97-AF65-F5344CB8AC3E}">
        <p14:creationId xmlns:p14="http://schemas.microsoft.com/office/powerpoint/2010/main" val="258248741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eter Brand Toolkit_PPT_v6" id="{99C0D592-57C6-0C4A-9590-B45369FB0914}" vid="{2F151C93-9583-6B40-9428-9C1BC6CBF0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Powerpoint 4.3" id="{16427555-C0CD-3842-B11B-C17723BEF3F9}" vid="{C7B2F728-50B5-F24D-B343-FDBCEC8ADFB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6f48b395-4577-4208-9d46-00c84e0fafbe" xsi:nil="true"/>
    <SharedWithUsers xmlns="3547db4c-08f0-4b96-89ee-840d3405f9e8">
      <UserInfo>
        <DisplayName>Wilson, Anthony</DisplayName>
        <AccountId>35</AccountId>
        <AccountType/>
      </UserInfo>
      <UserInfo>
        <DisplayName>Warren, Dinah</DisplayName>
        <AccountId>19</AccountId>
        <AccountType/>
      </UserInfo>
    </SharedWithUsers>
    <Year xmlns="6f48b395-4577-4208-9d46-00c84e0fafbe" xsi:nil="true"/>
    <lcf76f155ced4ddcb4097134ff3c332f xmlns="6f48b395-4577-4208-9d46-00c84e0fafbe">
      <Terms xmlns="http://schemas.microsoft.com/office/infopath/2007/PartnerControls"/>
    </lcf76f155ced4ddcb4097134ff3c332f>
    <TaxCatchAll xmlns="3547db4c-08f0-4b96-89ee-840d3405f9e8" xsi:nil="true"/>
    <bi9v xmlns="6f48b395-4577-4208-9d46-00c84e0fafb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E7F92A56AA604DAD470D79A3AE0151" ma:contentTypeVersion="18" ma:contentTypeDescription="Create a new document." ma:contentTypeScope="" ma:versionID="5d066c701f4743be71e77b792f5ffadb">
  <xsd:schema xmlns:xsd="http://www.w3.org/2001/XMLSchema" xmlns:xs="http://www.w3.org/2001/XMLSchema" xmlns:p="http://schemas.microsoft.com/office/2006/metadata/properties" xmlns:ns2="6f48b395-4577-4208-9d46-00c84e0fafbe" xmlns:ns3="3547db4c-08f0-4b96-89ee-840d3405f9e8" targetNamespace="http://schemas.microsoft.com/office/2006/metadata/properties" ma:root="true" ma:fieldsID="6be568ada281d7c42e182d2e5e83f403" ns2:_="" ns3:_="">
    <xsd:import namespace="6f48b395-4577-4208-9d46-00c84e0fafbe"/>
    <xsd:import namespace="3547db4c-08f0-4b96-89ee-840d3405f9e8"/>
    <xsd:element name="properties">
      <xsd:complexType>
        <xsd:sequence>
          <xsd:element name="documentManagement">
            <xsd:complexType>
              <xsd:all>
                <xsd:element ref="ns2:Year"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bi9v"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48b395-4577-4208-9d46-00c84e0fafbe" elementFormDefault="qualified">
    <xsd:import namespace="http://schemas.microsoft.com/office/2006/documentManagement/types"/>
    <xsd:import namespace="http://schemas.microsoft.com/office/infopath/2007/PartnerControls"/>
    <xsd:element name="Year" ma:index="8" nillable="true" ma:displayName="Year" ma:format="Dropdown" ma:internalName="Year">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bi9v" ma:index="14" nillable="true" ma:displayName="Primary/Secondary" ma:internalName="bi9v">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103e67f-0598-4a90-8a4a-cec34b03bfa0"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47db4c-08f0-4b96-89ee-840d3405f9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49e72c17-657b-4349-a182-f2d4f8122930}" ma:internalName="TaxCatchAll" ma:showField="CatchAllData" ma:web="3547db4c-08f0-4b96-89ee-840d3405f9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51B988-6999-48D8-A995-709B3B3A3505}">
  <ds:schemaRefs>
    <ds:schemaRef ds:uri="http://schemas.microsoft.com/sharepoint/v3/contenttype/forms"/>
  </ds:schemaRefs>
</ds:datastoreItem>
</file>

<file path=customXml/itemProps2.xml><?xml version="1.0" encoding="utf-8"?>
<ds:datastoreItem xmlns:ds="http://schemas.openxmlformats.org/officeDocument/2006/customXml" ds:itemID="{FBC9CA35-1137-4CBC-A719-3D7C0CE685E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a703673-5156-40d6-bd17-9d77e817651c"/>
    <ds:schemaRef ds:uri="3190fef2-146d-4cb3-88e5-a612589f5e92"/>
    <ds:schemaRef ds:uri="http://www.w3.org/XML/1998/namespace"/>
    <ds:schemaRef ds:uri="http://purl.org/dc/dcmitype/"/>
    <ds:schemaRef ds:uri="6f48b395-4577-4208-9d46-00c84e0fafbe"/>
    <ds:schemaRef ds:uri="3547db4c-08f0-4b96-89ee-840d3405f9e8"/>
  </ds:schemaRefs>
</ds:datastoreItem>
</file>

<file path=customXml/itemProps3.xml><?xml version="1.0" encoding="utf-8"?>
<ds:datastoreItem xmlns:ds="http://schemas.openxmlformats.org/officeDocument/2006/customXml" ds:itemID="{8D6F3E9F-06C4-4718-89EA-F1BA703E9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48b395-4577-4208-9d46-00c84e0fafbe"/>
    <ds:schemaRef ds:uri="3547db4c-08f0-4b96-89ee-840d3405f9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Custom Design</Template>
  <TotalTime>0</TotalTime>
  <Words>2355</Words>
  <Application>Microsoft Office PowerPoint</Application>
  <PresentationFormat>On-screen Show (16:9)</PresentationFormat>
  <Paragraphs>210</Paragraphs>
  <Slides>28</Slides>
  <Notes>27</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Custom Design</vt:lpstr>
      <vt:lpstr>Custom Design</vt:lpstr>
      <vt:lpstr>PowerPoint Presentation</vt:lpstr>
      <vt:lpstr>UVT QA Process</vt:lpstr>
      <vt:lpstr>Outcome of UVT Annual Visit Record Review</vt:lpstr>
      <vt:lpstr>UVT Community of Practice support sessions feedback</vt:lpstr>
      <vt:lpstr>UVT Community of Practice support sessions </vt:lpstr>
      <vt:lpstr>Changes to the Exeter Model and IDP 23-24</vt:lpstr>
      <vt:lpstr>Trainee Timeline</vt:lpstr>
      <vt:lpstr>Changes to FRAPs</vt:lpstr>
      <vt:lpstr>FRAPs continued….</vt:lpstr>
      <vt:lpstr>Changes to other Templates</vt:lpstr>
      <vt:lpstr>New Templates</vt:lpstr>
      <vt:lpstr>New training videos: </vt:lpstr>
      <vt:lpstr>Links for videos</vt:lpstr>
      <vt:lpstr>Additional training and instructions for the IDP</vt:lpstr>
      <vt:lpstr>Communications from Partnership- Bulletins: </vt:lpstr>
      <vt:lpstr>Any questions?</vt:lpstr>
      <vt:lpstr>Impact of the ITT Reaccreditation</vt:lpstr>
      <vt:lpstr>PowerPoint Presentation</vt:lpstr>
      <vt:lpstr>The Exeter Model of ITE</vt:lpstr>
      <vt:lpstr>The Exeter Model of ITE (Primary)</vt:lpstr>
      <vt:lpstr>Primary Leadership Development Module options( available subject to demand/minimum numbers) </vt:lpstr>
      <vt:lpstr>Primary Initial Teacher Education (ITE) Hubs</vt:lpstr>
      <vt:lpstr>The Exeter Model of ITE (Secondary)</vt:lpstr>
      <vt:lpstr>Secondary DfE Apply Application areas for placements</vt:lpstr>
      <vt:lpstr>Changes to providers in the South West 24/25</vt:lpstr>
      <vt:lpstr>How can we maintain partnerships and placements – you are the face of Exeter!</vt:lpstr>
      <vt:lpstr>Trainee issue scenarios</vt:lpstr>
      <vt:lpstr>New DfE Lead Mentor role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Interview Day Introduction  2023 - 2024</dc:title>
  <dc:creator>Coles, Andy</dc:creator>
  <cp:lastModifiedBy>Long, Heidi</cp:lastModifiedBy>
  <cp:revision>545</cp:revision>
  <dcterms:created xsi:type="dcterms:W3CDTF">2022-09-12T17:02:06Z</dcterms:created>
  <dcterms:modified xsi:type="dcterms:W3CDTF">2023-11-08T11:39:59Z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Adobe InDesign 17.3 (Macintosh)</vt:lpwstr>
  </property>
  <property fmtid="{D5CDD505-2E9C-101B-9397-08002B2CF9AE}" pid="4" name="LastSaved">
    <vt:filetime>2022-07-28T00:00:00Z</vt:filetime>
  </property>
  <property fmtid="{D5CDD505-2E9C-101B-9397-08002B2CF9AE}" pid="5" name="Producer">
    <vt:lpwstr>Adobe PDF Library 16.0.7</vt:lpwstr>
  </property>
  <property fmtid="{D5CDD505-2E9C-101B-9397-08002B2CF9AE}" pid="6" name="ContentTypeId">
    <vt:lpwstr>0x01010057E7F92A56AA604DAD470D79A3AE0151</vt:lpwstr>
  </property>
  <property fmtid="{D5CDD505-2E9C-101B-9397-08002B2CF9AE}" pid="7" name="MediaServiceImageTags">
    <vt:lpwstr/>
  </property>
  <property fmtid="{D5CDD505-2E9C-101B-9397-08002B2CF9AE}" pid="8" name="ComplianceAssetId">
    <vt:lpwstr/>
  </property>
  <property fmtid="{D5CDD505-2E9C-101B-9397-08002B2CF9AE}" pid="9" name="_ExtendedDescription">
    <vt:lpwstr/>
  </property>
  <property fmtid="{D5CDD505-2E9C-101B-9397-08002B2CF9AE}" pid="10" name="_activity">
    <vt:lpwstr>{"FileActivityType":"8","FileActivityTimeStamp":"2023-09-21T09:31:13.807Z","FileActivityUsersOnPage":[{"DisplayName":"Warren, Dinah","Id":"d.warren@exeter.ac.uk"}],"FileActivityNavigationId":null}</vt:lpwstr>
  </property>
  <property fmtid="{D5CDD505-2E9C-101B-9397-08002B2CF9AE}" pid="11" name="TriggerFlowInfo">
    <vt:lpwstr/>
  </property>
  <property fmtid="{D5CDD505-2E9C-101B-9397-08002B2CF9AE}" pid="12" name="Order">
    <vt:lpwstr>3254900.00000000</vt:lpwstr>
  </property>
  <property fmtid="{D5CDD505-2E9C-101B-9397-08002B2CF9AE}" pid="13" name="xd_ProgID">
    <vt:lpwstr/>
  </property>
  <property fmtid="{D5CDD505-2E9C-101B-9397-08002B2CF9AE}" pid="14" name="_SourceUrl">
    <vt:lpwstr/>
  </property>
  <property fmtid="{D5CDD505-2E9C-101B-9397-08002B2CF9AE}" pid="15" name="_SharedFileIndex">
    <vt:lpwstr/>
  </property>
  <property fmtid="{D5CDD505-2E9C-101B-9397-08002B2CF9AE}" pid="16" name="TemplateUrl">
    <vt:lpwstr/>
  </property>
  <property fmtid="{D5CDD505-2E9C-101B-9397-08002B2CF9AE}" pid="17" name="xd_Signature">
    <vt:lpwstr/>
  </property>
</Properties>
</file>