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58"/>
  </p:notesMasterIdLst>
  <p:handoutMasterIdLst>
    <p:handoutMasterId r:id="rId59"/>
  </p:handoutMasterIdLst>
  <p:sldIdLst>
    <p:sldId id="261" r:id="rId2"/>
    <p:sldId id="332" r:id="rId3"/>
    <p:sldId id="277" r:id="rId4"/>
    <p:sldId id="333" r:id="rId5"/>
    <p:sldId id="334" r:id="rId6"/>
    <p:sldId id="285" r:id="rId7"/>
    <p:sldId id="286" r:id="rId8"/>
    <p:sldId id="336" r:id="rId9"/>
    <p:sldId id="337" r:id="rId10"/>
    <p:sldId id="357" r:id="rId11"/>
    <p:sldId id="276" r:id="rId12"/>
    <p:sldId id="355" r:id="rId13"/>
    <p:sldId id="308" r:id="rId14"/>
    <p:sldId id="309" r:id="rId15"/>
    <p:sldId id="329" r:id="rId16"/>
    <p:sldId id="310" r:id="rId17"/>
    <p:sldId id="326" r:id="rId18"/>
    <p:sldId id="327" r:id="rId19"/>
    <p:sldId id="328"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278" r:id="rId38"/>
    <p:sldId id="279" r:id="rId39"/>
    <p:sldId id="282" r:id="rId40"/>
    <p:sldId id="321" r:id="rId41"/>
    <p:sldId id="325" r:id="rId42"/>
    <p:sldId id="297" r:id="rId43"/>
    <p:sldId id="299" r:id="rId44"/>
    <p:sldId id="300" r:id="rId45"/>
    <p:sldId id="298" r:id="rId46"/>
    <p:sldId id="303" r:id="rId47"/>
    <p:sldId id="304" r:id="rId48"/>
    <p:sldId id="301" r:id="rId49"/>
    <p:sldId id="305" r:id="rId50"/>
    <p:sldId id="280" r:id="rId51"/>
    <p:sldId id="281" r:id="rId52"/>
    <p:sldId id="293" r:id="rId53"/>
    <p:sldId id="294" r:id="rId54"/>
    <p:sldId id="296" r:id="rId55"/>
    <p:sldId id="356" r:id="rId56"/>
    <p:sldId id="358" r:id="rId57"/>
  </p:sldIdLst>
  <p:sldSz cx="9144000" cy="6858000" type="screen4x3"/>
  <p:notesSz cx="6881813" cy="96615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ED090"/>
    <a:srgbClr val="55C37A"/>
    <a:srgbClr val="7AD097"/>
    <a:srgbClr val="008000"/>
    <a:srgbClr val="384A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53398" autoAdjust="0"/>
  </p:normalViewPr>
  <p:slideViewPr>
    <p:cSldViewPr>
      <p:cViewPr varScale="1">
        <p:scale>
          <a:sx n="52" d="100"/>
          <a:sy n="52" d="100"/>
        </p:scale>
        <p:origin x="96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sz="quarter" idx="1"/>
          </p:nvPr>
        </p:nvSpPr>
        <p:spPr bwMode="auto">
          <a:xfrm>
            <a:off x="3898102"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0"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0661" name="Rectangle 5"/>
          <p:cNvSpPr>
            <a:spLocks noGrp="1" noChangeArrowheads="1"/>
          </p:cNvSpPr>
          <p:nvPr>
            <p:ph type="sldNum" sz="quarter" idx="3"/>
          </p:nvPr>
        </p:nvSpPr>
        <p:spPr bwMode="auto">
          <a:xfrm>
            <a:off x="3898102"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9577D1-B2A1-402A-B7B5-CE6EAB3E0D87}" type="slidenum">
              <a:rPr lang="en-US"/>
              <a:pPr/>
              <a:t>‹#›</a:t>
            </a:fld>
            <a:endParaRPr lang="en-US"/>
          </a:p>
        </p:txBody>
      </p:sp>
    </p:spTree>
    <p:extLst>
      <p:ext uri="{BB962C8B-B14F-4D97-AF65-F5344CB8AC3E}">
        <p14:creationId xmlns:p14="http://schemas.microsoft.com/office/powerpoint/2010/main" val="401449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98102" y="0"/>
            <a:ext cx="2982119" cy="48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027113" y="725488"/>
            <a:ext cx="4827587" cy="36210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8182" y="4589776"/>
            <a:ext cx="5505450" cy="43472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98102" y="9176401"/>
            <a:ext cx="2982119" cy="48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C648E7-3A21-4E05-9F45-05274052E9C8}" type="slidenum">
              <a:rPr lang="en-US"/>
              <a:pPr/>
              <a:t>‹#›</a:t>
            </a:fld>
            <a:endParaRPr lang="en-US"/>
          </a:p>
        </p:txBody>
      </p:sp>
    </p:spTree>
    <p:extLst>
      <p:ext uri="{BB962C8B-B14F-4D97-AF65-F5344CB8AC3E}">
        <p14:creationId xmlns:p14="http://schemas.microsoft.com/office/powerpoint/2010/main" val="3406793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884BA-55AD-4B17-980B-1B5D061C55E0}" type="slidenum">
              <a:rPr lang="en-US"/>
              <a:pPr/>
              <a:t>1</a:t>
            </a:fld>
            <a:endParaRPr lang="en-US" dirty="0"/>
          </a:p>
        </p:txBody>
      </p:sp>
      <p:sp>
        <p:nvSpPr>
          <p:cNvPr id="14338" name="Rectangle 2"/>
          <p:cNvSpPr>
            <a:spLocks noGrp="1" noRot="1" noChangeAspect="1" noChangeArrowheads="1" noTextEdit="1"/>
          </p:cNvSpPr>
          <p:nvPr>
            <p:ph type="sldImg"/>
          </p:nvPr>
        </p:nvSpPr>
        <p:spPr>
          <a:xfrm>
            <a:off x="1027113" y="725488"/>
            <a:ext cx="4827587" cy="3621087"/>
          </a:xfrm>
          <a:ln/>
        </p:spPr>
      </p:sp>
      <p:sp>
        <p:nvSpPr>
          <p:cNvPr id="1433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5682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35</a:t>
            </a:fld>
            <a:endParaRPr lang="en-GB" dirty="0"/>
          </a:p>
        </p:txBody>
      </p:sp>
    </p:spTree>
    <p:extLst>
      <p:ext uri="{BB962C8B-B14F-4D97-AF65-F5344CB8AC3E}">
        <p14:creationId xmlns:p14="http://schemas.microsoft.com/office/powerpoint/2010/main" val="263494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261938"/>
            <a:ext cx="4208462" cy="3155950"/>
          </a:xfrm>
        </p:spPr>
      </p:sp>
      <p:sp>
        <p:nvSpPr>
          <p:cNvPr id="3" name="Notes Placeholder 2"/>
          <p:cNvSpPr>
            <a:spLocks noGrp="1"/>
          </p:cNvSpPr>
          <p:nvPr>
            <p:ph type="body" idx="1"/>
          </p:nvPr>
        </p:nvSpPr>
        <p:spPr>
          <a:xfrm>
            <a:off x="682128" y="3493211"/>
            <a:ext cx="5457023" cy="5935603"/>
          </a:xfrm>
        </p:spPr>
        <p:txBody>
          <a:bodyPr/>
          <a:lstStyle/>
          <a:p>
            <a:r>
              <a:rPr lang="en-GB" dirty="0" smtClean="0"/>
              <a:t>Give brief</a:t>
            </a:r>
            <a:r>
              <a:rPr lang="en-GB" baseline="0" dirty="0" smtClean="0"/>
              <a:t> context to text.</a:t>
            </a:r>
          </a:p>
          <a:p>
            <a:r>
              <a:rPr lang="en-GB" baseline="0" dirty="0" smtClean="0"/>
              <a:t>Read the extract – what does it make you think or feel? What impact does it have? Don’t think</a:t>
            </a:r>
            <a:r>
              <a:rPr lang="en-GB" dirty="0" smtClean="0"/>
              <a:t> ‘grammar’ – think like a reader!</a:t>
            </a:r>
            <a:endParaRPr lang="en-GB" baseline="0" dirty="0" smtClean="0"/>
          </a:p>
          <a:p>
            <a:endParaRPr lang="en-GB" baseline="0" dirty="0" smtClean="0"/>
          </a:p>
          <a:p>
            <a:r>
              <a:rPr lang="en-GB" b="1" baseline="0" dirty="0" smtClean="0"/>
              <a:t>Feedback –</a:t>
            </a:r>
            <a:r>
              <a:rPr lang="en-GB" baseline="0" dirty="0" smtClean="0"/>
              <a:t> record their ideas.</a:t>
            </a:r>
          </a:p>
          <a:p>
            <a:r>
              <a:rPr lang="en-GB" baseline="0" dirty="0" smtClean="0"/>
              <a:t>Make sure they talk about relationship with father and his being alone.</a:t>
            </a:r>
            <a:endParaRPr lang="en-GB" b="1" dirty="0" smtClean="0"/>
          </a:p>
          <a:p>
            <a:endParaRPr lang="en-GB" dirty="0" smtClean="0"/>
          </a:p>
          <a:p>
            <a:r>
              <a:rPr lang="en-GB" b="1" dirty="0" smtClean="0"/>
              <a:t>Focus on impact/effect:</a:t>
            </a:r>
          </a:p>
          <a:p>
            <a:endParaRPr lang="en-GB" dirty="0" smtClean="0"/>
          </a:p>
          <a:p>
            <a:r>
              <a:rPr lang="en-GB" dirty="0" smtClean="0"/>
              <a:t>1. Come back to the notes they made on this book at beginning of the section on verbs.</a:t>
            </a:r>
          </a:p>
          <a:p>
            <a:r>
              <a:rPr lang="en-GB" dirty="0" smtClean="0"/>
              <a:t>Focus on relationship with father – how do we know about it? Which words tell you?</a:t>
            </a:r>
          </a:p>
          <a:p>
            <a:r>
              <a:rPr lang="en-GB" dirty="0" smtClean="0"/>
              <a:t>- Has told, has shown, has taken</a:t>
            </a:r>
          </a:p>
          <a:p>
            <a:endParaRPr lang="en-GB" dirty="0" smtClean="0"/>
          </a:p>
          <a:p>
            <a:r>
              <a:rPr lang="en-GB" dirty="0" smtClean="0"/>
              <a:t>2. Talk about use of present perfect – experience that started in the past but has relevance in the present. Repeated experience – how many times do you think his father told/showed </a:t>
            </a:r>
            <a:r>
              <a:rPr lang="en-GB" dirty="0" err="1" smtClean="0"/>
              <a:t>etc</a:t>
            </a:r>
            <a:r>
              <a:rPr lang="en-GB" dirty="0" smtClean="0"/>
              <a:t>? What happens if you use past simple? Get them to transform What if past perfect?</a:t>
            </a:r>
          </a:p>
          <a:p>
            <a:pPr marL="628650" lvl="1" indent="-171450">
              <a:buFont typeface="Arial" panose="020B0604020202020204" pitchFamily="34" charset="0"/>
              <a:buChar char="•"/>
            </a:pPr>
            <a:r>
              <a:rPr lang="en-GB" dirty="0" smtClean="0"/>
              <a:t>Is his father with him?</a:t>
            </a:r>
          </a:p>
          <a:p>
            <a:pPr marL="628650" lvl="1" indent="-171450">
              <a:buFont typeface="Arial" panose="020B0604020202020204" pitchFamily="34" charset="0"/>
              <a:buChar char="•"/>
            </a:pPr>
            <a:r>
              <a:rPr lang="en-GB" dirty="0" smtClean="0"/>
              <a:t>Is his father alive?</a:t>
            </a:r>
          </a:p>
          <a:p>
            <a:pPr marL="628650" lvl="1" indent="-171450">
              <a:buFont typeface="Arial" panose="020B0604020202020204" pitchFamily="34" charset="0"/>
              <a:buChar char="•"/>
            </a:pPr>
            <a:r>
              <a:rPr lang="en-GB" dirty="0" smtClean="0"/>
              <a:t>How often has his father shown him/taken him/told him?</a:t>
            </a:r>
          </a:p>
          <a:p>
            <a:pPr marL="628650" lvl="1" indent="-171450">
              <a:buFont typeface="Arial" panose="020B0604020202020204" pitchFamily="34" charset="0"/>
              <a:buChar char="•"/>
            </a:pPr>
            <a:endParaRPr lang="en-GB" dirty="0" smtClean="0"/>
          </a:p>
          <a:p>
            <a:endParaRPr lang="en-GB" dirty="0" smtClean="0"/>
          </a:p>
          <a:p>
            <a:r>
              <a:rPr lang="en-GB" dirty="0" smtClean="0"/>
              <a:t>3. Look at the first few lines – what tense is this written in? why? – journey through the day – habitual actions; internal monologue as it happens.</a:t>
            </a:r>
          </a:p>
          <a:p>
            <a:endParaRPr lang="en-GB" b="1" dirty="0" smtClean="0"/>
          </a:p>
          <a:p>
            <a:r>
              <a:rPr lang="en-GB" b="1" dirty="0" smtClean="0"/>
              <a:t>Final summing up:</a:t>
            </a:r>
          </a:p>
          <a:p>
            <a:r>
              <a:rPr lang="en-GB" dirty="0" smtClean="0"/>
              <a:t>Round off with emphasising that writers choose the tense and also the particular aspect of that tense to create subtle effects – NOT just about the choice of the lexical verb.</a:t>
            </a:r>
          </a:p>
          <a:p>
            <a:endParaRPr lang="en-GB" dirty="0" smtClean="0"/>
          </a:p>
          <a:p>
            <a:pPr marL="628650" lvl="1"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lvl="1"/>
            <a:endParaRPr lang="en-GB" dirty="0" smtClean="0"/>
          </a:p>
          <a:p>
            <a:pPr marL="628650" lvl="1" indent="-171450">
              <a:buFont typeface="Arial" panose="020B0604020202020204" pitchFamily="34" charset="0"/>
              <a:buChar char="•"/>
            </a:pPr>
            <a:endParaRPr lang="en-GB" dirty="0" smtClean="0"/>
          </a:p>
          <a:p>
            <a:endParaRPr lang="en-GB" baseline="0" dirty="0" smtClean="0"/>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40</a:t>
            </a:fld>
            <a:endParaRPr lang="en-GB"/>
          </a:p>
        </p:txBody>
      </p:sp>
    </p:spTree>
    <p:extLst>
      <p:ext uri="{BB962C8B-B14F-4D97-AF65-F5344CB8AC3E}">
        <p14:creationId xmlns:p14="http://schemas.microsoft.com/office/powerpoint/2010/main" val="1115766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Invite teachers to visualise the scene – what do they see?</a:t>
            </a:r>
          </a:p>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42</a:t>
            </a:fld>
            <a:endParaRPr lang="en-US"/>
          </a:p>
        </p:txBody>
      </p:sp>
    </p:spTree>
    <p:extLst>
      <p:ext uri="{BB962C8B-B14F-4D97-AF65-F5344CB8AC3E}">
        <p14:creationId xmlns:p14="http://schemas.microsoft.com/office/powerpoint/2010/main" val="159163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43</a:t>
            </a:fld>
            <a:endParaRPr lang="en-US"/>
          </a:p>
        </p:txBody>
      </p:sp>
    </p:spTree>
    <p:extLst>
      <p:ext uri="{BB962C8B-B14F-4D97-AF65-F5344CB8AC3E}">
        <p14:creationId xmlns:p14="http://schemas.microsoft.com/office/powerpoint/2010/main" val="1274778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44</a:t>
            </a:fld>
            <a:endParaRPr lang="en-US"/>
          </a:p>
        </p:txBody>
      </p:sp>
    </p:spTree>
    <p:extLst>
      <p:ext uri="{BB962C8B-B14F-4D97-AF65-F5344CB8AC3E}">
        <p14:creationId xmlns:p14="http://schemas.microsoft.com/office/powerpoint/2010/main" val="9575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r>
              <a:rPr lang="en-GB" dirty="0" smtClean="0"/>
              <a:t>The Big Three!</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t>50</a:t>
            </a:fld>
            <a:endParaRPr lang="en-GB"/>
          </a:p>
        </p:txBody>
      </p:sp>
    </p:spTree>
    <p:extLst>
      <p:ext uri="{BB962C8B-B14F-4D97-AF65-F5344CB8AC3E}">
        <p14:creationId xmlns:p14="http://schemas.microsoft.com/office/powerpoint/2010/main" val="92834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52</a:t>
            </a:fld>
            <a:endParaRPr lang="en-US"/>
          </a:p>
        </p:txBody>
      </p:sp>
    </p:spTree>
    <p:extLst>
      <p:ext uri="{BB962C8B-B14F-4D97-AF65-F5344CB8AC3E}">
        <p14:creationId xmlns:p14="http://schemas.microsoft.com/office/powerpoint/2010/main" val="4226677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53</a:t>
            </a:fld>
            <a:endParaRPr lang="en-US"/>
          </a:p>
        </p:txBody>
      </p:sp>
    </p:spTree>
    <p:extLst>
      <p:ext uri="{BB962C8B-B14F-4D97-AF65-F5344CB8AC3E}">
        <p14:creationId xmlns:p14="http://schemas.microsoft.com/office/powerpoint/2010/main" val="268953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9</a:t>
            </a:fld>
            <a:endParaRPr lang="en-GB" dirty="0"/>
          </a:p>
        </p:txBody>
      </p:sp>
    </p:spTree>
    <p:extLst>
      <p:ext uri="{BB962C8B-B14F-4D97-AF65-F5344CB8AC3E}">
        <p14:creationId xmlns:p14="http://schemas.microsoft.com/office/powerpoint/2010/main" val="356539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Card sort activity</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12</a:t>
            </a:fld>
            <a:endParaRPr lang="en-US"/>
          </a:p>
        </p:txBody>
      </p:sp>
    </p:spTree>
    <p:extLst>
      <p:ext uri="{BB962C8B-B14F-4D97-AF65-F5344CB8AC3E}">
        <p14:creationId xmlns:p14="http://schemas.microsoft.com/office/powerpoint/2010/main" val="127541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715963"/>
            <a:ext cx="2801938" cy="2101850"/>
          </a:xfrm>
        </p:spPr>
      </p:sp>
      <p:sp>
        <p:nvSpPr>
          <p:cNvPr id="3" name="Notes Placeholder 2"/>
          <p:cNvSpPr>
            <a:spLocks noGrp="1"/>
          </p:cNvSpPr>
          <p:nvPr>
            <p:ph type="body" idx="1"/>
          </p:nvPr>
        </p:nvSpPr>
        <p:spPr>
          <a:xfrm>
            <a:off x="682128" y="3117540"/>
            <a:ext cx="5457023" cy="5935603"/>
          </a:xfrm>
        </p:spPr>
        <p:txBody>
          <a:bodyPr/>
          <a:lstStyle/>
          <a:p>
            <a:r>
              <a:rPr lang="en-GB" dirty="0" smtClean="0"/>
              <a:t>45 minutes for phrase, clause, sentence and clause elements</a:t>
            </a:r>
          </a:p>
          <a:p>
            <a:endParaRPr lang="en-GB" dirty="0" smtClean="0"/>
          </a:p>
          <a:p>
            <a:r>
              <a:rPr lang="en-GB" b="1" dirty="0" smtClean="0"/>
              <a:t>Card activity: work in groups of about 4</a:t>
            </a:r>
          </a:p>
          <a:p>
            <a:r>
              <a:rPr lang="en-GB" dirty="0" smtClean="0"/>
              <a:t>1. Sort into sentence/non-sentence</a:t>
            </a:r>
          </a:p>
          <a:p>
            <a:endParaRPr lang="en-GB" dirty="0" smtClean="0"/>
          </a:p>
          <a:p>
            <a:r>
              <a:rPr lang="en-GB" dirty="0" smtClean="0"/>
              <a:t>2. How did you know which were which?</a:t>
            </a:r>
          </a:p>
          <a:p>
            <a:pPr marL="171450" indent="-171450">
              <a:buFont typeface="Arial" panose="020B0604020202020204" pitchFamily="34" charset="0"/>
              <a:buChar char="•"/>
            </a:pPr>
            <a:r>
              <a:rPr lang="en-GB" dirty="0" smtClean="0"/>
              <a:t>Sentence has a verb</a:t>
            </a:r>
          </a:p>
          <a:p>
            <a:pPr marL="171450" indent="-171450">
              <a:buFont typeface="Arial" panose="020B0604020202020204" pitchFamily="34" charset="0"/>
              <a:buChar char="•"/>
            </a:pPr>
            <a:r>
              <a:rPr lang="en-GB" dirty="0" smtClean="0"/>
              <a:t>Complete grammatical idea – (makes sense)</a:t>
            </a:r>
          </a:p>
          <a:p>
            <a:pPr marL="171450" indent="-171450">
              <a:buFont typeface="Arial" panose="020B0604020202020204" pitchFamily="34" charset="0"/>
              <a:buChar char="•"/>
            </a:pPr>
            <a:r>
              <a:rPr lang="en-GB" dirty="0" smtClean="0"/>
              <a:t>Punctuation</a:t>
            </a:r>
          </a:p>
          <a:p>
            <a:pPr marL="171450" indent="-171450">
              <a:buFont typeface="Arial" panose="020B0604020202020204" pitchFamily="34" charset="0"/>
              <a:buChar char="•"/>
            </a:pPr>
            <a:r>
              <a:rPr lang="en-GB" dirty="0" smtClean="0"/>
              <a:t>Tell them simple sentence is a single clause.</a:t>
            </a:r>
          </a:p>
          <a:p>
            <a:pPr marL="171450" indent="-171450">
              <a:buFont typeface="Arial" panose="020B0604020202020204" pitchFamily="34" charset="0"/>
              <a:buChar char="•"/>
            </a:pPr>
            <a:r>
              <a:rPr lang="en-GB" dirty="0" smtClean="0"/>
              <a:t>Have you got any sentences with more than one clause? – usually go to the rose garden one (single clause). Only one is ‘when he looked up…’ Clarify sub clause adding info; each has one verb – be hammering at this point.</a:t>
            </a:r>
          </a:p>
          <a:p>
            <a:pPr marL="171450" indent="-171450">
              <a:buFont typeface="Arial" panose="020B0604020202020204" pitchFamily="34" charset="0"/>
              <a:buChar char="•"/>
            </a:pPr>
            <a:endParaRPr lang="en-GB" dirty="0" smtClean="0"/>
          </a:p>
          <a:p>
            <a:r>
              <a:rPr lang="en-GB" dirty="0" smtClean="0"/>
              <a:t>3. Clauses</a:t>
            </a:r>
          </a:p>
          <a:p>
            <a:pPr marL="171450" indent="-171450">
              <a:buFont typeface="Arial" panose="020B0604020202020204" pitchFamily="34" charset="0"/>
              <a:buChar char="•"/>
            </a:pPr>
            <a:r>
              <a:rPr lang="en-GB" dirty="0" smtClean="0"/>
              <a:t>Pile of not sentences – have you got any in your non pile that are clauses but not sentences? What does a clause have to have in it? What is the difference between a sentence and a clause? Obvious one is ‘though she told herself often’ but the verb phrases ‘would have stayed’ and ‘is dying’ could be clauses if in a list of clauses. Don’t deal with this listing thing unless someone raises it. </a:t>
            </a:r>
          </a:p>
          <a:p>
            <a:pPr marL="171450" indent="-171450">
              <a:buFont typeface="Arial" panose="020B0604020202020204" pitchFamily="34" charset="0"/>
              <a:buChar char="•"/>
            </a:pPr>
            <a:r>
              <a:rPr lang="en-GB" dirty="0" smtClean="0"/>
              <a:t>Make sure we get to 1 clause = 1 verb.</a:t>
            </a:r>
          </a:p>
          <a:p>
            <a:pPr marL="171450" indent="-171450">
              <a:buFont typeface="Arial" panose="020B0604020202020204" pitchFamily="34" charset="0"/>
              <a:buChar char="•"/>
            </a:pPr>
            <a:endParaRPr lang="en-GB" dirty="0" smtClean="0"/>
          </a:p>
          <a:p>
            <a:r>
              <a:rPr lang="en-GB" dirty="0" smtClean="0"/>
              <a:t>4. Phrase</a:t>
            </a:r>
          </a:p>
          <a:p>
            <a:pPr marL="171450" indent="-171450">
              <a:buFont typeface="Arial" panose="020B0604020202020204" pitchFamily="34" charset="0"/>
              <a:buChar char="•"/>
            </a:pPr>
            <a:r>
              <a:rPr lang="en-GB" dirty="0" smtClean="0"/>
              <a:t>Look at what is left in non-sentence pile – what are they? Phrases – group of words clustered around a head word.</a:t>
            </a:r>
          </a:p>
          <a:p>
            <a:pPr marL="171450" indent="-171450">
              <a:buFont typeface="Arial" panose="020B0604020202020204" pitchFamily="34" charset="0"/>
              <a:buChar char="•"/>
            </a:pPr>
            <a:r>
              <a:rPr lang="en-GB" dirty="0" smtClean="0"/>
              <a:t>Sort into different types – talk about head words; phrase beginning with preposition is prep phrase – can fill adverbial slot; can expand noun (will do more later)</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13</a:t>
            </a:fld>
            <a:endParaRPr lang="en-GB"/>
          </a:p>
        </p:txBody>
      </p:sp>
    </p:spTree>
    <p:extLst>
      <p:ext uri="{BB962C8B-B14F-4D97-AF65-F5344CB8AC3E}">
        <p14:creationId xmlns:p14="http://schemas.microsoft.com/office/powerpoint/2010/main" val="258214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336550"/>
            <a:ext cx="2806700" cy="2105025"/>
          </a:xfrm>
        </p:spPr>
      </p:sp>
      <p:sp>
        <p:nvSpPr>
          <p:cNvPr id="3" name="Notes Placeholder 2"/>
          <p:cNvSpPr>
            <a:spLocks noGrp="1"/>
          </p:cNvSpPr>
          <p:nvPr>
            <p:ph type="body" idx="1"/>
          </p:nvPr>
        </p:nvSpPr>
        <p:spPr>
          <a:xfrm>
            <a:off x="682128" y="2666735"/>
            <a:ext cx="5457023" cy="6461542"/>
          </a:xfrm>
        </p:spPr>
        <p:txBody>
          <a:bodyPr/>
          <a:lstStyle/>
          <a:p>
            <a:r>
              <a:rPr lang="en-GB" dirty="0" smtClean="0"/>
              <a:t>To understand a bit more about how phrases and clauses work we want to look at the elements that make up a clause – we think of these as ‘slots’. We will exemplify with a single clause sentence.</a:t>
            </a:r>
          </a:p>
          <a:p>
            <a:r>
              <a:rPr lang="en-GB" dirty="0" smtClean="0"/>
              <a:t>5 elements/slots that can be combined and ordered in different ways – don’t have to have one of each in every single clause sentence.</a:t>
            </a:r>
          </a:p>
          <a:p>
            <a:endParaRPr lang="en-GB" dirty="0" smtClean="0"/>
          </a:p>
          <a:p>
            <a:r>
              <a:rPr lang="en-GB" dirty="0" smtClean="0"/>
              <a:t> EXPLAIN EXAMPLES ON FLIPCHART</a:t>
            </a:r>
          </a:p>
          <a:p>
            <a:endParaRPr lang="en-GB" dirty="0" smtClean="0"/>
          </a:p>
          <a:p>
            <a:r>
              <a:rPr lang="en-GB" dirty="0" smtClean="0"/>
              <a:t>S V O A C – these are the 5 elements that can be included and combined in different ways.</a:t>
            </a:r>
          </a:p>
          <a:p>
            <a:r>
              <a:rPr lang="en-GB" dirty="0" err="1" smtClean="0"/>
              <a:t>Gregor</a:t>
            </a:r>
            <a:r>
              <a:rPr lang="en-GB" dirty="0" smtClean="0"/>
              <a:t> ate.</a:t>
            </a:r>
          </a:p>
          <a:p>
            <a:r>
              <a:rPr lang="en-GB" dirty="0" err="1" smtClean="0"/>
              <a:t>Gregor</a:t>
            </a:r>
            <a:r>
              <a:rPr lang="en-GB" dirty="0" smtClean="0"/>
              <a:t> ate bread.</a:t>
            </a:r>
          </a:p>
          <a:p>
            <a:r>
              <a:rPr lang="en-GB" dirty="0" err="1" smtClean="0"/>
              <a:t>Gregor</a:t>
            </a:r>
            <a:r>
              <a:rPr lang="en-GB" dirty="0" smtClean="0"/>
              <a:t> ate bread hungrily.</a:t>
            </a:r>
          </a:p>
          <a:p>
            <a:endParaRPr lang="en-GB" dirty="0" smtClean="0"/>
          </a:p>
          <a:p>
            <a:r>
              <a:rPr lang="en-GB" dirty="0" smtClean="0"/>
              <a:t>Now clarify we have these main slots in a clause which can be filled with one word, several words (phrases) or sometimes several words which might be clauses.</a:t>
            </a:r>
          </a:p>
          <a:p>
            <a:r>
              <a:rPr lang="en-GB" dirty="0" smtClean="0"/>
              <a:t>Then demo with phrases in each slot.</a:t>
            </a:r>
          </a:p>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14</a:t>
            </a:fld>
            <a:endParaRPr lang="en-GB"/>
          </a:p>
        </p:txBody>
      </p:sp>
    </p:spTree>
    <p:extLst>
      <p:ext uri="{BB962C8B-B14F-4D97-AF65-F5344CB8AC3E}">
        <p14:creationId xmlns:p14="http://schemas.microsoft.com/office/powerpoint/2010/main" val="48332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This wasn’t here in the original PPT – we could add more examples – putting on a slide what Jenny and </a:t>
            </a:r>
            <a:r>
              <a:rPr lang="en-GB" baseline="0" dirty="0" err="1" smtClean="0"/>
              <a:t>Becca</a:t>
            </a:r>
            <a:r>
              <a:rPr lang="en-GB" baseline="0" dirty="0" smtClean="0"/>
              <a:t> modelled on flipchart?</a:t>
            </a:r>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15</a:t>
            </a:fld>
            <a:endParaRPr lang="en-GB"/>
          </a:p>
        </p:txBody>
      </p:sp>
    </p:spTree>
    <p:extLst>
      <p:ext uri="{BB962C8B-B14F-4D97-AF65-F5344CB8AC3E}">
        <p14:creationId xmlns:p14="http://schemas.microsoft.com/office/powerpoint/2010/main" val="43220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15963"/>
            <a:ext cx="3503612" cy="2627312"/>
          </a:xfrm>
        </p:spPr>
      </p:sp>
      <p:sp>
        <p:nvSpPr>
          <p:cNvPr id="3" name="Notes Placeholder 2"/>
          <p:cNvSpPr>
            <a:spLocks noGrp="1"/>
          </p:cNvSpPr>
          <p:nvPr>
            <p:ph type="body" idx="1"/>
          </p:nvPr>
        </p:nvSpPr>
        <p:spPr>
          <a:xfrm>
            <a:off x="682128" y="3493212"/>
            <a:ext cx="5457023" cy="5332200"/>
          </a:xfrm>
        </p:spPr>
        <p:txBody>
          <a:bodyPr/>
          <a:lstStyle/>
          <a:p>
            <a:r>
              <a:rPr lang="en-GB" dirty="0" smtClean="0"/>
              <a:t>With a partner, test yourself – are these phrases, clauses, or sentences?</a:t>
            </a:r>
          </a:p>
          <a:p>
            <a:r>
              <a:rPr lang="en-GB" dirty="0" smtClean="0"/>
              <a:t>Hammer the verbs to help you.</a:t>
            </a:r>
          </a:p>
          <a:p>
            <a:r>
              <a:rPr lang="en-GB" dirty="0" smtClean="0"/>
              <a:t>If a phrase – what sort?</a:t>
            </a:r>
          </a:p>
          <a:p>
            <a:r>
              <a:rPr lang="en-GB" dirty="0" smtClean="0"/>
              <a:t>Anchor the subject knowledge.</a:t>
            </a:r>
          </a:p>
          <a:p>
            <a:pPr eaLnBrk="1" hangingPunct="1">
              <a:lnSpc>
                <a:spcPct val="250000"/>
              </a:lnSpc>
            </a:pPr>
            <a:r>
              <a:rPr lang="en-US" dirty="0" smtClean="0">
                <a:cs typeface="Arial" charset="0"/>
              </a:rPr>
              <a:t>the noise was driving Peter crazy – sentence</a:t>
            </a:r>
          </a:p>
          <a:p>
            <a:pPr eaLnBrk="1" hangingPunct="1">
              <a:lnSpc>
                <a:spcPct val="250000"/>
              </a:lnSpc>
            </a:pPr>
            <a:r>
              <a:rPr lang="en-US" dirty="0" smtClean="0">
                <a:cs typeface="Arial" charset="0"/>
              </a:rPr>
              <a:t>in the west of the city – prep phrase (with another one inside it)</a:t>
            </a:r>
          </a:p>
          <a:p>
            <a:pPr eaLnBrk="1" hangingPunct="1">
              <a:lnSpc>
                <a:spcPct val="250000"/>
              </a:lnSpc>
            </a:pPr>
            <a:r>
              <a:rPr lang="en-US" dirty="0" smtClean="0">
                <a:cs typeface="Arial" charset="0"/>
              </a:rPr>
              <a:t>who had lived all his life in narrow streets –  subordinate (relative )clause</a:t>
            </a:r>
          </a:p>
          <a:p>
            <a:pPr eaLnBrk="1" hangingPunct="1">
              <a:lnSpc>
                <a:spcPct val="250000"/>
              </a:lnSpc>
            </a:pPr>
            <a:r>
              <a:rPr lang="en-US" dirty="0" smtClean="0">
                <a:cs typeface="Arial" charset="0"/>
              </a:rPr>
              <a:t>the city had dropped to a faint murmur - sentence</a:t>
            </a:r>
          </a:p>
          <a:p>
            <a:pPr eaLnBrk="1" hangingPunct="1">
              <a:lnSpc>
                <a:spcPct val="250000"/>
              </a:lnSpc>
            </a:pPr>
            <a:r>
              <a:rPr lang="en-US" dirty="0" smtClean="0">
                <a:cs typeface="Arial" charset="0"/>
              </a:rPr>
              <a:t>when it rained -  subordinate (adverbial) clause</a:t>
            </a:r>
          </a:p>
          <a:p>
            <a:pPr eaLnBrk="1" hangingPunct="1">
              <a:lnSpc>
                <a:spcPct val="250000"/>
              </a:lnSpc>
            </a:pPr>
            <a:r>
              <a:rPr lang="en-US" dirty="0" smtClean="0">
                <a:cs typeface="Arial" charset="0"/>
              </a:rPr>
              <a:t>beneath their crystal skies – prep phrase</a:t>
            </a:r>
          </a:p>
          <a:p>
            <a:pPr eaLnBrk="1" hangingPunct="1">
              <a:lnSpc>
                <a:spcPct val="250000"/>
              </a:lnSpc>
            </a:pPr>
            <a:r>
              <a:rPr lang="en-US" dirty="0" smtClean="0">
                <a:cs typeface="Arial" charset="0"/>
              </a:rPr>
              <a:t>life was so peaceful – sentence (with complement)</a:t>
            </a:r>
          </a:p>
          <a:p>
            <a:pPr eaLnBrk="1" hangingPunct="1">
              <a:lnSpc>
                <a:spcPct val="250000"/>
              </a:lnSpc>
            </a:pPr>
            <a:r>
              <a:rPr lang="en-US" dirty="0" smtClean="0">
                <a:cs typeface="Arial" charset="0"/>
              </a:rPr>
              <a:t>the only house - phrase</a:t>
            </a:r>
          </a:p>
          <a:p>
            <a:pPr eaLnBrk="1" hangingPunct="1">
              <a:lnSpc>
                <a:spcPct val="250000"/>
              </a:lnSpc>
            </a:pPr>
            <a:r>
              <a:rPr lang="en-US" dirty="0" smtClean="0">
                <a:cs typeface="Arial" charset="0"/>
              </a:rPr>
              <a:t>summer grew weary - sentence</a:t>
            </a:r>
          </a:p>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16</a:t>
            </a:fld>
            <a:endParaRPr lang="en-GB"/>
          </a:p>
        </p:txBody>
      </p:sp>
    </p:spTree>
    <p:extLst>
      <p:ext uri="{BB962C8B-B14F-4D97-AF65-F5344CB8AC3E}">
        <p14:creationId xmlns:p14="http://schemas.microsoft.com/office/powerpoint/2010/main" val="68899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17</a:t>
            </a:fld>
            <a:endParaRPr lang="en-US"/>
          </a:p>
        </p:txBody>
      </p:sp>
    </p:spTree>
    <p:extLst>
      <p:ext uri="{BB962C8B-B14F-4D97-AF65-F5344CB8AC3E}">
        <p14:creationId xmlns:p14="http://schemas.microsoft.com/office/powerpoint/2010/main" val="2627266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18</a:t>
            </a:fld>
            <a:endParaRPr lang="en-GB"/>
          </a:p>
        </p:txBody>
      </p:sp>
    </p:spTree>
    <p:extLst>
      <p:ext uri="{BB962C8B-B14F-4D97-AF65-F5344CB8AC3E}">
        <p14:creationId xmlns:p14="http://schemas.microsoft.com/office/powerpoint/2010/main" val="191494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8000"/>
            <a:chOff x="0" y="0"/>
            <a:chExt cx="5760" cy="4320"/>
          </a:xfrm>
        </p:grpSpPr>
        <p:sp>
          <p:nvSpPr>
            <p:cNvPr id="9933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933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grpSp>
          <p:nvGrpSpPr>
            <p:cNvPr id="99333" name="Group 5"/>
            <p:cNvGrpSpPr>
              <a:grpSpLocks/>
            </p:cNvGrpSpPr>
            <p:nvPr/>
          </p:nvGrpSpPr>
          <p:grpSpPr bwMode="auto">
            <a:xfrm>
              <a:off x="0" y="672"/>
              <a:ext cx="1806" cy="1989"/>
              <a:chOff x="0" y="672"/>
              <a:chExt cx="1806" cy="1989"/>
            </a:xfrm>
          </p:grpSpPr>
          <p:sp>
            <p:nvSpPr>
              <p:cNvPr id="9933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3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4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4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grpSp>
      </p:grpSp>
      <p:sp>
        <p:nvSpPr>
          <p:cNvPr id="9934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99345" name="Rectangle 17"/>
          <p:cNvSpPr>
            <a:spLocks noGrp="1" noChangeArrowheads="1"/>
          </p:cNvSpPr>
          <p:nvPr>
            <p:ph type="ftr" sz="quarter" idx="3"/>
          </p:nvPr>
        </p:nvSpPr>
        <p:spPr/>
        <p:txBody>
          <a:bodyPr/>
          <a:lstStyle>
            <a:lvl1pPr>
              <a:defRPr/>
            </a:lvl1pPr>
          </a:lstStyle>
          <a:p>
            <a:endParaRPr lang="en-US"/>
          </a:p>
        </p:txBody>
      </p:sp>
      <p:sp>
        <p:nvSpPr>
          <p:cNvPr id="99346" name="Rectangle 18"/>
          <p:cNvSpPr>
            <a:spLocks noGrp="1" noChangeArrowheads="1"/>
          </p:cNvSpPr>
          <p:nvPr>
            <p:ph type="sldNum" sz="quarter" idx="4"/>
          </p:nvPr>
        </p:nvSpPr>
        <p:spPr/>
        <p:txBody>
          <a:bodyPr/>
          <a:lstStyle>
            <a:lvl1pPr>
              <a:defRPr/>
            </a:lvl1pPr>
          </a:lstStyle>
          <a:p>
            <a:fld id="{928B8021-518E-4444-803D-6368375A8850}" type="slidenum">
              <a:rPr lang="en-US"/>
              <a:pPr/>
              <a:t>‹#›</a:t>
            </a:fld>
            <a:endParaRPr lang="en-US"/>
          </a:p>
        </p:txBody>
      </p:sp>
      <p:sp>
        <p:nvSpPr>
          <p:cNvPr id="99347" name="Rectangle 19"/>
          <p:cNvSpPr>
            <a:spLocks noGrp="1" noChangeArrowheads="1"/>
          </p:cNvSpPr>
          <p:nvPr>
            <p:ph type="ctrTitle"/>
          </p:nvPr>
        </p:nvSpPr>
        <p:spPr>
          <a:xfrm>
            <a:off x="2971800" y="1828800"/>
            <a:ext cx="6019800" cy="2209800"/>
          </a:xfrm>
        </p:spPr>
        <p:txBody>
          <a:bodyPr/>
          <a:lstStyle>
            <a:lvl1pPr>
              <a:defRPr sz="4616">
                <a:solidFill>
                  <a:srgbClr val="FFFFFF"/>
                </a:solidFill>
              </a:defRPr>
            </a:lvl1pPr>
          </a:lstStyle>
          <a:p>
            <a:r>
              <a:rPr lang="en-US"/>
              <a:t>Click to edit Master title style</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139"/>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B33B30B-0559-45AF-BD4C-0A67DCE494A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31523"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0FD6A94-7B7B-45BC-B182-11493A102A1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endParaRPr lang="en-GB"/>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A33EFEC2-447E-47B5-82EC-485651B8DD4A}"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7188" y="1214422"/>
            <a:ext cx="8286750" cy="4714908"/>
          </a:xfrm>
          <a:prstGeom prst="rect">
            <a:avLst/>
          </a:prstGeom>
        </p:spPr>
        <p:txBody>
          <a:bodyPr/>
          <a:lstStyle>
            <a:lvl1pPr>
              <a:buNone/>
              <a:defRPr sz="2585">
                <a:solidFill>
                  <a:srgbClr val="658080"/>
                </a:solidFill>
                <a:latin typeface="Arial" pitchFamily="34" charset="0"/>
                <a:cs typeface="Arial" pitchFamily="34" charset="0"/>
              </a:defRPr>
            </a:lvl1pPr>
            <a:lvl2pPr>
              <a:buFont typeface="Arial" pitchFamily="34" charset="0"/>
              <a:buChar char="•"/>
              <a:defRPr sz="2215">
                <a:solidFill>
                  <a:srgbClr val="658080"/>
                </a:solidFill>
                <a:latin typeface="Arial" pitchFamily="34" charset="0"/>
                <a:cs typeface="Arial" pitchFamily="34" charset="0"/>
              </a:defRPr>
            </a:lvl2pPr>
            <a:lvl3pPr>
              <a:buFont typeface="Arial" pitchFamily="34" charset="0"/>
              <a:buChar char="–"/>
              <a:defRPr sz="1662">
                <a:solidFill>
                  <a:srgbClr val="658080"/>
                </a:solidFill>
                <a:latin typeface="Arial" pitchFamily="34" charset="0"/>
                <a:cs typeface="Arial" pitchFamily="34" charset="0"/>
              </a:defRPr>
            </a:lvl3pPr>
            <a:lvl4pPr>
              <a:buFont typeface="Arial" pitchFamily="34" charset="0"/>
              <a:buChar char="–"/>
              <a:defRPr sz="1292">
                <a:solidFill>
                  <a:srgbClr val="658080"/>
                </a:solidFill>
                <a:latin typeface="Arial" pitchFamily="34" charset="0"/>
                <a:cs typeface="Arial" pitchFamily="34" charset="0"/>
              </a:defRPr>
            </a:lvl4pPr>
            <a:lvl5pPr>
              <a:buFont typeface="Arial" pitchFamily="34" charset="0"/>
              <a:buChar char="•"/>
              <a:defRPr>
                <a:solidFill>
                  <a:srgbClr val="677D8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357158" y="357168"/>
            <a:ext cx="8286808" cy="500043"/>
          </a:xfrm>
          <a:prstGeom prst="rect">
            <a:avLst/>
          </a:prstGeom>
        </p:spPr>
        <p:txBody>
          <a:bodyPr/>
          <a:lstStyle>
            <a:lvl1pPr>
              <a:buNone/>
              <a:defRPr sz="2585" b="1">
                <a:solidFill>
                  <a:srgbClr val="004090"/>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07216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32371F7-CEE0-4AF0-87BE-4D51F1612E4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BB0EA1-6604-4695-83C9-111488B4725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602B4F-3055-4CC8-93F0-6C29671ADA6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F0189C7-E73C-4E91-B7B7-8041E4B4D17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139ACA1-5F09-4DE5-83C0-43B1BA6C5F0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39B2B38-D11A-4162-A07D-19CF903C6249}"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1846"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A8A4E89-24C6-42F1-85B8-DFB8A3A8820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B331C36-0522-4F0A-BB7D-8449E7C99AB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8"/>
            </a:lvl1pPr>
          </a:lstStyle>
          <a:p>
            <a:endParaRPr lang="en-US"/>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8">
                <a:latin typeface="Arial Black" pitchFamily="34" charset="0"/>
              </a:defRPr>
            </a:lvl1pPr>
          </a:lstStyle>
          <a:p>
            <a:fld id="{54BE24D9-E976-4E65-98A0-3A8F250EA8A5}" type="slidenum">
              <a:rPr lang="en-US"/>
              <a:pPr/>
              <a:t>‹#›</a:t>
            </a:fld>
            <a:endParaRPr lang="en-US"/>
          </a:p>
        </p:txBody>
      </p:sp>
      <p:grpSp>
        <p:nvGrpSpPr>
          <p:cNvPr id="98308" name="Group 4"/>
          <p:cNvGrpSpPr>
            <a:grpSpLocks/>
          </p:cNvGrpSpPr>
          <p:nvPr/>
        </p:nvGrpSpPr>
        <p:grpSpPr bwMode="auto">
          <a:xfrm>
            <a:off x="0" y="0"/>
            <a:ext cx="9144000" cy="546100"/>
            <a:chOff x="0" y="0"/>
            <a:chExt cx="5760" cy="344"/>
          </a:xfrm>
        </p:grpSpPr>
        <p:sp>
          <p:nvSpPr>
            <p:cNvPr id="983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83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GB" sz="2215">
                <a:latin typeface="Times New Roman" pitchFamily="18" charset="0"/>
              </a:endParaRPr>
            </a:p>
          </p:txBody>
        </p:sp>
        <p:sp>
          <p:nvSpPr>
            <p:cNvPr id="983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83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GB">
                <a:solidFill>
                  <a:schemeClr val="accent2"/>
                </a:solidFill>
              </a:endParaRPr>
            </a:p>
          </p:txBody>
        </p:sp>
      </p:grpSp>
      <p:sp>
        <p:nvSpPr>
          <p:cNvPr id="9831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1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8"/>
            </a:lvl1p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rtl="0" fontAlgn="base">
        <a:spcBef>
          <a:spcPct val="0"/>
        </a:spcBef>
        <a:spcAft>
          <a:spcPct val="0"/>
        </a:spcAft>
        <a:defRPr sz="4062">
          <a:solidFill>
            <a:schemeClr val="tx1"/>
          </a:solidFill>
          <a:latin typeface="+mj-lt"/>
          <a:ea typeface="+mj-ea"/>
          <a:cs typeface="+mj-cs"/>
        </a:defRPr>
      </a:lvl1pPr>
      <a:lvl2pPr algn="l" rtl="0" fontAlgn="base">
        <a:spcBef>
          <a:spcPct val="0"/>
        </a:spcBef>
        <a:spcAft>
          <a:spcPct val="0"/>
        </a:spcAft>
        <a:defRPr sz="4062">
          <a:solidFill>
            <a:schemeClr val="tx1"/>
          </a:solidFill>
          <a:latin typeface="Arial" charset="0"/>
          <a:cs typeface="Arial" charset="0"/>
        </a:defRPr>
      </a:lvl2pPr>
      <a:lvl3pPr algn="l" rtl="0" fontAlgn="base">
        <a:spcBef>
          <a:spcPct val="0"/>
        </a:spcBef>
        <a:spcAft>
          <a:spcPct val="0"/>
        </a:spcAft>
        <a:defRPr sz="4062">
          <a:solidFill>
            <a:schemeClr val="tx1"/>
          </a:solidFill>
          <a:latin typeface="Arial" charset="0"/>
          <a:cs typeface="Arial" charset="0"/>
        </a:defRPr>
      </a:lvl3pPr>
      <a:lvl4pPr algn="l" rtl="0" fontAlgn="base">
        <a:spcBef>
          <a:spcPct val="0"/>
        </a:spcBef>
        <a:spcAft>
          <a:spcPct val="0"/>
        </a:spcAft>
        <a:defRPr sz="4062">
          <a:solidFill>
            <a:schemeClr val="tx1"/>
          </a:solidFill>
          <a:latin typeface="Arial" charset="0"/>
          <a:cs typeface="Arial" charset="0"/>
        </a:defRPr>
      </a:lvl4pPr>
      <a:lvl5pPr algn="l" rtl="0" fontAlgn="base">
        <a:spcBef>
          <a:spcPct val="0"/>
        </a:spcBef>
        <a:spcAft>
          <a:spcPct val="0"/>
        </a:spcAft>
        <a:defRPr sz="4062">
          <a:solidFill>
            <a:schemeClr val="tx1"/>
          </a:solidFill>
          <a:latin typeface="Arial" charset="0"/>
          <a:cs typeface="Arial" charset="0"/>
        </a:defRPr>
      </a:lvl5pPr>
      <a:lvl6pPr marL="422041" algn="l" rtl="0" fontAlgn="base">
        <a:spcBef>
          <a:spcPct val="0"/>
        </a:spcBef>
        <a:spcAft>
          <a:spcPct val="0"/>
        </a:spcAft>
        <a:defRPr sz="4062">
          <a:solidFill>
            <a:schemeClr val="tx1"/>
          </a:solidFill>
          <a:latin typeface="Arial" charset="0"/>
          <a:cs typeface="Arial" charset="0"/>
        </a:defRPr>
      </a:lvl6pPr>
      <a:lvl7pPr marL="844083" algn="l" rtl="0" fontAlgn="base">
        <a:spcBef>
          <a:spcPct val="0"/>
        </a:spcBef>
        <a:spcAft>
          <a:spcPct val="0"/>
        </a:spcAft>
        <a:defRPr sz="4062">
          <a:solidFill>
            <a:schemeClr val="tx1"/>
          </a:solidFill>
          <a:latin typeface="Arial" charset="0"/>
          <a:cs typeface="Arial" charset="0"/>
        </a:defRPr>
      </a:lvl7pPr>
      <a:lvl8pPr marL="1266124" algn="l" rtl="0" fontAlgn="base">
        <a:spcBef>
          <a:spcPct val="0"/>
        </a:spcBef>
        <a:spcAft>
          <a:spcPct val="0"/>
        </a:spcAft>
        <a:defRPr sz="4062">
          <a:solidFill>
            <a:schemeClr val="tx1"/>
          </a:solidFill>
          <a:latin typeface="Arial" charset="0"/>
          <a:cs typeface="Arial" charset="0"/>
        </a:defRPr>
      </a:lvl8pPr>
      <a:lvl9pPr marL="1688165" algn="l" rtl="0" fontAlgn="base">
        <a:spcBef>
          <a:spcPct val="0"/>
        </a:spcBef>
        <a:spcAft>
          <a:spcPct val="0"/>
        </a:spcAft>
        <a:defRPr sz="4062">
          <a:solidFill>
            <a:schemeClr val="tx1"/>
          </a:solidFill>
          <a:latin typeface="Arial" charset="0"/>
          <a:cs typeface="Arial" charset="0"/>
        </a:defRPr>
      </a:lvl9pPr>
    </p:titleStyle>
    <p:bodyStyle>
      <a:lvl1pPr marL="316531" indent="-316531" algn="l" rtl="0" fontAlgn="base">
        <a:spcBef>
          <a:spcPct val="20000"/>
        </a:spcBef>
        <a:spcAft>
          <a:spcPct val="0"/>
        </a:spcAft>
        <a:buClr>
          <a:schemeClr val="bg2"/>
        </a:buClr>
        <a:buSzPct val="75000"/>
        <a:buFont typeface="Wingdings" pitchFamily="2" charset="2"/>
        <a:buChar char="n"/>
        <a:defRPr sz="2954">
          <a:solidFill>
            <a:schemeClr val="tx1"/>
          </a:solidFill>
          <a:latin typeface="+mn-lt"/>
          <a:ea typeface="+mn-ea"/>
          <a:cs typeface="+mn-cs"/>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910277" y="1833746"/>
            <a:ext cx="5948003" cy="1001556"/>
          </a:xfrm>
          <a:prstGeom prst="rect">
            <a:avLst/>
          </a:prstGeom>
          <a:noFill/>
          <a:ln w="9525">
            <a:noFill/>
            <a:miter lim="800000"/>
            <a:headEnd/>
            <a:tailEnd/>
          </a:ln>
          <a:effectLst/>
        </p:spPr>
        <p:txBody>
          <a:bodyPr wrap="square">
            <a:spAutoFit/>
          </a:bodyPr>
          <a:lstStyle/>
          <a:p>
            <a:r>
              <a:rPr lang="en-GB" sz="2954" b="1" dirty="0">
                <a:solidFill>
                  <a:schemeClr val="bg1"/>
                </a:solidFill>
              </a:rPr>
              <a:t>GRAMMAR FOR WRITING</a:t>
            </a:r>
          </a:p>
          <a:p>
            <a:r>
              <a:rPr lang="en-GB" sz="2954" b="1" dirty="0">
                <a:solidFill>
                  <a:schemeClr val="bg1"/>
                </a:solidFill>
              </a:rPr>
              <a:t>Choice and Control</a:t>
            </a:r>
            <a:r>
              <a:rPr lang="en-GB" sz="2954" b="1" dirty="0"/>
              <a:t>.</a:t>
            </a:r>
            <a:endParaRPr lang="en-GB" sz="2954" dirty="0"/>
          </a:p>
        </p:txBody>
      </p:sp>
      <p:pic>
        <p:nvPicPr>
          <p:cNvPr id="13317" name="Picture 5" descr="UniLogo"/>
          <p:cNvPicPr>
            <a:picLocks noChangeAspect="1" noChangeArrowheads="1"/>
          </p:cNvPicPr>
          <p:nvPr/>
        </p:nvPicPr>
        <p:blipFill>
          <a:blip r:embed="rId3" cstate="print"/>
          <a:srcRect/>
          <a:stretch>
            <a:fillRect/>
          </a:stretch>
        </p:blipFill>
        <p:spPr bwMode="auto">
          <a:xfrm>
            <a:off x="7077826" y="5539169"/>
            <a:ext cx="1661746" cy="685800"/>
          </a:xfrm>
          <a:prstGeom prst="rect">
            <a:avLst/>
          </a:prstGeom>
          <a:noFill/>
          <a:ln w="9525">
            <a:noFill/>
            <a:miter lim="800000"/>
            <a:headEnd/>
            <a:tailEnd/>
          </a:ln>
        </p:spPr>
      </p:pic>
      <p:sp>
        <p:nvSpPr>
          <p:cNvPr id="4" name="TextBox 3"/>
          <p:cNvSpPr txBox="1"/>
          <p:nvPr/>
        </p:nvSpPr>
        <p:spPr>
          <a:xfrm>
            <a:off x="2527774" y="4550027"/>
            <a:ext cx="4879765" cy="490134"/>
          </a:xfrm>
          <a:prstGeom prst="rect">
            <a:avLst/>
          </a:prstGeom>
          <a:noFill/>
        </p:spPr>
        <p:txBody>
          <a:bodyPr wrap="square" rtlCol="0">
            <a:spAutoFit/>
          </a:bodyPr>
          <a:lstStyle/>
          <a:p>
            <a:pPr algn="ctr"/>
            <a:endParaRPr lang="en-GB" sz="2585"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64" y="5539169"/>
            <a:ext cx="1654361" cy="60209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1371600"/>
          </a:xfrm>
        </p:spPr>
        <p:txBody>
          <a:bodyPr>
            <a:normAutofit/>
          </a:bodyPr>
          <a:lstStyle/>
          <a:p>
            <a:r>
              <a:rPr lang="en-GB" sz="4400" dirty="0">
                <a:solidFill>
                  <a:srgbClr val="002060"/>
                </a:solidFill>
                <a:effectLst>
                  <a:outerShdw blurRad="38100" dist="38100" dir="2700000" algn="tl">
                    <a:srgbClr val="000000">
                      <a:alpha val="43137"/>
                    </a:srgbClr>
                  </a:outerShdw>
                </a:effectLst>
              </a:rPr>
              <a:t>An Embedded Approach </a:t>
            </a:r>
          </a:p>
        </p:txBody>
      </p:sp>
      <p:sp>
        <p:nvSpPr>
          <p:cNvPr id="3" name="Content Placeholder 2"/>
          <p:cNvSpPr>
            <a:spLocks noGrp="1"/>
          </p:cNvSpPr>
          <p:nvPr>
            <p:ph idx="1"/>
          </p:nvPr>
        </p:nvSpPr>
        <p:spPr>
          <a:xfrm>
            <a:off x="683568" y="1700808"/>
            <a:ext cx="7992888" cy="4800600"/>
          </a:xfrm>
        </p:spPr>
        <p:txBody>
          <a:bodyPr>
            <a:normAutofit fontScale="92500" lnSpcReduction="10000"/>
          </a:bodyPr>
          <a:lstStyle/>
          <a:p>
            <a:pPr>
              <a:lnSpc>
                <a:spcPct val="150000"/>
              </a:lnSpc>
            </a:pPr>
            <a:r>
              <a:rPr lang="en-GB" sz="2400" dirty="0" smtClean="0">
                <a:latin typeface="+mj-lt"/>
                <a:cs typeface="Arial" panose="020B0604020202020204" pitchFamily="34" charset="0"/>
              </a:rPr>
              <a:t>The </a:t>
            </a:r>
            <a:r>
              <a:rPr lang="en-GB" sz="2400" dirty="0">
                <a:latin typeface="+mj-lt"/>
                <a:cs typeface="Arial" panose="020B0604020202020204" pitchFamily="34" charset="0"/>
              </a:rPr>
              <a:t>aim is not to teach grammar, the aim is to teach writing </a:t>
            </a:r>
            <a:endParaRPr lang="en-GB" sz="2400" dirty="0" smtClean="0">
              <a:latin typeface="+mj-lt"/>
              <a:cs typeface="Arial" panose="020B0604020202020204" pitchFamily="34" charset="0"/>
            </a:endParaRPr>
          </a:p>
          <a:p>
            <a:pPr>
              <a:lnSpc>
                <a:spcPct val="150000"/>
              </a:lnSpc>
            </a:pPr>
            <a:r>
              <a:rPr lang="en-GB" sz="2400" b="1" dirty="0" smtClean="0">
                <a:solidFill>
                  <a:schemeClr val="bg2">
                    <a:lumMod val="60000"/>
                    <a:lumOff val="40000"/>
                  </a:schemeClr>
                </a:solidFill>
                <a:latin typeface="+mj-lt"/>
                <a:cs typeface="Arial" panose="020B0604020202020204" pitchFamily="34" charset="0"/>
              </a:rPr>
              <a:t>Grammar is embedded in the teaching of writing – NOT SEPARATED FROM IT</a:t>
            </a:r>
            <a:endParaRPr lang="en-GB" sz="2400" b="1" dirty="0">
              <a:solidFill>
                <a:schemeClr val="bg2">
                  <a:lumMod val="60000"/>
                  <a:lumOff val="40000"/>
                </a:schemeClr>
              </a:solidFill>
              <a:latin typeface="+mj-lt"/>
              <a:cs typeface="Arial" panose="020B0604020202020204" pitchFamily="34" charset="0"/>
            </a:endParaRPr>
          </a:p>
          <a:p>
            <a:pPr>
              <a:lnSpc>
                <a:spcPct val="150000"/>
              </a:lnSpc>
            </a:pPr>
            <a:r>
              <a:rPr lang="en-GB" sz="2400" dirty="0">
                <a:latin typeface="+mj-lt"/>
                <a:cs typeface="Arial" panose="020B0604020202020204" pitchFamily="34" charset="0"/>
              </a:rPr>
              <a:t>The aim is not to highlight and correct error, the aim is to highlight how grammar choices shape meaning</a:t>
            </a:r>
          </a:p>
          <a:p>
            <a:pPr>
              <a:lnSpc>
                <a:spcPct val="150000"/>
              </a:lnSpc>
            </a:pPr>
            <a:r>
              <a:rPr lang="en-GB" sz="2400" dirty="0">
                <a:latin typeface="+mj-lt"/>
                <a:cs typeface="Arial" panose="020B0604020202020204" pitchFamily="34" charset="0"/>
              </a:rPr>
              <a:t>The aim is to make explicit how different grammatical constructions offer the writer choice and control </a:t>
            </a:r>
          </a:p>
          <a:p>
            <a:pPr>
              <a:lnSpc>
                <a:spcPct val="150000"/>
              </a:lnSpc>
            </a:pPr>
            <a:r>
              <a:rPr lang="en-GB" sz="2400" dirty="0">
                <a:latin typeface="+mj-lt"/>
                <a:cs typeface="Arial" panose="020B0604020202020204" pitchFamily="34" charset="0"/>
              </a:rPr>
              <a:t>The aim is for young writers to understand the grammar-meaning relationship </a:t>
            </a:r>
          </a:p>
          <a:p>
            <a:pPr>
              <a:lnSpc>
                <a:spcPct val="150000"/>
              </a:lnSpc>
            </a:pPr>
            <a:endParaRPr lang="en-GB" sz="2400" dirty="0"/>
          </a:p>
        </p:txBody>
      </p:sp>
      <p:sp>
        <p:nvSpPr>
          <p:cNvPr id="4" name="Slide Number Placeholder 3"/>
          <p:cNvSpPr>
            <a:spLocks noGrp="1"/>
          </p:cNvSpPr>
          <p:nvPr>
            <p:ph type="sldNum" sz="quarter" idx="12"/>
          </p:nvPr>
        </p:nvSpPr>
        <p:spPr/>
        <p:txBody>
          <a:bodyPr/>
          <a:lstStyle/>
          <a:p>
            <a:fld id="{72051ED8-246A-4ED7-BA39-F0E168D1450D}" type="slidenum">
              <a:rPr lang="en-GB" smtClean="0"/>
              <a:pPr/>
              <a:t>10</a:t>
            </a:fld>
            <a:endParaRPr lang="en-GB" dirty="0"/>
          </a:p>
        </p:txBody>
      </p:sp>
    </p:spTree>
    <p:extLst>
      <p:ext uri="{BB962C8B-B14F-4D97-AF65-F5344CB8AC3E}">
        <p14:creationId xmlns:p14="http://schemas.microsoft.com/office/powerpoint/2010/main" val="1201855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348880"/>
            <a:ext cx="7772400" cy="1362075"/>
          </a:xfrm>
        </p:spPr>
        <p:txBody>
          <a:bodyPr/>
          <a:lstStyle/>
          <a:p>
            <a:r>
              <a:rPr lang="en-GB" dirty="0" smtClean="0"/>
              <a:t>GRAMMAR SUBJECT KNOWLEDGE</a:t>
            </a:r>
            <a:endParaRPr lang="en-GB" dirty="0"/>
          </a:p>
        </p:txBody>
      </p:sp>
      <p:sp>
        <p:nvSpPr>
          <p:cNvPr id="3" name="Text Placeholder 2"/>
          <p:cNvSpPr>
            <a:spLocks noGrp="1"/>
          </p:cNvSpPr>
          <p:nvPr>
            <p:ph type="body" idx="1"/>
          </p:nvPr>
        </p:nvSpPr>
        <p:spPr/>
        <p:txBody>
          <a:bodyPr/>
          <a:lstStyle/>
          <a:p>
            <a:r>
              <a:rPr lang="en-GB" sz="3600" b="1" dirty="0" smtClean="0">
                <a:solidFill>
                  <a:schemeClr val="bg2">
                    <a:lumMod val="60000"/>
                    <a:lumOff val="40000"/>
                  </a:schemeClr>
                </a:solidFill>
              </a:rPr>
              <a:t>Phrase – Clause – Sentence -Verb</a:t>
            </a:r>
            <a:endParaRPr lang="en-GB" sz="3600" b="1" dirty="0">
              <a:solidFill>
                <a:schemeClr val="bg2">
                  <a:lumMod val="60000"/>
                  <a:lumOff val="40000"/>
                </a:schemeClr>
              </a:solidFill>
            </a:endParaRPr>
          </a:p>
        </p:txBody>
      </p:sp>
      <p:sp>
        <p:nvSpPr>
          <p:cNvPr id="5" name="Slide Number Placeholder 4"/>
          <p:cNvSpPr>
            <a:spLocks noGrp="1"/>
          </p:cNvSpPr>
          <p:nvPr>
            <p:ph type="sldNum" sz="quarter" idx="11"/>
          </p:nvPr>
        </p:nvSpPr>
        <p:spPr/>
        <p:txBody>
          <a:bodyPr/>
          <a:lstStyle/>
          <a:p>
            <a:fld id="{93BB0EA1-6604-4695-83C9-111488B4725B}" type="slidenum">
              <a:rPr lang="en-US" smtClean="0"/>
              <a:pPr/>
              <a:t>11</a:t>
            </a:fld>
            <a:endParaRPr lang="en-US"/>
          </a:p>
        </p:txBody>
      </p:sp>
    </p:spTree>
    <p:extLst>
      <p:ext uri="{BB962C8B-B14F-4D97-AF65-F5344CB8AC3E}">
        <p14:creationId xmlns:p14="http://schemas.microsoft.com/office/powerpoint/2010/main" val="502276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Phrase, clause, sentence</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8711B6E1-D30B-494D-BAE8-E82B445DB4F2}" type="slidenum">
              <a:rPr lang="en-GB" smtClean="0"/>
              <a:pPr/>
              <a:t>12</a:t>
            </a:fld>
            <a:endParaRPr lang="en-GB" dirty="0"/>
          </a:p>
        </p:txBody>
      </p:sp>
    </p:spTree>
    <p:extLst>
      <p:ext uri="{BB962C8B-B14F-4D97-AF65-F5344CB8AC3E}">
        <p14:creationId xmlns:p14="http://schemas.microsoft.com/office/powerpoint/2010/main" val="657833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solidFill>
                  <a:srgbClr val="002060"/>
                </a:solidFill>
                <a:effectLst>
                  <a:outerShdw blurRad="38100" dist="38100" dir="2700000" algn="tl">
                    <a:srgbClr val="000000">
                      <a:alpha val="43137"/>
                    </a:srgbClr>
                  </a:outerShdw>
                </a:effectLst>
              </a:rPr>
              <a:t>Phrase, clause, sentence?</a:t>
            </a:r>
          </a:p>
        </p:txBody>
      </p:sp>
      <p:sp>
        <p:nvSpPr>
          <p:cNvPr id="3" name="Content Placeholder 2"/>
          <p:cNvSpPr>
            <a:spLocks noGrp="1"/>
          </p:cNvSpPr>
          <p:nvPr>
            <p:ph idx="1"/>
          </p:nvPr>
        </p:nvSpPr>
        <p:spPr/>
        <p:txBody>
          <a:bodyPr/>
          <a:lstStyle/>
          <a:p>
            <a:pPr marL="0" indent="0">
              <a:buNone/>
            </a:pPr>
            <a:r>
              <a:rPr lang="en-GB" sz="1846" i="1" dirty="0"/>
              <a:t>Beauty and the Beast - </a:t>
            </a:r>
            <a:r>
              <a:rPr lang="en-GB" sz="1846" dirty="0"/>
              <a:t>Geraldine </a:t>
            </a:r>
            <a:r>
              <a:rPr lang="en-GB" sz="1846" dirty="0" err="1"/>
              <a:t>McCaughrean</a:t>
            </a:r>
            <a:r>
              <a:rPr lang="en-GB" sz="1846" dirty="0"/>
              <a:t> (2000)</a:t>
            </a:r>
          </a:p>
          <a:p>
            <a:pPr marL="0" indent="0">
              <a:buNone/>
            </a:pPr>
            <a:endParaRPr lang="en-GB" sz="2585" i="1" dirty="0"/>
          </a:p>
          <a:p>
            <a:pPr marL="0" indent="0">
              <a:buNone/>
            </a:pPr>
            <a:endParaRPr lang="en-GB" sz="2585"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66" y="2752002"/>
            <a:ext cx="2535345" cy="303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1"/>
          </p:nvPr>
        </p:nvSpPr>
        <p:spPr/>
        <p:txBody>
          <a:bodyPr/>
          <a:lstStyle/>
          <a:p>
            <a:fld id="{132371F7-CEE0-4AF0-87BE-4D51F1612E4F}" type="slidenum">
              <a:rPr lang="en-US" smtClean="0"/>
              <a:pPr/>
              <a:t>13</a:t>
            </a:fld>
            <a:endParaRPr lang="en-US"/>
          </a:p>
        </p:txBody>
      </p:sp>
    </p:spTree>
    <p:extLst>
      <p:ext uri="{BB962C8B-B14F-4D97-AF65-F5344CB8AC3E}">
        <p14:creationId xmlns:p14="http://schemas.microsoft.com/office/powerpoint/2010/main" val="3795439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solidFill>
                  <a:srgbClr val="002060"/>
                </a:solidFill>
                <a:effectLst>
                  <a:outerShdw blurRad="38100" dist="38100" dir="2700000" algn="tl">
                    <a:srgbClr val="000000">
                      <a:alpha val="43137"/>
                    </a:srgbClr>
                  </a:outerShdw>
                </a:effectLst>
              </a:rPr>
              <a:t>What’s in a clause?</a:t>
            </a:r>
          </a:p>
        </p:txBody>
      </p:sp>
      <p:sp>
        <p:nvSpPr>
          <p:cNvPr id="3" name="Content Placeholder 2"/>
          <p:cNvSpPr>
            <a:spLocks noGrp="1"/>
          </p:cNvSpPr>
          <p:nvPr>
            <p:ph idx="1"/>
          </p:nvPr>
        </p:nvSpPr>
        <p:spPr/>
        <p:txBody>
          <a:bodyPr/>
          <a:lstStyle/>
          <a:p>
            <a:pPr marL="0" indent="0" algn="ctr">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14</a:t>
            </a:fld>
            <a:endParaRPr lang="en-US"/>
          </a:p>
        </p:txBody>
      </p:sp>
    </p:spTree>
    <p:extLst>
      <p:ext uri="{BB962C8B-B14F-4D97-AF65-F5344CB8AC3E}">
        <p14:creationId xmlns:p14="http://schemas.microsoft.com/office/powerpoint/2010/main" val="577248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88" y="1412776"/>
            <a:ext cx="8286750" cy="4516554"/>
          </a:xfrm>
        </p:spPr>
        <p:txBody>
          <a:bodyPr/>
          <a:lstStyle/>
          <a:p>
            <a:r>
              <a:rPr lang="en-GB" sz="1800" b="1" dirty="0" smtClean="0">
                <a:solidFill>
                  <a:srgbClr val="004090"/>
                </a:solidFill>
              </a:rPr>
              <a:t>Subject</a:t>
            </a:r>
          </a:p>
          <a:p>
            <a:r>
              <a:rPr lang="en-GB" sz="1800" b="1" dirty="0" smtClean="0">
                <a:solidFill>
                  <a:srgbClr val="FA0A21"/>
                </a:solidFill>
              </a:rPr>
              <a:t>Verb</a:t>
            </a:r>
          </a:p>
          <a:p>
            <a:r>
              <a:rPr lang="en-GB" sz="1800" b="1" dirty="0" smtClean="0">
                <a:solidFill>
                  <a:srgbClr val="004090"/>
                </a:solidFill>
              </a:rPr>
              <a:t>Object</a:t>
            </a:r>
          </a:p>
          <a:p>
            <a:r>
              <a:rPr lang="en-GB" sz="1800" b="1" dirty="0" smtClean="0">
                <a:solidFill>
                  <a:srgbClr val="00B050"/>
                </a:solidFill>
              </a:rPr>
              <a:t>Adverbial</a:t>
            </a:r>
          </a:p>
          <a:p>
            <a:r>
              <a:rPr lang="en-GB" sz="1800" b="1" dirty="0" smtClean="0">
                <a:solidFill>
                  <a:srgbClr val="00B0F0"/>
                </a:solidFill>
              </a:rPr>
              <a:t>Complement (adjective)</a:t>
            </a:r>
            <a:r>
              <a:rPr lang="en-GB" sz="1800" dirty="0" smtClean="0">
                <a:solidFill>
                  <a:srgbClr val="00B0F0"/>
                </a:solidFill>
              </a:rPr>
              <a:t> </a:t>
            </a:r>
            <a:r>
              <a:rPr lang="en-GB" sz="1800" dirty="0" smtClean="0">
                <a:solidFill>
                  <a:srgbClr val="677D82"/>
                </a:solidFill>
              </a:rPr>
              <a:t>/ </a:t>
            </a:r>
            <a:r>
              <a:rPr lang="en-GB" sz="1800" b="1" dirty="0" smtClean="0">
                <a:solidFill>
                  <a:srgbClr val="004090"/>
                </a:solidFill>
              </a:rPr>
              <a:t>Complement (noun)</a:t>
            </a:r>
          </a:p>
          <a:p>
            <a:endParaRPr lang="en-GB" sz="1600" b="1" dirty="0" smtClean="0">
              <a:solidFill>
                <a:srgbClr val="004090"/>
              </a:solidFill>
            </a:endParaRPr>
          </a:p>
          <a:p>
            <a:endParaRPr lang="en-GB" sz="1600" b="1" dirty="0" smtClean="0">
              <a:solidFill>
                <a:srgbClr val="004090"/>
              </a:solidFill>
            </a:endParaRPr>
          </a:p>
          <a:p>
            <a:r>
              <a:rPr lang="en-GB" b="1" dirty="0" smtClean="0">
                <a:solidFill>
                  <a:srgbClr val="0F4DBC"/>
                </a:solidFill>
              </a:rPr>
              <a:t>Gregor</a:t>
            </a:r>
            <a:r>
              <a:rPr lang="en-GB" b="1" dirty="0" smtClean="0">
                <a:solidFill>
                  <a:srgbClr val="58BC5A"/>
                </a:solidFill>
              </a:rPr>
              <a:t>  </a:t>
            </a:r>
            <a:r>
              <a:rPr lang="en-GB" b="1" dirty="0" smtClean="0">
                <a:solidFill>
                  <a:srgbClr val="FF0000"/>
                </a:solidFill>
              </a:rPr>
              <a:t>ate  </a:t>
            </a:r>
            <a:r>
              <a:rPr lang="en-GB" b="1" dirty="0" smtClean="0">
                <a:solidFill>
                  <a:srgbClr val="0F4DBC"/>
                </a:solidFill>
              </a:rPr>
              <a:t>bread </a:t>
            </a:r>
            <a:r>
              <a:rPr lang="en-GB" b="1" dirty="0" smtClean="0">
                <a:solidFill>
                  <a:srgbClr val="58BC5A"/>
                </a:solidFill>
              </a:rPr>
              <a:t> greedily</a:t>
            </a:r>
            <a:r>
              <a:rPr lang="en-GB" b="1" dirty="0" smtClean="0">
                <a:solidFill>
                  <a:schemeClr val="tx1"/>
                </a:solidFill>
              </a:rPr>
              <a:t>.</a:t>
            </a:r>
            <a:endParaRPr lang="en-GB" b="1" dirty="0" smtClean="0">
              <a:solidFill>
                <a:srgbClr val="58BC5A"/>
              </a:solidFill>
            </a:endParaRPr>
          </a:p>
          <a:p>
            <a:endParaRPr lang="en-GB" b="1" dirty="0">
              <a:solidFill>
                <a:srgbClr val="58BC5A"/>
              </a:solidFill>
            </a:endParaRPr>
          </a:p>
          <a:p>
            <a:r>
              <a:rPr lang="en-GB" b="1" dirty="0" smtClean="0">
                <a:solidFill>
                  <a:srgbClr val="0F4DBC"/>
                </a:solidFill>
              </a:rPr>
              <a:t>Beauty’s father </a:t>
            </a:r>
            <a:r>
              <a:rPr lang="en-GB" b="1" dirty="0" smtClean="0">
                <a:solidFill>
                  <a:srgbClr val="FF0000"/>
                </a:solidFill>
              </a:rPr>
              <a:t>was eating</a:t>
            </a:r>
            <a:r>
              <a:rPr lang="en-GB" b="1" dirty="0" smtClean="0">
                <a:solidFill>
                  <a:srgbClr val="58BC5A"/>
                </a:solidFill>
              </a:rPr>
              <a:t> </a:t>
            </a:r>
            <a:r>
              <a:rPr lang="en-GB" b="1" dirty="0" smtClean="0">
                <a:solidFill>
                  <a:srgbClr val="0F4DBC"/>
                </a:solidFill>
              </a:rPr>
              <a:t>the freshly baked bread </a:t>
            </a:r>
            <a:r>
              <a:rPr lang="en-GB" b="1" dirty="0" smtClean="0">
                <a:solidFill>
                  <a:srgbClr val="58BC5A"/>
                </a:solidFill>
              </a:rPr>
              <a:t>in the sumptuous palace.</a:t>
            </a:r>
          </a:p>
        </p:txBody>
      </p:sp>
      <p:sp>
        <p:nvSpPr>
          <p:cNvPr id="3" name="Text Placeholder 2"/>
          <p:cNvSpPr>
            <a:spLocks noGrp="1"/>
          </p:cNvSpPr>
          <p:nvPr>
            <p:ph type="body" sz="quarter" idx="11"/>
          </p:nvPr>
        </p:nvSpPr>
        <p:spPr>
          <a:xfrm>
            <a:off x="395536" y="620688"/>
            <a:ext cx="8286808" cy="767576"/>
          </a:xfrm>
        </p:spPr>
        <p:txBody>
          <a:bodyPr/>
          <a:lstStyle/>
          <a:p>
            <a:pPr>
              <a:spcBef>
                <a:spcPct val="0"/>
              </a:spcBef>
            </a:pPr>
            <a:r>
              <a:rPr lang="en-GB" sz="4000" b="0" dirty="0" smtClean="0">
                <a:solidFill>
                  <a:schemeClr val="tx1"/>
                </a:solidFill>
                <a:effectLst>
                  <a:outerShdw blurRad="38100" dist="38100" dir="2700000" algn="tl">
                    <a:srgbClr val="000000">
                      <a:alpha val="43137"/>
                    </a:srgbClr>
                  </a:outerShdw>
                </a:effectLst>
              </a:rPr>
              <a:t>‘</a:t>
            </a:r>
            <a:r>
              <a:rPr lang="en-GB" sz="4000" dirty="0">
                <a:solidFill>
                  <a:srgbClr val="002060"/>
                </a:solidFill>
                <a:effectLst>
                  <a:outerShdw blurRad="38100" dist="38100" dir="2700000" algn="tl">
                    <a:srgbClr val="000000">
                      <a:alpha val="43137"/>
                    </a:srgbClr>
                  </a:outerShdw>
                </a:effectLst>
                <a:latin typeface="+mj-lt"/>
                <a:ea typeface="+mj-ea"/>
                <a:cs typeface="+mj-cs"/>
              </a:rPr>
              <a:t>Slots’ in a clause</a:t>
            </a:r>
          </a:p>
        </p:txBody>
      </p:sp>
    </p:spTree>
    <p:extLst>
      <p:ext uri="{BB962C8B-B14F-4D97-AF65-F5344CB8AC3E}">
        <p14:creationId xmlns:p14="http://schemas.microsoft.com/office/powerpoint/2010/main" val="316528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15563" y="2679700"/>
            <a:ext cx="3690342" cy="2862322"/>
          </a:xfrm>
          <a:prstGeom prst="rect">
            <a:avLst/>
          </a:prstGeom>
          <a:noFill/>
        </p:spPr>
        <p:txBody>
          <a:bodyPr wrap="square" numCol="1" spcCol="180000" rtlCol="0">
            <a:spAutoFit/>
          </a:bodyPr>
          <a:lstStyle/>
          <a:p>
            <a:pPr eaLnBrk="1" hangingPunct="1">
              <a:lnSpc>
                <a:spcPct val="250000"/>
              </a:lnSpc>
            </a:pPr>
            <a:r>
              <a:rPr lang="en-US" dirty="0" smtClean="0">
                <a:cs typeface="Arial" charset="0"/>
              </a:rPr>
              <a:t>beneath </a:t>
            </a:r>
            <a:r>
              <a:rPr lang="en-US" dirty="0">
                <a:cs typeface="Arial" charset="0"/>
              </a:rPr>
              <a:t>their crystal skies</a:t>
            </a:r>
          </a:p>
          <a:p>
            <a:pPr eaLnBrk="1" hangingPunct="1">
              <a:lnSpc>
                <a:spcPct val="250000"/>
              </a:lnSpc>
            </a:pPr>
            <a:r>
              <a:rPr lang="en-US" dirty="0">
                <a:cs typeface="Arial" charset="0"/>
              </a:rPr>
              <a:t>life was so peaceful</a:t>
            </a:r>
          </a:p>
          <a:p>
            <a:pPr eaLnBrk="1" hangingPunct="1">
              <a:lnSpc>
                <a:spcPct val="250000"/>
              </a:lnSpc>
            </a:pPr>
            <a:r>
              <a:rPr lang="en-US" dirty="0" smtClean="0">
                <a:cs typeface="Arial" charset="0"/>
              </a:rPr>
              <a:t>the only house</a:t>
            </a:r>
          </a:p>
          <a:p>
            <a:pPr eaLnBrk="1" hangingPunct="1">
              <a:lnSpc>
                <a:spcPct val="250000"/>
              </a:lnSpc>
            </a:pPr>
            <a:r>
              <a:rPr lang="en-US" dirty="0" smtClean="0">
                <a:cs typeface="Arial" charset="0"/>
              </a:rPr>
              <a:t>summer grew weary</a:t>
            </a:r>
          </a:p>
        </p:txBody>
      </p:sp>
      <p:sp>
        <p:nvSpPr>
          <p:cNvPr id="4099" name="Text Placeholder 2"/>
          <p:cNvSpPr>
            <a:spLocks noGrp="1"/>
          </p:cNvSpPr>
          <p:nvPr>
            <p:ph type="body" sz="quarter" idx="11"/>
          </p:nvPr>
        </p:nvSpPr>
        <p:spPr bwMode="auto">
          <a:xfrm>
            <a:off x="474122" y="698591"/>
            <a:ext cx="8669878" cy="461596"/>
          </a:xfrm>
          <a:noFill/>
          <a:ln>
            <a:miter lim="800000"/>
            <a:headEnd/>
            <a:tailEnd/>
          </a:ln>
        </p:spPr>
        <p:txBody>
          <a:bodyPr vert="horz" wrap="square" lIns="84406" tIns="42203" rIns="84406" bIns="42203" numCol="1" anchor="t" anchorCtr="0" compatLnSpc="1">
            <a:prstTxWarp prst="textNoShape">
              <a:avLst/>
            </a:prstTxWarp>
            <a:normAutofit fontScale="25000" lnSpcReduction="20000"/>
          </a:bodyPr>
          <a:lstStyle/>
          <a:p>
            <a:pPr eaLnBrk="1" hangingPunct="1">
              <a:spcBef>
                <a:spcPct val="0"/>
              </a:spcBef>
            </a:pPr>
            <a:r>
              <a:rPr lang="en-GB" sz="16000" dirty="0">
                <a:solidFill>
                  <a:srgbClr val="002060"/>
                </a:solidFill>
                <a:effectLst>
                  <a:outerShdw blurRad="38100" dist="38100" dir="2700000" algn="tl">
                    <a:srgbClr val="000000">
                      <a:alpha val="43137"/>
                    </a:srgbClr>
                  </a:outerShdw>
                </a:effectLst>
                <a:latin typeface="+mj-lt"/>
                <a:ea typeface="+mj-ea"/>
                <a:cs typeface="+mj-cs"/>
              </a:rPr>
              <a:t>Phrase, Clause or Sentence?</a:t>
            </a:r>
          </a:p>
          <a:p>
            <a:pPr eaLnBrk="1" hangingPunct="1"/>
            <a:r>
              <a:rPr lang="en-US" sz="10339" i="1" dirty="0">
                <a:solidFill>
                  <a:schemeClr val="tx1"/>
                </a:solidFill>
                <a:latin typeface="Arial" charset="0"/>
                <a:cs typeface="Arial" charset="0"/>
              </a:rPr>
              <a:t>Which is which?</a:t>
            </a:r>
          </a:p>
          <a:p>
            <a:pPr eaLnBrk="1" hangingPunct="1"/>
            <a:endParaRPr lang="en-GB" dirty="0" smtClean="0">
              <a:solidFill>
                <a:srgbClr val="658080"/>
              </a:solidFill>
              <a:latin typeface="Arial" charset="0"/>
              <a:cs typeface="Arial" charset="0"/>
            </a:endParaRPr>
          </a:p>
        </p:txBody>
      </p:sp>
      <p:grpSp>
        <p:nvGrpSpPr>
          <p:cNvPr id="11" name="Group 10"/>
          <p:cNvGrpSpPr/>
          <p:nvPr/>
        </p:nvGrpSpPr>
        <p:grpSpPr>
          <a:xfrm>
            <a:off x="3779912" y="5519866"/>
            <a:ext cx="2128500" cy="1079518"/>
            <a:chOff x="357189" y="5102697"/>
            <a:chExt cx="2342603" cy="1438114"/>
          </a:xfrm>
        </p:grpSpPr>
        <p:sp>
          <p:nvSpPr>
            <p:cNvPr id="6" name="Cloud Callout 5"/>
            <p:cNvSpPr/>
            <p:nvPr/>
          </p:nvSpPr>
          <p:spPr>
            <a:xfrm>
              <a:off x="899592" y="5357817"/>
              <a:ext cx="1800200" cy="571496"/>
            </a:xfrm>
            <a:prstGeom prst="cloudCallout">
              <a:avLst>
                <a:gd name="adj1" fmla="val -45854"/>
                <a:gd name="adj2" fmla="val -71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b="1" dirty="0"/>
                <a:t>clause?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9" y="5102697"/>
              <a:ext cx="542404" cy="1438114"/>
            </a:xfrm>
            <a:prstGeom prst="rect">
              <a:avLst/>
            </a:prstGeom>
          </p:spPr>
        </p:pic>
      </p:grpSp>
      <p:grpSp>
        <p:nvGrpSpPr>
          <p:cNvPr id="13" name="Group 12"/>
          <p:cNvGrpSpPr/>
          <p:nvPr/>
        </p:nvGrpSpPr>
        <p:grpSpPr>
          <a:xfrm>
            <a:off x="6812423" y="2166091"/>
            <a:ext cx="2131573" cy="2320881"/>
            <a:chOff x="7032826" y="2922754"/>
            <a:chExt cx="2057231" cy="2514288"/>
          </a:xfrm>
        </p:grpSpPr>
        <p:sp>
          <p:nvSpPr>
            <p:cNvPr id="5" name="Cloud Callout 4"/>
            <p:cNvSpPr/>
            <p:nvPr/>
          </p:nvSpPr>
          <p:spPr>
            <a:xfrm>
              <a:off x="7032826" y="2922754"/>
              <a:ext cx="2057231" cy="752025"/>
            </a:xfrm>
            <a:prstGeom prst="cloudCallout">
              <a:avLst>
                <a:gd name="adj1" fmla="val 11277"/>
                <a:gd name="adj2" fmla="val 98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b="1" dirty="0"/>
                <a:t>sentence?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248" y="3912809"/>
              <a:ext cx="1294036" cy="1524233"/>
            </a:xfrm>
            <a:prstGeom prst="rect">
              <a:avLst/>
            </a:prstGeom>
          </p:spPr>
        </p:pic>
      </p:grpSp>
      <p:grpSp>
        <p:nvGrpSpPr>
          <p:cNvPr id="15" name="Group 14"/>
          <p:cNvGrpSpPr/>
          <p:nvPr/>
        </p:nvGrpSpPr>
        <p:grpSpPr>
          <a:xfrm>
            <a:off x="4239655" y="944080"/>
            <a:ext cx="2326135" cy="1388355"/>
            <a:chOff x="4465898" y="183716"/>
            <a:chExt cx="2519980" cy="1504051"/>
          </a:xfrm>
        </p:grpSpPr>
        <p:sp>
          <p:nvSpPr>
            <p:cNvPr id="2" name="Cloud Callout 1"/>
            <p:cNvSpPr/>
            <p:nvPr/>
          </p:nvSpPr>
          <p:spPr>
            <a:xfrm>
              <a:off x="4465898" y="900671"/>
              <a:ext cx="1899843" cy="680634"/>
            </a:xfrm>
            <a:prstGeom prst="cloudCallout">
              <a:avLst>
                <a:gd name="adj1" fmla="val 63036"/>
                <a:gd name="adj2" fmla="val -112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b="1" dirty="0"/>
                <a:t>phrase?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742" y="183716"/>
              <a:ext cx="620136" cy="1504051"/>
            </a:xfrm>
            <a:prstGeom prst="rect">
              <a:avLst/>
            </a:prstGeom>
          </p:spPr>
        </p:pic>
      </p:grpSp>
      <p:sp>
        <p:nvSpPr>
          <p:cNvPr id="14" name="TextBox 13"/>
          <p:cNvSpPr txBox="1"/>
          <p:nvPr/>
        </p:nvSpPr>
        <p:spPr>
          <a:xfrm>
            <a:off x="317990" y="1765889"/>
            <a:ext cx="4497573" cy="2862322"/>
          </a:xfrm>
          <a:prstGeom prst="rect">
            <a:avLst/>
          </a:prstGeom>
          <a:noFill/>
        </p:spPr>
        <p:txBody>
          <a:bodyPr wrap="square" numCol="1" spcCol="216000" rtlCol="0">
            <a:spAutoFit/>
          </a:bodyPr>
          <a:lstStyle/>
          <a:p>
            <a:pPr eaLnBrk="1" hangingPunct="1">
              <a:lnSpc>
                <a:spcPct val="250000"/>
              </a:lnSpc>
            </a:pPr>
            <a:r>
              <a:rPr lang="en-US" dirty="0">
                <a:cs typeface="Arial" charset="0"/>
              </a:rPr>
              <a:t>the noise was driving Peter crazy</a:t>
            </a:r>
          </a:p>
          <a:p>
            <a:pPr eaLnBrk="1" hangingPunct="1">
              <a:lnSpc>
                <a:spcPct val="250000"/>
              </a:lnSpc>
            </a:pPr>
            <a:r>
              <a:rPr lang="en-US" dirty="0">
                <a:cs typeface="Arial" charset="0"/>
              </a:rPr>
              <a:t>in the west of the city</a:t>
            </a:r>
          </a:p>
          <a:p>
            <a:pPr eaLnBrk="1" hangingPunct="1">
              <a:lnSpc>
                <a:spcPct val="250000"/>
              </a:lnSpc>
            </a:pPr>
            <a:r>
              <a:rPr lang="en-US" dirty="0">
                <a:cs typeface="Arial" charset="0"/>
              </a:rPr>
              <a:t>who had lived all his life in narrow streets</a:t>
            </a:r>
          </a:p>
          <a:p>
            <a:pPr eaLnBrk="1" hangingPunct="1">
              <a:lnSpc>
                <a:spcPct val="250000"/>
              </a:lnSpc>
            </a:pPr>
            <a:r>
              <a:rPr lang="en-US" dirty="0" smtClean="0">
                <a:cs typeface="Arial" charset="0"/>
              </a:rPr>
              <a:t>when </a:t>
            </a:r>
            <a:r>
              <a:rPr lang="en-US" dirty="0">
                <a:cs typeface="Arial" charset="0"/>
              </a:rPr>
              <a:t>it </a:t>
            </a:r>
            <a:r>
              <a:rPr lang="en-US" dirty="0" smtClean="0">
                <a:cs typeface="Arial" charset="0"/>
              </a:rPr>
              <a:t>rained</a:t>
            </a:r>
            <a:endParaRPr lang="en-US" dirty="0">
              <a:cs typeface="Arial" charset="0"/>
            </a:endParaRPr>
          </a:p>
        </p:txBody>
      </p:sp>
      <p:sp>
        <p:nvSpPr>
          <p:cNvPr id="16" name="TextBox 15"/>
          <p:cNvSpPr txBox="1"/>
          <p:nvPr/>
        </p:nvSpPr>
        <p:spPr>
          <a:xfrm>
            <a:off x="1366342" y="6076790"/>
            <a:ext cx="1610405" cy="376385"/>
          </a:xfrm>
          <a:prstGeom prst="rect">
            <a:avLst/>
          </a:prstGeom>
          <a:noFill/>
        </p:spPr>
        <p:txBody>
          <a:bodyPr wrap="square" rtlCol="0">
            <a:spAutoFit/>
          </a:bodyPr>
          <a:lstStyle/>
          <a:p>
            <a:r>
              <a:rPr lang="en-GB" sz="923" dirty="0">
                <a:solidFill>
                  <a:srgbClr val="677D82"/>
                </a:solidFill>
              </a:rPr>
              <a:t>from </a:t>
            </a:r>
            <a:r>
              <a:rPr lang="en-GB" sz="923" i="1" dirty="0">
                <a:solidFill>
                  <a:srgbClr val="677D82"/>
                </a:solidFill>
              </a:rPr>
              <a:t>The Paradise Garden </a:t>
            </a:r>
            <a:r>
              <a:rPr lang="en-GB" sz="923" dirty="0">
                <a:solidFill>
                  <a:srgbClr val="677D82"/>
                </a:solidFill>
              </a:rPr>
              <a:t>by Colin Thompson</a:t>
            </a:r>
          </a:p>
        </p:txBody>
      </p:sp>
      <p:pic>
        <p:nvPicPr>
          <p:cNvPr id="1026" name="Picture 2" descr="http://isbn.abebooks.com/lbr/15/09/00996092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90" y="5115107"/>
            <a:ext cx="1048352" cy="140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216" y="1916832"/>
            <a:ext cx="8286750" cy="4714908"/>
          </a:xfrm>
        </p:spPr>
        <p:txBody>
          <a:bodyPr/>
          <a:lstStyle/>
          <a:p>
            <a:pPr marL="0" indent="0">
              <a:lnSpc>
                <a:spcPct val="150000"/>
              </a:lnSpc>
              <a:spcAft>
                <a:spcPts val="600"/>
              </a:spcAft>
            </a:pPr>
            <a:r>
              <a:rPr lang="en-GB" sz="1800" dirty="0" smtClean="0">
                <a:solidFill>
                  <a:schemeClr val="tx1"/>
                </a:solidFill>
              </a:rPr>
              <a:t>A sentence:</a:t>
            </a:r>
          </a:p>
          <a:p>
            <a:pPr marL="457200" indent="-457200">
              <a:lnSpc>
                <a:spcPct val="150000"/>
              </a:lnSpc>
              <a:spcAft>
                <a:spcPts val="600"/>
              </a:spcAft>
              <a:buFont typeface="Wingdings" panose="05000000000000000000" pitchFamily="2" charset="2"/>
              <a:buChar char="q"/>
            </a:pPr>
            <a:r>
              <a:rPr lang="en-GB" sz="1800" dirty="0" smtClean="0">
                <a:solidFill>
                  <a:schemeClr val="tx1"/>
                </a:solidFill>
              </a:rPr>
              <a:t>Has at least a subject and a verb </a:t>
            </a:r>
            <a:r>
              <a:rPr lang="en-GB" sz="1800" dirty="0" err="1" smtClean="0">
                <a:solidFill>
                  <a:schemeClr val="tx1"/>
                </a:solidFill>
              </a:rPr>
              <a:t>e.g</a:t>
            </a:r>
            <a:r>
              <a:rPr lang="en-GB" sz="1800" dirty="0" smtClean="0">
                <a:solidFill>
                  <a:schemeClr val="tx1"/>
                </a:solidFill>
              </a:rPr>
              <a:t> </a:t>
            </a:r>
            <a:r>
              <a:rPr lang="en-GB" sz="1800" i="1" dirty="0" smtClean="0">
                <a:solidFill>
                  <a:schemeClr val="tx1"/>
                </a:solidFill>
              </a:rPr>
              <a:t>Beauty waited</a:t>
            </a:r>
            <a:r>
              <a:rPr lang="en-GB" sz="1800" dirty="0" smtClean="0">
                <a:solidFill>
                  <a:schemeClr val="tx1"/>
                </a:solidFill>
              </a:rPr>
              <a:t>. The verb is finite (has person and tense).</a:t>
            </a:r>
          </a:p>
          <a:p>
            <a:pPr marL="457200" indent="-457200">
              <a:lnSpc>
                <a:spcPct val="150000"/>
              </a:lnSpc>
              <a:spcAft>
                <a:spcPts val="600"/>
              </a:spcAft>
              <a:buFont typeface="Wingdings" panose="05000000000000000000" pitchFamily="2" charset="2"/>
              <a:buChar char="q"/>
            </a:pPr>
            <a:r>
              <a:rPr lang="en-GB" sz="1800" dirty="0" smtClean="0">
                <a:solidFill>
                  <a:schemeClr val="tx1"/>
                </a:solidFill>
              </a:rPr>
              <a:t>Has at least one clause but may have more (single clause sentence or multi-clause sentence). </a:t>
            </a:r>
            <a:r>
              <a:rPr lang="en-GB" sz="1800" i="1" dirty="0" smtClean="0">
                <a:solidFill>
                  <a:schemeClr val="tx1"/>
                </a:solidFill>
              </a:rPr>
              <a:t>When he looked up, he was not out of doors at all.</a:t>
            </a:r>
            <a:endParaRPr lang="en-GB" sz="1800" dirty="0" smtClean="0">
              <a:solidFill>
                <a:schemeClr val="tx1"/>
              </a:solidFill>
            </a:endParaRPr>
          </a:p>
          <a:p>
            <a:pPr marL="457200" indent="-457200">
              <a:lnSpc>
                <a:spcPct val="150000"/>
              </a:lnSpc>
              <a:spcAft>
                <a:spcPts val="600"/>
              </a:spcAft>
              <a:buFont typeface="Wingdings" panose="05000000000000000000" pitchFamily="2" charset="2"/>
              <a:buChar char="q"/>
            </a:pPr>
            <a:r>
              <a:rPr lang="en-GB" sz="1800" dirty="0" smtClean="0">
                <a:solidFill>
                  <a:schemeClr val="tx1"/>
                </a:solidFill>
              </a:rPr>
              <a:t>Begins with a capital letter and finishes with ‘end punctuation’. </a:t>
            </a:r>
          </a:p>
          <a:p>
            <a:pPr marL="457200" indent="-457200">
              <a:buFont typeface="Arial" panose="020B0604020202020204" pitchFamily="34" charset="0"/>
              <a:buChar char="•"/>
            </a:pPr>
            <a:endParaRPr lang="en-GB" dirty="0" smtClean="0"/>
          </a:p>
          <a:p>
            <a:pPr marL="0" indent="0"/>
            <a:endParaRPr lang="en-GB" dirty="0" smtClean="0"/>
          </a:p>
        </p:txBody>
      </p:sp>
      <p:sp>
        <p:nvSpPr>
          <p:cNvPr id="3" name="Text Placeholder 2"/>
          <p:cNvSpPr>
            <a:spLocks noGrp="1"/>
          </p:cNvSpPr>
          <p:nvPr>
            <p:ph type="body" sz="quarter" idx="11"/>
          </p:nvPr>
        </p:nvSpPr>
        <p:spPr>
          <a:xfrm>
            <a:off x="251520" y="764704"/>
            <a:ext cx="10153128" cy="983600"/>
          </a:xfrm>
        </p:spPr>
        <p:txBody>
          <a:bodyPr/>
          <a:lstStyle/>
          <a:p>
            <a:pPr>
              <a:lnSpc>
                <a:spcPct val="80000"/>
              </a:lnSpc>
              <a:spcBef>
                <a:spcPct val="0"/>
              </a:spcBef>
            </a:pPr>
            <a:r>
              <a:rPr lang="en-GB" sz="4000" dirty="0">
                <a:solidFill>
                  <a:srgbClr val="002060"/>
                </a:solidFill>
                <a:effectLst>
                  <a:outerShdw blurRad="38100" dist="38100" dir="2700000" algn="tl">
                    <a:srgbClr val="000000">
                      <a:alpha val="43137"/>
                    </a:srgbClr>
                  </a:outerShdw>
                </a:effectLst>
                <a:latin typeface="+mj-lt"/>
                <a:ea typeface="+mj-ea"/>
                <a:cs typeface="+mj-cs"/>
              </a:rPr>
              <a:t>Big Ideas: Phrase, clause, sentence</a:t>
            </a:r>
          </a:p>
        </p:txBody>
      </p:sp>
    </p:spTree>
    <p:extLst>
      <p:ext uri="{BB962C8B-B14F-4D97-AF65-F5344CB8AC3E}">
        <p14:creationId xmlns:p14="http://schemas.microsoft.com/office/powerpoint/2010/main" val="2724399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412776"/>
            <a:ext cx="8286750" cy="5310922"/>
          </a:xfrm>
        </p:spPr>
        <p:txBody>
          <a:bodyPr/>
          <a:lstStyle/>
          <a:p>
            <a:pPr marL="0" indent="0">
              <a:lnSpc>
                <a:spcPct val="150000"/>
              </a:lnSpc>
              <a:spcAft>
                <a:spcPts val="600"/>
              </a:spcAft>
            </a:pPr>
            <a:r>
              <a:rPr lang="en-GB" sz="1800" dirty="0">
                <a:solidFill>
                  <a:schemeClr val="tx1"/>
                </a:solidFill>
              </a:rPr>
              <a:t>A </a:t>
            </a:r>
            <a:r>
              <a:rPr lang="en-GB" sz="1800" dirty="0" smtClean="0">
                <a:solidFill>
                  <a:schemeClr val="tx1"/>
                </a:solidFill>
              </a:rPr>
              <a:t>clause:</a:t>
            </a:r>
            <a:endParaRPr lang="en-GB" sz="1800" dirty="0">
              <a:solidFill>
                <a:schemeClr val="tx1"/>
              </a:solidFill>
            </a:endParaRPr>
          </a:p>
          <a:p>
            <a:pPr marL="457200" indent="-457200">
              <a:lnSpc>
                <a:spcPct val="150000"/>
              </a:lnSpc>
              <a:spcAft>
                <a:spcPts val="600"/>
              </a:spcAft>
              <a:buFont typeface="Wingdings" panose="05000000000000000000" pitchFamily="2" charset="2"/>
              <a:buChar char="q"/>
            </a:pPr>
            <a:r>
              <a:rPr lang="en-GB" sz="1800" dirty="0">
                <a:solidFill>
                  <a:schemeClr val="tx1"/>
                </a:solidFill>
              </a:rPr>
              <a:t>H</a:t>
            </a:r>
            <a:r>
              <a:rPr lang="en-GB" sz="1800" dirty="0" smtClean="0">
                <a:solidFill>
                  <a:schemeClr val="tx1"/>
                </a:solidFill>
              </a:rPr>
              <a:t>as </a:t>
            </a:r>
            <a:r>
              <a:rPr lang="en-GB" sz="1800" dirty="0">
                <a:solidFill>
                  <a:schemeClr val="tx1"/>
                </a:solidFill>
              </a:rPr>
              <a:t>to have a verb (finite or non-finite</a:t>
            </a:r>
            <a:r>
              <a:rPr lang="en-GB" sz="1800" dirty="0" smtClean="0">
                <a:solidFill>
                  <a:schemeClr val="tx1"/>
                </a:solidFill>
              </a:rPr>
              <a:t>) and usually has a subject although this may be implied.</a:t>
            </a:r>
          </a:p>
          <a:p>
            <a:pPr marL="457200" indent="-457200">
              <a:lnSpc>
                <a:spcPct val="150000"/>
              </a:lnSpc>
              <a:spcAft>
                <a:spcPts val="600"/>
              </a:spcAft>
              <a:buFont typeface="Wingdings" panose="05000000000000000000" pitchFamily="2" charset="2"/>
              <a:buChar char="q"/>
            </a:pPr>
            <a:r>
              <a:rPr lang="en-GB" sz="1800" dirty="0">
                <a:solidFill>
                  <a:schemeClr val="tx1"/>
                </a:solidFill>
              </a:rPr>
              <a:t>May make grammatical sense on its own  and be a single clause/simple sentence OR a main clause in a multi-clause sentence</a:t>
            </a:r>
            <a:r>
              <a:rPr lang="en-GB" sz="1800" dirty="0" smtClean="0">
                <a:solidFill>
                  <a:schemeClr val="tx1"/>
                </a:solidFill>
              </a:rPr>
              <a:t>. </a:t>
            </a:r>
            <a:r>
              <a:rPr lang="en-GB" sz="1800" dirty="0" err="1" smtClean="0">
                <a:solidFill>
                  <a:schemeClr val="tx1"/>
                </a:solidFill>
              </a:rPr>
              <a:t>Eg</a:t>
            </a:r>
            <a:r>
              <a:rPr lang="en-GB" sz="1800" dirty="0" smtClean="0">
                <a:solidFill>
                  <a:schemeClr val="tx1"/>
                </a:solidFill>
              </a:rPr>
              <a:t> </a:t>
            </a:r>
            <a:r>
              <a:rPr lang="en-GB" sz="1800" b="1" i="1" dirty="0" smtClean="0">
                <a:solidFill>
                  <a:schemeClr val="tx1"/>
                </a:solidFill>
              </a:rPr>
              <a:t>Gregor ate bread </a:t>
            </a:r>
            <a:r>
              <a:rPr lang="en-GB" sz="1800" i="1" dirty="0" smtClean="0">
                <a:solidFill>
                  <a:schemeClr val="tx1"/>
                </a:solidFill>
              </a:rPr>
              <a:t>because he was hungry.</a:t>
            </a:r>
            <a:endParaRPr lang="en-GB" sz="1800" i="1" dirty="0">
              <a:solidFill>
                <a:schemeClr val="tx1"/>
              </a:solidFill>
            </a:endParaRPr>
          </a:p>
          <a:p>
            <a:pPr marL="457200" indent="-457200">
              <a:lnSpc>
                <a:spcPct val="150000"/>
              </a:lnSpc>
              <a:spcAft>
                <a:spcPts val="600"/>
              </a:spcAft>
              <a:buFont typeface="Wingdings" panose="05000000000000000000" pitchFamily="2" charset="2"/>
              <a:buChar char="q"/>
            </a:pPr>
            <a:r>
              <a:rPr lang="en-GB" sz="1800" dirty="0" smtClean="0">
                <a:solidFill>
                  <a:schemeClr val="tx1"/>
                </a:solidFill>
              </a:rPr>
              <a:t>May start with a subordinating conjunction </a:t>
            </a:r>
            <a:r>
              <a:rPr lang="en-GB" sz="1800" dirty="0" err="1" smtClean="0">
                <a:solidFill>
                  <a:schemeClr val="tx1"/>
                </a:solidFill>
              </a:rPr>
              <a:t>eg</a:t>
            </a:r>
            <a:r>
              <a:rPr lang="en-GB" sz="1800" dirty="0" smtClean="0">
                <a:solidFill>
                  <a:schemeClr val="tx1"/>
                </a:solidFill>
              </a:rPr>
              <a:t> </a:t>
            </a:r>
            <a:r>
              <a:rPr lang="en-GB" sz="1800" i="1" dirty="0" smtClean="0">
                <a:solidFill>
                  <a:schemeClr val="tx1"/>
                </a:solidFill>
              </a:rPr>
              <a:t>if, because, when, although</a:t>
            </a:r>
            <a:r>
              <a:rPr lang="en-GB" sz="1800" dirty="0" smtClean="0">
                <a:solidFill>
                  <a:schemeClr val="tx1"/>
                </a:solidFill>
              </a:rPr>
              <a:t>. This type of clause (subordinate) is  dependent on a main clause to make complete grammatical sense </a:t>
            </a:r>
            <a:r>
              <a:rPr lang="en-GB" sz="1800" dirty="0" err="1" smtClean="0">
                <a:solidFill>
                  <a:schemeClr val="tx1"/>
                </a:solidFill>
              </a:rPr>
              <a:t>eg</a:t>
            </a:r>
            <a:r>
              <a:rPr lang="en-GB" sz="1800" dirty="0" smtClean="0">
                <a:solidFill>
                  <a:schemeClr val="tx1"/>
                </a:solidFill>
              </a:rPr>
              <a:t> </a:t>
            </a:r>
            <a:r>
              <a:rPr lang="en-GB" sz="1800" i="1" dirty="0" smtClean="0">
                <a:solidFill>
                  <a:schemeClr val="tx1"/>
                </a:solidFill>
              </a:rPr>
              <a:t>Gregor </a:t>
            </a:r>
            <a:r>
              <a:rPr lang="en-GB" sz="1800" i="1" dirty="0">
                <a:solidFill>
                  <a:schemeClr val="tx1"/>
                </a:solidFill>
              </a:rPr>
              <a:t>ate bread </a:t>
            </a:r>
            <a:r>
              <a:rPr lang="en-GB" sz="1800" b="1" i="1" dirty="0">
                <a:solidFill>
                  <a:schemeClr val="tx1"/>
                </a:solidFill>
              </a:rPr>
              <a:t>because he was hungry.</a:t>
            </a:r>
            <a:endParaRPr lang="en-GB" sz="1800" b="1" i="1" dirty="0" smtClean="0">
              <a:solidFill>
                <a:schemeClr val="tx1"/>
              </a:solidFill>
            </a:endParaRPr>
          </a:p>
          <a:p>
            <a:pPr marL="0" indent="0"/>
            <a:endParaRPr lang="en-GB" dirty="0" smtClean="0"/>
          </a:p>
          <a:p>
            <a:pPr marL="0" indent="0"/>
            <a:endParaRPr lang="en-GB" dirty="0"/>
          </a:p>
          <a:p>
            <a:endParaRPr lang="en-GB" dirty="0"/>
          </a:p>
        </p:txBody>
      </p:sp>
      <p:sp>
        <p:nvSpPr>
          <p:cNvPr id="3" name="Text Placeholder 2"/>
          <p:cNvSpPr>
            <a:spLocks noGrp="1"/>
          </p:cNvSpPr>
          <p:nvPr>
            <p:ph type="body" sz="quarter" idx="11"/>
          </p:nvPr>
        </p:nvSpPr>
        <p:spPr>
          <a:xfrm>
            <a:off x="251520" y="548680"/>
            <a:ext cx="9577064" cy="767576"/>
          </a:xfrm>
        </p:spPr>
        <p:txBody>
          <a:bodyPr/>
          <a:lstStyle/>
          <a:p>
            <a:pPr>
              <a:lnSpc>
                <a:spcPct val="80000"/>
              </a:lnSpc>
              <a:spcBef>
                <a:spcPct val="0"/>
              </a:spcBef>
            </a:pPr>
            <a:r>
              <a:rPr lang="en-GB" sz="4000" dirty="0">
                <a:solidFill>
                  <a:srgbClr val="002060"/>
                </a:solidFill>
                <a:effectLst>
                  <a:outerShdw blurRad="38100" dist="38100" dir="2700000" algn="tl">
                    <a:srgbClr val="000000">
                      <a:alpha val="43137"/>
                    </a:srgbClr>
                  </a:outerShdw>
                </a:effectLst>
                <a:latin typeface="+mj-lt"/>
                <a:ea typeface="+mj-ea"/>
                <a:cs typeface="+mj-cs"/>
              </a:rPr>
              <a:t>Big Ideas: Phrase, clause, sentence</a:t>
            </a:r>
          </a:p>
        </p:txBody>
      </p:sp>
    </p:spTree>
    <p:extLst>
      <p:ext uri="{BB962C8B-B14F-4D97-AF65-F5344CB8AC3E}">
        <p14:creationId xmlns:p14="http://schemas.microsoft.com/office/powerpoint/2010/main" val="2422172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88" y="1628800"/>
            <a:ext cx="8286750" cy="4300530"/>
          </a:xfrm>
        </p:spPr>
        <p:txBody>
          <a:bodyPr/>
          <a:lstStyle/>
          <a:p>
            <a:pPr>
              <a:lnSpc>
                <a:spcPct val="150000"/>
              </a:lnSpc>
              <a:spcAft>
                <a:spcPts val="600"/>
              </a:spcAft>
            </a:pPr>
            <a:r>
              <a:rPr lang="en-GB" sz="1800" dirty="0" smtClean="0">
                <a:solidFill>
                  <a:schemeClr val="tx1"/>
                </a:solidFill>
              </a:rPr>
              <a:t>A phrase:</a:t>
            </a:r>
          </a:p>
          <a:p>
            <a:pPr marL="457200" indent="-457200">
              <a:lnSpc>
                <a:spcPct val="150000"/>
              </a:lnSpc>
              <a:spcAft>
                <a:spcPts val="600"/>
              </a:spcAft>
              <a:buFont typeface="Wingdings" panose="05000000000000000000" pitchFamily="2" charset="2"/>
              <a:buChar char="q"/>
            </a:pPr>
            <a:r>
              <a:rPr lang="en-GB" sz="1800" dirty="0">
                <a:solidFill>
                  <a:schemeClr val="tx1"/>
                </a:solidFill>
              </a:rPr>
              <a:t>i</a:t>
            </a:r>
            <a:r>
              <a:rPr lang="en-GB" sz="1800" dirty="0" smtClean="0">
                <a:solidFill>
                  <a:schemeClr val="tx1"/>
                </a:solidFill>
              </a:rPr>
              <a:t>s a group of words clustered around a head word. The head word give the phase its name </a:t>
            </a:r>
            <a:r>
              <a:rPr lang="en-GB" sz="1800" dirty="0" err="1" smtClean="0">
                <a:solidFill>
                  <a:schemeClr val="tx1"/>
                </a:solidFill>
              </a:rPr>
              <a:t>e.g</a:t>
            </a:r>
            <a:r>
              <a:rPr lang="en-GB" sz="1800" dirty="0" smtClean="0">
                <a:solidFill>
                  <a:schemeClr val="tx1"/>
                </a:solidFill>
              </a:rPr>
              <a:t>  noun phrase - </a:t>
            </a:r>
            <a:r>
              <a:rPr lang="en-GB" sz="1800" i="1" dirty="0" smtClean="0">
                <a:solidFill>
                  <a:schemeClr val="tx1"/>
                </a:solidFill>
              </a:rPr>
              <a:t>his </a:t>
            </a:r>
            <a:r>
              <a:rPr lang="en-GB" sz="1800" b="1" i="1" dirty="0" smtClean="0">
                <a:solidFill>
                  <a:schemeClr val="tx1"/>
                </a:solidFill>
              </a:rPr>
              <a:t>horse</a:t>
            </a:r>
            <a:r>
              <a:rPr lang="en-GB" sz="1800" b="1" dirty="0" smtClean="0">
                <a:solidFill>
                  <a:schemeClr val="tx1"/>
                </a:solidFill>
              </a:rPr>
              <a:t>; </a:t>
            </a:r>
            <a:r>
              <a:rPr lang="en-GB" sz="1800" dirty="0" smtClean="0">
                <a:solidFill>
                  <a:schemeClr val="tx1"/>
                </a:solidFill>
              </a:rPr>
              <a:t>adverbial phrase – </a:t>
            </a:r>
            <a:r>
              <a:rPr lang="en-GB" sz="1800" i="1" dirty="0" smtClean="0">
                <a:solidFill>
                  <a:schemeClr val="tx1"/>
                </a:solidFill>
              </a:rPr>
              <a:t>very </a:t>
            </a:r>
            <a:r>
              <a:rPr lang="en-GB" sz="1800" b="1" i="1" dirty="0" smtClean="0">
                <a:solidFill>
                  <a:schemeClr val="tx1"/>
                </a:solidFill>
              </a:rPr>
              <a:t>warily;</a:t>
            </a:r>
          </a:p>
          <a:p>
            <a:pPr marL="457200" indent="-457200">
              <a:lnSpc>
                <a:spcPct val="150000"/>
              </a:lnSpc>
              <a:spcAft>
                <a:spcPts val="600"/>
              </a:spcAft>
              <a:buFont typeface="Wingdings" panose="05000000000000000000" pitchFamily="2" charset="2"/>
              <a:buChar char="q"/>
            </a:pPr>
            <a:r>
              <a:rPr lang="en-GB" sz="1800" dirty="0">
                <a:solidFill>
                  <a:schemeClr val="tx1"/>
                </a:solidFill>
              </a:rPr>
              <a:t>f</a:t>
            </a:r>
            <a:r>
              <a:rPr lang="en-GB" sz="1800" dirty="0" smtClean="0">
                <a:solidFill>
                  <a:schemeClr val="tx1"/>
                </a:solidFill>
              </a:rPr>
              <a:t>ills a ‘slot’ in a clause </a:t>
            </a:r>
            <a:r>
              <a:rPr lang="en-GB" sz="1800" dirty="0" err="1" smtClean="0">
                <a:solidFill>
                  <a:schemeClr val="tx1"/>
                </a:solidFill>
              </a:rPr>
              <a:t>e.g</a:t>
            </a:r>
            <a:r>
              <a:rPr lang="en-GB" sz="1800" dirty="0" smtClean="0">
                <a:solidFill>
                  <a:schemeClr val="tx1"/>
                </a:solidFill>
              </a:rPr>
              <a:t> SVOAC;</a:t>
            </a:r>
          </a:p>
          <a:p>
            <a:pPr marL="457200" indent="-457200">
              <a:lnSpc>
                <a:spcPct val="150000"/>
              </a:lnSpc>
              <a:spcAft>
                <a:spcPts val="600"/>
              </a:spcAft>
              <a:buFont typeface="Wingdings" panose="05000000000000000000" pitchFamily="2" charset="2"/>
              <a:buChar char="q"/>
            </a:pPr>
            <a:r>
              <a:rPr lang="en-GB" sz="1800" dirty="0">
                <a:solidFill>
                  <a:schemeClr val="tx1"/>
                </a:solidFill>
              </a:rPr>
              <a:t>a</a:t>
            </a:r>
            <a:r>
              <a:rPr lang="en-GB" sz="1800" dirty="0" smtClean="0">
                <a:solidFill>
                  <a:schemeClr val="tx1"/>
                </a:solidFill>
              </a:rPr>
              <a:t> verb phrase can fill the verb ‘slot’ instead of a single word verb </a:t>
            </a:r>
            <a:r>
              <a:rPr lang="en-GB" sz="1800" dirty="0" err="1" smtClean="0">
                <a:solidFill>
                  <a:schemeClr val="tx1"/>
                </a:solidFill>
              </a:rPr>
              <a:t>e.g</a:t>
            </a:r>
            <a:r>
              <a:rPr lang="en-GB" sz="1800" dirty="0" smtClean="0">
                <a:solidFill>
                  <a:schemeClr val="tx1"/>
                </a:solidFill>
              </a:rPr>
              <a:t> </a:t>
            </a:r>
            <a:r>
              <a:rPr lang="en-GB" sz="1800" i="1" dirty="0" smtClean="0">
                <a:solidFill>
                  <a:schemeClr val="tx1"/>
                </a:solidFill>
              </a:rPr>
              <a:t>is scoffing, has been scoffed</a:t>
            </a:r>
            <a:r>
              <a:rPr lang="en-GB" sz="1800" dirty="0" smtClean="0">
                <a:solidFill>
                  <a:schemeClr val="tx1"/>
                </a:solidFill>
              </a:rPr>
              <a:t>.</a:t>
            </a:r>
          </a:p>
          <a:p>
            <a:pPr marL="457200" indent="-457200">
              <a:buFont typeface="Arial" panose="020B0604020202020204" pitchFamily="34" charset="0"/>
              <a:buChar char="•"/>
            </a:pPr>
            <a:endParaRPr lang="en-GB" dirty="0"/>
          </a:p>
        </p:txBody>
      </p:sp>
      <p:sp>
        <p:nvSpPr>
          <p:cNvPr id="3" name="Text Placeholder 2"/>
          <p:cNvSpPr>
            <a:spLocks noGrp="1"/>
          </p:cNvSpPr>
          <p:nvPr>
            <p:ph type="body" sz="quarter" idx="11"/>
          </p:nvPr>
        </p:nvSpPr>
        <p:spPr>
          <a:xfrm>
            <a:off x="251520" y="764704"/>
            <a:ext cx="9217024" cy="839584"/>
          </a:xfrm>
        </p:spPr>
        <p:txBody>
          <a:bodyPr/>
          <a:lstStyle/>
          <a:p>
            <a:pPr>
              <a:lnSpc>
                <a:spcPct val="80000"/>
              </a:lnSpc>
              <a:spcBef>
                <a:spcPct val="0"/>
              </a:spcBef>
            </a:pPr>
            <a:r>
              <a:rPr lang="en-GB" sz="4000" dirty="0">
                <a:solidFill>
                  <a:srgbClr val="002060"/>
                </a:solidFill>
                <a:effectLst>
                  <a:outerShdw blurRad="38100" dist="38100" dir="2700000" algn="tl">
                    <a:srgbClr val="000000">
                      <a:alpha val="43137"/>
                    </a:srgbClr>
                  </a:outerShdw>
                </a:effectLst>
                <a:latin typeface="+mj-lt"/>
                <a:ea typeface="+mj-ea"/>
                <a:cs typeface="+mj-cs"/>
              </a:rPr>
              <a:t>Big Ideas: Phrase, clause, sentence</a:t>
            </a:r>
          </a:p>
          <a:p>
            <a:endParaRPr lang="en-GB" dirty="0"/>
          </a:p>
        </p:txBody>
      </p:sp>
    </p:spTree>
    <p:extLst>
      <p:ext uri="{BB962C8B-B14F-4D97-AF65-F5344CB8AC3E}">
        <p14:creationId xmlns:p14="http://schemas.microsoft.com/office/powerpoint/2010/main" val="1630983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32371F7-CEE0-4AF0-87BE-4D51F1612E4F}" type="slidenum">
              <a:rPr lang="en-US" smtClean="0"/>
              <a:pPr/>
              <a:t>2</a:t>
            </a:fld>
            <a:endParaRPr lang="en-US"/>
          </a:p>
        </p:txBody>
      </p:sp>
      <p:pic>
        <p:nvPicPr>
          <p:cNvPr id="1026"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0" y="2369815"/>
            <a:ext cx="8928992" cy="44644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590550"/>
            <a:ext cx="2951626" cy="319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73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VERBS</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8711B6E1-D30B-494D-BAE8-E82B445DB4F2}" type="slidenum">
              <a:rPr lang="en-GB" smtClean="0"/>
              <a:pPr/>
              <a:t>20</a:t>
            </a:fld>
            <a:endParaRPr lang="en-GB" dirty="0"/>
          </a:p>
        </p:txBody>
      </p:sp>
    </p:spTree>
    <p:extLst>
      <p:ext uri="{BB962C8B-B14F-4D97-AF65-F5344CB8AC3E}">
        <p14:creationId xmlns:p14="http://schemas.microsoft.com/office/powerpoint/2010/main" val="1861407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424936" cy="1143000"/>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The Problem of the ‘Doing’ Word</a:t>
            </a:r>
          </a:p>
        </p:txBody>
      </p:sp>
      <p:sp>
        <p:nvSpPr>
          <p:cNvPr id="3" name="Content Placeholder 2"/>
          <p:cNvSpPr>
            <a:spLocks noGrp="1"/>
          </p:cNvSpPr>
          <p:nvPr>
            <p:ph idx="1"/>
          </p:nvPr>
        </p:nvSpPr>
        <p:spPr>
          <a:xfrm>
            <a:off x="611560" y="1556792"/>
            <a:ext cx="7818072" cy="5149552"/>
          </a:xfrm>
        </p:spPr>
        <p:txBody>
          <a:bodyPr>
            <a:normAutofit/>
          </a:bodyPr>
          <a:lstStyle/>
          <a:p>
            <a:pPr marL="82296" indent="0" algn="ctr">
              <a:lnSpc>
                <a:spcPts val="2800"/>
              </a:lnSpc>
              <a:buClrTx/>
              <a:buSzPct val="100000"/>
              <a:buNone/>
            </a:pPr>
            <a:r>
              <a:rPr lang="en-GB" sz="2200" b="1" dirty="0" smtClean="0">
                <a:solidFill>
                  <a:srgbClr val="7030A0"/>
                </a:solidFill>
                <a:latin typeface="Arial Narrow" panose="020B0606020202030204" pitchFamily="34" charset="0"/>
                <a:cs typeface="Arial" panose="020B0604020202020204" pitchFamily="34" charset="0"/>
              </a:rPr>
              <a:t>A VERB IS A DOING WORD</a:t>
            </a:r>
          </a:p>
          <a:p>
            <a:pPr marL="82296" indent="0">
              <a:lnSpc>
                <a:spcPts val="2800"/>
              </a:lnSpc>
              <a:buClrTx/>
              <a:buSzPct val="100000"/>
              <a:buNone/>
            </a:pPr>
            <a:endParaRPr lang="en-GB" sz="2200" b="1" dirty="0" smtClean="0">
              <a:solidFill>
                <a:schemeClr val="accent3">
                  <a:lumMod val="50000"/>
                </a:schemeClr>
              </a:solidFill>
              <a:latin typeface="Arial Narrow" panose="020B0606020202030204" pitchFamily="34" charset="0"/>
              <a:cs typeface="Arial" panose="020B0604020202020204" pitchFamily="34" charset="0"/>
            </a:endParaRPr>
          </a:p>
          <a:p>
            <a:pPr>
              <a:lnSpc>
                <a:spcPts val="2800"/>
              </a:lnSpc>
              <a:buClrTx/>
              <a:buSzPct val="100000"/>
              <a:buFont typeface="Wingdings" panose="05000000000000000000" pitchFamily="2" charset="2"/>
              <a:buChar char="q"/>
            </a:pPr>
            <a:r>
              <a:rPr lang="en-GB" sz="2200" dirty="0" smtClean="0">
                <a:latin typeface="Arial Narrow" panose="020B0606020202030204" pitchFamily="34" charset="0"/>
                <a:cs typeface="Arial" panose="020B0604020202020204" pitchFamily="34" charset="0"/>
              </a:rPr>
              <a:t>What is the verb in this sentence? </a:t>
            </a:r>
            <a:endParaRPr lang="en-GB" sz="2200" b="1" dirty="0" smtClean="0">
              <a:solidFill>
                <a:schemeClr val="accent3">
                  <a:lumMod val="50000"/>
                </a:schemeClr>
              </a:solidFill>
              <a:latin typeface="Arial Narrow" panose="020B0606020202030204" pitchFamily="34" charset="0"/>
              <a:cs typeface="Arial" panose="020B0604020202020204" pitchFamily="34" charset="0"/>
            </a:endParaRPr>
          </a:p>
          <a:p>
            <a:pPr>
              <a:lnSpc>
                <a:spcPts val="2800"/>
              </a:lnSpc>
              <a:buClrTx/>
              <a:buSzPct val="100000"/>
            </a:pPr>
            <a:endParaRPr lang="en-GB" sz="2200" dirty="0">
              <a:latin typeface="Arial Narrow" panose="020B0606020202030204" pitchFamily="34" charset="0"/>
              <a:cs typeface="Arial" panose="020B0604020202020204" pitchFamily="34" charset="0"/>
            </a:endParaRPr>
          </a:p>
          <a:p>
            <a:pPr>
              <a:lnSpc>
                <a:spcPts val="2800"/>
              </a:lnSpc>
              <a:buClrTx/>
              <a:buSzPct val="100000"/>
              <a:buFont typeface="Wingdings" panose="05000000000000000000" pitchFamily="2" charset="2"/>
              <a:buChar char="q"/>
            </a:pPr>
            <a:r>
              <a:rPr lang="en-GB" sz="2200" dirty="0" smtClean="0">
                <a:latin typeface="Arial Narrow" panose="020B0606020202030204" pitchFamily="34" charset="0"/>
                <a:cs typeface="Arial" panose="020B0604020202020204" pitchFamily="34" charset="0"/>
              </a:rPr>
              <a:t>Many verbs in authentic texts are not evidently ‘doing’ words at all:  the verbs </a:t>
            </a:r>
            <a:r>
              <a:rPr lang="en-GB" sz="2200" i="1" dirty="0" smtClean="0">
                <a:latin typeface="Arial Narrow" panose="020B0606020202030204" pitchFamily="34" charset="0"/>
                <a:cs typeface="Arial" panose="020B0604020202020204" pitchFamily="34" charset="0"/>
              </a:rPr>
              <a:t>to be </a:t>
            </a:r>
            <a:r>
              <a:rPr lang="en-GB" sz="2200" dirty="0" smtClean="0">
                <a:latin typeface="Arial Narrow" panose="020B0606020202030204" pitchFamily="34" charset="0"/>
                <a:cs typeface="Arial" panose="020B0604020202020204" pitchFamily="34" charset="0"/>
              </a:rPr>
              <a:t>and </a:t>
            </a:r>
            <a:r>
              <a:rPr lang="en-GB" sz="2200" i="1" dirty="0" smtClean="0">
                <a:latin typeface="Arial Narrow" panose="020B0606020202030204" pitchFamily="34" charset="0"/>
                <a:cs typeface="Arial" panose="020B0604020202020204" pitchFamily="34" charset="0"/>
              </a:rPr>
              <a:t>to have </a:t>
            </a:r>
            <a:r>
              <a:rPr lang="en-GB" sz="2200" dirty="0" smtClean="0">
                <a:latin typeface="Arial Narrow" panose="020B0606020202030204" pitchFamily="34" charset="0"/>
                <a:cs typeface="Arial" panose="020B0604020202020204" pitchFamily="34" charset="0"/>
              </a:rPr>
              <a:t>are the most frequent;</a:t>
            </a:r>
          </a:p>
          <a:p>
            <a:pPr>
              <a:lnSpc>
                <a:spcPts val="2800"/>
              </a:lnSpc>
              <a:buClrTx/>
              <a:buSzPct val="100000"/>
              <a:buFont typeface="Wingdings" panose="05000000000000000000" pitchFamily="2" charset="2"/>
              <a:buChar char="q"/>
            </a:pPr>
            <a:endParaRPr lang="en-GB" sz="2200" dirty="0" smtClean="0">
              <a:latin typeface="Arial Narrow" panose="020B0606020202030204" pitchFamily="34" charset="0"/>
              <a:cs typeface="Arial" panose="020B0604020202020204" pitchFamily="34" charset="0"/>
            </a:endParaRPr>
          </a:p>
          <a:p>
            <a:pPr>
              <a:lnSpc>
                <a:spcPts val="2800"/>
              </a:lnSpc>
              <a:buClrTx/>
              <a:buSzPct val="100000"/>
              <a:buFont typeface="Wingdings" panose="05000000000000000000" pitchFamily="2" charset="2"/>
              <a:buChar char="q"/>
            </a:pPr>
            <a:r>
              <a:rPr lang="en-GB" sz="2200" dirty="0" smtClean="0">
                <a:latin typeface="Arial Narrow" panose="020B0606020202030204" pitchFamily="34" charset="0"/>
                <a:cs typeface="Arial" panose="020B0604020202020204" pitchFamily="34" charset="0"/>
              </a:rPr>
              <a:t>Often the word which seems to evoke ‘doing’ in a sentence is not the verb:</a:t>
            </a:r>
          </a:p>
          <a:p>
            <a:pPr lvl="1">
              <a:lnSpc>
                <a:spcPts val="2800"/>
              </a:lnSpc>
              <a:buClrTx/>
              <a:buSzPct val="100000"/>
              <a:buFont typeface="Wingdings" panose="05000000000000000000" pitchFamily="2" charset="2"/>
              <a:buChar char="Ø"/>
            </a:pPr>
            <a:r>
              <a:rPr lang="en-GB" sz="2200" i="1" dirty="0" smtClean="0">
                <a:latin typeface="Arial Narrow" panose="020B0606020202030204" pitchFamily="34" charset="0"/>
                <a:cs typeface="Arial" panose="020B0604020202020204" pitchFamily="34" charset="0"/>
              </a:rPr>
              <a:t>I </a:t>
            </a:r>
            <a:r>
              <a:rPr lang="en-GB" sz="2200" i="1" dirty="0" smtClean="0">
                <a:solidFill>
                  <a:srgbClr val="00B050"/>
                </a:solidFill>
                <a:latin typeface="Arial Narrow" panose="020B0606020202030204" pitchFamily="34" charset="0"/>
                <a:cs typeface="Arial" panose="020B0604020202020204" pitchFamily="34" charset="0"/>
              </a:rPr>
              <a:t>love</a:t>
            </a:r>
            <a:r>
              <a:rPr lang="en-GB" sz="2200" i="1" dirty="0" smtClean="0">
                <a:latin typeface="Arial Narrow" panose="020B0606020202030204" pitchFamily="34" charset="0"/>
                <a:cs typeface="Arial" panose="020B0604020202020204" pitchFamily="34" charset="0"/>
              </a:rPr>
              <a:t> </a:t>
            </a:r>
            <a:r>
              <a:rPr lang="en-GB" sz="2200" i="1" u="sng" dirty="0" smtClean="0">
                <a:latin typeface="Arial Narrow" panose="020B0606020202030204" pitchFamily="34" charset="0"/>
                <a:cs typeface="Arial" panose="020B0604020202020204" pitchFamily="34" charset="0"/>
              </a:rPr>
              <a:t>hunting</a:t>
            </a:r>
            <a:r>
              <a:rPr lang="en-GB" sz="2200" i="1" u="sng" dirty="0" smtClean="0">
                <a:solidFill>
                  <a:schemeClr val="accent3">
                    <a:lumMod val="50000"/>
                  </a:schemeClr>
                </a:solidFill>
                <a:latin typeface="Arial Narrow" panose="020B0606020202030204" pitchFamily="34" charset="0"/>
                <a:cs typeface="Arial" panose="020B0604020202020204" pitchFamily="34" charset="0"/>
              </a:rPr>
              <a:t>.</a:t>
            </a:r>
          </a:p>
          <a:p>
            <a:pPr lvl="1">
              <a:lnSpc>
                <a:spcPts val="2800"/>
              </a:lnSpc>
              <a:buClrTx/>
              <a:buSzPct val="100000"/>
              <a:buFont typeface="Wingdings" panose="05000000000000000000" pitchFamily="2" charset="2"/>
              <a:buChar char="Ø"/>
            </a:pPr>
            <a:r>
              <a:rPr lang="en-GB" sz="2200" i="1" dirty="0" smtClean="0">
                <a:latin typeface="Arial Narrow" panose="020B0606020202030204" pitchFamily="34" charset="0"/>
                <a:cs typeface="Arial" panose="020B0604020202020204" pitchFamily="34" charset="0"/>
              </a:rPr>
              <a:t>I </a:t>
            </a:r>
            <a:r>
              <a:rPr lang="en-GB" sz="2200" i="1" dirty="0" smtClean="0">
                <a:solidFill>
                  <a:srgbClr val="00B050"/>
                </a:solidFill>
                <a:latin typeface="Arial Narrow" panose="020B0606020202030204" pitchFamily="34" charset="0"/>
                <a:cs typeface="Arial" panose="020B0604020202020204" pitchFamily="34" charset="0"/>
              </a:rPr>
              <a:t>saw</a:t>
            </a:r>
            <a:r>
              <a:rPr lang="en-GB" sz="2200" i="1" dirty="0" smtClean="0">
                <a:latin typeface="Arial Narrow" panose="020B0606020202030204" pitchFamily="34" charset="0"/>
                <a:cs typeface="Arial" panose="020B0604020202020204" pitchFamily="34" charset="0"/>
              </a:rPr>
              <a:t> the </a:t>
            </a:r>
            <a:r>
              <a:rPr lang="en-GB" sz="2200" i="1" u="sng" dirty="0" smtClean="0">
                <a:latin typeface="Arial Narrow" panose="020B0606020202030204" pitchFamily="34" charset="0"/>
                <a:cs typeface="Arial" panose="020B0604020202020204" pitchFamily="34" charset="0"/>
              </a:rPr>
              <a:t>dreamcatcher</a:t>
            </a:r>
            <a:r>
              <a:rPr lang="en-GB" sz="2200" u="sng" dirty="0" smtClean="0">
                <a:latin typeface="Arial Narrow" panose="020B0606020202030204" pitchFamily="34" charset="0"/>
                <a:cs typeface="Arial" panose="020B0604020202020204" pitchFamily="34" charset="0"/>
              </a:rPr>
              <a:t>.</a:t>
            </a:r>
          </a:p>
          <a:p>
            <a:pPr lvl="1">
              <a:lnSpc>
                <a:spcPts val="2800"/>
              </a:lnSpc>
              <a:buClrTx/>
              <a:buSzPct val="100000"/>
              <a:buFont typeface="Wingdings" panose="05000000000000000000" pitchFamily="2" charset="2"/>
              <a:buChar char="Ø"/>
            </a:pPr>
            <a:r>
              <a:rPr lang="en-GB" sz="2200" dirty="0" smtClean="0">
                <a:latin typeface="Arial Narrow" panose="020B0606020202030204" pitchFamily="34" charset="0"/>
                <a:cs typeface="Arial" panose="020B0604020202020204" pitchFamily="34" charset="0"/>
              </a:rPr>
              <a:t>It </a:t>
            </a:r>
            <a:r>
              <a:rPr lang="en-GB" sz="2200" u="sng" dirty="0" smtClean="0">
                <a:latin typeface="Arial Narrow" panose="020B0606020202030204" pitchFamily="34" charset="0"/>
                <a:cs typeface="Arial" panose="020B0604020202020204" pitchFamily="34" charset="0"/>
              </a:rPr>
              <a:t>quickly</a:t>
            </a:r>
            <a:r>
              <a:rPr lang="en-GB" sz="2200" dirty="0" smtClean="0">
                <a:latin typeface="Arial Narrow" panose="020B0606020202030204" pitchFamily="34" charset="0"/>
                <a:cs typeface="Arial" panose="020B0604020202020204" pitchFamily="34" charset="0"/>
              </a:rPr>
              <a:t> </a:t>
            </a:r>
            <a:r>
              <a:rPr lang="en-GB" sz="2200" dirty="0" smtClean="0">
                <a:solidFill>
                  <a:srgbClr val="00B050"/>
                </a:solidFill>
                <a:latin typeface="Arial Narrow" panose="020B0606020202030204" pitchFamily="34" charset="0"/>
                <a:cs typeface="Arial" panose="020B0604020202020204" pitchFamily="34" charset="0"/>
              </a:rPr>
              <a:t>came</a:t>
            </a:r>
            <a:r>
              <a:rPr lang="en-GB" sz="2200" dirty="0" smtClean="0">
                <a:latin typeface="Arial Narrow" panose="020B0606020202030204" pitchFamily="34" charset="0"/>
                <a:cs typeface="Arial" panose="020B0604020202020204" pitchFamily="34" charset="0"/>
              </a:rPr>
              <a:t> from nowhere </a:t>
            </a:r>
          </a:p>
          <a:p>
            <a:pPr marL="82296" indent="0">
              <a:lnSpc>
                <a:spcPts val="2800"/>
              </a:lnSpc>
              <a:buNone/>
            </a:pPr>
            <a:endParaRPr lang="en-GB" sz="1800" i="1" dirty="0" smtClean="0">
              <a:latin typeface="Arial" panose="020B0604020202020204" pitchFamily="34" charset="0"/>
              <a:cs typeface="Arial" panose="020B0604020202020204" pitchFamily="34" charset="0"/>
            </a:endParaRPr>
          </a:p>
          <a:p>
            <a:pPr>
              <a:lnSpc>
                <a:spcPts val="2800"/>
              </a:lnSpc>
            </a:pP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2051ED8-246A-4ED7-BA39-F0E168D1450D}" type="slidenum">
              <a:rPr lang="en-GB" smtClean="0"/>
              <a:pPr/>
              <a:t>21</a:t>
            </a:fld>
            <a:endParaRPr lang="en-GB" dirty="0"/>
          </a:p>
        </p:txBody>
      </p:sp>
    </p:spTree>
    <p:extLst>
      <p:ext uri="{BB962C8B-B14F-4D97-AF65-F5344CB8AC3E}">
        <p14:creationId xmlns:p14="http://schemas.microsoft.com/office/powerpoint/2010/main" val="47208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Getting confused</a:t>
            </a:r>
          </a:p>
        </p:txBody>
      </p:sp>
      <p:sp>
        <p:nvSpPr>
          <p:cNvPr id="3" name="Content Placeholder 2"/>
          <p:cNvSpPr>
            <a:spLocks noGrp="1"/>
          </p:cNvSpPr>
          <p:nvPr>
            <p:ph idx="1"/>
          </p:nvPr>
        </p:nvSpPr>
        <p:spPr>
          <a:xfrm>
            <a:off x="395536" y="1844824"/>
            <a:ext cx="8229600" cy="3886200"/>
          </a:xfrm>
        </p:spPr>
        <p:txBody>
          <a:bodyPr/>
          <a:lstStyle/>
          <a:p>
            <a:pPr>
              <a:lnSpc>
                <a:spcPct val="150000"/>
              </a:lnSpc>
            </a:pPr>
            <a:r>
              <a:rPr lang="en-GB" sz="2400" dirty="0"/>
              <a:t>‘</a:t>
            </a:r>
            <a:r>
              <a:rPr lang="en-GB" sz="2400" u="sng" dirty="0"/>
              <a:t>We called it the garage</a:t>
            </a:r>
            <a:r>
              <a:rPr lang="en-GB" sz="2400" dirty="0"/>
              <a:t>’  called can’t be a verb because ‘it’s not really a doing word or anything’ </a:t>
            </a:r>
          </a:p>
          <a:p>
            <a:pPr>
              <a:lnSpc>
                <a:spcPct val="150000"/>
              </a:lnSpc>
            </a:pPr>
            <a:r>
              <a:rPr lang="en-GB" sz="2400" u="sng" dirty="0"/>
              <a:t>A statue quickly came out of nowhere </a:t>
            </a:r>
            <a:r>
              <a:rPr lang="en-GB" sz="2400" dirty="0"/>
              <a:t>– student identifies ‘quickly’ as the verb because it is a  doing word </a:t>
            </a:r>
          </a:p>
          <a:p>
            <a:pPr>
              <a:lnSpc>
                <a:spcPct val="150000"/>
              </a:lnSpc>
            </a:pPr>
            <a:r>
              <a:rPr lang="en-GB" sz="2400" u="sng" dirty="0"/>
              <a:t>‘he tugged open the door’ </a:t>
            </a:r>
            <a:r>
              <a:rPr lang="en-GB" sz="2400" dirty="0"/>
              <a:t>– student identifies tugged as an adjectives because it is describing what he is doing to the door </a:t>
            </a:r>
          </a:p>
          <a:p>
            <a:endParaRPr lang="en-GB" dirty="0"/>
          </a:p>
        </p:txBody>
      </p:sp>
      <p:sp>
        <p:nvSpPr>
          <p:cNvPr id="4" name="Slide Number Placeholder 3"/>
          <p:cNvSpPr>
            <a:spLocks noGrp="1"/>
          </p:cNvSpPr>
          <p:nvPr>
            <p:ph type="sldNum" sz="quarter" idx="12"/>
          </p:nvPr>
        </p:nvSpPr>
        <p:spPr/>
        <p:txBody>
          <a:bodyPr/>
          <a:lstStyle/>
          <a:p>
            <a:fld id="{72051ED8-246A-4ED7-BA39-F0E168D1450D}" type="slidenum">
              <a:rPr lang="en-GB" smtClean="0"/>
              <a:pPr/>
              <a:t>22</a:t>
            </a:fld>
            <a:endParaRPr lang="en-GB" dirty="0"/>
          </a:p>
        </p:txBody>
      </p:sp>
    </p:spTree>
    <p:extLst>
      <p:ext uri="{BB962C8B-B14F-4D97-AF65-F5344CB8AC3E}">
        <p14:creationId xmlns:p14="http://schemas.microsoft.com/office/powerpoint/2010/main" val="3470374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746064" cy="1143000"/>
          </a:xfrm>
        </p:spPr>
        <p:txBody>
          <a:bodyPr>
            <a:normAutofit/>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Find all the Verbs…</a:t>
            </a:r>
          </a:p>
        </p:txBody>
      </p:sp>
      <p:sp>
        <p:nvSpPr>
          <p:cNvPr id="3" name="Content Placeholder 2"/>
          <p:cNvSpPr>
            <a:spLocks noGrp="1"/>
          </p:cNvSpPr>
          <p:nvPr>
            <p:ph idx="1"/>
          </p:nvPr>
        </p:nvSpPr>
        <p:spPr>
          <a:xfrm>
            <a:off x="395536" y="1340768"/>
            <a:ext cx="8028384" cy="5410200"/>
          </a:xfrm>
        </p:spPr>
        <p:txBody>
          <a:bodyPr>
            <a:normAutofit/>
          </a:bodyPr>
          <a:lstStyle/>
          <a:p>
            <a:pPr marL="82296" indent="0">
              <a:lnSpc>
                <a:spcPct val="150000"/>
              </a:lnSpc>
              <a:spcBef>
                <a:spcPts val="0"/>
              </a:spcBef>
              <a:buNone/>
            </a:pPr>
            <a:r>
              <a:rPr lang="en-US" sz="1800" dirty="0">
                <a:latin typeface="Arial" pitchFamily="34" charset="0"/>
                <a:cs typeface="Arial" pitchFamily="34" charset="0"/>
              </a:rPr>
              <a:t>Mr and </a:t>
            </a:r>
            <a:r>
              <a:rPr lang="en-US" sz="1800" dirty="0" err="1">
                <a:latin typeface="Arial" pitchFamily="34" charset="0"/>
                <a:cs typeface="Arial" pitchFamily="34" charset="0"/>
              </a:rPr>
              <a:t>Mrs</a:t>
            </a:r>
            <a:r>
              <a:rPr lang="en-US" sz="1800" dirty="0">
                <a:latin typeface="Arial" pitchFamily="34" charset="0"/>
                <a:cs typeface="Arial" pitchFamily="34" charset="0"/>
              </a:rPr>
              <a:t> </a:t>
            </a:r>
            <a:r>
              <a:rPr lang="en-US" sz="1800" dirty="0" err="1">
                <a:latin typeface="Arial" pitchFamily="34" charset="0"/>
                <a:cs typeface="Arial" pitchFamily="34" charset="0"/>
              </a:rPr>
              <a:t>Dursley</a:t>
            </a:r>
            <a:r>
              <a:rPr lang="en-US" sz="1800" dirty="0">
                <a:latin typeface="Arial" pitchFamily="34" charset="0"/>
                <a:cs typeface="Arial" pitchFamily="34" charset="0"/>
              </a:rPr>
              <a:t>, of number four, Privet Drive, were proud to say that they were perfectly normal, thank you very much.  They were the last people you’d expect to be involved in anything strange or mysterious, because they just didn’t hold with such things.</a:t>
            </a:r>
            <a:endParaRPr lang="en-GB" sz="1800" dirty="0">
              <a:latin typeface="Arial" pitchFamily="34" charset="0"/>
              <a:cs typeface="Arial" pitchFamily="34" charset="0"/>
            </a:endParaRPr>
          </a:p>
          <a:p>
            <a:pPr marL="82296" indent="0">
              <a:lnSpc>
                <a:spcPct val="150000"/>
              </a:lnSpc>
              <a:spcBef>
                <a:spcPts val="0"/>
              </a:spcBef>
              <a:buNone/>
            </a:pPr>
            <a:r>
              <a:rPr lang="en-US" sz="1800" dirty="0">
                <a:latin typeface="Arial" pitchFamily="34" charset="0"/>
                <a:cs typeface="Arial" pitchFamily="34" charset="0"/>
              </a:rPr>
              <a:t> </a:t>
            </a:r>
            <a:endParaRPr lang="en-GB" sz="1800" dirty="0">
              <a:latin typeface="Arial" pitchFamily="34" charset="0"/>
              <a:cs typeface="Arial" pitchFamily="34" charset="0"/>
            </a:endParaRPr>
          </a:p>
          <a:p>
            <a:pPr marL="82296" indent="0">
              <a:lnSpc>
                <a:spcPct val="150000"/>
              </a:lnSpc>
              <a:spcBef>
                <a:spcPts val="0"/>
              </a:spcBef>
              <a:buNone/>
            </a:pPr>
            <a:r>
              <a:rPr lang="en-US" sz="1800" dirty="0">
                <a:latin typeface="Arial" pitchFamily="34" charset="0"/>
                <a:cs typeface="Arial" pitchFamily="34" charset="0"/>
              </a:rPr>
              <a:t>Mr </a:t>
            </a:r>
            <a:r>
              <a:rPr lang="en-US" sz="1800" dirty="0" err="1">
                <a:latin typeface="Arial" pitchFamily="34" charset="0"/>
                <a:cs typeface="Arial" pitchFamily="34" charset="0"/>
              </a:rPr>
              <a:t>Dursley</a:t>
            </a:r>
            <a:r>
              <a:rPr lang="en-US" sz="1800" dirty="0">
                <a:latin typeface="Arial" pitchFamily="34" charset="0"/>
                <a:cs typeface="Arial" pitchFamily="34" charset="0"/>
              </a:rPr>
              <a:t> was the director of a firm called </a:t>
            </a:r>
            <a:r>
              <a:rPr lang="en-US" sz="1800" dirty="0" err="1">
                <a:latin typeface="Arial" pitchFamily="34" charset="0"/>
                <a:cs typeface="Arial" pitchFamily="34" charset="0"/>
              </a:rPr>
              <a:t>Grunnings</a:t>
            </a:r>
            <a:r>
              <a:rPr lang="en-US" sz="1800" dirty="0">
                <a:latin typeface="Arial" pitchFamily="34" charset="0"/>
                <a:cs typeface="Arial" pitchFamily="34" charset="0"/>
              </a:rPr>
              <a:t>, which made drills.  He was a big, beefy man with hardly any neck, although he did have a very large moustache.  </a:t>
            </a:r>
            <a:r>
              <a:rPr lang="en-US" sz="1800" dirty="0" err="1">
                <a:latin typeface="Arial" pitchFamily="34" charset="0"/>
                <a:cs typeface="Arial" pitchFamily="34" charset="0"/>
              </a:rPr>
              <a:t>Mrs</a:t>
            </a:r>
            <a:r>
              <a:rPr lang="en-US" sz="1800" dirty="0">
                <a:latin typeface="Arial" pitchFamily="34" charset="0"/>
                <a:cs typeface="Arial" pitchFamily="34" charset="0"/>
              </a:rPr>
              <a:t> </a:t>
            </a:r>
            <a:r>
              <a:rPr lang="en-US" sz="1800" dirty="0" err="1">
                <a:latin typeface="Arial" pitchFamily="34" charset="0"/>
                <a:cs typeface="Arial" pitchFamily="34" charset="0"/>
              </a:rPr>
              <a:t>Dursley</a:t>
            </a:r>
            <a:r>
              <a:rPr lang="en-US" sz="1800" dirty="0">
                <a:latin typeface="Arial" pitchFamily="34" charset="0"/>
                <a:cs typeface="Arial" pitchFamily="34" charset="0"/>
              </a:rPr>
              <a:t> was thin and blonde and had nearly twice the usual amount of neck, which came in very useful as she spent so much of her time craning over garden fences, spying on the </a:t>
            </a:r>
            <a:r>
              <a:rPr lang="en-US" sz="1800" dirty="0" err="1">
                <a:latin typeface="Arial" pitchFamily="34" charset="0"/>
                <a:cs typeface="Arial" pitchFamily="34" charset="0"/>
              </a:rPr>
              <a:t>neighbours</a:t>
            </a:r>
            <a:r>
              <a:rPr lang="en-US" sz="1800" dirty="0">
                <a:latin typeface="Arial" pitchFamily="34" charset="0"/>
                <a:cs typeface="Arial" pitchFamily="34" charset="0"/>
              </a:rPr>
              <a:t>.  The </a:t>
            </a:r>
            <a:r>
              <a:rPr lang="en-US" sz="1800" dirty="0" err="1">
                <a:latin typeface="Arial" pitchFamily="34" charset="0"/>
                <a:cs typeface="Arial" pitchFamily="34" charset="0"/>
              </a:rPr>
              <a:t>Dursleys</a:t>
            </a:r>
            <a:r>
              <a:rPr lang="en-US" sz="1800" dirty="0">
                <a:latin typeface="Arial" pitchFamily="34" charset="0"/>
                <a:cs typeface="Arial" pitchFamily="34" charset="0"/>
              </a:rPr>
              <a:t> had a small son called Dudley and in their opinion there was no finer boy anywhere.</a:t>
            </a:r>
            <a:endParaRPr lang="en-GB" sz="1800" dirty="0">
              <a:latin typeface="Arial" pitchFamily="34" charset="0"/>
              <a:cs typeface="Arial" pitchFamily="34" charset="0"/>
            </a:endParaRPr>
          </a:p>
          <a:p>
            <a:endParaRPr lang="en-GB" dirty="0"/>
          </a:p>
        </p:txBody>
      </p:sp>
      <p:sp>
        <p:nvSpPr>
          <p:cNvPr id="4" name="Slide Number Placeholder 3"/>
          <p:cNvSpPr>
            <a:spLocks noGrp="1"/>
          </p:cNvSpPr>
          <p:nvPr>
            <p:ph type="sldNum" sz="quarter" idx="12"/>
          </p:nvPr>
        </p:nvSpPr>
        <p:spPr/>
        <p:txBody>
          <a:bodyPr/>
          <a:lstStyle/>
          <a:p>
            <a:fld id="{72051ED8-246A-4ED7-BA39-F0E168D1450D}" type="slidenum">
              <a:rPr lang="en-GB" smtClean="0"/>
              <a:pPr/>
              <a:t>23</a:t>
            </a:fld>
            <a:endParaRPr lang="en-GB" dirty="0"/>
          </a:p>
        </p:txBody>
      </p:sp>
    </p:spTree>
    <p:extLst>
      <p:ext uri="{BB962C8B-B14F-4D97-AF65-F5344CB8AC3E}">
        <p14:creationId xmlns:p14="http://schemas.microsoft.com/office/powerpoint/2010/main" val="4138202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746064" cy="1143000"/>
          </a:xfrm>
        </p:spPr>
        <p:txBody>
          <a:bodyPr>
            <a:normAutofit/>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Verbs</a:t>
            </a:r>
          </a:p>
        </p:txBody>
      </p:sp>
      <p:sp>
        <p:nvSpPr>
          <p:cNvPr id="3" name="Content Placeholder 2"/>
          <p:cNvSpPr>
            <a:spLocks noGrp="1"/>
          </p:cNvSpPr>
          <p:nvPr>
            <p:ph idx="1"/>
          </p:nvPr>
        </p:nvSpPr>
        <p:spPr>
          <a:xfrm>
            <a:off x="683568" y="1425352"/>
            <a:ext cx="8028384" cy="5410200"/>
          </a:xfrm>
        </p:spPr>
        <p:txBody>
          <a:bodyPr>
            <a:normAutofit/>
          </a:bodyPr>
          <a:lstStyle/>
          <a:p>
            <a:pPr marL="82296" indent="0">
              <a:lnSpc>
                <a:spcPct val="150000"/>
              </a:lnSpc>
              <a:spcBef>
                <a:spcPts val="0"/>
              </a:spcBef>
              <a:buNone/>
            </a:pPr>
            <a:r>
              <a:rPr lang="en-US" sz="1800" dirty="0">
                <a:latin typeface="Arial" pitchFamily="34" charset="0"/>
                <a:cs typeface="Arial" pitchFamily="34" charset="0"/>
              </a:rPr>
              <a:t>Mr and </a:t>
            </a:r>
            <a:r>
              <a:rPr lang="en-US" sz="1800" dirty="0" err="1">
                <a:latin typeface="Arial" pitchFamily="34" charset="0"/>
                <a:cs typeface="Arial" pitchFamily="34" charset="0"/>
              </a:rPr>
              <a:t>Mrs</a:t>
            </a:r>
            <a:r>
              <a:rPr lang="en-US" sz="1800" dirty="0">
                <a:latin typeface="Arial" pitchFamily="34" charset="0"/>
                <a:cs typeface="Arial" pitchFamily="34" charset="0"/>
              </a:rPr>
              <a:t> </a:t>
            </a:r>
            <a:r>
              <a:rPr lang="en-US" sz="1800" dirty="0" err="1">
                <a:latin typeface="Arial" pitchFamily="34" charset="0"/>
                <a:cs typeface="Arial" pitchFamily="34" charset="0"/>
              </a:rPr>
              <a:t>Dursley</a:t>
            </a:r>
            <a:r>
              <a:rPr lang="en-US" sz="1800" dirty="0">
                <a:latin typeface="Arial" pitchFamily="34" charset="0"/>
                <a:cs typeface="Arial" pitchFamily="34" charset="0"/>
              </a:rPr>
              <a:t>, of number four, Privet Drive, </a:t>
            </a:r>
            <a:r>
              <a:rPr lang="en-US" sz="1800" b="1" dirty="0">
                <a:solidFill>
                  <a:srgbClr val="00B050"/>
                </a:solidFill>
                <a:latin typeface="Arial" pitchFamily="34" charset="0"/>
                <a:cs typeface="Arial" pitchFamily="34" charset="0"/>
              </a:rPr>
              <a:t>were</a:t>
            </a:r>
            <a:r>
              <a:rPr lang="en-US" sz="1800" dirty="0">
                <a:latin typeface="Arial" pitchFamily="34" charset="0"/>
                <a:cs typeface="Arial" pitchFamily="34" charset="0"/>
              </a:rPr>
              <a:t> proud to </a:t>
            </a:r>
            <a:r>
              <a:rPr lang="en-US" sz="1800" b="1" dirty="0">
                <a:solidFill>
                  <a:srgbClr val="00B050"/>
                </a:solidFill>
                <a:latin typeface="Arial" pitchFamily="34" charset="0"/>
                <a:cs typeface="Arial" pitchFamily="34" charset="0"/>
              </a:rPr>
              <a:t>say</a:t>
            </a:r>
            <a:r>
              <a:rPr lang="en-US" sz="1800" b="1" dirty="0">
                <a:latin typeface="Arial" pitchFamily="34" charset="0"/>
                <a:cs typeface="Arial" pitchFamily="34" charset="0"/>
              </a:rPr>
              <a:t> </a:t>
            </a:r>
            <a:r>
              <a:rPr lang="en-US" sz="1800" dirty="0">
                <a:latin typeface="Arial" pitchFamily="34" charset="0"/>
                <a:cs typeface="Arial" pitchFamily="34" charset="0"/>
              </a:rPr>
              <a:t>that they </a:t>
            </a:r>
            <a:r>
              <a:rPr lang="en-US" sz="1800" b="1" dirty="0">
                <a:solidFill>
                  <a:srgbClr val="00B050"/>
                </a:solidFill>
                <a:latin typeface="Arial" pitchFamily="34" charset="0"/>
                <a:cs typeface="Arial" pitchFamily="34" charset="0"/>
              </a:rPr>
              <a:t>were</a:t>
            </a:r>
            <a:r>
              <a:rPr lang="en-US" sz="1800" dirty="0">
                <a:latin typeface="Arial" pitchFamily="34" charset="0"/>
                <a:cs typeface="Arial" pitchFamily="34" charset="0"/>
              </a:rPr>
              <a:t> perfectly normal, thank you very much.  They </a:t>
            </a:r>
            <a:r>
              <a:rPr lang="en-US" sz="1800" b="1" dirty="0">
                <a:solidFill>
                  <a:srgbClr val="00B050"/>
                </a:solidFill>
                <a:latin typeface="Arial" pitchFamily="34" charset="0"/>
                <a:cs typeface="Arial" pitchFamily="34" charset="0"/>
              </a:rPr>
              <a:t>were</a:t>
            </a:r>
            <a:r>
              <a:rPr lang="en-US" sz="1800" dirty="0">
                <a:latin typeface="Arial" pitchFamily="34" charset="0"/>
                <a:cs typeface="Arial" pitchFamily="34" charset="0"/>
              </a:rPr>
              <a:t> the last people you</a:t>
            </a:r>
            <a:r>
              <a:rPr lang="en-US" sz="1800" b="1" dirty="0">
                <a:solidFill>
                  <a:srgbClr val="00B050"/>
                </a:solidFill>
                <a:latin typeface="Arial" pitchFamily="34" charset="0"/>
                <a:cs typeface="Arial" pitchFamily="34" charset="0"/>
              </a:rPr>
              <a:t>’d</a:t>
            </a:r>
            <a:r>
              <a:rPr lang="en-US" sz="1800" b="1" dirty="0">
                <a:latin typeface="Arial" pitchFamily="34" charset="0"/>
                <a:cs typeface="Arial" pitchFamily="34" charset="0"/>
              </a:rPr>
              <a:t> </a:t>
            </a:r>
            <a:r>
              <a:rPr lang="en-US" sz="1800" b="1" dirty="0">
                <a:solidFill>
                  <a:srgbClr val="00B050"/>
                </a:solidFill>
                <a:latin typeface="Arial" pitchFamily="34" charset="0"/>
                <a:cs typeface="Arial" pitchFamily="34" charset="0"/>
              </a:rPr>
              <a:t>expect</a:t>
            </a:r>
            <a:r>
              <a:rPr lang="en-US" sz="1800" b="1" dirty="0">
                <a:latin typeface="Arial" pitchFamily="34" charset="0"/>
                <a:cs typeface="Arial" pitchFamily="34" charset="0"/>
              </a:rPr>
              <a:t> </a:t>
            </a:r>
            <a:r>
              <a:rPr lang="en-US" sz="1800" dirty="0">
                <a:latin typeface="Arial" pitchFamily="34" charset="0"/>
                <a:cs typeface="Arial" pitchFamily="34" charset="0"/>
              </a:rPr>
              <a:t>to </a:t>
            </a:r>
            <a:r>
              <a:rPr lang="en-US" sz="1800" b="1" dirty="0">
                <a:solidFill>
                  <a:srgbClr val="00B050"/>
                </a:solidFill>
                <a:latin typeface="Arial" pitchFamily="34" charset="0"/>
                <a:cs typeface="Arial" pitchFamily="34" charset="0"/>
              </a:rPr>
              <a:t>be involved </a:t>
            </a:r>
            <a:r>
              <a:rPr lang="en-US" sz="1800" dirty="0">
                <a:latin typeface="Arial" pitchFamily="34" charset="0"/>
                <a:cs typeface="Arial" pitchFamily="34" charset="0"/>
              </a:rPr>
              <a:t>in anything strange or mysterious, because they just </a:t>
            </a:r>
            <a:r>
              <a:rPr lang="en-US" sz="1800" b="1" dirty="0">
                <a:solidFill>
                  <a:srgbClr val="00B050"/>
                </a:solidFill>
                <a:latin typeface="Arial" pitchFamily="34" charset="0"/>
                <a:cs typeface="Arial" pitchFamily="34" charset="0"/>
              </a:rPr>
              <a:t>didn’t hold </a:t>
            </a:r>
            <a:r>
              <a:rPr lang="en-US" sz="1800" dirty="0">
                <a:latin typeface="Arial" pitchFamily="34" charset="0"/>
                <a:cs typeface="Arial" pitchFamily="34" charset="0"/>
              </a:rPr>
              <a:t>with such things.</a:t>
            </a:r>
            <a:endParaRPr lang="en-GB" sz="1800" dirty="0">
              <a:latin typeface="Arial" pitchFamily="34" charset="0"/>
              <a:cs typeface="Arial" pitchFamily="34" charset="0"/>
            </a:endParaRPr>
          </a:p>
          <a:p>
            <a:pPr marL="82296" indent="0">
              <a:lnSpc>
                <a:spcPct val="150000"/>
              </a:lnSpc>
              <a:spcBef>
                <a:spcPts val="0"/>
              </a:spcBef>
              <a:buNone/>
            </a:pPr>
            <a:r>
              <a:rPr lang="en-US" sz="1800" dirty="0">
                <a:latin typeface="Arial" pitchFamily="34" charset="0"/>
                <a:cs typeface="Arial" pitchFamily="34" charset="0"/>
              </a:rPr>
              <a:t> </a:t>
            </a:r>
            <a:endParaRPr lang="en-GB" sz="1800" dirty="0">
              <a:latin typeface="Arial" pitchFamily="34" charset="0"/>
              <a:cs typeface="Arial" pitchFamily="34" charset="0"/>
            </a:endParaRPr>
          </a:p>
          <a:p>
            <a:pPr marL="82296" indent="0">
              <a:lnSpc>
                <a:spcPct val="150000"/>
              </a:lnSpc>
              <a:spcBef>
                <a:spcPts val="0"/>
              </a:spcBef>
              <a:buNone/>
            </a:pPr>
            <a:r>
              <a:rPr lang="en-US" sz="1800" dirty="0">
                <a:latin typeface="Arial" pitchFamily="34" charset="0"/>
                <a:cs typeface="Arial" pitchFamily="34" charset="0"/>
              </a:rPr>
              <a:t>Mr </a:t>
            </a:r>
            <a:r>
              <a:rPr lang="en-US" sz="1800" dirty="0" err="1">
                <a:latin typeface="Arial" pitchFamily="34" charset="0"/>
                <a:cs typeface="Arial" pitchFamily="34" charset="0"/>
              </a:rPr>
              <a:t>Dursley</a:t>
            </a:r>
            <a:r>
              <a:rPr lang="en-US" sz="1800" dirty="0">
                <a:latin typeface="Arial" pitchFamily="34" charset="0"/>
                <a:cs typeface="Arial" pitchFamily="34" charset="0"/>
              </a:rPr>
              <a:t> </a:t>
            </a:r>
            <a:r>
              <a:rPr lang="en-US" sz="1800" b="1" dirty="0">
                <a:solidFill>
                  <a:srgbClr val="00B050"/>
                </a:solidFill>
                <a:latin typeface="Arial" pitchFamily="34" charset="0"/>
                <a:cs typeface="Arial" pitchFamily="34" charset="0"/>
              </a:rPr>
              <a:t>was</a:t>
            </a:r>
            <a:r>
              <a:rPr lang="en-US" sz="1800" dirty="0">
                <a:latin typeface="Arial" pitchFamily="34" charset="0"/>
                <a:cs typeface="Arial" pitchFamily="34" charset="0"/>
              </a:rPr>
              <a:t> the director of a firm </a:t>
            </a:r>
            <a:r>
              <a:rPr lang="en-US" sz="1800" b="1" dirty="0">
                <a:solidFill>
                  <a:srgbClr val="00B050"/>
                </a:solidFill>
                <a:latin typeface="Arial" pitchFamily="34" charset="0"/>
                <a:cs typeface="Arial" pitchFamily="34" charset="0"/>
              </a:rPr>
              <a:t>called</a:t>
            </a:r>
            <a:r>
              <a:rPr lang="en-US" sz="1800" b="1" dirty="0">
                <a:latin typeface="Arial" pitchFamily="34" charset="0"/>
                <a:cs typeface="Arial" pitchFamily="34" charset="0"/>
              </a:rPr>
              <a:t> </a:t>
            </a:r>
            <a:r>
              <a:rPr lang="en-US" sz="1800" dirty="0" err="1">
                <a:latin typeface="Arial" pitchFamily="34" charset="0"/>
                <a:cs typeface="Arial" pitchFamily="34" charset="0"/>
              </a:rPr>
              <a:t>Grunnings</a:t>
            </a:r>
            <a:r>
              <a:rPr lang="en-US" sz="1800" dirty="0">
                <a:latin typeface="Arial" pitchFamily="34" charset="0"/>
                <a:cs typeface="Arial" pitchFamily="34" charset="0"/>
              </a:rPr>
              <a:t>, which </a:t>
            </a:r>
            <a:r>
              <a:rPr lang="en-US" sz="1800" b="1" dirty="0">
                <a:solidFill>
                  <a:srgbClr val="00B050"/>
                </a:solidFill>
                <a:latin typeface="Arial" pitchFamily="34" charset="0"/>
                <a:cs typeface="Arial" pitchFamily="34" charset="0"/>
              </a:rPr>
              <a:t>made</a:t>
            </a:r>
            <a:r>
              <a:rPr lang="en-US" sz="1800" dirty="0">
                <a:latin typeface="Arial" pitchFamily="34" charset="0"/>
                <a:cs typeface="Arial" pitchFamily="34" charset="0"/>
              </a:rPr>
              <a:t> drills.  He </a:t>
            </a:r>
            <a:r>
              <a:rPr lang="en-US" sz="1800" b="1" dirty="0">
                <a:solidFill>
                  <a:srgbClr val="00B050"/>
                </a:solidFill>
                <a:latin typeface="Arial" pitchFamily="34" charset="0"/>
                <a:cs typeface="Arial" pitchFamily="34" charset="0"/>
              </a:rPr>
              <a:t>was</a:t>
            </a:r>
            <a:r>
              <a:rPr lang="en-US" sz="1800" dirty="0">
                <a:latin typeface="Arial" pitchFamily="34" charset="0"/>
                <a:cs typeface="Arial" pitchFamily="34" charset="0"/>
              </a:rPr>
              <a:t> a big, beefy man with hardly any neck, although he </a:t>
            </a:r>
            <a:r>
              <a:rPr lang="en-US" sz="1800" b="1" dirty="0">
                <a:solidFill>
                  <a:srgbClr val="00B050"/>
                </a:solidFill>
                <a:latin typeface="Arial" pitchFamily="34" charset="0"/>
                <a:cs typeface="Arial" pitchFamily="34" charset="0"/>
              </a:rPr>
              <a:t>did have </a:t>
            </a:r>
            <a:r>
              <a:rPr lang="en-US" sz="1800" dirty="0">
                <a:latin typeface="Arial" pitchFamily="34" charset="0"/>
                <a:cs typeface="Arial" pitchFamily="34" charset="0"/>
              </a:rPr>
              <a:t>a very large moustache.  </a:t>
            </a:r>
            <a:r>
              <a:rPr lang="en-US" sz="1800" dirty="0" err="1">
                <a:latin typeface="Arial" pitchFamily="34" charset="0"/>
                <a:cs typeface="Arial" pitchFamily="34" charset="0"/>
              </a:rPr>
              <a:t>Mrs</a:t>
            </a:r>
            <a:r>
              <a:rPr lang="en-US" sz="1800" dirty="0">
                <a:latin typeface="Arial" pitchFamily="34" charset="0"/>
                <a:cs typeface="Arial" pitchFamily="34" charset="0"/>
              </a:rPr>
              <a:t> </a:t>
            </a:r>
            <a:r>
              <a:rPr lang="en-US" sz="1800" dirty="0" err="1">
                <a:latin typeface="Arial" pitchFamily="34" charset="0"/>
                <a:cs typeface="Arial" pitchFamily="34" charset="0"/>
              </a:rPr>
              <a:t>Dursley</a:t>
            </a:r>
            <a:r>
              <a:rPr lang="en-US" sz="1800" dirty="0">
                <a:latin typeface="Arial" pitchFamily="34" charset="0"/>
                <a:cs typeface="Arial" pitchFamily="34" charset="0"/>
              </a:rPr>
              <a:t> </a:t>
            </a:r>
            <a:r>
              <a:rPr lang="en-US" sz="1800" b="1" dirty="0">
                <a:solidFill>
                  <a:srgbClr val="00B050"/>
                </a:solidFill>
                <a:latin typeface="Arial" pitchFamily="34" charset="0"/>
                <a:cs typeface="Arial" pitchFamily="34" charset="0"/>
              </a:rPr>
              <a:t>was</a:t>
            </a:r>
            <a:r>
              <a:rPr lang="en-US" sz="1800" dirty="0">
                <a:latin typeface="Arial" pitchFamily="34" charset="0"/>
                <a:cs typeface="Arial" pitchFamily="34" charset="0"/>
              </a:rPr>
              <a:t> thin and blonde and </a:t>
            </a:r>
            <a:r>
              <a:rPr lang="en-US" sz="1800" b="1" dirty="0">
                <a:solidFill>
                  <a:srgbClr val="00B050"/>
                </a:solidFill>
                <a:latin typeface="Arial" pitchFamily="34" charset="0"/>
                <a:cs typeface="Arial" pitchFamily="34" charset="0"/>
              </a:rPr>
              <a:t>had</a:t>
            </a:r>
            <a:r>
              <a:rPr lang="en-US" sz="1800" dirty="0">
                <a:latin typeface="Arial" pitchFamily="34" charset="0"/>
                <a:cs typeface="Arial" pitchFamily="34" charset="0"/>
              </a:rPr>
              <a:t> nearly twice the usual amount of neck, which </a:t>
            </a:r>
            <a:r>
              <a:rPr lang="en-US" sz="1800" b="1" dirty="0">
                <a:solidFill>
                  <a:srgbClr val="00B050"/>
                </a:solidFill>
                <a:latin typeface="Arial" pitchFamily="34" charset="0"/>
                <a:cs typeface="Arial" pitchFamily="34" charset="0"/>
              </a:rPr>
              <a:t>came</a:t>
            </a:r>
            <a:r>
              <a:rPr lang="en-US" sz="1800" dirty="0">
                <a:latin typeface="Arial" pitchFamily="34" charset="0"/>
                <a:cs typeface="Arial" pitchFamily="34" charset="0"/>
              </a:rPr>
              <a:t> in very useful as she </a:t>
            </a:r>
            <a:r>
              <a:rPr lang="en-US" sz="1800" b="1" dirty="0">
                <a:solidFill>
                  <a:srgbClr val="00B050"/>
                </a:solidFill>
                <a:latin typeface="Arial" pitchFamily="34" charset="0"/>
                <a:cs typeface="Arial" pitchFamily="34" charset="0"/>
              </a:rPr>
              <a:t>spen</a:t>
            </a:r>
            <a:r>
              <a:rPr lang="en-US" sz="1800" b="1" dirty="0">
                <a:latin typeface="Arial" pitchFamily="34" charset="0"/>
                <a:cs typeface="Arial" pitchFamily="34" charset="0"/>
              </a:rPr>
              <a:t>t</a:t>
            </a:r>
            <a:r>
              <a:rPr lang="en-US" sz="1800" dirty="0">
                <a:latin typeface="Arial" pitchFamily="34" charset="0"/>
                <a:cs typeface="Arial" pitchFamily="34" charset="0"/>
              </a:rPr>
              <a:t> so much of her time </a:t>
            </a:r>
            <a:r>
              <a:rPr lang="en-US" sz="1800" b="1" dirty="0">
                <a:solidFill>
                  <a:srgbClr val="00B050"/>
                </a:solidFill>
                <a:latin typeface="Arial" pitchFamily="34" charset="0"/>
                <a:cs typeface="Arial" pitchFamily="34" charset="0"/>
              </a:rPr>
              <a:t>craning</a:t>
            </a:r>
            <a:r>
              <a:rPr lang="en-US" sz="1800" dirty="0">
                <a:latin typeface="Arial" pitchFamily="34" charset="0"/>
                <a:cs typeface="Arial" pitchFamily="34" charset="0"/>
              </a:rPr>
              <a:t> over garden fences, </a:t>
            </a:r>
            <a:r>
              <a:rPr lang="en-US" sz="1800" b="1" dirty="0">
                <a:solidFill>
                  <a:srgbClr val="00B050"/>
                </a:solidFill>
                <a:latin typeface="Arial" pitchFamily="34" charset="0"/>
                <a:cs typeface="Arial" pitchFamily="34" charset="0"/>
              </a:rPr>
              <a:t>spying</a:t>
            </a:r>
            <a:r>
              <a:rPr lang="en-US" sz="1800" b="1" dirty="0">
                <a:latin typeface="Arial" pitchFamily="34" charset="0"/>
                <a:cs typeface="Arial" pitchFamily="34" charset="0"/>
              </a:rPr>
              <a:t> </a:t>
            </a:r>
            <a:r>
              <a:rPr lang="en-US" sz="1800" dirty="0">
                <a:latin typeface="Arial" pitchFamily="34" charset="0"/>
                <a:cs typeface="Arial" pitchFamily="34" charset="0"/>
              </a:rPr>
              <a:t>on the </a:t>
            </a:r>
            <a:r>
              <a:rPr lang="en-US" sz="1800" dirty="0" err="1">
                <a:latin typeface="Arial" pitchFamily="34" charset="0"/>
                <a:cs typeface="Arial" pitchFamily="34" charset="0"/>
              </a:rPr>
              <a:t>neighbours</a:t>
            </a:r>
            <a:r>
              <a:rPr lang="en-US" sz="1800" dirty="0">
                <a:latin typeface="Arial" pitchFamily="34" charset="0"/>
                <a:cs typeface="Arial" pitchFamily="34" charset="0"/>
              </a:rPr>
              <a:t>.  The </a:t>
            </a:r>
            <a:r>
              <a:rPr lang="en-US" sz="1800" dirty="0" err="1">
                <a:latin typeface="Arial" pitchFamily="34" charset="0"/>
                <a:cs typeface="Arial" pitchFamily="34" charset="0"/>
              </a:rPr>
              <a:t>Dursleys</a:t>
            </a:r>
            <a:r>
              <a:rPr lang="en-US" sz="1800" dirty="0">
                <a:latin typeface="Arial" pitchFamily="34" charset="0"/>
                <a:cs typeface="Arial" pitchFamily="34" charset="0"/>
              </a:rPr>
              <a:t> </a:t>
            </a:r>
            <a:r>
              <a:rPr lang="en-US" sz="1800" b="1" dirty="0">
                <a:solidFill>
                  <a:srgbClr val="00B050"/>
                </a:solidFill>
                <a:latin typeface="Arial" pitchFamily="34" charset="0"/>
                <a:cs typeface="Arial" pitchFamily="34" charset="0"/>
              </a:rPr>
              <a:t>had</a:t>
            </a:r>
            <a:r>
              <a:rPr lang="en-US" sz="1800" b="1" dirty="0">
                <a:latin typeface="Arial" pitchFamily="34" charset="0"/>
                <a:cs typeface="Arial" pitchFamily="34" charset="0"/>
              </a:rPr>
              <a:t> </a:t>
            </a:r>
            <a:r>
              <a:rPr lang="en-US" sz="1800" dirty="0">
                <a:latin typeface="Arial" pitchFamily="34" charset="0"/>
                <a:cs typeface="Arial" pitchFamily="34" charset="0"/>
              </a:rPr>
              <a:t>a small son </a:t>
            </a:r>
            <a:r>
              <a:rPr lang="en-US" sz="1800" b="1" dirty="0">
                <a:solidFill>
                  <a:srgbClr val="00B050"/>
                </a:solidFill>
                <a:latin typeface="Arial" pitchFamily="34" charset="0"/>
                <a:cs typeface="Arial" pitchFamily="34" charset="0"/>
              </a:rPr>
              <a:t>called</a:t>
            </a:r>
            <a:r>
              <a:rPr lang="en-US" sz="1800" dirty="0">
                <a:latin typeface="Arial" pitchFamily="34" charset="0"/>
                <a:cs typeface="Arial" pitchFamily="34" charset="0"/>
              </a:rPr>
              <a:t> Dudley and in their opinion there </a:t>
            </a:r>
            <a:r>
              <a:rPr lang="en-US" sz="1800" b="1" dirty="0">
                <a:solidFill>
                  <a:srgbClr val="00B050"/>
                </a:solidFill>
                <a:latin typeface="Arial" pitchFamily="34" charset="0"/>
                <a:cs typeface="Arial" pitchFamily="34" charset="0"/>
              </a:rPr>
              <a:t>was</a:t>
            </a:r>
            <a:r>
              <a:rPr lang="en-US" sz="1800" dirty="0">
                <a:latin typeface="Arial" pitchFamily="34" charset="0"/>
                <a:cs typeface="Arial" pitchFamily="34" charset="0"/>
              </a:rPr>
              <a:t> no finer boy anywhere.</a:t>
            </a:r>
            <a:endParaRPr lang="en-GB" sz="1800" dirty="0">
              <a:latin typeface="Arial" pitchFamily="34" charset="0"/>
              <a:cs typeface="Arial" pitchFamily="34" charset="0"/>
            </a:endParaRPr>
          </a:p>
          <a:p>
            <a:endParaRPr lang="en-GB" dirty="0"/>
          </a:p>
        </p:txBody>
      </p:sp>
      <p:sp>
        <p:nvSpPr>
          <p:cNvPr id="4" name="Slide Number Placeholder 3"/>
          <p:cNvSpPr>
            <a:spLocks noGrp="1"/>
          </p:cNvSpPr>
          <p:nvPr>
            <p:ph type="sldNum" sz="quarter" idx="12"/>
          </p:nvPr>
        </p:nvSpPr>
        <p:spPr/>
        <p:txBody>
          <a:bodyPr/>
          <a:lstStyle/>
          <a:p>
            <a:fld id="{72051ED8-246A-4ED7-BA39-F0E168D1450D}" type="slidenum">
              <a:rPr lang="en-GB" smtClean="0"/>
              <a:pPr/>
              <a:t>24</a:t>
            </a:fld>
            <a:endParaRPr lang="en-GB" dirty="0"/>
          </a:p>
        </p:txBody>
      </p:sp>
    </p:spTree>
    <p:extLst>
      <p:ext uri="{BB962C8B-B14F-4D97-AF65-F5344CB8AC3E}">
        <p14:creationId xmlns:p14="http://schemas.microsoft.com/office/powerpoint/2010/main" val="3512426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890080" cy="1143000"/>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Language Detectives</a:t>
            </a:r>
          </a:p>
        </p:txBody>
      </p:sp>
      <p:sp>
        <p:nvSpPr>
          <p:cNvPr id="3" name="Content Placeholder 2"/>
          <p:cNvSpPr>
            <a:spLocks noGrp="1"/>
          </p:cNvSpPr>
          <p:nvPr>
            <p:ph idx="1"/>
          </p:nvPr>
        </p:nvSpPr>
        <p:spPr>
          <a:xfrm>
            <a:off x="611560" y="1484784"/>
            <a:ext cx="7890080" cy="5149552"/>
          </a:xfrm>
        </p:spPr>
        <p:txBody>
          <a:bodyPr/>
          <a:lstStyle/>
          <a:p>
            <a:pPr marL="82296" indent="0">
              <a:buNone/>
            </a:pPr>
            <a:endParaRPr lang="en-GB" dirty="0" smtClean="0">
              <a:latin typeface="Arial" panose="020B0604020202020204" pitchFamily="34" charset="0"/>
              <a:cs typeface="Arial" panose="020B0604020202020204" pitchFamily="34" charset="0"/>
            </a:endParaRPr>
          </a:p>
          <a:p>
            <a:pPr marL="82296" indent="0">
              <a:buNone/>
            </a:pPr>
            <a:endParaRPr lang="en-GB" dirty="0">
              <a:latin typeface="Arial" panose="020B0604020202020204" pitchFamily="34" charset="0"/>
              <a:cs typeface="Arial" panose="020B0604020202020204" pitchFamily="34" charset="0"/>
            </a:endParaRPr>
          </a:p>
          <a:p>
            <a:pPr marL="82296" indent="0">
              <a:buNone/>
            </a:pPr>
            <a:endParaRPr lang="en-GB" dirty="0" smtClean="0">
              <a:latin typeface="Arial" panose="020B0604020202020204" pitchFamily="34" charset="0"/>
              <a:cs typeface="Arial" panose="020B0604020202020204" pitchFamily="34" charset="0"/>
            </a:endParaRPr>
          </a:p>
          <a:p>
            <a:pPr marL="82296" indent="0">
              <a:buNone/>
            </a:pPr>
            <a:endParaRPr lang="en-GB" dirty="0">
              <a:latin typeface="Arial" panose="020B0604020202020204" pitchFamily="34" charset="0"/>
              <a:cs typeface="Arial" panose="020B0604020202020204" pitchFamily="34" charset="0"/>
            </a:endParaRPr>
          </a:p>
          <a:p>
            <a:pPr>
              <a:lnSpc>
                <a:spcPts val="2600"/>
              </a:lnSpc>
              <a:buClrTx/>
              <a:buSzPct val="100000"/>
              <a:buFont typeface="Arial" panose="020B0604020202020204" pitchFamily="34" charset="0"/>
              <a:buChar char="•"/>
            </a:pPr>
            <a:r>
              <a:rPr lang="en-GB" sz="1800" dirty="0" smtClean="0">
                <a:latin typeface="Arial" panose="020B0604020202020204" pitchFamily="34" charset="0"/>
                <a:cs typeface="Arial" panose="020B0604020202020204" pitchFamily="34" charset="0"/>
              </a:rPr>
              <a:t>Display posters of all the possible variations of the verbs </a:t>
            </a:r>
            <a:r>
              <a:rPr lang="en-GB" sz="1800" i="1" dirty="0" smtClean="0">
                <a:latin typeface="Arial" panose="020B0604020202020204" pitchFamily="34" charset="0"/>
                <a:cs typeface="Arial" panose="020B0604020202020204" pitchFamily="34" charset="0"/>
              </a:rPr>
              <a:t>be </a:t>
            </a:r>
            <a:r>
              <a:rPr lang="en-GB" sz="1800" dirty="0" smtClean="0">
                <a:latin typeface="Arial" panose="020B0604020202020204" pitchFamily="34" charset="0"/>
                <a:cs typeface="Arial" panose="020B0604020202020204" pitchFamily="34" charset="0"/>
              </a:rPr>
              <a:t>and </a:t>
            </a:r>
            <a:r>
              <a:rPr lang="en-GB" sz="1800" i="1" dirty="0" smtClean="0">
                <a:latin typeface="Arial" panose="020B0604020202020204" pitchFamily="34" charset="0"/>
                <a:cs typeface="Arial" panose="020B0604020202020204" pitchFamily="34" charset="0"/>
              </a:rPr>
              <a:t>have</a:t>
            </a:r>
            <a:r>
              <a:rPr lang="en-GB" sz="1800" dirty="0" smtClean="0">
                <a:latin typeface="Arial" panose="020B0604020202020204" pitchFamily="34" charset="0"/>
                <a:cs typeface="Arial" panose="020B0604020202020204" pitchFamily="34" charset="0"/>
              </a:rPr>
              <a:t> and explain they are very common verbs in English;</a:t>
            </a:r>
          </a:p>
          <a:p>
            <a:pPr>
              <a:lnSpc>
                <a:spcPts val="2600"/>
              </a:lnSpc>
              <a:buClrTx/>
              <a:buSzPct val="100000"/>
              <a:buFont typeface="Arial" panose="020B0604020202020204" pitchFamily="34" charset="0"/>
              <a:buChar char="•"/>
            </a:pPr>
            <a:r>
              <a:rPr lang="en-GB" sz="1800" dirty="0" smtClean="0">
                <a:latin typeface="Arial" panose="020B0604020202020204" pitchFamily="34" charset="0"/>
                <a:cs typeface="Arial" panose="020B0604020202020204" pitchFamily="34" charset="0"/>
              </a:rPr>
              <a:t>Give out a range of authentic texts of about 200 words and ask children to underline all incidences of the verbs </a:t>
            </a:r>
            <a:r>
              <a:rPr lang="en-GB" sz="1800" i="1" dirty="0" smtClean="0">
                <a:latin typeface="Arial" panose="020B0604020202020204" pitchFamily="34" charset="0"/>
                <a:cs typeface="Arial" panose="020B0604020202020204" pitchFamily="34" charset="0"/>
              </a:rPr>
              <a:t>be </a:t>
            </a:r>
            <a:r>
              <a:rPr lang="en-GB" sz="1800" dirty="0" smtClean="0">
                <a:latin typeface="Arial" panose="020B0604020202020204" pitchFamily="34" charset="0"/>
                <a:cs typeface="Arial" panose="020B0604020202020204" pitchFamily="34" charset="0"/>
              </a:rPr>
              <a:t>and </a:t>
            </a:r>
            <a:r>
              <a:rPr lang="en-GB" sz="1800" i="1" dirty="0" smtClean="0">
                <a:latin typeface="Arial" panose="020B0604020202020204" pitchFamily="34" charset="0"/>
                <a:cs typeface="Arial" panose="020B0604020202020204" pitchFamily="34" charset="0"/>
              </a:rPr>
              <a:t>have </a:t>
            </a:r>
            <a:r>
              <a:rPr lang="en-GB" sz="1800" dirty="0" smtClean="0">
                <a:latin typeface="Arial" panose="020B0604020202020204" pitchFamily="34" charset="0"/>
                <a:cs typeface="Arial" panose="020B0604020202020204" pitchFamily="34" charset="0"/>
              </a:rPr>
              <a:t>in their texts, using the posters as a guide.  Who has the most examples?</a:t>
            </a:r>
          </a:p>
          <a:p>
            <a:pPr>
              <a:lnSpc>
                <a:spcPts val="2600"/>
              </a:lnSpc>
              <a:buClrTx/>
              <a:buSzPct val="100000"/>
              <a:buFont typeface="Arial" panose="020B0604020202020204" pitchFamily="34" charset="0"/>
              <a:buChar char="•"/>
            </a:pPr>
            <a:r>
              <a:rPr lang="en-GB" sz="1800" dirty="0" smtClean="0">
                <a:latin typeface="Arial" panose="020B0604020202020204" pitchFamily="34" charset="0"/>
                <a:cs typeface="Arial" panose="020B0604020202020204" pitchFamily="34" charset="0"/>
              </a:rPr>
              <a:t>Support children from an early age in simply knowing that these variations of </a:t>
            </a:r>
            <a:r>
              <a:rPr lang="en-GB" sz="1800" i="1" dirty="0" smtClean="0">
                <a:latin typeface="Arial" panose="020B0604020202020204" pitchFamily="34" charset="0"/>
                <a:cs typeface="Arial" panose="020B0604020202020204" pitchFamily="34" charset="0"/>
              </a:rPr>
              <a:t>be</a:t>
            </a:r>
            <a:r>
              <a:rPr lang="en-GB" sz="1800" dirty="0" smtClean="0">
                <a:latin typeface="Arial" panose="020B0604020202020204" pitchFamily="34" charset="0"/>
                <a:cs typeface="Arial" panose="020B0604020202020204" pitchFamily="34" charset="0"/>
              </a:rPr>
              <a:t> and </a:t>
            </a:r>
            <a:r>
              <a:rPr lang="en-GB" sz="1800" i="1" dirty="0" smtClean="0">
                <a:latin typeface="Arial" panose="020B0604020202020204" pitchFamily="34" charset="0"/>
                <a:cs typeface="Arial" panose="020B0604020202020204" pitchFamily="34" charset="0"/>
              </a:rPr>
              <a:t>have</a:t>
            </a:r>
            <a:r>
              <a:rPr lang="en-GB" sz="1800" dirty="0" smtClean="0">
                <a:latin typeface="Arial" panose="020B0604020202020204" pitchFamily="34" charset="0"/>
                <a:cs typeface="Arial" panose="020B0604020202020204" pitchFamily="34" charset="0"/>
              </a:rPr>
              <a:t> are always verbs. </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2051ED8-246A-4ED7-BA39-F0E168D1450D}" type="slidenum">
              <a:rPr lang="en-GB" smtClean="0"/>
              <a:pPr/>
              <a:t>25</a:t>
            </a:fld>
            <a:endParaRPr lang="en-GB" dirty="0"/>
          </a:p>
        </p:txBody>
      </p:sp>
      <p:sp>
        <p:nvSpPr>
          <p:cNvPr id="5" name="Rounded Rectangle 4"/>
          <p:cNvSpPr/>
          <p:nvPr/>
        </p:nvSpPr>
        <p:spPr>
          <a:xfrm>
            <a:off x="1259632" y="1905167"/>
            <a:ext cx="3672408" cy="1379817"/>
          </a:xfrm>
          <a:prstGeom prst="roundRect">
            <a:avLst/>
          </a:prstGeom>
          <a:solidFill>
            <a:srgbClr val="85F7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b</a:t>
            </a:r>
            <a:r>
              <a:rPr lang="en-GB" sz="2800" dirty="0" smtClean="0">
                <a:solidFill>
                  <a:schemeClr val="tx1"/>
                </a:solidFill>
                <a:latin typeface="Arial" panose="020B0604020202020204" pitchFamily="34" charset="0"/>
                <a:cs typeface="Arial" panose="020B0604020202020204" pitchFamily="34" charset="0"/>
              </a:rPr>
              <a:t>e  am  are  is  was were  being  been</a:t>
            </a:r>
            <a:endParaRPr lang="en-GB" sz="28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5284273" y="1905167"/>
            <a:ext cx="3528392" cy="1440160"/>
          </a:xfrm>
          <a:prstGeom prst="roundRect">
            <a:avLst/>
          </a:prstGeom>
          <a:solidFill>
            <a:srgbClr val="E19C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h</a:t>
            </a:r>
            <a:r>
              <a:rPr lang="en-GB" sz="2800" dirty="0" smtClean="0">
                <a:solidFill>
                  <a:schemeClr val="tx1"/>
                </a:solidFill>
                <a:latin typeface="Arial" panose="020B0604020202020204" pitchFamily="34" charset="0"/>
                <a:cs typeface="Arial" panose="020B0604020202020204" pitchFamily="34" charset="0"/>
              </a:rPr>
              <a:t>ave   has  had  having</a:t>
            </a:r>
            <a:endParaRPr lang="en-GB"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796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9937104" cy="1143000"/>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Language Detectives: Lexical Verbs</a:t>
            </a:r>
          </a:p>
        </p:txBody>
      </p:sp>
      <p:sp>
        <p:nvSpPr>
          <p:cNvPr id="3" name="Content Placeholder 2"/>
          <p:cNvSpPr>
            <a:spLocks noGrp="1"/>
          </p:cNvSpPr>
          <p:nvPr>
            <p:ph idx="1"/>
          </p:nvPr>
        </p:nvSpPr>
        <p:spPr>
          <a:xfrm>
            <a:off x="467544" y="1340768"/>
            <a:ext cx="8568952" cy="5517232"/>
          </a:xfrm>
        </p:spPr>
        <p:txBody>
          <a:bodyPr>
            <a:normAutofit/>
          </a:bodyPr>
          <a:lstStyle/>
          <a:p>
            <a:pPr>
              <a:lnSpc>
                <a:spcPts val="2600"/>
              </a:lnSpc>
              <a:spcBef>
                <a:spcPts val="0"/>
              </a:spcBef>
              <a:buClrTx/>
              <a:buFont typeface="Wingdings" panose="05000000000000000000" pitchFamily="2" charset="2"/>
              <a:buChar char="q"/>
            </a:pPr>
            <a:r>
              <a:rPr lang="en-GB" sz="2000" dirty="0" smtClean="0">
                <a:latin typeface="Arial Narrow" panose="020B0606020202030204" pitchFamily="34" charset="0"/>
              </a:rPr>
              <a:t>Lexical (main) verbs are the verbs teachers are referring to when they talk about a ‘doing’ word;</a:t>
            </a:r>
          </a:p>
          <a:p>
            <a:pPr>
              <a:lnSpc>
                <a:spcPts val="2600"/>
              </a:lnSpc>
              <a:spcBef>
                <a:spcPts val="0"/>
              </a:spcBef>
              <a:buClrTx/>
              <a:buFont typeface="Wingdings" panose="05000000000000000000" pitchFamily="2" charset="2"/>
              <a:buChar char="q"/>
            </a:pPr>
            <a:r>
              <a:rPr lang="en-GB" sz="2000" dirty="0" smtClean="0">
                <a:latin typeface="Arial Narrow" panose="020B0606020202030204" pitchFamily="34" charset="0"/>
              </a:rPr>
              <a:t>But they often don’t express a lot of doing.</a:t>
            </a:r>
          </a:p>
          <a:p>
            <a:pPr>
              <a:lnSpc>
                <a:spcPts val="2600"/>
              </a:lnSpc>
              <a:spcBef>
                <a:spcPts val="0"/>
              </a:spcBef>
              <a:buClrTx/>
              <a:buFont typeface="Wingdings" panose="05000000000000000000" pitchFamily="2" charset="2"/>
              <a:buChar char="q"/>
            </a:pPr>
            <a:r>
              <a:rPr lang="en-GB" sz="2000" dirty="0" smtClean="0">
                <a:latin typeface="Arial Narrow" panose="020B0606020202030204" pitchFamily="34" charset="0"/>
              </a:rPr>
              <a:t>It can be helpful to think about </a:t>
            </a:r>
            <a:r>
              <a:rPr lang="en-GB" sz="2000" b="1" dirty="0" smtClean="0">
                <a:latin typeface="Arial Narrow" panose="020B0606020202030204" pitchFamily="34" charset="0"/>
              </a:rPr>
              <a:t>action</a:t>
            </a:r>
            <a:r>
              <a:rPr lang="en-GB" sz="2000" dirty="0" smtClean="0">
                <a:latin typeface="Arial Narrow" panose="020B0606020202030204" pitchFamily="34" charset="0"/>
              </a:rPr>
              <a:t> verbs, </a:t>
            </a:r>
            <a:r>
              <a:rPr lang="en-GB" sz="2000" b="1" dirty="0" smtClean="0">
                <a:latin typeface="Arial Narrow" panose="020B0606020202030204" pitchFamily="34" charset="0"/>
              </a:rPr>
              <a:t>reporting </a:t>
            </a:r>
            <a:r>
              <a:rPr lang="en-GB" sz="2000" dirty="0" smtClean="0">
                <a:latin typeface="Arial Narrow" panose="020B0606020202030204" pitchFamily="34" charset="0"/>
              </a:rPr>
              <a:t>verbs and </a:t>
            </a:r>
            <a:r>
              <a:rPr lang="en-GB" sz="2000" b="1" dirty="0" smtClean="0">
                <a:latin typeface="Arial Narrow" panose="020B0606020202030204" pitchFamily="34" charset="0"/>
              </a:rPr>
              <a:t>sensing </a:t>
            </a:r>
            <a:r>
              <a:rPr lang="en-GB" sz="2000" dirty="0" smtClean="0">
                <a:latin typeface="Arial Narrow" panose="020B0606020202030204" pitchFamily="34" charset="0"/>
              </a:rPr>
              <a:t>verbs</a:t>
            </a:r>
          </a:p>
          <a:p>
            <a:pPr marL="82296" indent="0">
              <a:lnSpc>
                <a:spcPts val="2600"/>
              </a:lnSpc>
              <a:spcBef>
                <a:spcPts val="0"/>
              </a:spcBef>
              <a:buNone/>
            </a:pPr>
            <a:endParaRPr lang="en-GB" sz="2000" dirty="0">
              <a:latin typeface="Arial Narrow" panose="020B0606020202030204" pitchFamily="34" charset="0"/>
            </a:endParaRPr>
          </a:p>
          <a:p>
            <a:pPr marL="82296" indent="0">
              <a:lnSpc>
                <a:spcPts val="2600"/>
              </a:lnSpc>
              <a:spcBef>
                <a:spcPts val="0"/>
              </a:spcBef>
              <a:buNone/>
            </a:pPr>
            <a:r>
              <a:rPr lang="en-GB" sz="2000" b="1" dirty="0" smtClean="0">
                <a:latin typeface="Arial Narrow" panose="020B0606020202030204" pitchFamily="34" charset="0"/>
              </a:rPr>
              <a:t>Action </a:t>
            </a:r>
            <a:r>
              <a:rPr lang="en-GB" sz="2000" b="1" dirty="0">
                <a:latin typeface="Arial Narrow" panose="020B0606020202030204" pitchFamily="34" charset="0"/>
              </a:rPr>
              <a:t>verbs: </a:t>
            </a:r>
            <a:r>
              <a:rPr lang="en-GB" sz="2000" dirty="0">
                <a:latin typeface="Arial Narrow" panose="020B0606020202030204" pitchFamily="34" charset="0"/>
              </a:rPr>
              <a:t>	</a:t>
            </a:r>
            <a:endParaRPr lang="en-GB" sz="2000" dirty="0" smtClean="0">
              <a:latin typeface="Arial Narrow" panose="020B0606020202030204" pitchFamily="34" charset="0"/>
            </a:endParaRPr>
          </a:p>
          <a:p>
            <a:pPr marL="82296" indent="0">
              <a:lnSpc>
                <a:spcPts val="2600"/>
              </a:lnSpc>
              <a:spcBef>
                <a:spcPts val="0"/>
              </a:spcBef>
              <a:buNone/>
            </a:pPr>
            <a:r>
              <a:rPr lang="en-GB" sz="2000" dirty="0" smtClean="0">
                <a:latin typeface="Arial Narrow" panose="020B0606020202030204" pitchFamily="34" charset="0"/>
              </a:rPr>
              <a:t>these </a:t>
            </a:r>
            <a:r>
              <a:rPr lang="en-GB" sz="2000" dirty="0">
                <a:latin typeface="Arial Narrow" panose="020B0606020202030204" pitchFamily="34" charset="0"/>
              </a:rPr>
              <a:t>verbs express an action, such as: </a:t>
            </a:r>
            <a:r>
              <a:rPr lang="en-GB" sz="2000" i="1" dirty="0">
                <a:latin typeface="Arial Narrow" panose="020B0606020202030204" pitchFamily="34" charset="0"/>
              </a:rPr>
              <a:t>jump, dance, eat</a:t>
            </a:r>
            <a:r>
              <a:rPr lang="en-GB" sz="2000" dirty="0">
                <a:latin typeface="Arial Narrow" panose="020B0606020202030204" pitchFamily="34" charset="0"/>
              </a:rPr>
              <a:t> or </a:t>
            </a:r>
            <a:r>
              <a:rPr lang="en-GB" sz="2000" i="1" dirty="0">
                <a:latin typeface="Arial Narrow" panose="020B0606020202030204" pitchFamily="34" charset="0"/>
              </a:rPr>
              <a:t>ache</a:t>
            </a:r>
            <a:r>
              <a:rPr lang="en-GB" sz="2000" dirty="0">
                <a:latin typeface="Arial Narrow" panose="020B0606020202030204" pitchFamily="34" charset="0"/>
              </a:rPr>
              <a:t>.  They do also express actions which are less obviously active such as: </a:t>
            </a:r>
            <a:r>
              <a:rPr lang="en-GB" sz="2000" i="1" dirty="0">
                <a:latin typeface="Arial Narrow" panose="020B0606020202030204" pitchFamily="34" charset="0"/>
              </a:rPr>
              <a:t>organise, lead</a:t>
            </a:r>
            <a:r>
              <a:rPr lang="en-GB" sz="2000" dirty="0">
                <a:latin typeface="Arial Narrow" panose="020B0606020202030204" pitchFamily="34" charset="0"/>
              </a:rPr>
              <a:t>, or </a:t>
            </a:r>
            <a:r>
              <a:rPr lang="en-GB" sz="2000" i="1" dirty="0">
                <a:latin typeface="Arial Narrow" panose="020B0606020202030204" pitchFamily="34" charset="0"/>
              </a:rPr>
              <a:t>survive</a:t>
            </a:r>
            <a:r>
              <a:rPr lang="en-GB" sz="2000" dirty="0">
                <a:latin typeface="Arial Narrow" panose="020B0606020202030204" pitchFamily="34" charset="0"/>
              </a:rPr>
              <a:t>.</a:t>
            </a:r>
          </a:p>
          <a:p>
            <a:pPr marL="82296" indent="0">
              <a:lnSpc>
                <a:spcPts val="2600"/>
              </a:lnSpc>
              <a:spcBef>
                <a:spcPts val="0"/>
              </a:spcBef>
              <a:buNone/>
            </a:pPr>
            <a:endParaRPr lang="en-GB" sz="2000" b="1" dirty="0" smtClean="0">
              <a:latin typeface="Arial Narrow" panose="020B0606020202030204" pitchFamily="34" charset="0"/>
            </a:endParaRPr>
          </a:p>
          <a:p>
            <a:pPr marL="82296" indent="0">
              <a:lnSpc>
                <a:spcPts val="2600"/>
              </a:lnSpc>
              <a:spcBef>
                <a:spcPts val="0"/>
              </a:spcBef>
              <a:buNone/>
            </a:pPr>
            <a:r>
              <a:rPr lang="en-GB" sz="2000" b="1" dirty="0" smtClean="0">
                <a:latin typeface="Arial Narrow" panose="020B0606020202030204" pitchFamily="34" charset="0"/>
              </a:rPr>
              <a:t>Reporting </a:t>
            </a:r>
            <a:r>
              <a:rPr lang="en-GB" sz="2000" b="1" dirty="0">
                <a:latin typeface="Arial Narrow" panose="020B0606020202030204" pitchFamily="34" charset="0"/>
              </a:rPr>
              <a:t>verbs</a:t>
            </a:r>
            <a:r>
              <a:rPr lang="en-GB" sz="2000" dirty="0">
                <a:latin typeface="Arial Narrow" panose="020B0606020202030204" pitchFamily="34" charset="0"/>
              </a:rPr>
              <a:t>:	</a:t>
            </a:r>
            <a:endParaRPr lang="en-GB" sz="2000" dirty="0" smtClean="0">
              <a:latin typeface="Arial Narrow" panose="020B0606020202030204" pitchFamily="34" charset="0"/>
            </a:endParaRPr>
          </a:p>
          <a:p>
            <a:pPr marL="82296" indent="0">
              <a:lnSpc>
                <a:spcPts val="2600"/>
              </a:lnSpc>
              <a:spcBef>
                <a:spcPts val="0"/>
              </a:spcBef>
              <a:buNone/>
            </a:pPr>
            <a:r>
              <a:rPr lang="en-GB" sz="2000" dirty="0" smtClean="0">
                <a:latin typeface="Arial Narrow" panose="020B0606020202030204" pitchFamily="34" charset="0"/>
              </a:rPr>
              <a:t>these </a:t>
            </a:r>
            <a:r>
              <a:rPr lang="en-GB" sz="2000" dirty="0">
                <a:latin typeface="Arial Narrow" panose="020B0606020202030204" pitchFamily="34" charset="0"/>
              </a:rPr>
              <a:t>verbs tend to relate to speech and how something is said, such as: </a:t>
            </a:r>
            <a:r>
              <a:rPr lang="en-GB" sz="2000" i="1" dirty="0">
                <a:latin typeface="Arial Narrow" panose="020B0606020202030204" pitchFamily="34" charset="0"/>
              </a:rPr>
              <a:t>whisper,  suggest, exclaim</a:t>
            </a:r>
            <a:r>
              <a:rPr lang="en-GB" sz="2000" dirty="0">
                <a:latin typeface="Arial Narrow" panose="020B0606020202030204" pitchFamily="34" charset="0"/>
              </a:rPr>
              <a:t> or </a:t>
            </a:r>
            <a:r>
              <a:rPr lang="en-GB" sz="2000" i="1" dirty="0">
                <a:latin typeface="Arial Narrow" panose="020B0606020202030204" pitchFamily="34" charset="0"/>
              </a:rPr>
              <a:t>shout</a:t>
            </a:r>
            <a:r>
              <a:rPr lang="en-GB" sz="2000" dirty="0">
                <a:latin typeface="Arial Narrow" panose="020B0606020202030204" pitchFamily="34" charset="0"/>
              </a:rPr>
              <a:t>.</a:t>
            </a:r>
          </a:p>
          <a:p>
            <a:pPr marL="82296" indent="0">
              <a:lnSpc>
                <a:spcPts val="2600"/>
              </a:lnSpc>
              <a:spcBef>
                <a:spcPts val="0"/>
              </a:spcBef>
              <a:buNone/>
            </a:pPr>
            <a:endParaRPr lang="en-GB" sz="2000" b="1" dirty="0" smtClean="0">
              <a:latin typeface="Arial Narrow" panose="020B0606020202030204" pitchFamily="34" charset="0"/>
            </a:endParaRPr>
          </a:p>
          <a:p>
            <a:pPr marL="82296" indent="0">
              <a:lnSpc>
                <a:spcPts val="2600"/>
              </a:lnSpc>
              <a:spcBef>
                <a:spcPts val="0"/>
              </a:spcBef>
              <a:buNone/>
            </a:pPr>
            <a:r>
              <a:rPr lang="en-GB" sz="2000" b="1" dirty="0" smtClean="0">
                <a:latin typeface="Arial Narrow" panose="020B0606020202030204" pitchFamily="34" charset="0"/>
              </a:rPr>
              <a:t>Sensing </a:t>
            </a:r>
            <a:r>
              <a:rPr lang="en-GB" sz="2000" b="1" dirty="0">
                <a:latin typeface="Arial Narrow" panose="020B0606020202030204" pitchFamily="34" charset="0"/>
              </a:rPr>
              <a:t>verbs:</a:t>
            </a:r>
            <a:r>
              <a:rPr lang="en-GB" sz="2000" dirty="0">
                <a:latin typeface="Arial Narrow" panose="020B0606020202030204" pitchFamily="34" charset="0"/>
              </a:rPr>
              <a:t>	</a:t>
            </a:r>
            <a:endParaRPr lang="en-GB" sz="2000" dirty="0" smtClean="0">
              <a:latin typeface="Arial Narrow" panose="020B0606020202030204" pitchFamily="34" charset="0"/>
            </a:endParaRPr>
          </a:p>
          <a:p>
            <a:pPr marL="82296" indent="0">
              <a:lnSpc>
                <a:spcPts val="2600"/>
              </a:lnSpc>
              <a:spcBef>
                <a:spcPts val="0"/>
              </a:spcBef>
              <a:buNone/>
            </a:pPr>
            <a:r>
              <a:rPr lang="en-GB" sz="2000" dirty="0" smtClean="0">
                <a:latin typeface="Arial Narrow" panose="020B0606020202030204" pitchFamily="34" charset="0"/>
              </a:rPr>
              <a:t>these </a:t>
            </a:r>
            <a:r>
              <a:rPr lang="en-GB" sz="2000" dirty="0">
                <a:latin typeface="Arial Narrow" panose="020B0606020202030204" pitchFamily="34" charset="0"/>
              </a:rPr>
              <a:t>verbs express thinking, feeling or understanding, and include verbs such as: </a:t>
            </a:r>
            <a:r>
              <a:rPr lang="en-GB" sz="2000" i="1" dirty="0">
                <a:latin typeface="Arial Narrow" panose="020B0606020202030204" pitchFamily="34" charset="0"/>
              </a:rPr>
              <a:t>believe, know, imagine, enjoy, fear, see</a:t>
            </a:r>
            <a:r>
              <a:rPr lang="en-GB" sz="2000" dirty="0">
                <a:latin typeface="Arial Narrow" panose="020B0606020202030204" pitchFamily="34" charset="0"/>
              </a:rPr>
              <a:t> or </a:t>
            </a:r>
            <a:r>
              <a:rPr lang="en-GB" sz="2000" i="1" dirty="0">
                <a:latin typeface="Arial Narrow" panose="020B0606020202030204" pitchFamily="34" charset="0"/>
              </a:rPr>
              <a:t>hear.</a:t>
            </a:r>
            <a:endParaRPr lang="en-GB" sz="2000" dirty="0">
              <a:latin typeface="Arial Narrow" panose="020B0606020202030204" pitchFamily="34" charset="0"/>
            </a:endParaRPr>
          </a:p>
          <a:p>
            <a:endParaRPr lang="en-GB" dirty="0"/>
          </a:p>
        </p:txBody>
      </p:sp>
      <p:sp>
        <p:nvSpPr>
          <p:cNvPr id="4" name="Slide Number Placeholder 3"/>
          <p:cNvSpPr>
            <a:spLocks noGrp="1"/>
          </p:cNvSpPr>
          <p:nvPr>
            <p:ph type="sldNum" sz="quarter" idx="12"/>
          </p:nvPr>
        </p:nvSpPr>
        <p:spPr/>
        <p:txBody>
          <a:bodyPr/>
          <a:lstStyle/>
          <a:p>
            <a:fld id="{72051ED8-246A-4ED7-BA39-F0E168D1450D}" type="slidenum">
              <a:rPr lang="en-GB" smtClean="0"/>
              <a:pPr/>
              <a:t>26</a:t>
            </a:fld>
            <a:endParaRPr lang="en-GB" dirty="0"/>
          </a:p>
        </p:txBody>
      </p:sp>
    </p:spTree>
    <p:extLst>
      <p:ext uri="{BB962C8B-B14F-4D97-AF65-F5344CB8AC3E}">
        <p14:creationId xmlns:p14="http://schemas.microsoft.com/office/powerpoint/2010/main" val="3590152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13" y="404664"/>
            <a:ext cx="7890080" cy="1143000"/>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Teacher Knowledge</a:t>
            </a:r>
          </a:p>
        </p:txBody>
      </p:sp>
      <p:sp>
        <p:nvSpPr>
          <p:cNvPr id="3" name="Content Placeholder 2"/>
          <p:cNvSpPr>
            <a:spLocks noGrp="1"/>
          </p:cNvSpPr>
          <p:nvPr>
            <p:ph idx="1"/>
          </p:nvPr>
        </p:nvSpPr>
        <p:spPr>
          <a:xfrm>
            <a:off x="611560" y="1484784"/>
            <a:ext cx="7992888" cy="4800600"/>
          </a:xfrm>
        </p:spPr>
        <p:txBody>
          <a:bodyPr>
            <a:normAutofit/>
          </a:bodyPr>
          <a:lstStyle/>
          <a:p>
            <a:pPr marL="82296" indent="0">
              <a:lnSpc>
                <a:spcPts val="2800"/>
              </a:lnSpc>
              <a:buNone/>
            </a:pPr>
            <a:r>
              <a:rPr lang="en-GB" sz="1800" dirty="0" smtClean="0">
                <a:latin typeface="Arial" panose="020B0604020202020204" pitchFamily="34" charset="0"/>
                <a:cs typeface="Arial" panose="020B0604020202020204" pitchFamily="34" charset="0"/>
              </a:rPr>
              <a:t>It does help you in your work with children if you understand the difference between </a:t>
            </a:r>
            <a:r>
              <a:rPr lang="en-GB" sz="1800" b="1" dirty="0" smtClean="0">
                <a:latin typeface="Arial" panose="020B0604020202020204" pitchFamily="34" charset="0"/>
                <a:cs typeface="Arial" panose="020B0604020202020204" pitchFamily="34" charset="0"/>
              </a:rPr>
              <a:t>main</a:t>
            </a:r>
            <a:r>
              <a:rPr lang="en-GB" sz="1800" dirty="0" smtClean="0">
                <a:latin typeface="Arial" panose="020B0604020202020204" pitchFamily="34" charset="0"/>
                <a:cs typeface="Arial" panose="020B0604020202020204" pitchFamily="34" charset="0"/>
              </a:rPr>
              <a:t> and </a:t>
            </a:r>
            <a:r>
              <a:rPr lang="en-GB" sz="1800" b="1" dirty="0">
                <a:latin typeface="Arial" panose="020B0604020202020204" pitchFamily="34" charset="0"/>
                <a:cs typeface="Arial" panose="020B0604020202020204" pitchFamily="34" charset="0"/>
              </a:rPr>
              <a:t>auxiliary</a:t>
            </a:r>
            <a:r>
              <a:rPr lang="en-GB" sz="1800" dirty="0">
                <a:latin typeface="Arial" panose="020B0604020202020204" pitchFamily="34" charset="0"/>
                <a:cs typeface="Arial" panose="020B0604020202020204" pitchFamily="34" charset="0"/>
              </a:rPr>
              <a:t> verbs, including </a:t>
            </a:r>
            <a:r>
              <a:rPr lang="en-GB" sz="1800" b="1" dirty="0">
                <a:latin typeface="Arial" panose="020B0604020202020204" pitchFamily="34" charset="0"/>
                <a:cs typeface="Arial" panose="020B0604020202020204" pitchFamily="34" charset="0"/>
              </a:rPr>
              <a:t>modal</a:t>
            </a:r>
            <a:r>
              <a:rPr lang="en-GB" sz="1800" dirty="0">
                <a:latin typeface="Arial" panose="020B0604020202020204" pitchFamily="34" charset="0"/>
                <a:cs typeface="Arial" panose="020B0604020202020204" pitchFamily="34" charset="0"/>
              </a:rPr>
              <a:t> verbs.</a:t>
            </a:r>
          </a:p>
          <a:p>
            <a:pPr marL="82296" indent="0">
              <a:lnSpc>
                <a:spcPts val="2800"/>
              </a:lnSpc>
              <a:buNone/>
            </a:pP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marL="723900" indent="0">
              <a:buNone/>
            </a:pPr>
            <a:r>
              <a:rPr lang="en-GB" sz="2000" dirty="0" smtClean="0">
                <a:latin typeface="Arial" panose="020B0604020202020204" pitchFamily="34" charset="0"/>
                <a:cs typeface="Arial" panose="020B0604020202020204" pitchFamily="34" charset="0"/>
              </a:rPr>
              <a:t>I </a:t>
            </a:r>
            <a:r>
              <a:rPr lang="en-GB" sz="2000" dirty="0" smtClean="0">
                <a:solidFill>
                  <a:srgbClr val="00B050"/>
                </a:solidFill>
                <a:latin typeface="Arial" panose="020B0604020202020204" pitchFamily="34" charset="0"/>
                <a:cs typeface="Arial" panose="020B0604020202020204" pitchFamily="34" charset="0"/>
              </a:rPr>
              <a:t>dance</a:t>
            </a:r>
          </a:p>
          <a:p>
            <a:pPr marL="723900" indent="0">
              <a:buNone/>
            </a:pPr>
            <a:r>
              <a:rPr lang="en-GB" sz="2000" dirty="0" smtClean="0">
                <a:latin typeface="Arial" panose="020B0604020202020204" pitchFamily="34" charset="0"/>
                <a:cs typeface="Arial" panose="020B0604020202020204" pitchFamily="34" charset="0"/>
              </a:rPr>
              <a:t>I </a:t>
            </a:r>
            <a:r>
              <a:rPr lang="en-GB" sz="2000" dirty="0" smtClean="0">
                <a:solidFill>
                  <a:srgbClr val="00B050"/>
                </a:solidFill>
                <a:latin typeface="Arial" panose="020B0604020202020204" pitchFamily="34" charset="0"/>
                <a:cs typeface="Arial" panose="020B0604020202020204" pitchFamily="34" charset="0"/>
              </a:rPr>
              <a:t>am dancing</a:t>
            </a:r>
          </a:p>
          <a:p>
            <a:pPr marL="723900" indent="0">
              <a:buNone/>
            </a:pPr>
            <a:r>
              <a:rPr lang="en-GB" sz="2000" dirty="0" smtClean="0">
                <a:latin typeface="Arial" panose="020B0604020202020204" pitchFamily="34" charset="0"/>
                <a:cs typeface="Arial" panose="020B0604020202020204" pitchFamily="34" charset="0"/>
              </a:rPr>
              <a:t>I </a:t>
            </a:r>
            <a:r>
              <a:rPr lang="en-GB" sz="2000" dirty="0" smtClean="0">
                <a:solidFill>
                  <a:srgbClr val="00B050"/>
                </a:solidFill>
                <a:latin typeface="Arial" panose="020B0604020202020204" pitchFamily="34" charset="0"/>
                <a:cs typeface="Arial" panose="020B0604020202020204" pitchFamily="34" charset="0"/>
              </a:rPr>
              <a:t>danced</a:t>
            </a:r>
          </a:p>
          <a:p>
            <a:pPr marL="723900" indent="0">
              <a:buNone/>
            </a:pPr>
            <a:r>
              <a:rPr lang="en-GB" sz="2000" dirty="0" smtClean="0">
                <a:latin typeface="Arial" panose="020B0604020202020204" pitchFamily="34" charset="0"/>
                <a:cs typeface="Arial" panose="020B0604020202020204" pitchFamily="34" charset="0"/>
              </a:rPr>
              <a:t>I </a:t>
            </a:r>
            <a:r>
              <a:rPr lang="en-GB" sz="2000" dirty="0" smtClean="0">
                <a:solidFill>
                  <a:srgbClr val="00B050"/>
                </a:solidFill>
                <a:latin typeface="Arial" panose="020B0604020202020204" pitchFamily="34" charset="0"/>
                <a:cs typeface="Arial" panose="020B0604020202020204" pitchFamily="34" charset="0"/>
              </a:rPr>
              <a:t>was dancing</a:t>
            </a:r>
          </a:p>
          <a:p>
            <a:pPr marL="723900" indent="0">
              <a:buNone/>
            </a:pPr>
            <a:r>
              <a:rPr lang="en-GB" sz="2000" dirty="0" smtClean="0">
                <a:latin typeface="Arial" panose="020B0604020202020204" pitchFamily="34" charset="0"/>
                <a:cs typeface="Arial" panose="020B0604020202020204" pitchFamily="34" charset="0"/>
              </a:rPr>
              <a:t>I </a:t>
            </a:r>
            <a:r>
              <a:rPr lang="en-GB" sz="2000" dirty="0" smtClean="0">
                <a:solidFill>
                  <a:srgbClr val="00B050"/>
                </a:solidFill>
                <a:latin typeface="Arial" panose="020B0604020202020204" pitchFamily="34" charset="0"/>
                <a:cs typeface="Arial" panose="020B0604020202020204" pitchFamily="34" charset="0"/>
              </a:rPr>
              <a:t>had danced</a:t>
            </a:r>
          </a:p>
          <a:p>
            <a:pPr marL="723900" indent="0">
              <a:buNone/>
            </a:pPr>
            <a:r>
              <a:rPr lang="en-GB" sz="2000" dirty="0" smtClean="0">
                <a:latin typeface="Arial" panose="020B0604020202020204" pitchFamily="34" charset="0"/>
                <a:cs typeface="Arial" panose="020B0604020202020204" pitchFamily="34" charset="0"/>
              </a:rPr>
              <a:t>I </a:t>
            </a:r>
            <a:r>
              <a:rPr lang="en-GB" sz="2000" dirty="0" smtClean="0">
                <a:solidFill>
                  <a:srgbClr val="00B050"/>
                </a:solidFill>
                <a:latin typeface="Arial" panose="020B0604020202020204" pitchFamily="34" charset="0"/>
                <a:cs typeface="Arial" panose="020B0604020202020204" pitchFamily="34" charset="0"/>
              </a:rPr>
              <a:t>could have danced</a:t>
            </a:r>
          </a:p>
          <a:p>
            <a:pPr marL="723900" indent="0">
              <a:buNone/>
            </a:pPr>
            <a:r>
              <a:rPr lang="en-GB" sz="2000" dirty="0" smtClean="0">
                <a:latin typeface="Arial" panose="020B0604020202020204" pitchFamily="34" charset="0"/>
                <a:cs typeface="Arial" panose="020B0604020202020204" pitchFamily="34" charset="0"/>
              </a:rPr>
              <a:t>I </a:t>
            </a:r>
            <a:r>
              <a:rPr lang="en-GB" sz="2000" dirty="0" smtClean="0">
                <a:solidFill>
                  <a:srgbClr val="00B050"/>
                </a:solidFill>
                <a:latin typeface="Arial" panose="020B0604020202020204" pitchFamily="34" charset="0"/>
                <a:cs typeface="Arial" panose="020B0604020202020204" pitchFamily="34" charset="0"/>
              </a:rPr>
              <a:t>might be dancing</a:t>
            </a:r>
          </a:p>
          <a:p>
            <a:pPr marL="723900" indent="0">
              <a:buNone/>
            </a:pPr>
            <a:r>
              <a:rPr lang="en-GB" sz="2000" dirty="0" smtClean="0">
                <a:latin typeface="Arial" panose="020B0604020202020204" pitchFamily="34" charset="0"/>
                <a:cs typeface="Arial" panose="020B0604020202020204" pitchFamily="34" charset="0"/>
              </a:rPr>
              <a:t>I </a:t>
            </a:r>
            <a:r>
              <a:rPr lang="en-GB" sz="2000" dirty="0" smtClean="0">
                <a:solidFill>
                  <a:srgbClr val="00B050"/>
                </a:solidFill>
                <a:latin typeface="Arial" panose="020B0604020202020204" pitchFamily="34" charset="0"/>
                <a:cs typeface="Arial" panose="020B0604020202020204" pitchFamily="34" charset="0"/>
              </a:rPr>
              <a:t>should have been dancing</a:t>
            </a:r>
          </a:p>
        </p:txBody>
      </p:sp>
      <p:sp>
        <p:nvSpPr>
          <p:cNvPr id="4" name="Slide Number Placeholder 3"/>
          <p:cNvSpPr>
            <a:spLocks noGrp="1"/>
          </p:cNvSpPr>
          <p:nvPr>
            <p:ph type="sldNum" sz="quarter" idx="12"/>
          </p:nvPr>
        </p:nvSpPr>
        <p:spPr/>
        <p:txBody>
          <a:bodyPr/>
          <a:lstStyle/>
          <a:p>
            <a:fld id="{72051ED8-246A-4ED7-BA39-F0E168D1450D}" type="slidenum">
              <a:rPr lang="en-GB" smtClean="0"/>
              <a:pPr/>
              <a:t>27</a:t>
            </a:fld>
            <a:endParaRPr lang="en-GB" dirty="0"/>
          </a:p>
        </p:txBody>
      </p:sp>
      <p:sp>
        <p:nvSpPr>
          <p:cNvPr id="5" name="Rounded Rectangle 4"/>
          <p:cNvSpPr/>
          <p:nvPr/>
        </p:nvSpPr>
        <p:spPr>
          <a:xfrm>
            <a:off x="5292080" y="2780928"/>
            <a:ext cx="3024336" cy="1440160"/>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solidFill>
                <a:latin typeface="Arial" panose="020B0604020202020204" pitchFamily="34" charset="0"/>
                <a:cs typeface="Arial" panose="020B0604020202020204" pitchFamily="34" charset="0"/>
              </a:rPr>
              <a:t>These are all  verb phrases: a verb phrase can be one verb or a string of verbs one after another</a:t>
            </a:r>
            <a:endParaRPr lang="en-GB" sz="18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5796136" y="5157192"/>
            <a:ext cx="2952328" cy="1200329"/>
          </a:xfrm>
          <a:prstGeom prst="rect">
            <a:avLst/>
          </a:prstGeom>
          <a:solidFill>
            <a:srgbClr val="ECBFF3"/>
          </a:solidFill>
          <a:ln>
            <a:solidFill>
              <a:schemeClr val="tx1"/>
            </a:solidFill>
          </a:ln>
        </p:spPr>
        <p:txBody>
          <a:bodyPr wrap="square" rtlCol="0">
            <a:spAutoFit/>
          </a:bodyPr>
          <a:lstStyle/>
          <a:p>
            <a:r>
              <a:rPr lang="en-GB" sz="1800" i="1" dirty="0" smtClean="0">
                <a:latin typeface="Arial" panose="020B0604020202020204" pitchFamily="34" charset="0"/>
                <a:cs typeface="Arial" panose="020B0604020202020204" pitchFamily="34" charset="0"/>
              </a:rPr>
              <a:t>I </a:t>
            </a:r>
            <a:r>
              <a:rPr lang="en-GB" sz="1800" dirty="0" smtClean="0">
                <a:latin typeface="Arial" panose="020B0604020202020204" pitchFamily="34" charset="0"/>
                <a:cs typeface="Arial" panose="020B0604020202020204" pitchFamily="34" charset="0"/>
              </a:rPr>
              <a:t>is a pronoun: not part of the verb phrase but here to help the examples make sense</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670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890080" cy="1143000"/>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Teacher Knowledge</a:t>
            </a:r>
          </a:p>
        </p:txBody>
      </p:sp>
      <p:sp>
        <p:nvSpPr>
          <p:cNvPr id="3" name="Content Placeholder 2"/>
          <p:cNvSpPr>
            <a:spLocks noGrp="1"/>
          </p:cNvSpPr>
          <p:nvPr>
            <p:ph idx="1"/>
          </p:nvPr>
        </p:nvSpPr>
        <p:spPr>
          <a:xfrm>
            <a:off x="742135" y="1556792"/>
            <a:ext cx="7992888" cy="4800600"/>
          </a:xfrm>
        </p:spPr>
        <p:txBody>
          <a:bodyPr>
            <a:normAutofit/>
          </a:bodyPr>
          <a:lstStyle/>
          <a:p>
            <a:pPr marL="82296" indent="0">
              <a:lnSpc>
                <a:spcPts val="2800"/>
              </a:lnSpc>
              <a:buNone/>
            </a:pPr>
            <a:r>
              <a:rPr lang="en-GB" sz="1800" dirty="0" smtClean="0">
                <a:latin typeface="Arial" panose="020B0604020202020204" pitchFamily="34" charset="0"/>
                <a:cs typeface="Arial" panose="020B0604020202020204" pitchFamily="34" charset="0"/>
              </a:rPr>
              <a:t>It does help you in your work with children if you understand the difference between </a:t>
            </a:r>
            <a:r>
              <a:rPr lang="en-GB" sz="1800" b="1" dirty="0" smtClean="0">
                <a:latin typeface="Arial" panose="020B0604020202020204" pitchFamily="34" charset="0"/>
                <a:cs typeface="Arial" panose="020B0604020202020204" pitchFamily="34" charset="0"/>
              </a:rPr>
              <a:t>main</a:t>
            </a:r>
            <a:r>
              <a:rPr lang="en-GB" sz="1800" dirty="0" smtClean="0">
                <a:latin typeface="Arial" panose="020B0604020202020204" pitchFamily="34" charset="0"/>
                <a:cs typeface="Arial" panose="020B0604020202020204" pitchFamily="34" charset="0"/>
              </a:rPr>
              <a:t> and </a:t>
            </a:r>
            <a:r>
              <a:rPr lang="en-GB" sz="1800" b="1" dirty="0" smtClean="0">
                <a:latin typeface="Arial" panose="020B0604020202020204" pitchFamily="34" charset="0"/>
                <a:cs typeface="Arial" panose="020B0604020202020204" pitchFamily="34" charset="0"/>
              </a:rPr>
              <a:t>auxiliary</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verbs, including </a:t>
            </a:r>
            <a:r>
              <a:rPr lang="en-GB" sz="1800" b="1" dirty="0">
                <a:latin typeface="Arial" panose="020B0604020202020204" pitchFamily="34" charset="0"/>
                <a:cs typeface="Arial" panose="020B0604020202020204" pitchFamily="34" charset="0"/>
              </a:rPr>
              <a:t>modal</a:t>
            </a:r>
            <a:r>
              <a:rPr lang="en-GB" sz="1800" dirty="0">
                <a:latin typeface="Arial" panose="020B0604020202020204" pitchFamily="34" charset="0"/>
                <a:cs typeface="Arial" panose="020B0604020202020204" pitchFamily="34" charset="0"/>
              </a:rPr>
              <a:t> verbs.</a:t>
            </a:r>
          </a:p>
          <a:p>
            <a:pPr marL="82296" indent="0">
              <a:lnSpc>
                <a:spcPts val="2800"/>
              </a:lnSpc>
              <a:buNone/>
            </a:pPr>
            <a:r>
              <a:rPr lang="en-GB" sz="1800" dirty="0" smtClean="0">
                <a:latin typeface="Arial" panose="020B0604020202020204" pitchFamily="34" charset="0"/>
                <a:cs typeface="Arial" panose="020B0604020202020204" pitchFamily="34" charset="0"/>
              </a:rPr>
              <a:t>.</a:t>
            </a:r>
          </a:p>
          <a:p>
            <a:endParaRPr lang="en-GB" sz="1800" dirty="0">
              <a:latin typeface="Arial" panose="020B0604020202020204" pitchFamily="34" charset="0"/>
              <a:cs typeface="Arial" panose="020B0604020202020204" pitchFamily="34" charset="0"/>
            </a:endParaRPr>
          </a:p>
          <a:p>
            <a:pPr marL="723900" indent="0">
              <a:buNone/>
            </a:pPr>
            <a:r>
              <a:rPr lang="en-GB" sz="2000" dirty="0" smtClean="0">
                <a:latin typeface="Arial" panose="020B0604020202020204" pitchFamily="34" charset="0"/>
                <a:cs typeface="Arial" panose="020B0604020202020204" pitchFamily="34" charset="0"/>
              </a:rPr>
              <a:t>I </a:t>
            </a:r>
            <a:r>
              <a:rPr lang="en-GB" sz="2000" b="1" dirty="0" smtClean="0">
                <a:solidFill>
                  <a:srgbClr val="00B050"/>
                </a:solidFill>
                <a:latin typeface="Arial" panose="020B0604020202020204" pitchFamily="34" charset="0"/>
                <a:cs typeface="Arial" panose="020B0604020202020204" pitchFamily="34" charset="0"/>
              </a:rPr>
              <a:t>dance</a:t>
            </a:r>
          </a:p>
          <a:p>
            <a:pPr marL="723900" indent="0">
              <a:buNone/>
            </a:pPr>
            <a:r>
              <a:rPr lang="en-GB" sz="2000" dirty="0" smtClean="0">
                <a:latin typeface="Arial" panose="020B0604020202020204" pitchFamily="34" charset="0"/>
                <a:cs typeface="Arial" panose="020B0604020202020204" pitchFamily="34" charset="0"/>
              </a:rPr>
              <a:t>I am </a:t>
            </a:r>
            <a:r>
              <a:rPr lang="en-GB" sz="2000" b="1" dirty="0" smtClean="0">
                <a:solidFill>
                  <a:srgbClr val="00B050"/>
                </a:solidFill>
                <a:latin typeface="Arial" panose="020B0604020202020204" pitchFamily="34" charset="0"/>
                <a:cs typeface="Arial" panose="020B0604020202020204" pitchFamily="34" charset="0"/>
              </a:rPr>
              <a:t>dancing</a:t>
            </a:r>
          </a:p>
          <a:p>
            <a:pPr marL="723900" indent="0">
              <a:buNone/>
            </a:pPr>
            <a:r>
              <a:rPr lang="en-GB" sz="2000" dirty="0" smtClean="0">
                <a:latin typeface="Arial" panose="020B0604020202020204" pitchFamily="34" charset="0"/>
                <a:cs typeface="Arial" panose="020B0604020202020204" pitchFamily="34" charset="0"/>
              </a:rPr>
              <a:t>I </a:t>
            </a:r>
            <a:r>
              <a:rPr lang="en-GB" sz="2000" b="1" dirty="0" smtClean="0">
                <a:solidFill>
                  <a:srgbClr val="00B050"/>
                </a:solidFill>
                <a:latin typeface="Arial" panose="020B0604020202020204" pitchFamily="34" charset="0"/>
                <a:cs typeface="Arial" panose="020B0604020202020204" pitchFamily="34" charset="0"/>
              </a:rPr>
              <a:t>danced</a:t>
            </a:r>
          </a:p>
          <a:p>
            <a:pPr marL="723900" indent="0">
              <a:buNone/>
            </a:pPr>
            <a:r>
              <a:rPr lang="en-GB" sz="2000" dirty="0" smtClean="0">
                <a:latin typeface="Arial" panose="020B0604020202020204" pitchFamily="34" charset="0"/>
                <a:cs typeface="Arial" panose="020B0604020202020204" pitchFamily="34" charset="0"/>
              </a:rPr>
              <a:t>I was </a:t>
            </a:r>
            <a:r>
              <a:rPr lang="en-GB" sz="2000" b="1" dirty="0" smtClean="0">
                <a:solidFill>
                  <a:srgbClr val="00B050"/>
                </a:solidFill>
                <a:latin typeface="Arial" panose="020B0604020202020204" pitchFamily="34" charset="0"/>
                <a:cs typeface="Arial" panose="020B0604020202020204" pitchFamily="34" charset="0"/>
              </a:rPr>
              <a:t>dancing</a:t>
            </a:r>
          </a:p>
          <a:p>
            <a:pPr marL="723900" indent="0">
              <a:buNone/>
            </a:pPr>
            <a:r>
              <a:rPr lang="en-GB" sz="2000" dirty="0" smtClean="0">
                <a:latin typeface="Arial" panose="020B0604020202020204" pitchFamily="34" charset="0"/>
                <a:cs typeface="Arial" panose="020B0604020202020204" pitchFamily="34" charset="0"/>
              </a:rPr>
              <a:t>I had </a:t>
            </a:r>
            <a:r>
              <a:rPr lang="en-GB" sz="2000" b="1" dirty="0" smtClean="0">
                <a:solidFill>
                  <a:srgbClr val="00B050"/>
                </a:solidFill>
                <a:latin typeface="Arial" panose="020B0604020202020204" pitchFamily="34" charset="0"/>
                <a:cs typeface="Arial" panose="020B0604020202020204" pitchFamily="34" charset="0"/>
              </a:rPr>
              <a:t>danced</a:t>
            </a:r>
          </a:p>
          <a:p>
            <a:pPr marL="723900" indent="0">
              <a:buNone/>
            </a:pPr>
            <a:r>
              <a:rPr lang="en-GB" sz="2000" dirty="0" smtClean="0">
                <a:latin typeface="Arial" panose="020B0604020202020204" pitchFamily="34" charset="0"/>
                <a:cs typeface="Arial" panose="020B0604020202020204" pitchFamily="34" charset="0"/>
              </a:rPr>
              <a:t>I could have </a:t>
            </a:r>
            <a:r>
              <a:rPr lang="en-GB" sz="2000" b="1" dirty="0" smtClean="0">
                <a:solidFill>
                  <a:srgbClr val="00B050"/>
                </a:solidFill>
                <a:latin typeface="Arial" panose="020B0604020202020204" pitchFamily="34" charset="0"/>
                <a:cs typeface="Arial" panose="020B0604020202020204" pitchFamily="34" charset="0"/>
              </a:rPr>
              <a:t>danced</a:t>
            </a:r>
          </a:p>
          <a:p>
            <a:pPr marL="723900" indent="0">
              <a:buNone/>
            </a:pPr>
            <a:r>
              <a:rPr lang="en-GB" sz="2000" dirty="0" smtClean="0">
                <a:latin typeface="Arial" panose="020B0604020202020204" pitchFamily="34" charset="0"/>
                <a:cs typeface="Arial" panose="020B0604020202020204" pitchFamily="34" charset="0"/>
              </a:rPr>
              <a:t>I might be </a:t>
            </a:r>
            <a:r>
              <a:rPr lang="en-GB" sz="2000" b="1" dirty="0" smtClean="0">
                <a:solidFill>
                  <a:srgbClr val="00B050"/>
                </a:solidFill>
                <a:latin typeface="Arial" panose="020B0604020202020204" pitchFamily="34" charset="0"/>
                <a:cs typeface="Arial" panose="020B0604020202020204" pitchFamily="34" charset="0"/>
              </a:rPr>
              <a:t>dancing</a:t>
            </a:r>
          </a:p>
          <a:p>
            <a:pPr marL="723900" indent="0">
              <a:buNone/>
            </a:pPr>
            <a:r>
              <a:rPr lang="en-GB" sz="2000" dirty="0" smtClean="0">
                <a:latin typeface="Arial" panose="020B0604020202020204" pitchFamily="34" charset="0"/>
                <a:cs typeface="Arial" panose="020B0604020202020204" pitchFamily="34" charset="0"/>
              </a:rPr>
              <a:t>I should have been </a:t>
            </a:r>
            <a:r>
              <a:rPr lang="en-GB" sz="2000" b="1" dirty="0" smtClean="0">
                <a:solidFill>
                  <a:srgbClr val="00B050"/>
                </a:solidFill>
                <a:latin typeface="Arial" panose="020B0604020202020204" pitchFamily="34" charset="0"/>
                <a:cs typeface="Arial" panose="020B0604020202020204" pitchFamily="34" charset="0"/>
              </a:rPr>
              <a:t>dancing</a:t>
            </a:r>
          </a:p>
        </p:txBody>
      </p:sp>
      <p:sp>
        <p:nvSpPr>
          <p:cNvPr id="4" name="Slide Number Placeholder 3"/>
          <p:cNvSpPr>
            <a:spLocks noGrp="1"/>
          </p:cNvSpPr>
          <p:nvPr>
            <p:ph type="sldNum" sz="quarter" idx="12"/>
          </p:nvPr>
        </p:nvSpPr>
        <p:spPr/>
        <p:txBody>
          <a:bodyPr/>
          <a:lstStyle/>
          <a:p>
            <a:fld id="{72051ED8-246A-4ED7-BA39-F0E168D1450D}" type="slidenum">
              <a:rPr lang="en-GB" smtClean="0"/>
              <a:pPr/>
              <a:t>28</a:t>
            </a:fld>
            <a:endParaRPr lang="en-GB" dirty="0"/>
          </a:p>
        </p:txBody>
      </p:sp>
      <p:sp>
        <p:nvSpPr>
          <p:cNvPr id="5" name="Rounded Rectangle 4"/>
          <p:cNvSpPr/>
          <p:nvPr/>
        </p:nvSpPr>
        <p:spPr>
          <a:xfrm>
            <a:off x="5076056" y="2708920"/>
            <a:ext cx="3168352" cy="2088232"/>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GB" sz="1800" dirty="0" smtClean="0">
                <a:solidFill>
                  <a:schemeClr val="tx1"/>
                </a:solidFill>
                <a:latin typeface="Arial" panose="020B0604020202020204" pitchFamily="34" charset="0"/>
                <a:cs typeface="Arial" panose="020B0604020202020204" pitchFamily="34" charset="0"/>
              </a:rPr>
              <a:t>The </a:t>
            </a:r>
            <a:r>
              <a:rPr lang="en-GB" sz="1800" b="1" dirty="0" smtClean="0">
                <a:solidFill>
                  <a:schemeClr val="tx1"/>
                </a:solidFill>
                <a:latin typeface="Arial" panose="020B0604020202020204" pitchFamily="34" charset="0"/>
                <a:cs typeface="Arial" panose="020B0604020202020204" pitchFamily="34" charset="0"/>
              </a:rPr>
              <a:t>main</a:t>
            </a:r>
            <a:r>
              <a:rPr lang="en-GB" sz="1800" dirty="0" smtClean="0">
                <a:solidFill>
                  <a:schemeClr val="tx1"/>
                </a:solidFill>
                <a:latin typeface="Arial" panose="020B0604020202020204" pitchFamily="34" charset="0"/>
                <a:cs typeface="Arial" panose="020B0604020202020204" pitchFamily="34" charset="0"/>
              </a:rPr>
              <a:t> verb:</a:t>
            </a:r>
          </a:p>
          <a:p>
            <a:pPr algn="ctr">
              <a:lnSpc>
                <a:spcPts val="2400"/>
              </a:lnSpc>
            </a:pPr>
            <a:r>
              <a:rPr lang="en-GB" sz="1800" dirty="0" smtClean="0">
                <a:solidFill>
                  <a:schemeClr val="tx1"/>
                </a:solidFill>
                <a:latin typeface="Arial" panose="020B0604020202020204" pitchFamily="34" charset="0"/>
                <a:cs typeface="Arial" panose="020B0604020202020204" pitchFamily="34" charset="0"/>
              </a:rPr>
              <a:t>  this is often the ‘doing’ verb. It is the main verb in the phrase and the one you’d look up in a dictionary</a:t>
            </a:r>
            <a:endParaRPr lang="en-GB" sz="18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6084168" y="5320732"/>
            <a:ext cx="2664296" cy="1200329"/>
          </a:xfrm>
          <a:prstGeom prst="rect">
            <a:avLst/>
          </a:prstGeom>
          <a:solidFill>
            <a:srgbClr val="ECBFF3"/>
          </a:solidFill>
          <a:ln>
            <a:solidFill>
              <a:schemeClr val="tx1"/>
            </a:solidFill>
          </a:ln>
        </p:spPr>
        <p:txBody>
          <a:bodyPr wrap="square" rtlCol="0">
            <a:spAutoFit/>
          </a:bodyPr>
          <a:lstStyle/>
          <a:p>
            <a:r>
              <a:rPr lang="en-GB" sz="1800" dirty="0" smtClean="0">
                <a:latin typeface="Arial" panose="020B0604020202020204" pitchFamily="34" charset="0"/>
                <a:cs typeface="Arial" panose="020B0604020202020204" pitchFamily="34" charset="0"/>
              </a:rPr>
              <a:t>Look at the position of the main verb: it is either on its own or last in the verb phrase</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4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890080" cy="1143000"/>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Teacher Knowledge</a:t>
            </a:r>
          </a:p>
        </p:txBody>
      </p:sp>
      <p:sp>
        <p:nvSpPr>
          <p:cNvPr id="3" name="Content Placeholder 2"/>
          <p:cNvSpPr>
            <a:spLocks noGrp="1"/>
          </p:cNvSpPr>
          <p:nvPr>
            <p:ph idx="1"/>
          </p:nvPr>
        </p:nvSpPr>
        <p:spPr>
          <a:xfrm>
            <a:off x="539552" y="1444360"/>
            <a:ext cx="7992888" cy="4800600"/>
          </a:xfrm>
        </p:spPr>
        <p:txBody>
          <a:bodyPr>
            <a:normAutofit/>
          </a:bodyPr>
          <a:lstStyle/>
          <a:p>
            <a:pPr marL="82296" indent="0">
              <a:lnSpc>
                <a:spcPts val="2800"/>
              </a:lnSpc>
              <a:buNone/>
            </a:pPr>
            <a:r>
              <a:rPr lang="en-GB" sz="1800" dirty="0" smtClean="0">
                <a:latin typeface="Arial" panose="020B0604020202020204" pitchFamily="34" charset="0"/>
                <a:cs typeface="Arial" panose="020B0604020202020204" pitchFamily="34" charset="0"/>
              </a:rPr>
              <a:t>It does help you in your work with children if you understand the difference between main and </a:t>
            </a:r>
            <a:r>
              <a:rPr lang="en-GB" sz="1800" dirty="0">
                <a:latin typeface="Arial" panose="020B0604020202020204" pitchFamily="34" charset="0"/>
                <a:cs typeface="Arial" panose="020B0604020202020204" pitchFamily="34" charset="0"/>
              </a:rPr>
              <a:t>auxiliary verbs, including modal verbs.</a:t>
            </a:r>
          </a:p>
          <a:p>
            <a:pPr marL="82296" indent="0">
              <a:lnSpc>
                <a:spcPts val="2800"/>
              </a:lnSpc>
              <a:buNone/>
            </a:pPr>
            <a:r>
              <a:rPr lang="en-GB" sz="1800" dirty="0" smtClean="0">
                <a:latin typeface="Arial" panose="020B0604020202020204" pitchFamily="34" charset="0"/>
                <a:cs typeface="Arial" panose="020B0604020202020204" pitchFamily="34" charset="0"/>
              </a:rPr>
              <a:t>.</a:t>
            </a:r>
          </a:p>
          <a:p>
            <a:endParaRPr lang="en-GB" sz="1800" dirty="0">
              <a:latin typeface="Arial" panose="020B0604020202020204" pitchFamily="34" charset="0"/>
              <a:cs typeface="Arial" panose="020B0604020202020204" pitchFamily="34" charset="0"/>
            </a:endParaRPr>
          </a:p>
          <a:p>
            <a:pPr marL="723900" indent="0">
              <a:buNone/>
            </a:pPr>
            <a:r>
              <a:rPr lang="en-GB" sz="2000" dirty="0" smtClean="0">
                <a:latin typeface="Arial" panose="020B0604020202020204" pitchFamily="34" charset="0"/>
                <a:cs typeface="Arial" panose="020B0604020202020204" pitchFamily="34" charset="0"/>
              </a:rPr>
              <a:t>I </a:t>
            </a:r>
            <a:r>
              <a:rPr lang="en-GB" sz="2000" b="1" dirty="0" smtClean="0">
                <a:solidFill>
                  <a:srgbClr val="00B050"/>
                </a:solidFill>
                <a:latin typeface="Arial" panose="020B0604020202020204" pitchFamily="34" charset="0"/>
                <a:cs typeface="Arial" panose="020B0604020202020204" pitchFamily="34" charset="0"/>
              </a:rPr>
              <a:t>dance</a:t>
            </a:r>
          </a:p>
          <a:p>
            <a:pPr marL="723900" indent="0">
              <a:buNone/>
            </a:pPr>
            <a:r>
              <a:rPr lang="en-GB" sz="2000" dirty="0" smtClean="0">
                <a:latin typeface="Arial" panose="020B0604020202020204" pitchFamily="34" charset="0"/>
                <a:cs typeface="Arial" panose="020B0604020202020204" pitchFamily="34" charset="0"/>
              </a:rPr>
              <a:t>I </a:t>
            </a:r>
            <a:r>
              <a:rPr lang="en-GB" sz="2000" i="1" dirty="0" smtClean="0">
                <a:solidFill>
                  <a:schemeClr val="accent3">
                    <a:lumMod val="75000"/>
                  </a:schemeClr>
                </a:solidFill>
                <a:latin typeface="Arial" panose="020B0604020202020204" pitchFamily="34" charset="0"/>
                <a:cs typeface="Arial" panose="020B0604020202020204" pitchFamily="34" charset="0"/>
              </a:rPr>
              <a:t>am</a:t>
            </a:r>
            <a:r>
              <a:rPr lang="en-GB" sz="2000" dirty="0" smtClean="0">
                <a:latin typeface="Arial" panose="020B0604020202020204" pitchFamily="34" charset="0"/>
                <a:cs typeface="Arial" panose="020B0604020202020204" pitchFamily="34" charset="0"/>
              </a:rPr>
              <a:t> </a:t>
            </a:r>
            <a:r>
              <a:rPr lang="en-GB" sz="2000" b="1" dirty="0" smtClean="0">
                <a:solidFill>
                  <a:srgbClr val="00B050"/>
                </a:solidFill>
                <a:latin typeface="Arial" panose="020B0604020202020204" pitchFamily="34" charset="0"/>
                <a:cs typeface="Arial" panose="020B0604020202020204" pitchFamily="34" charset="0"/>
              </a:rPr>
              <a:t>dancing</a:t>
            </a:r>
          </a:p>
          <a:p>
            <a:pPr marL="723900" indent="0">
              <a:buNone/>
            </a:pPr>
            <a:r>
              <a:rPr lang="en-GB" sz="2000" dirty="0" smtClean="0">
                <a:latin typeface="Arial" panose="020B0604020202020204" pitchFamily="34" charset="0"/>
                <a:cs typeface="Arial" panose="020B0604020202020204" pitchFamily="34" charset="0"/>
              </a:rPr>
              <a:t>I </a:t>
            </a:r>
            <a:r>
              <a:rPr lang="en-GB" sz="2000" b="1" dirty="0" smtClean="0">
                <a:solidFill>
                  <a:srgbClr val="00B050"/>
                </a:solidFill>
                <a:latin typeface="Arial" panose="020B0604020202020204" pitchFamily="34" charset="0"/>
                <a:cs typeface="Arial" panose="020B0604020202020204" pitchFamily="34" charset="0"/>
              </a:rPr>
              <a:t>danced</a:t>
            </a:r>
          </a:p>
          <a:p>
            <a:pPr marL="723900" indent="0">
              <a:buNone/>
            </a:pPr>
            <a:r>
              <a:rPr lang="en-GB" sz="2000" dirty="0" smtClean="0">
                <a:latin typeface="Arial" panose="020B0604020202020204" pitchFamily="34" charset="0"/>
                <a:cs typeface="Arial" panose="020B0604020202020204" pitchFamily="34" charset="0"/>
              </a:rPr>
              <a:t>I </a:t>
            </a:r>
            <a:r>
              <a:rPr lang="en-GB" sz="2000" i="1" dirty="0" smtClean="0">
                <a:solidFill>
                  <a:schemeClr val="accent3">
                    <a:lumMod val="75000"/>
                  </a:schemeClr>
                </a:solidFill>
                <a:latin typeface="Arial" panose="020B0604020202020204" pitchFamily="34" charset="0"/>
                <a:cs typeface="Arial" panose="020B0604020202020204" pitchFamily="34" charset="0"/>
              </a:rPr>
              <a:t>was</a:t>
            </a:r>
            <a:r>
              <a:rPr lang="en-GB" sz="2000" dirty="0" smtClean="0">
                <a:latin typeface="Arial" panose="020B0604020202020204" pitchFamily="34" charset="0"/>
                <a:cs typeface="Arial" panose="020B0604020202020204" pitchFamily="34" charset="0"/>
              </a:rPr>
              <a:t> </a:t>
            </a:r>
            <a:r>
              <a:rPr lang="en-GB" sz="2000" b="1" dirty="0" smtClean="0">
                <a:solidFill>
                  <a:srgbClr val="00B050"/>
                </a:solidFill>
                <a:latin typeface="Arial" panose="020B0604020202020204" pitchFamily="34" charset="0"/>
                <a:cs typeface="Arial" panose="020B0604020202020204" pitchFamily="34" charset="0"/>
              </a:rPr>
              <a:t>dancing</a:t>
            </a:r>
          </a:p>
          <a:p>
            <a:pPr marL="723900" indent="0">
              <a:buNone/>
            </a:pPr>
            <a:r>
              <a:rPr lang="en-GB" sz="2000" dirty="0" smtClean="0">
                <a:latin typeface="Arial" panose="020B0604020202020204" pitchFamily="34" charset="0"/>
                <a:cs typeface="Arial" panose="020B0604020202020204" pitchFamily="34" charset="0"/>
              </a:rPr>
              <a:t>I </a:t>
            </a:r>
            <a:r>
              <a:rPr lang="en-GB" sz="2000" i="1" dirty="0" smtClean="0">
                <a:solidFill>
                  <a:schemeClr val="accent3">
                    <a:lumMod val="75000"/>
                  </a:schemeClr>
                </a:solidFill>
                <a:latin typeface="Arial" panose="020B0604020202020204" pitchFamily="34" charset="0"/>
                <a:cs typeface="Arial" panose="020B0604020202020204" pitchFamily="34" charset="0"/>
              </a:rPr>
              <a:t>had</a:t>
            </a:r>
            <a:r>
              <a:rPr lang="en-GB" sz="2000" dirty="0" smtClean="0">
                <a:latin typeface="Arial" panose="020B0604020202020204" pitchFamily="34" charset="0"/>
                <a:cs typeface="Arial" panose="020B0604020202020204" pitchFamily="34" charset="0"/>
              </a:rPr>
              <a:t> </a:t>
            </a:r>
            <a:r>
              <a:rPr lang="en-GB" sz="2000" b="1" dirty="0" smtClean="0">
                <a:solidFill>
                  <a:srgbClr val="00B050"/>
                </a:solidFill>
                <a:latin typeface="Arial" panose="020B0604020202020204" pitchFamily="34" charset="0"/>
                <a:cs typeface="Arial" panose="020B0604020202020204" pitchFamily="34" charset="0"/>
              </a:rPr>
              <a:t>danced</a:t>
            </a:r>
          </a:p>
          <a:p>
            <a:pPr marL="723900" indent="0">
              <a:buNone/>
            </a:pPr>
            <a:r>
              <a:rPr lang="en-GB" sz="2000" dirty="0" smtClean="0">
                <a:latin typeface="Arial" panose="020B0604020202020204" pitchFamily="34" charset="0"/>
                <a:cs typeface="Arial" panose="020B0604020202020204" pitchFamily="34" charset="0"/>
              </a:rPr>
              <a:t>I could </a:t>
            </a:r>
            <a:r>
              <a:rPr lang="en-GB" sz="2000" i="1" dirty="0" smtClean="0">
                <a:solidFill>
                  <a:schemeClr val="accent3">
                    <a:lumMod val="75000"/>
                  </a:schemeClr>
                </a:solidFill>
                <a:latin typeface="Arial" panose="020B0604020202020204" pitchFamily="34" charset="0"/>
                <a:cs typeface="Arial" panose="020B0604020202020204" pitchFamily="34" charset="0"/>
              </a:rPr>
              <a:t>have</a:t>
            </a:r>
            <a:r>
              <a:rPr lang="en-GB" sz="2000" dirty="0" smtClean="0">
                <a:latin typeface="Arial" panose="020B0604020202020204" pitchFamily="34" charset="0"/>
                <a:cs typeface="Arial" panose="020B0604020202020204" pitchFamily="34" charset="0"/>
              </a:rPr>
              <a:t> </a:t>
            </a:r>
            <a:r>
              <a:rPr lang="en-GB" sz="2000" b="1" dirty="0" smtClean="0">
                <a:solidFill>
                  <a:srgbClr val="00B050"/>
                </a:solidFill>
                <a:latin typeface="Arial" panose="020B0604020202020204" pitchFamily="34" charset="0"/>
                <a:cs typeface="Arial" panose="020B0604020202020204" pitchFamily="34" charset="0"/>
              </a:rPr>
              <a:t>danced</a:t>
            </a:r>
          </a:p>
          <a:p>
            <a:pPr marL="723900" indent="0">
              <a:buNone/>
            </a:pPr>
            <a:r>
              <a:rPr lang="en-GB" sz="2000" dirty="0" smtClean="0">
                <a:latin typeface="Arial" panose="020B0604020202020204" pitchFamily="34" charset="0"/>
                <a:cs typeface="Arial" panose="020B0604020202020204" pitchFamily="34" charset="0"/>
              </a:rPr>
              <a:t>I might </a:t>
            </a:r>
            <a:r>
              <a:rPr lang="en-GB" sz="2000" i="1" dirty="0" smtClean="0">
                <a:solidFill>
                  <a:schemeClr val="accent3">
                    <a:lumMod val="75000"/>
                  </a:schemeClr>
                </a:solidFill>
                <a:latin typeface="Arial" panose="020B0604020202020204" pitchFamily="34" charset="0"/>
                <a:cs typeface="Arial" panose="020B0604020202020204" pitchFamily="34" charset="0"/>
              </a:rPr>
              <a:t>be</a:t>
            </a:r>
            <a:r>
              <a:rPr lang="en-GB" sz="2000" dirty="0" smtClean="0">
                <a:latin typeface="Arial" panose="020B0604020202020204" pitchFamily="34" charset="0"/>
                <a:cs typeface="Arial" panose="020B0604020202020204" pitchFamily="34" charset="0"/>
              </a:rPr>
              <a:t> </a:t>
            </a:r>
            <a:r>
              <a:rPr lang="en-GB" sz="2000" b="1" dirty="0" smtClean="0">
                <a:solidFill>
                  <a:srgbClr val="00B050"/>
                </a:solidFill>
                <a:latin typeface="Arial" panose="020B0604020202020204" pitchFamily="34" charset="0"/>
                <a:cs typeface="Arial" panose="020B0604020202020204" pitchFamily="34" charset="0"/>
              </a:rPr>
              <a:t>dancing</a:t>
            </a:r>
          </a:p>
          <a:p>
            <a:pPr marL="723900" indent="0">
              <a:buNone/>
            </a:pPr>
            <a:r>
              <a:rPr lang="en-GB" sz="2000" dirty="0" smtClean="0">
                <a:latin typeface="Arial" panose="020B0604020202020204" pitchFamily="34" charset="0"/>
                <a:cs typeface="Arial" panose="020B0604020202020204" pitchFamily="34" charset="0"/>
              </a:rPr>
              <a:t>I should </a:t>
            </a:r>
            <a:r>
              <a:rPr lang="en-GB" sz="2000" i="1" dirty="0" smtClean="0">
                <a:solidFill>
                  <a:schemeClr val="accent3">
                    <a:lumMod val="75000"/>
                  </a:schemeClr>
                </a:solidFill>
                <a:latin typeface="Arial" panose="020B0604020202020204" pitchFamily="34" charset="0"/>
                <a:cs typeface="Arial" panose="020B0604020202020204" pitchFamily="34" charset="0"/>
              </a:rPr>
              <a:t>have been </a:t>
            </a:r>
            <a:r>
              <a:rPr lang="en-GB" sz="2000" b="1" dirty="0" smtClean="0">
                <a:solidFill>
                  <a:srgbClr val="00B050"/>
                </a:solidFill>
                <a:latin typeface="Arial" panose="020B0604020202020204" pitchFamily="34" charset="0"/>
                <a:cs typeface="Arial" panose="020B0604020202020204" pitchFamily="34" charset="0"/>
              </a:rPr>
              <a:t>dancing</a:t>
            </a:r>
          </a:p>
        </p:txBody>
      </p:sp>
      <p:sp>
        <p:nvSpPr>
          <p:cNvPr id="4" name="Slide Number Placeholder 3"/>
          <p:cNvSpPr>
            <a:spLocks noGrp="1"/>
          </p:cNvSpPr>
          <p:nvPr>
            <p:ph type="sldNum" sz="quarter" idx="12"/>
          </p:nvPr>
        </p:nvSpPr>
        <p:spPr/>
        <p:txBody>
          <a:bodyPr/>
          <a:lstStyle/>
          <a:p>
            <a:fld id="{72051ED8-246A-4ED7-BA39-F0E168D1450D}" type="slidenum">
              <a:rPr lang="en-GB" smtClean="0"/>
              <a:pPr/>
              <a:t>29</a:t>
            </a:fld>
            <a:endParaRPr lang="en-GB" dirty="0"/>
          </a:p>
        </p:txBody>
      </p:sp>
      <p:sp>
        <p:nvSpPr>
          <p:cNvPr id="5" name="Rounded Rectangle 4"/>
          <p:cNvSpPr/>
          <p:nvPr/>
        </p:nvSpPr>
        <p:spPr>
          <a:xfrm>
            <a:off x="4932040" y="2836548"/>
            <a:ext cx="3312368" cy="2016224"/>
          </a:xfrm>
          <a:prstGeom prst="roundRect">
            <a:avLst/>
          </a:prstGeom>
          <a:solidFill>
            <a:srgbClr val="FFAD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solidFill>
                <a:latin typeface="Arial" panose="020B0604020202020204" pitchFamily="34" charset="0"/>
                <a:cs typeface="Arial" panose="020B0604020202020204" pitchFamily="34" charset="0"/>
              </a:rPr>
              <a:t>The </a:t>
            </a:r>
            <a:r>
              <a:rPr lang="en-GB" sz="1800" b="1" dirty="0" smtClean="0">
                <a:solidFill>
                  <a:schemeClr val="tx1"/>
                </a:solidFill>
                <a:latin typeface="Arial" panose="020B0604020202020204" pitchFamily="34" charset="0"/>
                <a:cs typeface="Arial" panose="020B0604020202020204" pitchFamily="34" charset="0"/>
              </a:rPr>
              <a:t>auxiliary</a:t>
            </a:r>
            <a:r>
              <a:rPr lang="en-GB" sz="1800" dirty="0" smtClean="0">
                <a:solidFill>
                  <a:schemeClr val="tx1"/>
                </a:solidFill>
                <a:latin typeface="Arial" panose="020B0604020202020204" pitchFamily="34" charset="0"/>
                <a:cs typeface="Arial" panose="020B0604020202020204" pitchFamily="34" charset="0"/>
              </a:rPr>
              <a:t> verb:</a:t>
            </a:r>
          </a:p>
          <a:p>
            <a:pPr algn="ctr"/>
            <a:r>
              <a:rPr lang="en-GB" sz="1800" dirty="0" smtClean="0">
                <a:solidFill>
                  <a:schemeClr val="tx1"/>
                </a:solidFill>
                <a:latin typeface="Arial" panose="020B0604020202020204" pitchFamily="34" charset="0"/>
                <a:cs typeface="Arial" panose="020B0604020202020204" pitchFamily="34" charset="0"/>
              </a:rPr>
              <a:t>It helps to create shades of meaning in the verb phrase and is usually formed with variations of </a:t>
            </a:r>
            <a:r>
              <a:rPr lang="en-GB" sz="1800" i="1" dirty="0" smtClean="0">
                <a:solidFill>
                  <a:schemeClr val="tx1"/>
                </a:solidFill>
                <a:latin typeface="Arial" panose="020B0604020202020204" pitchFamily="34" charset="0"/>
                <a:cs typeface="Arial" panose="020B0604020202020204" pitchFamily="34" charset="0"/>
              </a:rPr>
              <a:t>be</a:t>
            </a:r>
            <a:r>
              <a:rPr lang="en-GB" sz="1800" dirty="0" smtClean="0">
                <a:solidFill>
                  <a:schemeClr val="tx1"/>
                </a:solidFill>
                <a:latin typeface="Arial" panose="020B0604020202020204" pitchFamily="34" charset="0"/>
                <a:cs typeface="Arial" panose="020B0604020202020204" pitchFamily="34" charset="0"/>
              </a:rPr>
              <a:t> or </a:t>
            </a:r>
            <a:r>
              <a:rPr lang="en-GB" sz="1800" i="1" dirty="0" smtClean="0">
                <a:solidFill>
                  <a:schemeClr val="tx1"/>
                </a:solidFill>
                <a:latin typeface="Arial" panose="020B0604020202020204" pitchFamily="34" charset="0"/>
                <a:cs typeface="Arial" panose="020B0604020202020204" pitchFamily="34" charset="0"/>
              </a:rPr>
              <a:t>have</a:t>
            </a:r>
            <a:r>
              <a:rPr lang="en-GB" sz="1800" dirty="0" smtClean="0">
                <a:solidFill>
                  <a:schemeClr val="tx1"/>
                </a:solidFill>
                <a:latin typeface="Arial" panose="020B0604020202020204" pitchFamily="34" charset="0"/>
                <a:cs typeface="Arial" panose="020B0604020202020204" pitchFamily="34" charset="0"/>
              </a:rPr>
              <a:t>, but sometimes with </a:t>
            </a:r>
            <a:r>
              <a:rPr lang="en-GB" sz="1800" i="1" dirty="0" smtClean="0">
                <a:solidFill>
                  <a:schemeClr val="tx1"/>
                </a:solidFill>
                <a:latin typeface="Arial" panose="020B0604020202020204" pitchFamily="34" charset="0"/>
                <a:cs typeface="Arial" panose="020B0604020202020204" pitchFamily="34" charset="0"/>
              </a:rPr>
              <a:t>do</a:t>
            </a:r>
            <a:r>
              <a:rPr lang="en-GB" sz="1800" dirty="0" smtClean="0">
                <a:solidFill>
                  <a:schemeClr val="tx1"/>
                </a:solidFill>
                <a:latin typeface="Arial" panose="020B0604020202020204" pitchFamily="34" charset="0"/>
                <a:cs typeface="Arial" panose="020B0604020202020204" pitchFamily="34" charset="0"/>
              </a:rPr>
              <a:t> or </a:t>
            </a:r>
            <a:r>
              <a:rPr lang="en-GB" sz="1800" i="1" dirty="0" smtClean="0">
                <a:solidFill>
                  <a:schemeClr val="tx1"/>
                </a:solidFill>
                <a:latin typeface="Arial" panose="020B0604020202020204" pitchFamily="34" charset="0"/>
                <a:cs typeface="Arial" panose="020B0604020202020204" pitchFamily="34" charset="0"/>
              </a:rPr>
              <a:t>get</a:t>
            </a:r>
            <a:endParaRPr lang="en-GB" sz="1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472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THE CPD DAYS</a:t>
            </a:r>
            <a:endParaRPr lang="en-GB" dirty="0"/>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3</a:t>
            </a:fld>
            <a:endParaRPr lang="en-US" dirty="0"/>
          </a:p>
        </p:txBody>
      </p:sp>
    </p:spTree>
    <p:extLst>
      <p:ext uri="{BB962C8B-B14F-4D97-AF65-F5344CB8AC3E}">
        <p14:creationId xmlns:p14="http://schemas.microsoft.com/office/powerpoint/2010/main" val="2236500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890080" cy="1143000"/>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Teacher Knowledge</a:t>
            </a:r>
          </a:p>
        </p:txBody>
      </p:sp>
      <p:sp>
        <p:nvSpPr>
          <p:cNvPr id="3" name="Content Placeholder 2"/>
          <p:cNvSpPr>
            <a:spLocks noGrp="1"/>
          </p:cNvSpPr>
          <p:nvPr>
            <p:ph idx="1"/>
          </p:nvPr>
        </p:nvSpPr>
        <p:spPr>
          <a:xfrm>
            <a:off x="611560" y="1556792"/>
            <a:ext cx="7992888" cy="4800600"/>
          </a:xfrm>
        </p:spPr>
        <p:txBody>
          <a:bodyPr>
            <a:normAutofit/>
          </a:bodyPr>
          <a:lstStyle/>
          <a:p>
            <a:pPr marL="82296" indent="0">
              <a:lnSpc>
                <a:spcPts val="2800"/>
              </a:lnSpc>
              <a:buNone/>
            </a:pPr>
            <a:r>
              <a:rPr lang="en-GB" sz="1800" dirty="0" smtClean="0">
                <a:latin typeface="Arial" panose="020B0604020202020204" pitchFamily="34" charset="0"/>
                <a:cs typeface="Arial" panose="020B0604020202020204" pitchFamily="34" charset="0"/>
              </a:rPr>
              <a:t>It does help you in your work with children if you understand the difference between main and auxiliary verbs, including modal verbs.</a:t>
            </a:r>
          </a:p>
          <a:p>
            <a:endParaRPr lang="en-GB" sz="1800" dirty="0">
              <a:latin typeface="Arial" panose="020B0604020202020204" pitchFamily="34" charset="0"/>
              <a:cs typeface="Arial" panose="020B0604020202020204" pitchFamily="34" charset="0"/>
            </a:endParaRPr>
          </a:p>
          <a:p>
            <a:pPr marL="723900" indent="0">
              <a:buNone/>
            </a:pPr>
            <a:r>
              <a:rPr lang="en-GB" sz="2000" dirty="0" smtClean="0">
                <a:latin typeface="Arial" panose="020B0604020202020204" pitchFamily="34" charset="0"/>
                <a:cs typeface="Arial" panose="020B0604020202020204" pitchFamily="34" charset="0"/>
              </a:rPr>
              <a:t>I </a:t>
            </a:r>
            <a:r>
              <a:rPr lang="en-GB" sz="2000" b="1" dirty="0" smtClean="0">
                <a:solidFill>
                  <a:srgbClr val="00B050"/>
                </a:solidFill>
                <a:latin typeface="Arial" panose="020B0604020202020204" pitchFamily="34" charset="0"/>
                <a:cs typeface="Arial" panose="020B0604020202020204" pitchFamily="34" charset="0"/>
              </a:rPr>
              <a:t>dance</a:t>
            </a:r>
          </a:p>
          <a:p>
            <a:pPr marL="723900" indent="0">
              <a:buNone/>
            </a:pPr>
            <a:r>
              <a:rPr lang="en-GB" sz="2000" dirty="0" smtClean="0">
                <a:latin typeface="Arial" panose="020B0604020202020204" pitchFamily="34" charset="0"/>
                <a:cs typeface="Arial" panose="020B0604020202020204" pitchFamily="34" charset="0"/>
              </a:rPr>
              <a:t>I </a:t>
            </a:r>
            <a:r>
              <a:rPr lang="en-GB" sz="2000" i="1" dirty="0" smtClean="0">
                <a:solidFill>
                  <a:schemeClr val="accent3">
                    <a:lumMod val="75000"/>
                  </a:schemeClr>
                </a:solidFill>
                <a:latin typeface="Arial" panose="020B0604020202020204" pitchFamily="34" charset="0"/>
                <a:cs typeface="Arial" panose="020B0604020202020204" pitchFamily="34" charset="0"/>
              </a:rPr>
              <a:t>am</a:t>
            </a:r>
            <a:r>
              <a:rPr lang="en-GB" sz="2000" dirty="0" smtClean="0">
                <a:latin typeface="Arial" panose="020B0604020202020204" pitchFamily="34" charset="0"/>
                <a:cs typeface="Arial" panose="020B0604020202020204" pitchFamily="34" charset="0"/>
              </a:rPr>
              <a:t> </a:t>
            </a:r>
            <a:r>
              <a:rPr lang="en-GB" sz="2000" b="1" dirty="0" smtClean="0">
                <a:solidFill>
                  <a:srgbClr val="00B050"/>
                </a:solidFill>
                <a:latin typeface="Arial" panose="020B0604020202020204" pitchFamily="34" charset="0"/>
                <a:cs typeface="Arial" panose="020B0604020202020204" pitchFamily="34" charset="0"/>
              </a:rPr>
              <a:t>dancing</a:t>
            </a:r>
          </a:p>
          <a:p>
            <a:pPr marL="723900" indent="0">
              <a:buNone/>
            </a:pPr>
            <a:r>
              <a:rPr lang="en-GB" sz="2000" dirty="0" smtClean="0">
                <a:latin typeface="Arial" panose="020B0604020202020204" pitchFamily="34" charset="0"/>
                <a:cs typeface="Arial" panose="020B0604020202020204" pitchFamily="34" charset="0"/>
              </a:rPr>
              <a:t>I </a:t>
            </a:r>
            <a:r>
              <a:rPr lang="en-GB" sz="2000" b="1" dirty="0" smtClean="0">
                <a:solidFill>
                  <a:srgbClr val="00B050"/>
                </a:solidFill>
                <a:latin typeface="Arial" panose="020B0604020202020204" pitchFamily="34" charset="0"/>
                <a:cs typeface="Arial" panose="020B0604020202020204" pitchFamily="34" charset="0"/>
              </a:rPr>
              <a:t>danced</a:t>
            </a:r>
          </a:p>
          <a:p>
            <a:pPr marL="723900" indent="0">
              <a:buNone/>
            </a:pPr>
            <a:r>
              <a:rPr lang="en-GB" sz="2000" dirty="0" smtClean="0">
                <a:latin typeface="Arial" panose="020B0604020202020204" pitchFamily="34" charset="0"/>
                <a:cs typeface="Arial" panose="020B0604020202020204" pitchFamily="34" charset="0"/>
              </a:rPr>
              <a:t>I </a:t>
            </a:r>
            <a:r>
              <a:rPr lang="en-GB" sz="2000" i="1" dirty="0" smtClean="0">
                <a:solidFill>
                  <a:schemeClr val="accent3">
                    <a:lumMod val="75000"/>
                  </a:schemeClr>
                </a:solidFill>
                <a:latin typeface="Arial" panose="020B0604020202020204" pitchFamily="34" charset="0"/>
                <a:cs typeface="Arial" panose="020B0604020202020204" pitchFamily="34" charset="0"/>
              </a:rPr>
              <a:t>was</a:t>
            </a:r>
            <a:r>
              <a:rPr lang="en-GB" sz="2000" dirty="0" smtClean="0">
                <a:latin typeface="Arial" panose="020B0604020202020204" pitchFamily="34" charset="0"/>
                <a:cs typeface="Arial" panose="020B0604020202020204" pitchFamily="34" charset="0"/>
              </a:rPr>
              <a:t> </a:t>
            </a:r>
            <a:r>
              <a:rPr lang="en-GB" sz="2000" b="1" dirty="0" smtClean="0">
                <a:solidFill>
                  <a:srgbClr val="00B050"/>
                </a:solidFill>
                <a:latin typeface="Arial" panose="020B0604020202020204" pitchFamily="34" charset="0"/>
                <a:cs typeface="Arial" panose="020B0604020202020204" pitchFamily="34" charset="0"/>
              </a:rPr>
              <a:t>dancing</a:t>
            </a:r>
          </a:p>
          <a:p>
            <a:pPr marL="723900" indent="0">
              <a:buNone/>
            </a:pPr>
            <a:r>
              <a:rPr lang="en-GB" sz="2000" dirty="0" smtClean="0">
                <a:latin typeface="Arial" panose="020B0604020202020204" pitchFamily="34" charset="0"/>
                <a:cs typeface="Arial" panose="020B0604020202020204" pitchFamily="34" charset="0"/>
              </a:rPr>
              <a:t>I </a:t>
            </a:r>
            <a:r>
              <a:rPr lang="en-GB" sz="2000" i="1" dirty="0" smtClean="0">
                <a:solidFill>
                  <a:schemeClr val="accent3">
                    <a:lumMod val="75000"/>
                  </a:schemeClr>
                </a:solidFill>
                <a:latin typeface="Arial" panose="020B0604020202020204" pitchFamily="34" charset="0"/>
                <a:cs typeface="Arial" panose="020B0604020202020204" pitchFamily="34" charset="0"/>
              </a:rPr>
              <a:t>had</a:t>
            </a:r>
            <a:r>
              <a:rPr lang="en-GB" sz="2000" dirty="0" smtClean="0">
                <a:latin typeface="Arial" panose="020B0604020202020204" pitchFamily="34" charset="0"/>
                <a:cs typeface="Arial" panose="020B0604020202020204" pitchFamily="34" charset="0"/>
              </a:rPr>
              <a:t> </a:t>
            </a:r>
            <a:r>
              <a:rPr lang="en-GB" sz="2000" b="1" dirty="0" smtClean="0">
                <a:solidFill>
                  <a:srgbClr val="00B050"/>
                </a:solidFill>
                <a:latin typeface="Arial" panose="020B0604020202020204" pitchFamily="34" charset="0"/>
                <a:cs typeface="Arial" panose="020B0604020202020204" pitchFamily="34" charset="0"/>
              </a:rPr>
              <a:t>danced</a:t>
            </a:r>
          </a:p>
          <a:p>
            <a:pPr marL="723900" indent="0">
              <a:buNone/>
            </a:pPr>
            <a:r>
              <a:rPr lang="en-GB" sz="2000" dirty="0" smtClean="0">
                <a:latin typeface="Arial" panose="020B0604020202020204" pitchFamily="34" charset="0"/>
                <a:cs typeface="Arial" panose="020B0604020202020204" pitchFamily="34" charset="0"/>
              </a:rPr>
              <a:t>I </a:t>
            </a:r>
            <a:r>
              <a:rPr lang="en-GB" sz="2000" dirty="0" smtClean="0">
                <a:solidFill>
                  <a:srgbClr val="7030A0"/>
                </a:solidFill>
                <a:latin typeface="Arial" panose="020B0604020202020204" pitchFamily="34" charset="0"/>
                <a:cs typeface="Arial" panose="020B0604020202020204" pitchFamily="34" charset="0"/>
              </a:rPr>
              <a:t>could</a:t>
            </a:r>
            <a:r>
              <a:rPr lang="en-GB" sz="2000" dirty="0" smtClean="0">
                <a:latin typeface="Arial" panose="020B0604020202020204" pitchFamily="34" charset="0"/>
                <a:cs typeface="Arial" panose="020B0604020202020204" pitchFamily="34" charset="0"/>
              </a:rPr>
              <a:t> </a:t>
            </a:r>
            <a:r>
              <a:rPr lang="en-GB" sz="2000" i="1" dirty="0" smtClean="0">
                <a:solidFill>
                  <a:schemeClr val="accent3">
                    <a:lumMod val="75000"/>
                  </a:schemeClr>
                </a:solidFill>
                <a:latin typeface="Arial" panose="020B0604020202020204" pitchFamily="34" charset="0"/>
                <a:cs typeface="Arial" panose="020B0604020202020204" pitchFamily="34" charset="0"/>
              </a:rPr>
              <a:t>have</a:t>
            </a:r>
            <a:r>
              <a:rPr lang="en-GB" sz="2000" dirty="0" smtClean="0">
                <a:latin typeface="Arial" panose="020B0604020202020204" pitchFamily="34" charset="0"/>
                <a:cs typeface="Arial" panose="020B0604020202020204" pitchFamily="34" charset="0"/>
              </a:rPr>
              <a:t> </a:t>
            </a:r>
            <a:r>
              <a:rPr lang="en-GB" sz="2000" b="1" dirty="0" smtClean="0">
                <a:solidFill>
                  <a:srgbClr val="00B050"/>
                </a:solidFill>
                <a:latin typeface="Arial" panose="020B0604020202020204" pitchFamily="34" charset="0"/>
                <a:cs typeface="Arial" panose="020B0604020202020204" pitchFamily="34" charset="0"/>
              </a:rPr>
              <a:t>danced</a:t>
            </a:r>
          </a:p>
          <a:p>
            <a:pPr marL="723900" indent="0">
              <a:buNone/>
            </a:pPr>
            <a:r>
              <a:rPr lang="en-GB" sz="2000" dirty="0" smtClean="0">
                <a:latin typeface="Arial" panose="020B0604020202020204" pitchFamily="34" charset="0"/>
                <a:cs typeface="Arial" panose="020B0604020202020204" pitchFamily="34" charset="0"/>
              </a:rPr>
              <a:t>I </a:t>
            </a:r>
            <a:r>
              <a:rPr lang="en-GB" sz="2000" dirty="0" smtClean="0">
                <a:solidFill>
                  <a:srgbClr val="7030A0"/>
                </a:solidFill>
                <a:latin typeface="Arial" panose="020B0604020202020204" pitchFamily="34" charset="0"/>
                <a:cs typeface="Arial" panose="020B0604020202020204" pitchFamily="34" charset="0"/>
              </a:rPr>
              <a:t>might</a:t>
            </a:r>
            <a:r>
              <a:rPr lang="en-GB" sz="2000" dirty="0" smtClean="0">
                <a:latin typeface="Arial" panose="020B0604020202020204" pitchFamily="34" charset="0"/>
                <a:cs typeface="Arial" panose="020B0604020202020204" pitchFamily="34" charset="0"/>
              </a:rPr>
              <a:t> </a:t>
            </a:r>
            <a:r>
              <a:rPr lang="en-GB" sz="2000" i="1" dirty="0" smtClean="0">
                <a:solidFill>
                  <a:schemeClr val="accent3">
                    <a:lumMod val="75000"/>
                  </a:schemeClr>
                </a:solidFill>
                <a:latin typeface="Arial" panose="020B0604020202020204" pitchFamily="34" charset="0"/>
                <a:cs typeface="Arial" panose="020B0604020202020204" pitchFamily="34" charset="0"/>
              </a:rPr>
              <a:t>be</a:t>
            </a:r>
            <a:r>
              <a:rPr lang="en-GB" sz="2000" dirty="0" smtClean="0">
                <a:latin typeface="Arial" panose="020B0604020202020204" pitchFamily="34" charset="0"/>
                <a:cs typeface="Arial" panose="020B0604020202020204" pitchFamily="34" charset="0"/>
              </a:rPr>
              <a:t> </a:t>
            </a:r>
            <a:r>
              <a:rPr lang="en-GB" sz="2000" b="1" dirty="0" smtClean="0">
                <a:solidFill>
                  <a:srgbClr val="00B050"/>
                </a:solidFill>
                <a:latin typeface="Arial" panose="020B0604020202020204" pitchFamily="34" charset="0"/>
                <a:cs typeface="Arial" panose="020B0604020202020204" pitchFamily="34" charset="0"/>
              </a:rPr>
              <a:t>dancing</a:t>
            </a:r>
          </a:p>
          <a:p>
            <a:pPr marL="723900" indent="0">
              <a:buNone/>
            </a:pPr>
            <a:r>
              <a:rPr lang="en-GB" sz="2000" dirty="0" smtClean="0">
                <a:latin typeface="Arial" panose="020B0604020202020204" pitchFamily="34" charset="0"/>
                <a:cs typeface="Arial" panose="020B0604020202020204" pitchFamily="34" charset="0"/>
              </a:rPr>
              <a:t>I </a:t>
            </a:r>
            <a:r>
              <a:rPr lang="en-GB" sz="2000" dirty="0" smtClean="0">
                <a:solidFill>
                  <a:srgbClr val="7030A0"/>
                </a:solidFill>
                <a:latin typeface="Arial" panose="020B0604020202020204" pitchFamily="34" charset="0"/>
                <a:cs typeface="Arial" panose="020B0604020202020204" pitchFamily="34" charset="0"/>
              </a:rPr>
              <a:t>should</a:t>
            </a:r>
            <a:r>
              <a:rPr lang="en-GB" sz="2000" dirty="0" smtClean="0">
                <a:latin typeface="Arial" panose="020B0604020202020204" pitchFamily="34" charset="0"/>
                <a:cs typeface="Arial" panose="020B0604020202020204" pitchFamily="34" charset="0"/>
              </a:rPr>
              <a:t> </a:t>
            </a:r>
            <a:r>
              <a:rPr lang="en-GB" sz="2000" i="1" dirty="0" smtClean="0">
                <a:solidFill>
                  <a:schemeClr val="accent3">
                    <a:lumMod val="75000"/>
                  </a:schemeClr>
                </a:solidFill>
                <a:latin typeface="Arial" panose="020B0604020202020204" pitchFamily="34" charset="0"/>
                <a:cs typeface="Arial" panose="020B0604020202020204" pitchFamily="34" charset="0"/>
              </a:rPr>
              <a:t>have been </a:t>
            </a:r>
            <a:r>
              <a:rPr lang="en-GB" sz="2000" b="1" dirty="0" smtClean="0">
                <a:solidFill>
                  <a:srgbClr val="00B050"/>
                </a:solidFill>
                <a:latin typeface="Arial" panose="020B0604020202020204" pitchFamily="34" charset="0"/>
                <a:cs typeface="Arial" panose="020B0604020202020204" pitchFamily="34" charset="0"/>
              </a:rPr>
              <a:t>dancing</a:t>
            </a:r>
          </a:p>
        </p:txBody>
      </p:sp>
      <p:sp>
        <p:nvSpPr>
          <p:cNvPr id="4" name="Slide Number Placeholder 3"/>
          <p:cNvSpPr>
            <a:spLocks noGrp="1"/>
          </p:cNvSpPr>
          <p:nvPr>
            <p:ph type="sldNum" sz="quarter" idx="12"/>
          </p:nvPr>
        </p:nvSpPr>
        <p:spPr/>
        <p:txBody>
          <a:bodyPr/>
          <a:lstStyle/>
          <a:p>
            <a:fld id="{72051ED8-246A-4ED7-BA39-F0E168D1450D}" type="slidenum">
              <a:rPr lang="en-GB" smtClean="0"/>
              <a:pPr/>
              <a:t>30</a:t>
            </a:fld>
            <a:endParaRPr lang="en-GB" dirty="0"/>
          </a:p>
        </p:txBody>
      </p:sp>
      <p:sp>
        <p:nvSpPr>
          <p:cNvPr id="5" name="Rounded Rectangle 4"/>
          <p:cNvSpPr/>
          <p:nvPr/>
        </p:nvSpPr>
        <p:spPr>
          <a:xfrm>
            <a:off x="4572000" y="2852936"/>
            <a:ext cx="3096344" cy="1512168"/>
          </a:xfrm>
          <a:prstGeom prst="roundRect">
            <a:avLst/>
          </a:prstGeom>
          <a:solidFill>
            <a:srgbClr val="E8C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GB" sz="1800" dirty="0" smtClean="0">
                <a:solidFill>
                  <a:schemeClr val="tx1"/>
                </a:solidFill>
                <a:latin typeface="Arial" panose="020B0604020202020204" pitchFamily="34" charset="0"/>
                <a:cs typeface="Arial" panose="020B0604020202020204" pitchFamily="34" charset="0"/>
              </a:rPr>
              <a:t>The </a:t>
            </a:r>
            <a:r>
              <a:rPr lang="en-GB" sz="1800" b="1" dirty="0" smtClean="0">
                <a:solidFill>
                  <a:schemeClr val="tx1"/>
                </a:solidFill>
                <a:latin typeface="Arial" panose="020B0604020202020204" pitchFamily="34" charset="0"/>
                <a:cs typeface="Arial" panose="020B0604020202020204" pitchFamily="34" charset="0"/>
              </a:rPr>
              <a:t>modal</a:t>
            </a:r>
            <a:r>
              <a:rPr lang="en-GB" sz="1800" dirty="0" smtClean="0">
                <a:solidFill>
                  <a:schemeClr val="tx1"/>
                </a:solidFill>
                <a:latin typeface="Arial" panose="020B0604020202020204" pitchFamily="34" charset="0"/>
                <a:cs typeface="Arial" panose="020B0604020202020204" pitchFamily="34" charset="0"/>
              </a:rPr>
              <a:t> verb:</a:t>
            </a:r>
          </a:p>
          <a:p>
            <a:pPr algn="ctr">
              <a:lnSpc>
                <a:spcPts val="2600"/>
              </a:lnSpc>
            </a:pPr>
            <a:r>
              <a:rPr lang="en-GB" sz="1800" dirty="0">
                <a:solidFill>
                  <a:schemeClr val="tx1"/>
                </a:solidFill>
                <a:latin typeface="Arial" panose="020B0604020202020204" pitchFamily="34" charset="0"/>
                <a:cs typeface="Arial" panose="020B0604020202020204" pitchFamily="34" charset="0"/>
              </a:rPr>
              <a:t>e</a:t>
            </a:r>
            <a:r>
              <a:rPr lang="en-GB" sz="1800" dirty="0" smtClean="0">
                <a:solidFill>
                  <a:schemeClr val="tx1"/>
                </a:solidFill>
                <a:latin typeface="Arial" panose="020B0604020202020204" pitchFamily="34" charset="0"/>
                <a:cs typeface="Arial" panose="020B0604020202020204" pitchFamily="34" charset="0"/>
              </a:rPr>
              <a:t>xpresses shades of possibility and certainty</a:t>
            </a:r>
            <a:endParaRPr lang="en-GB" sz="18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6228184" y="5301208"/>
            <a:ext cx="2088232" cy="923330"/>
          </a:xfrm>
          <a:prstGeom prst="rect">
            <a:avLst/>
          </a:prstGeom>
          <a:solidFill>
            <a:srgbClr val="ECBFF3"/>
          </a:solidFill>
          <a:ln>
            <a:solidFill>
              <a:schemeClr val="tx1"/>
            </a:solidFill>
          </a:ln>
        </p:spPr>
        <p:txBody>
          <a:bodyPr wrap="square" rtlCol="0">
            <a:spAutoFit/>
          </a:bodyPr>
          <a:lstStyle/>
          <a:p>
            <a:pPr algn="ctr"/>
            <a:r>
              <a:rPr lang="en-GB" sz="1800" dirty="0" smtClean="0">
                <a:latin typeface="Arial" panose="020B0604020202020204" pitchFamily="34" charset="0"/>
                <a:cs typeface="Arial" panose="020B0604020202020204" pitchFamily="34" charset="0"/>
              </a:rPr>
              <a:t>Modal verbs are one kind of auxiliary verb</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205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7746064" cy="1143000"/>
          </a:xfrm>
        </p:spPr>
        <p:txBody>
          <a:bodyPr>
            <a:normAutofit/>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Verbs: Main or Auxiliary?</a:t>
            </a:r>
          </a:p>
        </p:txBody>
      </p:sp>
      <p:sp>
        <p:nvSpPr>
          <p:cNvPr id="3" name="Content Placeholder 2"/>
          <p:cNvSpPr>
            <a:spLocks noGrp="1"/>
          </p:cNvSpPr>
          <p:nvPr>
            <p:ph idx="1"/>
          </p:nvPr>
        </p:nvSpPr>
        <p:spPr>
          <a:xfrm>
            <a:off x="179512" y="1628800"/>
            <a:ext cx="7200800" cy="5410200"/>
          </a:xfrm>
        </p:spPr>
        <p:txBody>
          <a:bodyPr>
            <a:noAutofit/>
          </a:bodyPr>
          <a:lstStyle/>
          <a:p>
            <a:pPr marL="82296" indent="0">
              <a:lnSpc>
                <a:spcPts val="2800"/>
              </a:lnSpc>
              <a:spcBef>
                <a:spcPts val="0"/>
              </a:spcBef>
              <a:buNone/>
            </a:pPr>
            <a:r>
              <a:rPr lang="en-US" sz="1800" dirty="0">
                <a:latin typeface="Arial" pitchFamily="34" charset="0"/>
                <a:cs typeface="Arial" pitchFamily="34" charset="0"/>
              </a:rPr>
              <a:t>Mr and </a:t>
            </a:r>
            <a:r>
              <a:rPr lang="en-US" sz="1800" dirty="0" err="1">
                <a:latin typeface="Arial" pitchFamily="34" charset="0"/>
                <a:cs typeface="Arial" pitchFamily="34" charset="0"/>
              </a:rPr>
              <a:t>Mrs</a:t>
            </a:r>
            <a:r>
              <a:rPr lang="en-US" sz="1800" dirty="0">
                <a:latin typeface="Arial" pitchFamily="34" charset="0"/>
                <a:cs typeface="Arial" pitchFamily="34" charset="0"/>
              </a:rPr>
              <a:t> </a:t>
            </a:r>
            <a:r>
              <a:rPr lang="en-US" sz="1800" dirty="0" err="1">
                <a:latin typeface="Arial" pitchFamily="34" charset="0"/>
                <a:cs typeface="Arial" pitchFamily="34" charset="0"/>
              </a:rPr>
              <a:t>Dursley</a:t>
            </a:r>
            <a:r>
              <a:rPr lang="en-US" sz="1800" dirty="0">
                <a:latin typeface="Arial" pitchFamily="34" charset="0"/>
                <a:cs typeface="Arial" pitchFamily="34" charset="0"/>
              </a:rPr>
              <a:t>, of number four, Privet Drive, </a:t>
            </a:r>
            <a:r>
              <a:rPr lang="en-US" sz="1800" dirty="0">
                <a:solidFill>
                  <a:srgbClr val="00B050"/>
                </a:solidFill>
                <a:latin typeface="Arial" pitchFamily="34" charset="0"/>
                <a:cs typeface="Arial" pitchFamily="34" charset="0"/>
              </a:rPr>
              <a:t>were</a:t>
            </a:r>
            <a:r>
              <a:rPr lang="en-US" sz="1800" dirty="0">
                <a:latin typeface="Arial" pitchFamily="34" charset="0"/>
                <a:cs typeface="Arial" pitchFamily="34" charset="0"/>
              </a:rPr>
              <a:t> proud to </a:t>
            </a:r>
            <a:r>
              <a:rPr lang="en-US" sz="1800" dirty="0">
                <a:solidFill>
                  <a:srgbClr val="00B050"/>
                </a:solidFill>
                <a:latin typeface="Arial" pitchFamily="34" charset="0"/>
                <a:cs typeface="Arial" pitchFamily="34" charset="0"/>
              </a:rPr>
              <a:t>say</a:t>
            </a:r>
            <a:r>
              <a:rPr lang="en-US" sz="1800" dirty="0">
                <a:latin typeface="Arial" pitchFamily="34" charset="0"/>
                <a:cs typeface="Arial" pitchFamily="34" charset="0"/>
              </a:rPr>
              <a:t> that they </a:t>
            </a:r>
            <a:r>
              <a:rPr lang="en-US" sz="1800" dirty="0">
                <a:solidFill>
                  <a:srgbClr val="00B050"/>
                </a:solidFill>
                <a:latin typeface="Arial" pitchFamily="34" charset="0"/>
                <a:cs typeface="Arial" pitchFamily="34" charset="0"/>
              </a:rPr>
              <a:t>were</a:t>
            </a:r>
            <a:r>
              <a:rPr lang="en-US" sz="1800" dirty="0">
                <a:latin typeface="Arial" pitchFamily="34" charset="0"/>
                <a:cs typeface="Arial" pitchFamily="34" charset="0"/>
              </a:rPr>
              <a:t> perfectly normal, thank you very much.  They </a:t>
            </a:r>
            <a:r>
              <a:rPr lang="en-US" sz="1800" dirty="0">
                <a:solidFill>
                  <a:srgbClr val="00B050"/>
                </a:solidFill>
                <a:latin typeface="Arial" pitchFamily="34" charset="0"/>
                <a:cs typeface="Arial" pitchFamily="34" charset="0"/>
              </a:rPr>
              <a:t>were</a:t>
            </a:r>
            <a:r>
              <a:rPr lang="en-US" sz="1800" dirty="0">
                <a:latin typeface="Arial" pitchFamily="34" charset="0"/>
                <a:cs typeface="Arial" pitchFamily="34" charset="0"/>
              </a:rPr>
              <a:t> the last people you</a:t>
            </a:r>
            <a:r>
              <a:rPr lang="en-US" sz="1800" dirty="0">
                <a:solidFill>
                  <a:srgbClr val="00B050"/>
                </a:solidFill>
                <a:latin typeface="Arial" pitchFamily="34" charset="0"/>
                <a:cs typeface="Arial" pitchFamily="34" charset="0"/>
              </a:rPr>
              <a:t>’d</a:t>
            </a:r>
            <a:r>
              <a:rPr lang="en-US" sz="1800" dirty="0">
                <a:latin typeface="Arial" pitchFamily="34" charset="0"/>
                <a:cs typeface="Arial" pitchFamily="34" charset="0"/>
              </a:rPr>
              <a:t> </a:t>
            </a:r>
            <a:r>
              <a:rPr lang="en-US" sz="1800" dirty="0">
                <a:solidFill>
                  <a:srgbClr val="00B050"/>
                </a:solidFill>
                <a:latin typeface="Arial" pitchFamily="34" charset="0"/>
                <a:cs typeface="Arial" pitchFamily="34" charset="0"/>
              </a:rPr>
              <a:t>expect</a:t>
            </a:r>
            <a:r>
              <a:rPr lang="en-US" sz="1800" dirty="0">
                <a:latin typeface="Arial" pitchFamily="34" charset="0"/>
                <a:cs typeface="Arial" pitchFamily="34" charset="0"/>
              </a:rPr>
              <a:t> to </a:t>
            </a:r>
            <a:r>
              <a:rPr lang="en-US" sz="1800" dirty="0">
                <a:solidFill>
                  <a:srgbClr val="00B050"/>
                </a:solidFill>
                <a:latin typeface="Arial" pitchFamily="34" charset="0"/>
                <a:cs typeface="Arial" pitchFamily="34" charset="0"/>
              </a:rPr>
              <a:t>be involved </a:t>
            </a:r>
            <a:r>
              <a:rPr lang="en-US" sz="1800" dirty="0">
                <a:latin typeface="Arial" pitchFamily="34" charset="0"/>
                <a:cs typeface="Arial" pitchFamily="34" charset="0"/>
              </a:rPr>
              <a:t>in anything strange or mysterious, because they just </a:t>
            </a:r>
            <a:r>
              <a:rPr lang="en-US" sz="1800" dirty="0">
                <a:solidFill>
                  <a:srgbClr val="00B050"/>
                </a:solidFill>
                <a:latin typeface="Arial" pitchFamily="34" charset="0"/>
                <a:cs typeface="Arial" pitchFamily="34" charset="0"/>
              </a:rPr>
              <a:t>didn’t hold </a:t>
            </a:r>
            <a:r>
              <a:rPr lang="en-US" sz="1800" dirty="0">
                <a:latin typeface="Arial" pitchFamily="34" charset="0"/>
                <a:cs typeface="Arial" pitchFamily="34" charset="0"/>
              </a:rPr>
              <a:t>with such things.</a:t>
            </a:r>
            <a:endParaRPr lang="en-GB" sz="1800" dirty="0">
              <a:latin typeface="Arial" pitchFamily="34" charset="0"/>
              <a:cs typeface="Arial" pitchFamily="34" charset="0"/>
            </a:endParaRPr>
          </a:p>
          <a:p>
            <a:pPr marL="82296" indent="0">
              <a:lnSpc>
                <a:spcPts val="2800"/>
              </a:lnSpc>
              <a:spcBef>
                <a:spcPts val="0"/>
              </a:spcBef>
              <a:buNone/>
            </a:pPr>
            <a:r>
              <a:rPr lang="en-US" sz="1800" dirty="0">
                <a:latin typeface="Arial" pitchFamily="34" charset="0"/>
                <a:cs typeface="Arial" pitchFamily="34" charset="0"/>
              </a:rPr>
              <a:t> </a:t>
            </a:r>
            <a:endParaRPr lang="en-GB" sz="1800" dirty="0">
              <a:latin typeface="Arial" pitchFamily="34" charset="0"/>
              <a:cs typeface="Arial" pitchFamily="34" charset="0"/>
            </a:endParaRPr>
          </a:p>
          <a:p>
            <a:pPr marL="82296" indent="0">
              <a:lnSpc>
                <a:spcPts val="2800"/>
              </a:lnSpc>
              <a:spcBef>
                <a:spcPts val="0"/>
              </a:spcBef>
              <a:buNone/>
            </a:pPr>
            <a:r>
              <a:rPr lang="en-US" sz="1800" dirty="0">
                <a:latin typeface="Arial" pitchFamily="34" charset="0"/>
                <a:cs typeface="Arial" pitchFamily="34" charset="0"/>
              </a:rPr>
              <a:t>Mr </a:t>
            </a:r>
            <a:r>
              <a:rPr lang="en-US" sz="1800" dirty="0" err="1">
                <a:latin typeface="Arial" pitchFamily="34" charset="0"/>
                <a:cs typeface="Arial" pitchFamily="34" charset="0"/>
              </a:rPr>
              <a:t>Dursley</a:t>
            </a:r>
            <a:r>
              <a:rPr lang="en-US" sz="1800" dirty="0">
                <a:latin typeface="Arial" pitchFamily="34" charset="0"/>
                <a:cs typeface="Arial" pitchFamily="34" charset="0"/>
              </a:rPr>
              <a:t> </a:t>
            </a:r>
            <a:r>
              <a:rPr lang="en-US" sz="1800" dirty="0">
                <a:solidFill>
                  <a:srgbClr val="00B050"/>
                </a:solidFill>
                <a:latin typeface="Arial" pitchFamily="34" charset="0"/>
                <a:cs typeface="Arial" pitchFamily="34" charset="0"/>
              </a:rPr>
              <a:t>was</a:t>
            </a:r>
            <a:r>
              <a:rPr lang="en-US" sz="1800" dirty="0">
                <a:latin typeface="Arial" pitchFamily="34" charset="0"/>
                <a:cs typeface="Arial" pitchFamily="34" charset="0"/>
              </a:rPr>
              <a:t> the director of a firm </a:t>
            </a:r>
            <a:r>
              <a:rPr lang="en-US" sz="1800" dirty="0">
                <a:solidFill>
                  <a:srgbClr val="00B050"/>
                </a:solidFill>
                <a:latin typeface="Arial" pitchFamily="34" charset="0"/>
                <a:cs typeface="Arial" pitchFamily="34" charset="0"/>
              </a:rPr>
              <a:t>called</a:t>
            </a:r>
            <a:r>
              <a:rPr lang="en-US" sz="1800" dirty="0">
                <a:latin typeface="Arial" pitchFamily="34" charset="0"/>
                <a:cs typeface="Arial" pitchFamily="34" charset="0"/>
              </a:rPr>
              <a:t> </a:t>
            </a:r>
            <a:r>
              <a:rPr lang="en-US" sz="1800" dirty="0" err="1">
                <a:latin typeface="Arial" pitchFamily="34" charset="0"/>
                <a:cs typeface="Arial" pitchFamily="34" charset="0"/>
              </a:rPr>
              <a:t>Grunnings</a:t>
            </a:r>
            <a:r>
              <a:rPr lang="en-US" sz="1800" dirty="0">
                <a:latin typeface="Arial" pitchFamily="34" charset="0"/>
                <a:cs typeface="Arial" pitchFamily="34" charset="0"/>
              </a:rPr>
              <a:t>, which </a:t>
            </a:r>
            <a:r>
              <a:rPr lang="en-US" sz="1800" dirty="0">
                <a:solidFill>
                  <a:srgbClr val="00B050"/>
                </a:solidFill>
                <a:latin typeface="Arial" pitchFamily="34" charset="0"/>
                <a:cs typeface="Arial" pitchFamily="34" charset="0"/>
              </a:rPr>
              <a:t>made</a:t>
            </a:r>
            <a:r>
              <a:rPr lang="en-US" sz="1800" dirty="0">
                <a:latin typeface="Arial" pitchFamily="34" charset="0"/>
                <a:cs typeface="Arial" pitchFamily="34" charset="0"/>
              </a:rPr>
              <a:t> drills.  He </a:t>
            </a:r>
            <a:r>
              <a:rPr lang="en-US" sz="1800" dirty="0">
                <a:solidFill>
                  <a:srgbClr val="00B050"/>
                </a:solidFill>
                <a:latin typeface="Arial" pitchFamily="34" charset="0"/>
                <a:cs typeface="Arial" pitchFamily="34" charset="0"/>
              </a:rPr>
              <a:t>was</a:t>
            </a:r>
            <a:r>
              <a:rPr lang="en-US" sz="1800" dirty="0">
                <a:latin typeface="Arial" pitchFamily="34" charset="0"/>
                <a:cs typeface="Arial" pitchFamily="34" charset="0"/>
              </a:rPr>
              <a:t> a big, beefy man with hardly any neck, although he </a:t>
            </a:r>
            <a:r>
              <a:rPr lang="en-US" sz="1800" dirty="0">
                <a:solidFill>
                  <a:srgbClr val="00B050"/>
                </a:solidFill>
                <a:latin typeface="Arial" pitchFamily="34" charset="0"/>
                <a:cs typeface="Arial" pitchFamily="34" charset="0"/>
              </a:rPr>
              <a:t>did have </a:t>
            </a:r>
            <a:r>
              <a:rPr lang="en-US" sz="1800" dirty="0">
                <a:latin typeface="Arial" pitchFamily="34" charset="0"/>
                <a:cs typeface="Arial" pitchFamily="34" charset="0"/>
              </a:rPr>
              <a:t>a very large moustache.  </a:t>
            </a:r>
            <a:r>
              <a:rPr lang="en-US" sz="1800" dirty="0" err="1">
                <a:latin typeface="Arial" pitchFamily="34" charset="0"/>
                <a:cs typeface="Arial" pitchFamily="34" charset="0"/>
              </a:rPr>
              <a:t>Mrs</a:t>
            </a:r>
            <a:r>
              <a:rPr lang="en-US" sz="1800" dirty="0">
                <a:latin typeface="Arial" pitchFamily="34" charset="0"/>
                <a:cs typeface="Arial" pitchFamily="34" charset="0"/>
              </a:rPr>
              <a:t> </a:t>
            </a:r>
            <a:r>
              <a:rPr lang="en-US" sz="1800" dirty="0" err="1">
                <a:latin typeface="Arial" pitchFamily="34" charset="0"/>
                <a:cs typeface="Arial" pitchFamily="34" charset="0"/>
              </a:rPr>
              <a:t>Dursley</a:t>
            </a:r>
            <a:r>
              <a:rPr lang="en-US" sz="1800" dirty="0">
                <a:latin typeface="Arial" pitchFamily="34" charset="0"/>
                <a:cs typeface="Arial" pitchFamily="34" charset="0"/>
              </a:rPr>
              <a:t> </a:t>
            </a:r>
            <a:r>
              <a:rPr lang="en-US" sz="1800" dirty="0">
                <a:solidFill>
                  <a:srgbClr val="00B050"/>
                </a:solidFill>
                <a:latin typeface="Arial" pitchFamily="34" charset="0"/>
                <a:cs typeface="Arial" pitchFamily="34" charset="0"/>
              </a:rPr>
              <a:t>was</a:t>
            </a:r>
            <a:r>
              <a:rPr lang="en-US" sz="1800" dirty="0">
                <a:latin typeface="Arial" pitchFamily="34" charset="0"/>
                <a:cs typeface="Arial" pitchFamily="34" charset="0"/>
              </a:rPr>
              <a:t> thin and blonde and </a:t>
            </a:r>
            <a:r>
              <a:rPr lang="en-US" sz="1800" dirty="0">
                <a:solidFill>
                  <a:srgbClr val="00B050"/>
                </a:solidFill>
                <a:latin typeface="Arial" pitchFamily="34" charset="0"/>
                <a:cs typeface="Arial" pitchFamily="34" charset="0"/>
              </a:rPr>
              <a:t>had</a:t>
            </a:r>
            <a:r>
              <a:rPr lang="en-US" sz="1800" dirty="0">
                <a:latin typeface="Arial" pitchFamily="34" charset="0"/>
                <a:cs typeface="Arial" pitchFamily="34" charset="0"/>
              </a:rPr>
              <a:t> nearly twice the usual amount of neck, which </a:t>
            </a:r>
            <a:r>
              <a:rPr lang="en-US" sz="1800" dirty="0">
                <a:solidFill>
                  <a:srgbClr val="00B050"/>
                </a:solidFill>
                <a:latin typeface="Arial" pitchFamily="34" charset="0"/>
                <a:cs typeface="Arial" pitchFamily="34" charset="0"/>
              </a:rPr>
              <a:t>came</a:t>
            </a:r>
            <a:r>
              <a:rPr lang="en-US" sz="1800" dirty="0">
                <a:latin typeface="Arial" pitchFamily="34" charset="0"/>
                <a:cs typeface="Arial" pitchFamily="34" charset="0"/>
              </a:rPr>
              <a:t> in very useful as she </a:t>
            </a:r>
            <a:r>
              <a:rPr lang="en-US" sz="1800" dirty="0">
                <a:solidFill>
                  <a:srgbClr val="00B050"/>
                </a:solidFill>
                <a:latin typeface="Arial" pitchFamily="34" charset="0"/>
                <a:cs typeface="Arial" pitchFamily="34" charset="0"/>
              </a:rPr>
              <a:t>spen</a:t>
            </a:r>
            <a:r>
              <a:rPr lang="en-US" sz="1800" dirty="0">
                <a:latin typeface="Arial" pitchFamily="34" charset="0"/>
                <a:cs typeface="Arial" pitchFamily="34" charset="0"/>
              </a:rPr>
              <a:t>t so much of her time </a:t>
            </a:r>
            <a:r>
              <a:rPr lang="en-US" sz="1800" dirty="0">
                <a:solidFill>
                  <a:srgbClr val="00B050"/>
                </a:solidFill>
                <a:latin typeface="Arial" pitchFamily="34" charset="0"/>
                <a:cs typeface="Arial" pitchFamily="34" charset="0"/>
              </a:rPr>
              <a:t>craning</a:t>
            </a:r>
            <a:r>
              <a:rPr lang="en-US" sz="1800" dirty="0">
                <a:latin typeface="Arial" pitchFamily="34" charset="0"/>
                <a:cs typeface="Arial" pitchFamily="34" charset="0"/>
              </a:rPr>
              <a:t> over garden fences, </a:t>
            </a:r>
            <a:r>
              <a:rPr lang="en-US" sz="1800" dirty="0">
                <a:solidFill>
                  <a:srgbClr val="00B050"/>
                </a:solidFill>
                <a:latin typeface="Arial" pitchFamily="34" charset="0"/>
                <a:cs typeface="Arial" pitchFamily="34" charset="0"/>
              </a:rPr>
              <a:t>spying</a:t>
            </a:r>
            <a:r>
              <a:rPr lang="en-US" sz="1800" dirty="0">
                <a:latin typeface="Arial" pitchFamily="34" charset="0"/>
                <a:cs typeface="Arial" pitchFamily="34" charset="0"/>
              </a:rPr>
              <a:t> on the </a:t>
            </a:r>
            <a:r>
              <a:rPr lang="en-US" sz="1800" dirty="0" err="1">
                <a:latin typeface="Arial" pitchFamily="34" charset="0"/>
                <a:cs typeface="Arial" pitchFamily="34" charset="0"/>
              </a:rPr>
              <a:t>neighbours</a:t>
            </a:r>
            <a:r>
              <a:rPr lang="en-US" sz="1800" dirty="0">
                <a:latin typeface="Arial" pitchFamily="34" charset="0"/>
                <a:cs typeface="Arial" pitchFamily="34" charset="0"/>
              </a:rPr>
              <a:t>.  The </a:t>
            </a:r>
            <a:r>
              <a:rPr lang="en-US" sz="1800" dirty="0" err="1">
                <a:latin typeface="Arial" pitchFamily="34" charset="0"/>
                <a:cs typeface="Arial" pitchFamily="34" charset="0"/>
              </a:rPr>
              <a:t>Dursleys</a:t>
            </a:r>
            <a:r>
              <a:rPr lang="en-US" sz="1800" dirty="0">
                <a:latin typeface="Arial" pitchFamily="34" charset="0"/>
                <a:cs typeface="Arial" pitchFamily="34" charset="0"/>
              </a:rPr>
              <a:t> </a:t>
            </a:r>
            <a:r>
              <a:rPr lang="en-US" sz="1800" dirty="0">
                <a:solidFill>
                  <a:srgbClr val="00B050"/>
                </a:solidFill>
                <a:latin typeface="Arial" pitchFamily="34" charset="0"/>
                <a:cs typeface="Arial" pitchFamily="34" charset="0"/>
              </a:rPr>
              <a:t>had</a:t>
            </a:r>
            <a:r>
              <a:rPr lang="en-US" sz="1800" dirty="0">
                <a:latin typeface="Arial" pitchFamily="34" charset="0"/>
                <a:cs typeface="Arial" pitchFamily="34" charset="0"/>
              </a:rPr>
              <a:t> a small son called Dudley and in their opinion there </a:t>
            </a:r>
            <a:r>
              <a:rPr lang="en-US" sz="1800" dirty="0">
                <a:solidFill>
                  <a:srgbClr val="00B050"/>
                </a:solidFill>
                <a:latin typeface="Arial" pitchFamily="34" charset="0"/>
                <a:cs typeface="Arial" pitchFamily="34" charset="0"/>
              </a:rPr>
              <a:t>was</a:t>
            </a:r>
            <a:r>
              <a:rPr lang="en-US" sz="1800" dirty="0">
                <a:latin typeface="Arial" pitchFamily="34" charset="0"/>
                <a:cs typeface="Arial" pitchFamily="34" charset="0"/>
              </a:rPr>
              <a:t> no finer boy anywhere</a:t>
            </a:r>
            <a:r>
              <a:rPr lang="en-US" sz="1800" dirty="0" smtClean="0">
                <a:latin typeface="Arial" pitchFamily="34" charset="0"/>
                <a:cs typeface="Arial" pitchFamily="34" charset="0"/>
              </a:rPr>
              <a:t>.</a:t>
            </a:r>
            <a:endParaRPr lang="en-GB" sz="1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2051ED8-246A-4ED7-BA39-F0E168D1450D}" type="slidenum">
              <a:rPr lang="en-GB" smtClean="0"/>
              <a:pPr/>
              <a:t>31</a:t>
            </a:fld>
            <a:endParaRPr lang="en-GB" dirty="0"/>
          </a:p>
        </p:txBody>
      </p:sp>
      <p:sp>
        <p:nvSpPr>
          <p:cNvPr id="5" name="TextBox 4"/>
          <p:cNvSpPr txBox="1"/>
          <p:nvPr/>
        </p:nvSpPr>
        <p:spPr>
          <a:xfrm>
            <a:off x="7380312" y="2420888"/>
            <a:ext cx="1656184" cy="1631216"/>
          </a:xfrm>
          <a:prstGeom prst="rect">
            <a:avLst/>
          </a:prstGeom>
          <a:solidFill>
            <a:srgbClr val="ECBFF3"/>
          </a:solidFill>
          <a:ln>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Don’t forget that </a:t>
            </a:r>
            <a:r>
              <a:rPr lang="en-GB" sz="2000" i="1" dirty="0" smtClean="0">
                <a:latin typeface="Arial" panose="020B0604020202020204" pitchFamily="34" charset="0"/>
                <a:cs typeface="Arial" panose="020B0604020202020204" pitchFamily="34" charset="0"/>
              </a:rPr>
              <a:t>be</a:t>
            </a:r>
            <a:r>
              <a:rPr lang="en-GB" sz="2000" dirty="0" smtClean="0">
                <a:latin typeface="Arial" panose="020B0604020202020204" pitchFamily="34" charset="0"/>
                <a:cs typeface="Arial" panose="020B0604020202020204" pitchFamily="34" charset="0"/>
              </a:rPr>
              <a:t> and </a:t>
            </a:r>
            <a:r>
              <a:rPr lang="en-GB" sz="2000" i="1" dirty="0" smtClean="0">
                <a:latin typeface="Arial" panose="020B0604020202020204" pitchFamily="34" charset="0"/>
                <a:cs typeface="Arial" panose="020B0604020202020204" pitchFamily="34" charset="0"/>
              </a:rPr>
              <a:t>have</a:t>
            </a:r>
            <a:r>
              <a:rPr lang="en-GB" sz="2000" dirty="0" smtClean="0">
                <a:latin typeface="Arial" panose="020B0604020202020204" pitchFamily="34" charset="0"/>
                <a:cs typeface="Arial" panose="020B0604020202020204" pitchFamily="34" charset="0"/>
              </a:rPr>
              <a:t> are common main verbs!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2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7" y="476672"/>
            <a:ext cx="7890080" cy="1143000"/>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Teaching Ideas</a:t>
            </a:r>
          </a:p>
        </p:txBody>
      </p:sp>
      <p:sp>
        <p:nvSpPr>
          <p:cNvPr id="3" name="Content Placeholder 2"/>
          <p:cNvSpPr>
            <a:spLocks noGrp="1"/>
          </p:cNvSpPr>
          <p:nvPr>
            <p:ph idx="1"/>
          </p:nvPr>
        </p:nvSpPr>
        <p:spPr>
          <a:xfrm>
            <a:off x="1071028" y="1593974"/>
            <a:ext cx="8100392" cy="5157192"/>
          </a:xfrm>
        </p:spPr>
        <p:txBody>
          <a:bodyPr>
            <a:normAutofit/>
          </a:bodyPr>
          <a:lstStyle/>
          <a:p>
            <a:pPr marL="82296" indent="0">
              <a:buNone/>
            </a:pPr>
            <a:r>
              <a:rPr lang="en-GB" sz="1800" dirty="0">
                <a:latin typeface="Arial Narrow" panose="020B0606020202030204" pitchFamily="34" charset="0"/>
              </a:rPr>
              <a:t> </a:t>
            </a:r>
          </a:p>
          <a:p>
            <a:pPr marL="82296" indent="0">
              <a:buNone/>
            </a:pPr>
            <a:r>
              <a:rPr lang="en-GB" sz="1800" b="1" dirty="0">
                <a:latin typeface="Arial Narrow" panose="020B0606020202030204" pitchFamily="34" charset="0"/>
              </a:rPr>
              <a:t> </a:t>
            </a:r>
            <a:endParaRPr lang="en-GB" sz="1800" dirty="0">
              <a:latin typeface="Arial Narrow" panose="020B0606020202030204" pitchFamily="34" charset="0"/>
            </a:endParaRPr>
          </a:p>
          <a:p>
            <a:endParaRPr lang="en-GB" sz="18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72051ED8-246A-4ED7-BA39-F0E168D1450D}" type="slidenum">
              <a:rPr lang="en-GB" smtClean="0"/>
              <a:pPr/>
              <a:t>32</a:t>
            </a:fld>
            <a:endParaRPr lang="en-GB" dirty="0"/>
          </a:p>
        </p:txBody>
      </p:sp>
      <p:sp>
        <p:nvSpPr>
          <p:cNvPr id="8" name="TextBox 7"/>
          <p:cNvSpPr txBox="1"/>
          <p:nvPr/>
        </p:nvSpPr>
        <p:spPr>
          <a:xfrm>
            <a:off x="704566" y="1945642"/>
            <a:ext cx="7848872" cy="3683060"/>
          </a:xfrm>
          <a:prstGeom prst="rect">
            <a:avLst/>
          </a:prstGeom>
          <a:noFill/>
        </p:spPr>
        <p:txBody>
          <a:bodyPr wrap="square" rtlCol="0">
            <a:spAutoFit/>
          </a:bodyPr>
          <a:lstStyle/>
          <a:p>
            <a:pPr marL="82296">
              <a:lnSpc>
                <a:spcPts val="3200"/>
              </a:lnSpc>
              <a:spcBef>
                <a:spcPts val="600"/>
              </a:spcBef>
              <a:spcAft>
                <a:spcPts val="600"/>
              </a:spcAft>
              <a:buClr>
                <a:schemeClr val="accent1"/>
              </a:buClr>
              <a:buSzPct val="80000"/>
            </a:pPr>
            <a:r>
              <a:rPr lang="en-GB" dirty="0">
                <a:latin typeface="+mj-lt"/>
                <a:cs typeface="Arial" panose="020B0604020202020204" pitchFamily="34" charset="0"/>
              </a:rPr>
              <a:t>Language Detectives: the Curious Case of the Verb Phrase</a:t>
            </a:r>
          </a:p>
          <a:p>
            <a:pPr marL="365760" indent="-283464">
              <a:lnSpc>
                <a:spcPts val="3200"/>
              </a:lnSpc>
              <a:spcBef>
                <a:spcPts val="600"/>
              </a:spcBef>
              <a:spcAft>
                <a:spcPts val="600"/>
              </a:spcAft>
              <a:buClr>
                <a:schemeClr val="accent1"/>
              </a:buClr>
              <a:buSzPct val="80000"/>
              <a:buFont typeface="Wingdings 2"/>
              <a:buChar char=""/>
            </a:pPr>
            <a:r>
              <a:rPr lang="en-GB" dirty="0">
                <a:latin typeface="+mj-lt"/>
                <a:cs typeface="Arial" panose="020B0604020202020204" pitchFamily="34" charset="0"/>
              </a:rPr>
              <a:t>Select ten sentences from a book or a text you are reading together, and reproduce </a:t>
            </a:r>
            <a:r>
              <a:rPr lang="en-GB" dirty="0" smtClean="0">
                <a:latin typeface="+mj-lt"/>
                <a:cs typeface="Arial" panose="020B0604020202020204" pitchFamily="34" charset="0"/>
              </a:rPr>
              <a:t>on </a:t>
            </a:r>
            <a:r>
              <a:rPr lang="en-GB" dirty="0">
                <a:latin typeface="+mj-lt"/>
                <a:cs typeface="Arial" panose="020B0604020202020204" pitchFamily="34" charset="0"/>
              </a:rPr>
              <a:t>a strip of paper.  Put these strips into an envelope for each group, with an imaginary detective agency name label on it. </a:t>
            </a:r>
          </a:p>
          <a:p>
            <a:pPr marL="365760" indent="-283464">
              <a:lnSpc>
                <a:spcPts val="3200"/>
              </a:lnSpc>
              <a:spcBef>
                <a:spcPts val="600"/>
              </a:spcBef>
              <a:spcAft>
                <a:spcPts val="600"/>
              </a:spcAft>
              <a:buClr>
                <a:schemeClr val="accent1"/>
              </a:buClr>
              <a:buSzPct val="80000"/>
              <a:buFont typeface="Wingdings 2"/>
              <a:buChar char=""/>
            </a:pPr>
            <a:r>
              <a:rPr lang="en-GB" dirty="0">
                <a:latin typeface="+mj-lt"/>
                <a:cs typeface="Arial" panose="020B0604020202020204" pitchFamily="34" charset="0"/>
              </a:rPr>
              <a:t>Display </a:t>
            </a:r>
            <a:r>
              <a:rPr lang="en-GB" dirty="0" smtClean="0">
                <a:latin typeface="+mj-lt"/>
                <a:cs typeface="Arial" panose="020B0604020202020204" pitchFamily="34" charset="0"/>
              </a:rPr>
              <a:t>the </a:t>
            </a:r>
            <a:r>
              <a:rPr lang="en-GB" dirty="0">
                <a:latin typeface="+mj-lt"/>
                <a:cs typeface="Arial" panose="020B0604020202020204" pitchFamily="34" charset="0"/>
              </a:rPr>
              <a:t>three different verb groups  (the modal verbs; the auxiliary verbs; and a sample of lexical verbs).  Recap on their understanding of these. </a:t>
            </a: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7776192" y="0"/>
            <a:ext cx="1224136" cy="133327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544" y="5301208"/>
            <a:ext cx="282892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5013176"/>
            <a:ext cx="27622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76672"/>
            <a:ext cx="27622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173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890080" cy="1143000"/>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Teaching Ideas</a:t>
            </a:r>
          </a:p>
        </p:txBody>
      </p:sp>
      <p:sp>
        <p:nvSpPr>
          <p:cNvPr id="3" name="Content Placeholder 2"/>
          <p:cNvSpPr>
            <a:spLocks noGrp="1"/>
          </p:cNvSpPr>
          <p:nvPr>
            <p:ph idx="1"/>
          </p:nvPr>
        </p:nvSpPr>
        <p:spPr>
          <a:xfrm>
            <a:off x="1043608" y="1700808"/>
            <a:ext cx="8100392" cy="5157192"/>
          </a:xfrm>
        </p:spPr>
        <p:txBody>
          <a:bodyPr>
            <a:normAutofit/>
          </a:bodyPr>
          <a:lstStyle/>
          <a:p>
            <a:pPr marL="82296" indent="0">
              <a:buNone/>
            </a:pPr>
            <a:r>
              <a:rPr lang="en-GB" sz="1800" dirty="0">
                <a:latin typeface="Arial Narrow" panose="020B0606020202030204" pitchFamily="34" charset="0"/>
              </a:rPr>
              <a:t> </a:t>
            </a:r>
          </a:p>
          <a:p>
            <a:pPr marL="82296" indent="0">
              <a:buNone/>
            </a:pPr>
            <a:r>
              <a:rPr lang="en-GB" sz="1800" b="1" dirty="0">
                <a:latin typeface="Arial Narrow" panose="020B0606020202030204" pitchFamily="34" charset="0"/>
              </a:rPr>
              <a:t> </a:t>
            </a:r>
            <a:endParaRPr lang="en-GB" sz="1800" dirty="0">
              <a:latin typeface="Arial Narrow" panose="020B0606020202030204" pitchFamily="34" charset="0"/>
            </a:endParaRPr>
          </a:p>
          <a:p>
            <a:endParaRPr lang="en-GB" sz="18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72051ED8-246A-4ED7-BA39-F0E168D1450D}" type="slidenum">
              <a:rPr lang="en-GB" smtClean="0"/>
              <a:pPr/>
              <a:t>33</a:t>
            </a:fld>
            <a:endParaRPr lang="en-GB" dirty="0"/>
          </a:p>
        </p:txBody>
      </p:sp>
      <p:sp>
        <p:nvSpPr>
          <p:cNvPr id="8" name="TextBox 7"/>
          <p:cNvSpPr txBox="1"/>
          <p:nvPr/>
        </p:nvSpPr>
        <p:spPr>
          <a:xfrm>
            <a:off x="611560" y="1826260"/>
            <a:ext cx="7848872" cy="3683060"/>
          </a:xfrm>
          <a:prstGeom prst="rect">
            <a:avLst/>
          </a:prstGeom>
          <a:noFill/>
        </p:spPr>
        <p:txBody>
          <a:bodyPr wrap="square" rtlCol="0">
            <a:spAutoFit/>
          </a:bodyPr>
          <a:lstStyle/>
          <a:p>
            <a:pPr marL="82296">
              <a:lnSpc>
                <a:spcPts val="3200"/>
              </a:lnSpc>
              <a:spcBef>
                <a:spcPts val="600"/>
              </a:spcBef>
              <a:spcAft>
                <a:spcPts val="600"/>
              </a:spcAft>
              <a:buClr>
                <a:schemeClr val="accent1"/>
              </a:buClr>
              <a:buSzPct val="80000"/>
            </a:pPr>
            <a:r>
              <a:rPr lang="en-GB" dirty="0">
                <a:latin typeface="+mj-lt"/>
                <a:cs typeface="Arial" panose="020B0604020202020204" pitchFamily="34" charset="0"/>
              </a:rPr>
              <a:t>Language Detectives: the Curious Case of the Verb Phrase</a:t>
            </a:r>
          </a:p>
          <a:p>
            <a:pPr marL="365760" indent="-283464">
              <a:lnSpc>
                <a:spcPts val="3200"/>
              </a:lnSpc>
              <a:spcBef>
                <a:spcPts val="600"/>
              </a:spcBef>
              <a:spcAft>
                <a:spcPts val="600"/>
              </a:spcAft>
              <a:buClr>
                <a:schemeClr val="accent1"/>
              </a:buClr>
              <a:buSzPct val="80000"/>
              <a:buFont typeface="Wingdings 2"/>
              <a:buChar char=""/>
            </a:pPr>
            <a:r>
              <a:rPr lang="en-GB" dirty="0" smtClean="0">
                <a:latin typeface="+mj-lt"/>
                <a:cs typeface="Arial" panose="020B0604020202020204" pitchFamily="34" charset="0"/>
              </a:rPr>
              <a:t>Ask </a:t>
            </a:r>
            <a:r>
              <a:rPr lang="en-GB" dirty="0">
                <a:latin typeface="+mj-lt"/>
                <a:cs typeface="Arial" panose="020B0604020202020204" pitchFamily="34" charset="0"/>
              </a:rPr>
              <a:t>children to underline all the verb phrases in each of the sentences, and then to see if they can work out the order in which these types of verb occur in a verb phrase.  </a:t>
            </a:r>
          </a:p>
          <a:p>
            <a:pPr marL="365760" indent="-283464">
              <a:lnSpc>
                <a:spcPts val="3200"/>
              </a:lnSpc>
              <a:spcBef>
                <a:spcPts val="600"/>
              </a:spcBef>
              <a:spcAft>
                <a:spcPts val="600"/>
              </a:spcAft>
              <a:buClr>
                <a:schemeClr val="accent1"/>
              </a:buClr>
              <a:buSzPct val="80000"/>
              <a:buFont typeface="Wingdings 2"/>
              <a:buChar char=""/>
            </a:pPr>
            <a:r>
              <a:rPr lang="en-GB" dirty="0">
                <a:latin typeface="+mj-lt"/>
                <a:cs typeface="Arial" panose="020B0604020202020204" pitchFamily="34" charset="0"/>
              </a:rPr>
              <a:t>Then come together as a whole class to discuss the findings of the detectives and to see if they have found a solution.  Using a whiteboard with modals, auxiliaries and lexical verbs colour-coded may act as a visual support here.</a:t>
            </a: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7236296" y="223520"/>
            <a:ext cx="1512168" cy="1602740"/>
          </a:xfrm>
          <a:prstGeom prst="rect">
            <a:avLst/>
          </a:prstGeom>
        </p:spPr>
      </p:pic>
    </p:spTree>
    <p:extLst>
      <p:ext uri="{BB962C8B-B14F-4D97-AF65-F5344CB8AC3E}">
        <p14:creationId xmlns:p14="http://schemas.microsoft.com/office/powerpoint/2010/main" val="4109202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4664"/>
            <a:ext cx="8229600" cy="1371600"/>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Verbs: A classroom example</a:t>
            </a:r>
          </a:p>
        </p:txBody>
      </p:sp>
      <p:sp>
        <p:nvSpPr>
          <p:cNvPr id="4" name="Content Placeholder 3"/>
          <p:cNvSpPr>
            <a:spLocks noGrp="1"/>
          </p:cNvSpPr>
          <p:nvPr>
            <p:ph idx="1"/>
          </p:nvPr>
        </p:nvSpPr>
        <p:spPr>
          <a:xfrm>
            <a:off x="323528" y="1844824"/>
            <a:ext cx="8496944" cy="4800600"/>
          </a:xfrm>
        </p:spPr>
        <p:txBody>
          <a:bodyPr>
            <a:normAutofit/>
          </a:bodyPr>
          <a:lstStyle/>
          <a:p>
            <a:pPr marL="82296" indent="0">
              <a:buNone/>
            </a:pPr>
            <a:r>
              <a:rPr lang="en-GB" sz="2200" b="1" dirty="0" smtClean="0">
                <a:solidFill>
                  <a:schemeClr val="bg2">
                    <a:lumMod val="60000"/>
                    <a:lumOff val="40000"/>
                  </a:schemeClr>
                </a:solidFill>
              </a:rPr>
              <a:t>The Snow Leopard by Jackie Morris </a:t>
            </a:r>
          </a:p>
          <a:p>
            <a:pPr marL="82296" indent="0">
              <a:buNone/>
            </a:pPr>
            <a:r>
              <a:rPr lang="en-GB" sz="2200" dirty="0" smtClean="0"/>
              <a:t>Pattern </a:t>
            </a:r>
            <a:r>
              <a:rPr lang="en-GB" sz="2200" dirty="0"/>
              <a:t>of three co-ordinated </a:t>
            </a:r>
            <a:r>
              <a:rPr lang="en-GB" sz="2200" dirty="0" smtClean="0"/>
              <a:t>clauses</a:t>
            </a:r>
            <a:endParaRPr lang="en-GB" sz="2200" dirty="0"/>
          </a:p>
          <a:p>
            <a:pPr marL="82296" indent="0">
              <a:buNone/>
            </a:pPr>
            <a:endParaRPr lang="en-GB" sz="2200" dirty="0"/>
          </a:p>
          <a:p>
            <a:r>
              <a:rPr lang="en-GB" sz="2200" dirty="0" smtClean="0"/>
              <a:t>back </a:t>
            </a:r>
            <a:r>
              <a:rPr lang="en-GB" sz="2200" dirty="0"/>
              <a:t>in the mountains, the young Snow Leopard </a:t>
            </a:r>
            <a:r>
              <a:rPr lang="en-GB" sz="2200" b="1" dirty="0">
                <a:solidFill>
                  <a:schemeClr val="bg2">
                    <a:lumMod val="60000"/>
                    <a:lumOff val="40000"/>
                  </a:schemeClr>
                </a:solidFill>
              </a:rPr>
              <a:t>looked</a:t>
            </a:r>
            <a:r>
              <a:rPr lang="en-GB" sz="2200" b="1" dirty="0">
                <a:solidFill>
                  <a:schemeClr val="accent3">
                    <a:lumMod val="50000"/>
                  </a:schemeClr>
                </a:solidFill>
              </a:rPr>
              <a:t> </a:t>
            </a:r>
            <a:r>
              <a:rPr lang="en-GB" sz="2200" dirty="0"/>
              <a:t>up at the stars mirrored in her blue cat’s eyes, </a:t>
            </a:r>
            <a:r>
              <a:rPr lang="en-GB" sz="2200" b="1" dirty="0">
                <a:solidFill>
                  <a:schemeClr val="bg2">
                    <a:lumMod val="60000"/>
                    <a:lumOff val="40000"/>
                  </a:schemeClr>
                </a:solidFill>
              </a:rPr>
              <a:t>heard</a:t>
            </a:r>
            <a:r>
              <a:rPr lang="en-GB" sz="2200" dirty="0"/>
              <a:t> the whisper – and </a:t>
            </a:r>
            <a:r>
              <a:rPr lang="en-GB" sz="2200" b="1" dirty="0">
                <a:solidFill>
                  <a:schemeClr val="bg2">
                    <a:lumMod val="60000"/>
                    <a:lumOff val="40000"/>
                  </a:schemeClr>
                </a:solidFill>
              </a:rPr>
              <a:t>began</a:t>
            </a:r>
            <a:r>
              <a:rPr lang="en-GB" sz="2200" dirty="0"/>
              <a:t> a new song</a:t>
            </a:r>
            <a:r>
              <a:rPr lang="en-GB" sz="2200" dirty="0" smtClean="0"/>
              <a:t>.</a:t>
            </a:r>
          </a:p>
          <a:p>
            <a:pPr marL="82296" indent="0">
              <a:buNone/>
            </a:pPr>
            <a:endParaRPr lang="en-GB" sz="2200" dirty="0" smtClean="0"/>
          </a:p>
          <a:p>
            <a:pPr marL="82296" indent="0">
              <a:buNone/>
            </a:pPr>
            <a:r>
              <a:rPr lang="en-GB" sz="2200" dirty="0" smtClean="0"/>
              <a:t>Grammar-meaning link: </a:t>
            </a:r>
          </a:p>
          <a:p>
            <a:r>
              <a:rPr lang="en-GB" sz="2200" dirty="0" smtClean="0"/>
              <a:t>Conveys </a:t>
            </a:r>
            <a:r>
              <a:rPr lang="en-GB" sz="2200" dirty="0"/>
              <a:t>narrative information concisely and emphasises the sequence of events.   </a:t>
            </a:r>
            <a:endParaRPr lang="en-GB" sz="2200" dirty="0" smtClean="0"/>
          </a:p>
          <a:p>
            <a:r>
              <a:rPr lang="en-GB" sz="2200" dirty="0" smtClean="0"/>
              <a:t>Verbs can carry the plot</a:t>
            </a:r>
          </a:p>
          <a:p>
            <a:r>
              <a:rPr lang="en-GB" sz="2200" dirty="0" smtClean="0"/>
              <a:t>Patterns </a:t>
            </a:r>
            <a:r>
              <a:rPr lang="en-GB" sz="2200" dirty="0"/>
              <a:t>of three create good rhythm in a text.</a:t>
            </a:r>
          </a:p>
        </p:txBody>
      </p:sp>
      <p:sp>
        <p:nvSpPr>
          <p:cNvPr id="2" name="Slide Number Placeholder 1"/>
          <p:cNvSpPr>
            <a:spLocks noGrp="1"/>
          </p:cNvSpPr>
          <p:nvPr>
            <p:ph type="sldNum" sz="quarter" idx="12"/>
          </p:nvPr>
        </p:nvSpPr>
        <p:spPr/>
        <p:txBody>
          <a:bodyPr/>
          <a:lstStyle/>
          <a:p>
            <a:fld id="{D71FFCE3-9C4D-46F3-A7D1-C1CE17D06BA1}" type="slidenum">
              <a:rPr lang="en-GB" smtClean="0"/>
              <a:pPr/>
              <a:t>34</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04664"/>
            <a:ext cx="1635905" cy="2233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341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26" y="188640"/>
            <a:ext cx="7890080" cy="1143000"/>
          </a:xfrm>
        </p:spPr>
        <p:txBody>
          <a:bodyPr>
            <a:normAutofit/>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Impact on writing: an example</a:t>
            </a:r>
          </a:p>
        </p:txBody>
      </p:sp>
      <p:sp>
        <p:nvSpPr>
          <p:cNvPr id="3" name="Content Placeholder 2"/>
          <p:cNvSpPr>
            <a:spLocks noGrp="1"/>
          </p:cNvSpPr>
          <p:nvPr>
            <p:ph idx="1"/>
          </p:nvPr>
        </p:nvSpPr>
        <p:spPr>
          <a:xfrm>
            <a:off x="724577" y="3501008"/>
            <a:ext cx="7921145" cy="1605337"/>
          </a:xfrm>
          <a:solidFill>
            <a:schemeClr val="accent5">
              <a:lumMod val="20000"/>
              <a:lumOff val="80000"/>
            </a:schemeClr>
          </a:solidFill>
          <a:ln>
            <a:solidFill>
              <a:schemeClr val="tx1"/>
            </a:solidFill>
          </a:ln>
        </p:spPr>
        <p:txBody>
          <a:bodyPr>
            <a:noAutofit/>
          </a:bodyPr>
          <a:lstStyle/>
          <a:p>
            <a:pPr marL="82296" indent="0">
              <a:lnSpc>
                <a:spcPts val="2800"/>
              </a:lnSpc>
              <a:buNone/>
            </a:pPr>
            <a:r>
              <a:rPr lang="en-GB" sz="2000" dirty="0">
                <a:latin typeface="Arial Narrow" panose="020B0606020202030204" pitchFamily="34" charset="0"/>
                <a:cs typeface="Arial" panose="020B0604020202020204" pitchFamily="34" charset="0"/>
              </a:rPr>
              <a:t>Golden Lion Tamarin forced the trees to form a cunning cage to protect the heart of the forest; the magical, black diamond. She </a:t>
            </a:r>
            <a:r>
              <a:rPr lang="en-GB" sz="2000" b="1" u="sng" dirty="0">
                <a:solidFill>
                  <a:schemeClr val="bg2">
                    <a:lumMod val="60000"/>
                    <a:lumOff val="40000"/>
                  </a:schemeClr>
                </a:solidFill>
                <a:latin typeface="Arial Narrow" panose="020B0606020202030204" pitchFamily="34" charset="0"/>
                <a:cs typeface="Arial" panose="020B0604020202020204" pitchFamily="34" charset="0"/>
              </a:rPr>
              <a:t>wrapped</a:t>
            </a:r>
            <a:r>
              <a:rPr lang="en-GB" sz="2000" dirty="0">
                <a:latin typeface="Arial Narrow" panose="020B0606020202030204" pitchFamily="34" charset="0"/>
                <a:cs typeface="Arial" panose="020B0604020202020204" pitchFamily="34" charset="0"/>
              </a:rPr>
              <a:t> the trees in loving leaves, </a:t>
            </a:r>
            <a:r>
              <a:rPr lang="en-GB" sz="2000" b="1" u="sng" dirty="0">
                <a:solidFill>
                  <a:schemeClr val="bg2">
                    <a:lumMod val="60000"/>
                    <a:lumOff val="40000"/>
                  </a:schemeClr>
                </a:solidFill>
                <a:latin typeface="Arial Narrow" panose="020B0606020202030204" pitchFamily="34" charset="0"/>
                <a:cs typeface="Arial" panose="020B0604020202020204" pitchFamily="34" charset="0"/>
              </a:rPr>
              <a:t>crowded</a:t>
            </a:r>
            <a:r>
              <a:rPr lang="en-GB" sz="2000" u="sng" dirty="0">
                <a:solidFill>
                  <a:schemeClr val="bg2">
                    <a:lumMod val="60000"/>
                    <a:lumOff val="40000"/>
                  </a:schemeClr>
                </a:solidFill>
                <a:latin typeface="Arial Narrow" panose="020B0606020202030204" pitchFamily="34" charset="0"/>
                <a:cs typeface="Arial" panose="020B0604020202020204" pitchFamily="34" charset="0"/>
              </a:rPr>
              <a:t> </a:t>
            </a:r>
            <a:r>
              <a:rPr lang="en-GB" sz="2000" dirty="0">
                <a:latin typeface="Arial Narrow" panose="020B0606020202030204" pitchFamily="34" charset="0"/>
                <a:cs typeface="Arial" panose="020B0604020202020204" pitchFamily="34" charset="0"/>
              </a:rPr>
              <a:t>creatures onto the tropical trees and</a:t>
            </a:r>
            <a:r>
              <a:rPr lang="en-GB" sz="2000" dirty="0">
                <a:solidFill>
                  <a:schemeClr val="accent3">
                    <a:lumMod val="75000"/>
                  </a:schemeClr>
                </a:solidFill>
                <a:latin typeface="Arial Narrow" panose="020B0606020202030204" pitchFamily="34" charset="0"/>
                <a:cs typeface="Arial" panose="020B0604020202020204" pitchFamily="34" charset="0"/>
              </a:rPr>
              <a:t> </a:t>
            </a:r>
            <a:r>
              <a:rPr lang="en-GB" sz="2000" b="1" u="sng" dirty="0">
                <a:solidFill>
                  <a:schemeClr val="bg2">
                    <a:lumMod val="60000"/>
                    <a:lumOff val="40000"/>
                  </a:schemeClr>
                </a:solidFill>
                <a:latin typeface="Arial Narrow" panose="020B0606020202030204" pitchFamily="34" charset="0"/>
                <a:cs typeface="Arial" panose="020B0604020202020204" pitchFamily="34" charset="0"/>
              </a:rPr>
              <a:t>gave</a:t>
            </a:r>
            <a:r>
              <a:rPr lang="en-GB" sz="2000" dirty="0">
                <a:solidFill>
                  <a:schemeClr val="accent3">
                    <a:lumMod val="75000"/>
                  </a:schemeClr>
                </a:solidFill>
                <a:latin typeface="Arial Narrow" panose="020B0606020202030204" pitchFamily="34" charset="0"/>
                <a:cs typeface="Arial" panose="020B0604020202020204" pitchFamily="34" charset="0"/>
              </a:rPr>
              <a:t> </a:t>
            </a:r>
            <a:r>
              <a:rPr lang="en-GB" sz="2000" dirty="0">
                <a:latin typeface="Arial Narrow" panose="020B0606020202030204" pitchFamily="34" charset="0"/>
                <a:cs typeface="Arial" panose="020B0604020202020204" pitchFamily="34" charset="0"/>
              </a:rPr>
              <a:t>the plants the sun and water they needed</a:t>
            </a:r>
            <a:r>
              <a:rPr lang="en-GB" sz="2000" dirty="0" smtClean="0">
                <a:latin typeface="Arial Narrow" panose="020B0606020202030204" pitchFamily="34" charset="0"/>
                <a:cs typeface="Arial" panose="020B0604020202020204" pitchFamily="34" charset="0"/>
              </a:rPr>
              <a:t>.        </a:t>
            </a:r>
            <a:r>
              <a:rPr lang="en-GB" sz="2000" dirty="0">
                <a:latin typeface="Arial Narrow" panose="020B0606020202030204" pitchFamily="34" charset="0"/>
                <a:cs typeface="Arial" panose="020B0604020202020204" pitchFamily="34" charset="0"/>
              </a:rPr>
              <a:t>Year 6 – able writer</a:t>
            </a:r>
          </a:p>
        </p:txBody>
      </p:sp>
      <p:sp>
        <p:nvSpPr>
          <p:cNvPr id="4" name="Slide Number Placeholder 3"/>
          <p:cNvSpPr>
            <a:spLocks noGrp="1"/>
          </p:cNvSpPr>
          <p:nvPr>
            <p:ph type="sldNum" sz="quarter" idx="12"/>
          </p:nvPr>
        </p:nvSpPr>
        <p:spPr/>
        <p:txBody>
          <a:bodyPr/>
          <a:lstStyle/>
          <a:p>
            <a:fld id="{72051ED8-246A-4ED7-BA39-F0E168D1450D}" type="slidenum">
              <a:rPr lang="en-GB" smtClean="0"/>
              <a:pPr/>
              <a:t>35</a:t>
            </a:fld>
            <a:endParaRPr lang="en-GB" dirty="0"/>
          </a:p>
        </p:txBody>
      </p:sp>
      <p:sp>
        <p:nvSpPr>
          <p:cNvPr id="5" name="TextBox 4"/>
          <p:cNvSpPr txBox="1"/>
          <p:nvPr/>
        </p:nvSpPr>
        <p:spPr>
          <a:xfrm>
            <a:off x="745181" y="5344115"/>
            <a:ext cx="7879937" cy="1169551"/>
          </a:xfrm>
          <a:prstGeom prst="rect">
            <a:avLst/>
          </a:prstGeom>
          <a:solidFill>
            <a:schemeClr val="accent5">
              <a:lumMod val="20000"/>
              <a:lumOff val="80000"/>
            </a:schemeClr>
          </a:solidFill>
          <a:ln>
            <a:solidFill>
              <a:schemeClr val="tx1"/>
            </a:solidFill>
          </a:ln>
        </p:spPr>
        <p:txBody>
          <a:bodyPr wrap="square" rtlCol="0">
            <a:spAutoFit/>
          </a:bodyPr>
          <a:lstStyle/>
          <a:p>
            <a:pPr algn="just">
              <a:lnSpc>
                <a:spcPts val="2800"/>
              </a:lnSpc>
            </a:pPr>
            <a:r>
              <a:rPr lang="en-GB" sz="2000" dirty="0">
                <a:latin typeface="Arial Narrow" panose="020B0606020202030204" pitchFamily="34" charset="0"/>
                <a:cs typeface="Arial" panose="020B0604020202020204" pitchFamily="34" charset="0"/>
              </a:rPr>
              <a:t>At first peak of light, over the ever green mountain, the bald eagle </a:t>
            </a:r>
            <a:r>
              <a:rPr lang="en-GB" sz="2000" b="1" u="sng" dirty="0">
                <a:solidFill>
                  <a:schemeClr val="bg2">
                    <a:lumMod val="60000"/>
                    <a:lumOff val="40000"/>
                  </a:schemeClr>
                </a:solidFill>
                <a:latin typeface="Arial Narrow" panose="020B0606020202030204" pitchFamily="34" charset="0"/>
                <a:cs typeface="Arial" panose="020B0604020202020204" pitchFamily="34" charset="0"/>
              </a:rPr>
              <a:t>raced</a:t>
            </a:r>
            <a:r>
              <a:rPr lang="en-GB" sz="2000" dirty="0">
                <a:latin typeface="Arial Narrow" panose="020B0606020202030204" pitchFamily="34" charset="0"/>
                <a:cs typeface="Arial" panose="020B0604020202020204" pitchFamily="34" charset="0"/>
              </a:rPr>
              <a:t> to create the wind, </a:t>
            </a:r>
            <a:r>
              <a:rPr lang="en-GB" sz="2000" b="1" u="sng" dirty="0">
                <a:solidFill>
                  <a:schemeClr val="bg2">
                    <a:lumMod val="60000"/>
                    <a:lumOff val="40000"/>
                  </a:schemeClr>
                </a:solidFill>
                <a:latin typeface="Arial Narrow" panose="020B0606020202030204" pitchFamily="34" charset="0"/>
                <a:cs typeface="Arial" panose="020B0604020202020204" pitchFamily="34" charset="0"/>
              </a:rPr>
              <a:t>soared</a:t>
            </a:r>
            <a:r>
              <a:rPr lang="en-GB" sz="2000" dirty="0">
                <a:latin typeface="Arial Narrow" panose="020B0606020202030204" pitchFamily="34" charset="0"/>
                <a:cs typeface="Arial" panose="020B0604020202020204" pitchFamily="34" charset="0"/>
              </a:rPr>
              <a:t> through the secret forest to awaken all animals and </a:t>
            </a:r>
            <a:r>
              <a:rPr lang="en-GB" sz="2000" b="1" u="sng" dirty="0">
                <a:solidFill>
                  <a:schemeClr val="bg2">
                    <a:lumMod val="60000"/>
                    <a:lumOff val="40000"/>
                  </a:schemeClr>
                </a:solidFill>
                <a:latin typeface="Arial Narrow" panose="020B0606020202030204" pitchFamily="34" charset="0"/>
                <a:cs typeface="Arial" panose="020B0604020202020204" pitchFamily="34" charset="0"/>
              </a:rPr>
              <a:t>squawked</a:t>
            </a:r>
            <a:r>
              <a:rPr lang="en-GB" sz="2000" dirty="0">
                <a:latin typeface="Arial Narrow" panose="020B0606020202030204" pitchFamily="34" charset="0"/>
                <a:cs typeface="Arial" panose="020B0604020202020204" pitchFamily="34" charset="0"/>
              </a:rPr>
              <a:t> over the green ocean canopy to make the mystical mist</a:t>
            </a:r>
            <a:r>
              <a:rPr lang="en-GB" sz="2000" dirty="0" smtClean="0">
                <a:latin typeface="Arial Narrow" panose="020B0606020202030204" pitchFamily="34" charset="0"/>
                <a:cs typeface="Arial" panose="020B0604020202020204" pitchFamily="34" charset="0"/>
              </a:rPr>
              <a:t>.        </a:t>
            </a:r>
            <a:r>
              <a:rPr lang="en-GB" sz="2000" dirty="0">
                <a:latin typeface="Arial Narrow" panose="020B0606020202030204" pitchFamily="34" charset="0"/>
                <a:cs typeface="Arial" panose="020B0604020202020204" pitchFamily="34" charset="0"/>
              </a:rPr>
              <a:t>Year 6 – weak writer</a:t>
            </a:r>
          </a:p>
        </p:txBody>
      </p:sp>
      <p:sp>
        <p:nvSpPr>
          <p:cNvPr id="6" name="TextBox 5"/>
          <p:cNvSpPr txBox="1"/>
          <p:nvPr/>
        </p:nvSpPr>
        <p:spPr>
          <a:xfrm>
            <a:off x="611560" y="1281926"/>
            <a:ext cx="8013558" cy="1938992"/>
          </a:xfrm>
          <a:prstGeom prst="rect">
            <a:avLst/>
          </a:prstGeom>
          <a:solidFill>
            <a:srgbClr val="FFFFCC"/>
          </a:solidFill>
          <a:ln>
            <a:solidFill>
              <a:schemeClr val="tx1"/>
            </a:solidFill>
          </a:ln>
        </p:spPr>
        <p:txBody>
          <a:bodyPr wrap="square" rtlCol="0">
            <a:spAutoFit/>
          </a:bodyPr>
          <a:lstStyle/>
          <a:p>
            <a:r>
              <a:rPr lang="en-GB" sz="2000" i="1" dirty="0">
                <a:latin typeface="Arial Narrow" panose="020B0606020202030204" pitchFamily="34" charset="0"/>
                <a:cs typeface="Arial" panose="020B0604020202020204" pitchFamily="34" charset="0"/>
              </a:rPr>
              <a:t>… and the cat </a:t>
            </a:r>
            <a:r>
              <a:rPr lang="en-GB" sz="2000" b="1" i="1" u="sng" dirty="0">
                <a:solidFill>
                  <a:schemeClr val="bg2">
                    <a:lumMod val="60000"/>
                    <a:lumOff val="40000"/>
                  </a:schemeClr>
                </a:solidFill>
                <a:latin typeface="Arial Narrow" panose="020B0606020202030204" pitchFamily="34" charset="0"/>
                <a:cs typeface="Arial" panose="020B0604020202020204" pitchFamily="34" charset="0"/>
              </a:rPr>
              <a:t>stirred</a:t>
            </a:r>
            <a:r>
              <a:rPr lang="en-GB" sz="2000" b="1" i="1" u="sng" dirty="0" smtClean="0">
                <a:solidFill>
                  <a:schemeClr val="bg2">
                    <a:lumMod val="60000"/>
                    <a:lumOff val="40000"/>
                  </a:schemeClr>
                </a:solidFill>
                <a:latin typeface="Arial Narrow" panose="020B0606020202030204" pitchFamily="34" charset="0"/>
                <a:cs typeface="Arial" panose="020B0604020202020204" pitchFamily="34" charset="0"/>
              </a:rPr>
              <a:t>,  </a:t>
            </a:r>
            <a:r>
              <a:rPr lang="en-GB" sz="2000" b="1" i="1" u="sng" dirty="0">
                <a:solidFill>
                  <a:schemeClr val="bg2">
                    <a:lumMod val="60000"/>
                    <a:lumOff val="40000"/>
                  </a:schemeClr>
                </a:solidFill>
                <a:latin typeface="Arial Narrow" panose="020B0606020202030204" pitchFamily="34" charset="0"/>
                <a:cs typeface="Arial" panose="020B0604020202020204" pitchFamily="34" charset="0"/>
              </a:rPr>
              <a:t>rose</a:t>
            </a:r>
            <a:r>
              <a:rPr lang="en-GB" sz="2000" i="1" u="sng" dirty="0">
                <a:solidFill>
                  <a:schemeClr val="bg2">
                    <a:lumMod val="60000"/>
                    <a:lumOff val="40000"/>
                  </a:schemeClr>
                </a:solidFill>
                <a:latin typeface="Arial Narrow" panose="020B0606020202030204" pitchFamily="34" charset="0"/>
                <a:cs typeface="Arial" panose="020B0604020202020204" pitchFamily="34" charset="0"/>
              </a:rPr>
              <a:t> </a:t>
            </a:r>
            <a:r>
              <a:rPr lang="en-GB" sz="2000" i="1" dirty="0">
                <a:latin typeface="Arial Narrow" panose="020B0606020202030204" pitchFamily="34" charset="0"/>
                <a:cs typeface="Arial" panose="020B0604020202020204" pitchFamily="34" charset="0"/>
              </a:rPr>
              <a:t>and </a:t>
            </a:r>
            <a:r>
              <a:rPr lang="en-GB" sz="2000" b="1" i="1" u="sng" dirty="0">
                <a:solidFill>
                  <a:schemeClr val="bg2">
                    <a:lumMod val="60000"/>
                    <a:lumOff val="40000"/>
                  </a:schemeClr>
                </a:solidFill>
                <a:latin typeface="Arial Narrow" panose="020B0606020202030204" pitchFamily="34" charset="0"/>
                <a:cs typeface="Arial" panose="020B0604020202020204" pitchFamily="34" charset="0"/>
              </a:rPr>
              <a:t>leapt</a:t>
            </a:r>
            <a:r>
              <a:rPr lang="en-GB" sz="2000" b="1" i="1" dirty="0">
                <a:solidFill>
                  <a:schemeClr val="bg2">
                    <a:lumMod val="60000"/>
                    <a:lumOff val="40000"/>
                  </a:schemeClr>
                </a:solidFill>
                <a:latin typeface="Arial Narrow" panose="020B0606020202030204" pitchFamily="34" charset="0"/>
                <a:cs typeface="Arial" panose="020B0604020202020204" pitchFamily="34" charset="0"/>
              </a:rPr>
              <a:t> </a:t>
            </a:r>
            <a:r>
              <a:rPr lang="en-GB" sz="2000" i="1" dirty="0">
                <a:latin typeface="Arial Narrow" panose="020B0606020202030204" pitchFamily="34" charset="0"/>
                <a:cs typeface="Arial" panose="020B0604020202020204" pitchFamily="34" charset="0"/>
              </a:rPr>
              <a:t>up to the high wild mountains with the Child clinging tight on her back.</a:t>
            </a:r>
          </a:p>
          <a:p>
            <a:endParaRPr lang="en-GB" sz="2000" i="1" dirty="0">
              <a:latin typeface="Arial Narrow" panose="020B0606020202030204" pitchFamily="34" charset="0"/>
              <a:cs typeface="Arial" panose="020B0604020202020204" pitchFamily="34" charset="0"/>
            </a:endParaRPr>
          </a:p>
          <a:p>
            <a:r>
              <a:rPr lang="en-GB" sz="2000" i="1" dirty="0">
                <a:latin typeface="Arial Narrow" panose="020B0606020202030204" pitchFamily="34" charset="0"/>
                <a:cs typeface="Arial" panose="020B0604020202020204" pitchFamily="34" charset="0"/>
              </a:rPr>
              <a:t>And back in the mountains, the young Snow Leopard </a:t>
            </a:r>
            <a:r>
              <a:rPr lang="en-GB" sz="2000" b="1" i="1" u="sng" dirty="0">
                <a:solidFill>
                  <a:schemeClr val="bg2">
                    <a:lumMod val="60000"/>
                    <a:lumOff val="40000"/>
                  </a:schemeClr>
                </a:solidFill>
                <a:latin typeface="Arial Narrow" panose="020B0606020202030204" pitchFamily="34" charset="0"/>
                <a:cs typeface="Arial" panose="020B0604020202020204" pitchFamily="34" charset="0"/>
              </a:rPr>
              <a:t>looked</a:t>
            </a:r>
            <a:r>
              <a:rPr lang="en-GB" sz="2000" i="1" dirty="0">
                <a:solidFill>
                  <a:schemeClr val="accent3">
                    <a:lumMod val="75000"/>
                  </a:schemeClr>
                </a:solidFill>
                <a:latin typeface="Arial Narrow" panose="020B0606020202030204" pitchFamily="34" charset="0"/>
                <a:cs typeface="Arial" panose="020B0604020202020204" pitchFamily="34" charset="0"/>
              </a:rPr>
              <a:t> </a:t>
            </a:r>
            <a:r>
              <a:rPr lang="en-GB" sz="2000" i="1" dirty="0">
                <a:latin typeface="Arial Narrow" panose="020B0606020202030204" pitchFamily="34" charset="0"/>
                <a:cs typeface="Arial" panose="020B0604020202020204" pitchFamily="34" charset="0"/>
              </a:rPr>
              <a:t>up at the stars mirrored in her blue cat’s eyes, </a:t>
            </a:r>
            <a:r>
              <a:rPr lang="en-GB" sz="2000" b="1" i="1" u="sng" dirty="0">
                <a:solidFill>
                  <a:schemeClr val="bg2">
                    <a:lumMod val="60000"/>
                    <a:lumOff val="40000"/>
                  </a:schemeClr>
                </a:solidFill>
                <a:latin typeface="Arial Narrow" panose="020B0606020202030204" pitchFamily="34" charset="0"/>
                <a:cs typeface="Arial" panose="020B0604020202020204" pitchFamily="34" charset="0"/>
              </a:rPr>
              <a:t>heard</a:t>
            </a:r>
            <a:r>
              <a:rPr lang="en-GB" sz="2000" i="1" dirty="0">
                <a:latin typeface="Arial Narrow" panose="020B0606020202030204" pitchFamily="34" charset="0"/>
                <a:cs typeface="Arial" panose="020B0604020202020204" pitchFamily="34" charset="0"/>
              </a:rPr>
              <a:t> the whisper – and </a:t>
            </a:r>
            <a:r>
              <a:rPr lang="en-GB" sz="2000" b="1" i="1" u="sng" dirty="0">
                <a:solidFill>
                  <a:schemeClr val="bg2">
                    <a:lumMod val="60000"/>
                    <a:lumOff val="40000"/>
                  </a:schemeClr>
                </a:solidFill>
                <a:latin typeface="Arial Narrow" panose="020B0606020202030204" pitchFamily="34" charset="0"/>
                <a:cs typeface="Arial" panose="020B0604020202020204" pitchFamily="34" charset="0"/>
              </a:rPr>
              <a:t>began</a:t>
            </a:r>
            <a:r>
              <a:rPr lang="en-GB" sz="2000" i="1" dirty="0">
                <a:solidFill>
                  <a:schemeClr val="bg2">
                    <a:lumMod val="60000"/>
                    <a:lumOff val="40000"/>
                  </a:schemeClr>
                </a:solidFill>
                <a:latin typeface="Arial Narrow" panose="020B0606020202030204" pitchFamily="34" charset="0"/>
                <a:cs typeface="Arial" panose="020B0604020202020204" pitchFamily="34" charset="0"/>
              </a:rPr>
              <a:t> </a:t>
            </a:r>
            <a:r>
              <a:rPr lang="en-GB" sz="2000" i="1" dirty="0">
                <a:latin typeface="Arial Narrow" panose="020B0606020202030204" pitchFamily="34" charset="0"/>
                <a:cs typeface="Arial" panose="020B0604020202020204" pitchFamily="34" charset="0"/>
              </a:rPr>
              <a:t>a new song</a:t>
            </a:r>
            <a:r>
              <a:rPr lang="en-GB" sz="2000" dirty="0">
                <a:latin typeface="Arial Narrow" panose="020B0606020202030204" pitchFamily="34" charset="0"/>
                <a:cs typeface="Arial" panose="020B0604020202020204" pitchFamily="34" charset="0"/>
              </a:rPr>
              <a:t>.</a:t>
            </a:r>
          </a:p>
          <a:p>
            <a:r>
              <a:rPr lang="en-GB" sz="2000" dirty="0" smtClean="0">
                <a:latin typeface="Arial Narrow" panose="020B0606020202030204" pitchFamily="34" charset="0"/>
                <a:cs typeface="Arial" panose="020B0604020202020204" pitchFamily="34" charset="0"/>
              </a:rPr>
              <a:t>The </a:t>
            </a:r>
            <a:r>
              <a:rPr lang="en-GB" sz="2000" dirty="0">
                <a:latin typeface="Arial Narrow" panose="020B0606020202030204" pitchFamily="34" charset="0"/>
                <a:cs typeface="Arial" panose="020B0604020202020204" pitchFamily="34" charset="0"/>
              </a:rPr>
              <a:t>Snow Leopard – Jackie Morris</a:t>
            </a:r>
          </a:p>
        </p:txBody>
      </p:sp>
    </p:spTree>
    <p:extLst>
      <p:ext uri="{BB962C8B-B14F-4D97-AF65-F5344CB8AC3E}">
        <p14:creationId xmlns:p14="http://schemas.microsoft.com/office/powerpoint/2010/main" val="4118277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00" y="476672"/>
            <a:ext cx="8856984" cy="1143000"/>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Planning for progression: The Verb</a:t>
            </a:r>
          </a:p>
        </p:txBody>
      </p:sp>
      <p:sp>
        <p:nvSpPr>
          <p:cNvPr id="3" name="Content Placeholder 2"/>
          <p:cNvSpPr>
            <a:spLocks noGrp="1"/>
          </p:cNvSpPr>
          <p:nvPr>
            <p:ph idx="1"/>
          </p:nvPr>
        </p:nvSpPr>
        <p:spPr>
          <a:xfrm>
            <a:off x="395536" y="1628800"/>
            <a:ext cx="8496944" cy="4752528"/>
          </a:xfrm>
        </p:spPr>
        <p:txBody>
          <a:bodyPr>
            <a:noAutofit/>
          </a:bodyPr>
          <a:lstStyle/>
          <a:p>
            <a:pPr>
              <a:lnSpc>
                <a:spcPts val="3200"/>
              </a:lnSpc>
            </a:pPr>
            <a:r>
              <a:rPr lang="en-GB" sz="2400" dirty="0">
                <a:latin typeface="+mj-lt"/>
                <a:cs typeface="Arial" panose="020B0604020202020204" pitchFamily="34" charset="0"/>
              </a:rPr>
              <a:t>Develop children’s learning of verbs in steps which help build their ‘concept’ knowledge:</a:t>
            </a:r>
          </a:p>
          <a:p>
            <a:pPr>
              <a:lnSpc>
                <a:spcPts val="3200"/>
              </a:lnSpc>
            </a:pPr>
            <a:r>
              <a:rPr lang="en-GB" sz="2400" dirty="0">
                <a:latin typeface="+mj-lt"/>
                <a:cs typeface="Arial" panose="020B0604020202020204" pitchFamily="34" charset="0"/>
              </a:rPr>
              <a:t>Make sure they have secure understanding of  verbs be and have and all their variations;</a:t>
            </a:r>
          </a:p>
          <a:p>
            <a:pPr>
              <a:lnSpc>
                <a:spcPts val="3200"/>
              </a:lnSpc>
            </a:pPr>
            <a:r>
              <a:rPr lang="en-GB" sz="2400" dirty="0">
                <a:latin typeface="+mj-lt"/>
                <a:cs typeface="Arial" panose="020B0604020202020204" pitchFamily="34" charset="0"/>
              </a:rPr>
              <a:t>Tell them a verb which is an ‘action’ word is one kind of verb (lexical);</a:t>
            </a:r>
          </a:p>
          <a:p>
            <a:pPr>
              <a:lnSpc>
                <a:spcPts val="3200"/>
              </a:lnSpc>
            </a:pPr>
            <a:r>
              <a:rPr lang="en-GB" sz="2400" dirty="0">
                <a:latin typeface="+mj-lt"/>
                <a:cs typeface="Arial" panose="020B0604020202020204" pitchFamily="34" charset="0"/>
              </a:rPr>
              <a:t>Make sure they can see that lots of lexical verbs don’t have much doing: talking about action, reporting and sensing verbs might be helpful;</a:t>
            </a:r>
          </a:p>
          <a:p>
            <a:pPr>
              <a:lnSpc>
                <a:spcPts val="3200"/>
              </a:lnSpc>
            </a:pPr>
            <a:r>
              <a:rPr lang="en-GB" sz="2400" dirty="0">
                <a:latin typeface="+mj-lt"/>
                <a:cs typeface="Arial" panose="020B0604020202020204" pitchFamily="34" charset="0"/>
              </a:rPr>
              <a:t>Develop understanding of verb phrases: both a single verb and a sequence of verbs</a:t>
            </a:r>
          </a:p>
        </p:txBody>
      </p:sp>
      <p:sp>
        <p:nvSpPr>
          <p:cNvPr id="4" name="Slide Number Placeholder 3"/>
          <p:cNvSpPr>
            <a:spLocks noGrp="1"/>
          </p:cNvSpPr>
          <p:nvPr>
            <p:ph type="sldNum" sz="quarter" idx="12"/>
          </p:nvPr>
        </p:nvSpPr>
        <p:spPr/>
        <p:txBody>
          <a:bodyPr/>
          <a:lstStyle/>
          <a:p>
            <a:fld id="{72051ED8-246A-4ED7-BA39-F0E168D1450D}" type="slidenum">
              <a:rPr lang="en-GB" smtClean="0"/>
              <a:pPr/>
              <a:t>36</a:t>
            </a:fld>
            <a:endParaRPr lang="en-GB" dirty="0"/>
          </a:p>
        </p:txBody>
      </p:sp>
    </p:spTree>
    <p:extLst>
      <p:ext uri="{BB962C8B-B14F-4D97-AF65-F5344CB8AC3E}">
        <p14:creationId xmlns:p14="http://schemas.microsoft.com/office/powerpoint/2010/main" val="2155049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HoW</a:t>
            </a:r>
            <a:r>
              <a:rPr lang="en-GB" dirty="0" smtClean="0"/>
              <a:t> Grammar CREATES CHOICE</a:t>
            </a:r>
            <a:endParaRPr lang="en-GB" dirty="0"/>
          </a:p>
        </p:txBody>
      </p:sp>
      <p:sp>
        <p:nvSpPr>
          <p:cNvPr id="3" name="Text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fld id="{93BB0EA1-6604-4695-83C9-111488B4725B}" type="slidenum">
              <a:rPr lang="en-US" smtClean="0"/>
              <a:pPr/>
              <a:t>37</a:t>
            </a:fld>
            <a:endParaRPr lang="en-US"/>
          </a:p>
        </p:txBody>
      </p:sp>
    </p:spTree>
    <p:extLst>
      <p:ext uri="{BB962C8B-B14F-4D97-AF65-F5344CB8AC3E}">
        <p14:creationId xmlns:p14="http://schemas.microsoft.com/office/powerpoint/2010/main" val="1972631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108"/>
            <a:ext cx="8229600" cy="1266092"/>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The Exeter Approach</a:t>
            </a:r>
            <a:endParaRPr lang="en-US"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140974" cy="4819902"/>
          </a:xfrm>
        </p:spPr>
        <p:txBody>
          <a:bodyPr>
            <a:noAutofit/>
          </a:bodyPr>
          <a:lstStyle/>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It is not a course in grammar; it is a way of teaching writing;</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It draws on many of the good practices already commonly used in the teaching of writing: drafting, revising, editing;  creative stimuli for writing; peer collaboration; the scaffolding of writing tasks…</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The attention to grammar is embedded within this and is intended to be explicit and to help writers develop understanding and independence in making choices in their writing;</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It constantly makes links between reading and writing;</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It is underpinned by a set of pedagogical principles to guide how the grammar is used;</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The goal is to support young writers in developing a </a:t>
            </a:r>
            <a:r>
              <a:rPr lang="en-GB" sz="1800" b="1" dirty="0">
                <a:solidFill>
                  <a:schemeClr val="bg2">
                    <a:lumMod val="60000"/>
                    <a:lumOff val="40000"/>
                  </a:schemeClr>
                </a:solidFill>
                <a:latin typeface="Arial" panose="020B0604020202020204" pitchFamily="34" charset="0"/>
                <a:cs typeface="Arial" panose="020B0604020202020204" pitchFamily="34" charset="0"/>
              </a:rPr>
              <a:t>‘</a:t>
            </a:r>
            <a:r>
              <a:rPr lang="en-GB" sz="1800" b="1" i="1" dirty="0">
                <a:solidFill>
                  <a:schemeClr val="bg2">
                    <a:lumMod val="60000"/>
                    <a:lumOff val="40000"/>
                  </a:schemeClr>
                </a:solidFill>
                <a:latin typeface="Arial" panose="020B0604020202020204" pitchFamily="34" charset="0"/>
                <a:cs typeface="Arial" panose="020B0604020202020204" pitchFamily="34" charset="0"/>
              </a:rPr>
              <a:t>repertoire of infinite possibilities’</a:t>
            </a:r>
            <a:r>
              <a:rPr lang="en-GB" sz="1800" b="1" dirty="0">
                <a:solidFill>
                  <a:schemeClr val="bg2">
                    <a:lumMod val="60000"/>
                    <a:lumOff val="40000"/>
                  </a:schemeClr>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for writing.</a:t>
            </a:r>
          </a:p>
          <a:p>
            <a:pPr>
              <a:lnSpc>
                <a:spcPts val="2585"/>
              </a:lnSpc>
              <a:spcBef>
                <a:spcPts val="0"/>
              </a:spcBef>
              <a:spcAft>
                <a:spcPts val="554"/>
              </a:spcAft>
              <a:buClrTx/>
              <a:buSzPct val="80000"/>
              <a:buFont typeface="Wingdings" panose="05000000000000000000" pitchFamily="2" charset="2"/>
              <a:buChar char="q"/>
            </a:pPr>
            <a:r>
              <a:rPr lang="en-GB" sz="1800" dirty="0">
                <a:latin typeface="Arial" panose="020B0604020202020204" pitchFamily="34" charset="0"/>
                <a:cs typeface="Arial" panose="020B0604020202020204" pitchFamily="34" charset="0"/>
              </a:rPr>
              <a:t>It is research-based.</a:t>
            </a:r>
            <a:endParaRPr lang="en-US" sz="18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9D3D54D0-5996-4F26-A46C-4F5E9322E0B9}" type="slidenum">
              <a:rPr lang="en-GB" smtClean="0"/>
              <a:t>38</a:t>
            </a:fld>
            <a:endParaRPr lang="en-GB"/>
          </a:p>
        </p:txBody>
      </p:sp>
    </p:spTree>
    <p:extLst>
      <p:ext uri="{BB962C8B-B14F-4D97-AF65-F5344CB8AC3E}">
        <p14:creationId xmlns:p14="http://schemas.microsoft.com/office/powerpoint/2010/main" val="3994792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pPr marL="316531" indent="-316531">
              <a:buClr>
                <a:schemeClr val="bg2"/>
              </a:buClr>
              <a:buSzPct val="75000"/>
            </a:pPr>
            <a:r>
              <a:rPr lang="en-GB" sz="4000" b="1" dirty="0">
                <a:solidFill>
                  <a:srgbClr val="002060"/>
                </a:solidFill>
                <a:effectLst>
                  <a:outerShdw blurRad="38100" dist="38100" dir="2700000" algn="tl">
                    <a:srgbClr val="000000">
                      <a:alpha val="43137"/>
                    </a:srgbClr>
                  </a:outerShdw>
                </a:effectLst>
              </a:rPr>
              <a:t>Teaching Writing Creatively</a:t>
            </a:r>
          </a:p>
        </p:txBody>
      </p:sp>
      <p:sp>
        <p:nvSpPr>
          <p:cNvPr id="3" name="Content Placeholder 2"/>
          <p:cNvSpPr>
            <a:spLocks noGrp="1"/>
          </p:cNvSpPr>
          <p:nvPr>
            <p:ph idx="1"/>
          </p:nvPr>
        </p:nvSpPr>
        <p:spPr>
          <a:xfrm>
            <a:off x="457200" y="1772816"/>
            <a:ext cx="8229600" cy="4932784"/>
          </a:xfrm>
        </p:spPr>
        <p:txBody>
          <a:bodyPr/>
          <a:lstStyle/>
          <a:p>
            <a:pPr>
              <a:lnSpc>
                <a:spcPts val="2800"/>
              </a:lnSpc>
              <a:spcBef>
                <a:spcPts val="0"/>
              </a:spcBef>
              <a:spcAft>
                <a:spcPts val="0"/>
              </a:spcAft>
              <a:buClrTx/>
              <a:buSzPct val="80000"/>
              <a:buFont typeface="Wingdings" panose="05000000000000000000" pitchFamily="2" charset="2"/>
              <a:buChar char="q"/>
            </a:pPr>
            <a:r>
              <a:rPr lang="en-GB" sz="1800" dirty="0"/>
              <a:t>To write well we all need to have something to say and a desire to say it;</a:t>
            </a:r>
          </a:p>
          <a:p>
            <a:pPr>
              <a:lnSpc>
                <a:spcPts val="2800"/>
              </a:lnSpc>
              <a:spcBef>
                <a:spcPts val="0"/>
              </a:spcBef>
              <a:spcAft>
                <a:spcPts val="0"/>
              </a:spcAft>
              <a:buClrTx/>
              <a:buSzPct val="80000"/>
              <a:buFont typeface="Wingdings" panose="05000000000000000000" pitchFamily="2" charset="2"/>
              <a:buChar char="q"/>
            </a:pPr>
            <a:r>
              <a:rPr lang="en-GB" sz="1800" dirty="0"/>
              <a:t>Before young writers can meaningfully attend to how they have written something, they need to have engaged with what they want to say – the ideas;</a:t>
            </a:r>
          </a:p>
          <a:p>
            <a:pPr>
              <a:lnSpc>
                <a:spcPts val="2800"/>
              </a:lnSpc>
              <a:spcBef>
                <a:spcPts val="0"/>
              </a:spcBef>
              <a:spcAft>
                <a:spcPts val="0"/>
              </a:spcAft>
              <a:buClrTx/>
              <a:buSzPct val="80000"/>
              <a:buFont typeface="Wingdings" panose="05000000000000000000" pitchFamily="2" charset="2"/>
              <a:buChar char="q"/>
            </a:pPr>
            <a:r>
              <a:rPr lang="en-GB" sz="1800" dirty="0"/>
              <a:t>Engaging young writers’ imaginations, emotions and personal beliefs is a really important part of teaching writing;</a:t>
            </a:r>
          </a:p>
          <a:p>
            <a:pPr>
              <a:lnSpc>
                <a:spcPts val="2800"/>
              </a:lnSpc>
              <a:spcBef>
                <a:spcPts val="0"/>
              </a:spcBef>
              <a:spcAft>
                <a:spcPts val="0"/>
              </a:spcAft>
              <a:buClrTx/>
              <a:buSzPct val="80000"/>
              <a:buFont typeface="Wingdings" panose="05000000000000000000" pitchFamily="2" charset="2"/>
              <a:buChar char="q"/>
            </a:pPr>
            <a:r>
              <a:rPr lang="en-GB" sz="1800" dirty="0"/>
              <a:t>Allowing young writers freedom to explore ideas, test things out, and to write to find out what they want to say is </a:t>
            </a:r>
            <a:r>
              <a:rPr lang="en-GB" sz="1800" dirty="0" smtClean="0"/>
              <a:t>critical</a:t>
            </a:r>
            <a:endParaRPr lang="en-GB" sz="1800" dirty="0"/>
          </a:p>
          <a:p>
            <a:pPr>
              <a:lnSpc>
                <a:spcPts val="2800"/>
              </a:lnSpc>
              <a:spcBef>
                <a:spcPts val="0"/>
              </a:spcBef>
              <a:spcAft>
                <a:spcPts val="0"/>
              </a:spcAft>
              <a:buClrTx/>
              <a:buSzPct val="80000"/>
              <a:buFont typeface="Wingdings" panose="05000000000000000000" pitchFamily="2" charset="2"/>
              <a:buChar char="q"/>
            </a:pPr>
            <a:r>
              <a:rPr lang="en-GB" sz="1800" dirty="0"/>
              <a:t>We often move far too quickly to pinning things down, and making writing a very linear process – we </a:t>
            </a:r>
            <a:r>
              <a:rPr lang="en-GB" sz="1800" dirty="0" smtClean="0"/>
              <a:t>need </a:t>
            </a:r>
            <a:r>
              <a:rPr lang="en-GB" sz="1800" dirty="0"/>
              <a:t>to create space for exploration, experimentation and re-drafting.</a:t>
            </a:r>
          </a:p>
          <a:p>
            <a:pPr>
              <a:lnSpc>
                <a:spcPts val="2800"/>
              </a:lnSpc>
              <a:spcBef>
                <a:spcPts val="0"/>
              </a:spcBef>
              <a:spcAft>
                <a:spcPts val="0"/>
              </a:spcAft>
              <a:buClrTx/>
              <a:buSzPct val="80000"/>
              <a:buFont typeface="Wingdings" panose="05000000000000000000" pitchFamily="2" charset="2"/>
              <a:buChar char="q"/>
            </a:pPr>
            <a:r>
              <a:rPr lang="en-GB" sz="1800" dirty="0"/>
              <a:t>This is built into both of our Schemes of Work.</a:t>
            </a:r>
          </a:p>
        </p:txBody>
      </p:sp>
      <p:sp>
        <p:nvSpPr>
          <p:cNvPr id="5" name="Slide Number Placeholder 4"/>
          <p:cNvSpPr>
            <a:spLocks noGrp="1"/>
          </p:cNvSpPr>
          <p:nvPr>
            <p:ph type="sldNum" sz="quarter" idx="11"/>
          </p:nvPr>
        </p:nvSpPr>
        <p:spPr/>
        <p:txBody>
          <a:bodyPr/>
          <a:lstStyle/>
          <a:p>
            <a:fld id="{132371F7-CEE0-4AF0-87BE-4D51F1612E4F}" type="slidenum">
              <a:rPr lang="en-US" smtClean="0"/>
              <a:pPr/>
              <a:t>39</a:t>
            </a:fld>
            <a:endParaRPr lang="en-US"/>
          </a:p>
        </p:txBody>
      </p:sp>
    </p:spTree>
    <p:extLst>
      <p:ext uri="{BB962C8B-B14F-4D97-AF65-F5344CB8AC3E}">
        <p14:creationId xmlns:p14="http://schemas.microsoft.com/office/powerpoint/2010/main" val="404785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solidFill>
                  <a:srgbClr val="002060"/>
                </a:solidFill>
                <a:effectLst>
                  <a:outerShdw blurRad="38100" dist="38100" dir="2700000" algn="tl">
                    <a:srgbClr val="000000">
                      <a:alpha val="43137"/>
                    </a:srgbClr>
                  </a:outerShdw>
                </a:effectLst>
              </a:rPr>
              <a:t>Now </a:t>
            </a:r>
            <a:r>
              <a:rPr lang="en-GB" sz="4400" dirty="0" smtClean="0">
                <a:solidFill>
                  <a:srgbClr val="002060"/>
                </a:solidFill>
                <a:effectLst>
                  <a:outerShdw blurRad="38100" dist="38100" dir="2700000" algn="tl">
                    <a:srgbClr val="000000">
                      <a:alpha val="43137"/>
                    </a:srgbClr>
                  </a:outerShdw>
                </a:effectLst>
              </a:rPr>
              <a:t>it’s </a:t>
            </a:r>
            <a:r>
              <a:rPr lang="en-GB" sz="4400" dirty="0">
                <a:solidFill>
                  <a:srgbClr val="002060"/>
                </a:solidFill>
                <a:effectLst>
                  <a:outerShdw blurRad="38100" dist="38100" dir="2700000" algn="tl">
                    <a:srgbClr val="000000">
                      <a:alpha val="43137"/>
                    </a:srgbClr>
                  </a:outerShdw>
                </a:effectLst>
              </a:rPr>
              <a:t>your turn!</a:t>
            </a:r>
          </a:p>
        </p:txBody>
      </p:sp>
      <p:sp>
        <p:nvSpPr>
          <p:cNvPr id="3" name="Content Placeholder 2"/>
          <p:cNvSpPr>
            <a:spLocks noGrp="1"/>
          </p:cNvSpPr>
          <p:nvPr>
            <p:ph idx="1"/>
          </p:nvPr>
        </p:nvSpPr>
        <p:spPr/>
        <p:txBody>
          <a:bodyPr/>
          <a:lstStyle/>
          <a:p>
            <a:r>
              <a:rPr lang="en-GB" dirty="0" smtClean="0"/>
              <a:t>3 CPD days: </a:t>
            </a:r>
          </a:p>
          <a:p>
            <a:pPr lvl="1">
              <a:lnSpc>
                <a:spcPct val="150000"/>
              </a:lnSpc>
            </a:pPr>
            <a:r>
              <a:rPr lang="en-GB" dirty="0"/>
              <a:t>S</a:t>
            </a:r>
            <a:r>
              <a:rPr lang="en-GB" dirty="0" smtClean="0"/>
              <a:t>haring the Grammar for Writing pedagogy</a:t>
            </a:r>
          </a:p>
          <a:p>
            <a:pPr lvl="1">
              <a:lnSpc>
                <a:spcPct val="150000"/>
              </a:lnSpc>
            </a:pPr>
            <a:r>
              <a:rPr lang="en-GB" dirty="0" smtClean="0"/>
              <a:t>Support for subject knowledge</a:t>
            </a:r>
          </a:p>
          <a:p>
            <a:pPr lvl="1">
              <a:lnSpc>
                <a:spcPct val="150000"/>
              </a:lnSpc>
            </a:pPr>
            <a:r>
              <a:rPr lang="en-GB" dirty="0" smtClean="0"/>
              <a:t>Two fully resourced schemes of work </a:t>
            </a:r>
          </a:p>
          <a:p>
            <a:pPr lvl="1">
              <a:lnSpc>
                <a:spcPct val="150000"/>
              </a:lnSpc>
            </a:pPr>
            <a:r>
              <a:rPr lang="en-GB" dirty="0" smtClean="0"/>
              <a:t>Our thoughts with the benefit of hindsight</a:t>
            </a:r>
          </a:p>
          <a:p>
            <a:pPr lvl="1">
              <a:lnSpc>
                <a:spcPct val="150000"/>
              </a:lnSpc>
            </a:pPr>
            <a:r>
              <a:rPr lang="en-GB" dirty="0" smtClean="0"/>
              <a:t>Support for future planning</a:t>
            </a:r>
          </a:p>
          <a:p>
            <a:pPr lvl="1"/>
            <a:endParaRPr lang="en-GB" dirty="0" smtClean="0"/>
          </a:p>
          <a:p>
            <a:pPr marL="422041" lvl="1"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a:t>
            </a:fld>
            <a:endParaRPr lang="en-US"/>
          </a:p>
        </p:txBody>
      </p:sp>
    </p:spTree>
    <p:extLst>
      <p:ext uri="{BB962C8B-B14F-4D97-AF65-F5344CB8AC3E}">
        <p14:creationId xmlns:p14="http://schemas.microsoft.com/office/powerpoint/2010/main" val="2164679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52" y="637305"/>
            <a:ext cx="7520537" cy="716789"/>
          </a:xfrm>
        </p:spPr>
        <p:txBody>
          <a:bodyPr>
            <a:normAutofit fontScale="90000"/>
          </a:bodyPr>
          <a:lstStyle/>
          <a:p>
            <a:r>
              <a:rPr lang="en-GB" sz="4400" b="1" dirty="0">
                <a:solidFill>
                  <a:srgbClr val="002060"/>
                </a:solidFill>
                <a:effectLst>
                  <a:outerShdw blurRad="38100" dist="38100" dir="2700000" algn="tl">
                    <a:srgbClr val="000000">
                      <a:alpha val="43137"/>
                    </a:srgbClr>
                  </a:outerShdw>
                </a:effectLst>
              </a:rPr>
              <a:t>The Day Of Ahmed’s Secret</a:t>
            </a:r>
            <a:br>
              <a:rPr lang="en-GB" sz="4400" b="1" dirty="0">
                <a:solidFill>
                  <a:srgbClr val="002060"/>
                </a:solidFill>
                <a:effectLst>
                  <a:outerShdw blurRad="38100" dist="38100" dir="2700000" algn="tl">
                    <a:srgbClr val="000000">
                      <a:alpha val="43137"/>
                    </a:srgbClr>
                  </a:outerShdw>
                </a:effectLst>
              </a:rPr>
            </a:br>
            <a:r>
              <a:rPr lang="en-GB" sz="1846" i="1" dirty="0"/>
              <a:t>Florence Parry </a:t>
            </a:r>
            <a:r>
              <a:rPr lang="en-GB" sz="1846" i="1" dirty="0" err="1"/>
              <a:t>Heide</a:t>
            </a:r>
            <a:r>
              <a:rPr lang="en-GB" sz="1846" i="1" dirty="0"/>
              <a:t> &amp; Judith </a:t>
            </a:r>
            <a:r>
              <a:rPr lang="en-GB" sz="1846" i="1" dirty="0" err="1"/>
              <a:t>Heide</a:t>
            </a:r>
            <a:r>
              <a:rPr lang="en-GB" sz="1846" i="1" dirty="0"/>
              <a:t> Gilliland (1997)</a:t>
            </a:r>
            <a:endParaRPr lang="en-GB" sz="1846"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8175678" cy="522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fld id="{132371F7-CEE0-4AF0-87BE-4D51F1612E4F}" type="slidenum">
              <a:rPr lang="en-US" smtClean="0"/>
              <a:pPr/>
              <a:t>40</a:t>
            </a:fld>
            <a:endParaRPr lang="en-US"/>
          </a:p>
        </p:txBody>
      </p:sp>
    </p:spTree>
    <p:extLst>
      <p:ext uri="{BB962C8B-B14F-4D97-AF65-F5344CB8AC3E}">
        <p14:creationId xmlns:p14="http://schemas.microsoft.com/office/powerpoint/2010/main" val="77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296144"/>
          </a:xfrm>
        </p:spPr>
        <p:txBody>
          <a:bodyPr/>
          <a:lstStyle/>
          <a:p>
            <a:r>
              <a:rPr lang="en-GB" sz="4000" b="1" dirty="0">
                <a:solidFill>
                  <a:srgbClr val="002060"/>
                </a:solidFill>
                <a:effectLst>
                  <a:outerShdw blurRad="38100" dist="38100" dir="2700000" algn="tl">
                    <a:srgbClr val="000000">
                      <a:alpha val="43137"/>
                    </a:srgbClr>
                  </a:outerShdw>
                </a:effectLst>
              </a:rPr>
              <a:t>Writers’ Choices</a:t>
            </a:r>
          </a:p>
        </p:txBody>
      </p:sp>
      <p:sp>
        <p:nvSpPr>
          <p:cNvPr id="3" name="Content Placeholder 2"/>
          <p:cNvSpPr>
            <a:spLocks noGrp="1"/>
          </p:cNvSpPr>
          <p:nvPr>
            <p:ph idx="1"/>
          </p:nvPr>
        </p:nvSpPr>
        <p:spPr/>
        <p:txBody>
          <a:bodyPr/>
          <a:lstStyle/>
          <a:p>
            <a:pPr marL="0" indent="0" algn="ctr">
              <a:buNone/>
            </a:pPr>
            <a:endParaRPr lang="en-GB" sz="2000" dirty="0" smtClean="0"/>
          </a:p>
          <a:p>
            <a:pPr marL="0" indent="0" algn="ctr">
              <a:buNone/>
            </a:pPr>
            <a:endParaRPr lang="en-GB" sz="2000" dirty="0"/>
          </a:p>
          <a:p>
            <a:pPr marL="0" indent="0" algn="ctr">
              <a:buNone/>
            </a:pPr>
            <a:r>
              <a:rPr lang="en-GB" sz="2000" dirty="0" smtClean="0"/>
              <a:t>Choice of verb tense (present) and verb aspect (present perfect) can convey shades of meaning, such as illustrating the relationship between Ahmed and his father.</a:t>
            </a: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41</a:t>
            </a:fld>
            <a:endParaRPr lang="en-US"/>
          </a:p>
        </p:txBody>
      </p:sp>
    </p:spTree>
    <p:extLst>
      <p:ext uri="{BB962C8B-B14F-4D97-AF65-F5344CB8AC3E}">
        <p14:creationId xmlns:p14="http://schemas.microsoft.com/office/powerpoint/2010/main" val="37532629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723" y="969650"/>
            <a:ext cx="8229600" cy="4194594"/>
          </a:xfrm>
        </p:spPr>
        <p:txBody>
          <a:bodyPr/>
          <a:lstStyle/>
          <a:p>
            <a:pPr marL="0" indent="0">
              <a:lnSpc>
                <a:spcPct val="150000"/>
              </a:lnSpc>
              <a:spcBef>
                <a:spcPts val="0"/>
              </a:spcBef>
              <a:buNone/>
            </a:pPr>
            <a:r>
              <a:rPr lang="en-GB" sz="1662" dirty="0"/>
              <a:t>The next day was rainy and dark.  Rain fell on the roof of the barn and dripped steadily from the eaves.  Rain fell in the barnyard and ran in crooked courses down into the lane where thistles and pigweed grew.  Rain spattered against Mrs Zuckerman’s kitchen windows and came gushing out of the downspouts.  Rain fell on the backs of the sheep as they grazed in the meadow.  When the sheep tired of standing in the rain, they walked slowly up the lane and into the fold.</a:t>
            </a:r>
          </a:p>
          <a:p>
            <a:pPr marL="0" indent="0">
              <a:lnSpc>
                <a:spcPct val="150000"/>
              </a:lnSpc>
              <a:spcBef>
                <a:spcPts val="0"/>
              </a:spcBef>
              <a:buNone/>
            </a:pPr>
            <a:endParaRPr lang="en-GB" sz="1662" dirty="0"/>
          </a:p>
          <a:p>
            <a:pPr marL="0" indent="0">
              <a:lnSpc>
                <a:spcPct val="150000"/>
              </a:lnSpc>
              <a:spcBef>
                <a:spcPts val="0"/>
              </a:spcBef>
              <a:buNone/>
            </a:pPr>
            <a:endParaRPr lang="en-GB" sz="1662" dirty="0"/>
          </a:p>
          <a:p>
            <a:pPr marL="0" indent="0">
              <a:lnSpc>
                <a:spcPct val="150000"/>
              </a:lnSpc>
              <a:spcBef>
                <a:spcPts val="0"/>
              </a:spcBef>
              <a:buNone/>
            </a:pPr>
            <a:endParaRPr lang="en-GB" sz="1662" dirty="0"/>
          </a:p>
          <a:p>
            <a:pPr marL="0" indent="0">
              <a:lnSpc>
                <a:spcPct val="150000"/>
              </a:lnSpc>
              <a:spcBef>
                <a:spcPts val="0"/>
              </a:spcBef>
              <a:buNone/>
            </a:pPr>
            <a:endParaRPr lang="en-GB" sz="1662" dirty="0"/>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42</a:t>
            </a:fld>
            <a:endParaRPr lang="en-US"/>
          </a:p>
        </p:txBody>
      </p:sp>
      <p:sp>
        <p:nvSpPr>
          <p:cNvPr id="6" name="AutoShape 4" descr="data:image/jpeg;base64,/9j/4AAQSkZJRgABAQAAAQABAAD/2wBDABQODxIPDRQSEBIXFRQYHjIhHhwcHj0sLiQySUBMS0dARkVQWnNiUFVtVkVGZIhlbXd7gYKBTmCNl4x9lnN+gXz/2wBDARUXFx4aHjshITt8U0ZTfHx8fHx8fHx8fHx8fHx8fHx8fHx8fHx8fHx8fHx8fHx8fHx8fHx8fHx8fHx8fHx8fHz/wAARCAElAL8DASIAAhEBAxEB/8QAGgAAAgMBAQAAAAAAAAAAAAAAAgQAAwUBBv/EAD8QAAIBAwIDBQUGBQMEAgMAAAECAwAEERIhBTFBE1FhcZEUIjKBoQYzUrHB8BUjQnLRYuHxJDRDslOCksLS/8QAGAEBAQEBAQAAAAAAAAAAAAAAAAECAwT/xAAiEQEBAQADAQABBQEBAAAAAAAAARECEiExQQMiMlGBE2H/2gAMAwEAAhEDEQA/APToq6F90cu6u6F/CPSonwL5UVbZDoX8I9Kmhfwj0oqlEDoX8I9Kmhfwj0oqlAOhfwj0ruhfwj0rtJ3N+ltdrDK0catEXDu2NwcYxS5Fkt+GtC/hHpU0L+EelEMkDUMHrSFtxE3FwsKxqSXdXCtkxhTgEjxpsiyWndC/hHpU0L+EelBdSPDbSSxR9o6KWCZxqpaPiHaSSKEXSsYlRtX3inl9dv8AmpbITjbNhzQv4R6VNC/hHpS9xerbXMEU5jjWVWJdnwARjbfzoYr4TR3ckYR0tyQrK2Q/ug8/nimw601oX8I9Kmhfwj0qgXEj2SXKqgBi7QqSe7IH51EuJDZ+0lUwYe0CjPPGcU2HWr9C/hHpU0L+EelUWN4t5CsiNGcorMqNnQSORpmqlllwOhfwj0qaF/CPSiqVQOhfwj0qaF/CPSiqUQOhfwj0oZVURkgAfKrKCX7s1KsEnwL5UVDH8C+VFUEqVK7iqOVK7UoOUrLau94LhZEGIzHoaPUCCc99S6vo4JFhT+ZO7ABB0z1NNDflU+rLitUlDxkzZVVIZdPxHv8ADrtSsPDtDR9pNrWOVplCppOo55nPLc09ipimHawESyLr7STtMsSvu40joPHzpSHhcUMkTqzHsmYgHqCchfIHBHlT1TkKZCWwvJbs95DcBwBErLp05znGd8+FALRgLwdqP+pJPw/Btjv32FDPxaygJUy65OWhBkmqOG8Qnvpnk0qtuFHuY3U79etPDacW2ZbAWokGRH2evT0xjOM1FtmFh7L2gz2fZ69PTGM4zTGKnyNMNpa1tpLeOKNpVZI4wgATBOORJyf2aZxQSypDG0kjaUXmaIMpGciql9SpQmZA7JqyVALY/pzyzR+NNHKldzUJA57edBzFBN92aJ20rkDPTFVSSFlwAAOtS0XRj3F8qOuRj+WvkKC5uI7S3eeU4RBnz8KKk00UCa5nVF5Ak86QHGBK3/S2k06Zx2gwFPkay7QXHHr3tJx/JjyG07aQeSg+XPzxtXo4kVYwpQIMY09AOQAqaE/bL4Mc8MJUY5SjP5Y+tWa4+IwzRJ2scg91gSUaM9OX6Vl3H2kCXhggRXiQHVKWxqxzx/mtGR9N/ZyxghnhfWh56cAgnyP5mg89waISX8DBnbSTkliTnScjHnnBr1agqcjbPNc5rzP2dCSX6EB9XZMykHGd98+RNenRZOunbbONyfWgJWDcjXayuL3Utr7NFBDK8cjESGPOduQyAcZpTidxc8JuYJUncwSrloZW1aSMZGT5/Sro9AT61S5MgOPgzghTv8/8Vl8ZuLuOCKa2lRbObGSq6XXIyMnO48sUvBxGW4sSyKVgtE9+OLIaToN+g6nHcamg/tBHphgnSHVKs2NhuRjJ/wDWp9nsNZyNByEpCnqcbjupO9vZJuExSAPHGbhQNZLAZDA4J3Ixg78s4pjhMvsXAJbhSiATM0YI8tudB6BTjdjhe9tv+KG4meCIuIHmIBIWMjf1rG4PZ/xCWS8v39qwxRQ3wg9cDljuquzuGsLm+t0c9gqylFY/CRuMeGM0CqcQu+K8Tt+zRW0nWkZbCLg757z40/c8Xe116rqGaYjGmFP5aN4nO5z02pH7Mpq40+33aOcnGdyo3+tUcQTtOPzQ25ZC8mldttTYBPpv8qDY4RdCS119lcSyyNqlkVMIenxHGdq2ApUe7uvPBpW/4jbcKgRZdTHGERRucfQUpDxm5lt3uvYCLZckktggA8/H0oG7rilpaMFlZtWMkKpOkd57qZdTJGdJU5GV7s9Dmk7i2tOKW63KiMB0w0zD3lTfI8Dz58qstuI2DMtvBOvuAKuxwcbYBOxoCBYJ7y7Db3dvlj/mhf3SQxBZuR2zj0q4jU5IDFWHIrse/NVsMRkhAoOwAOdh/vUDUf3a+QrB+1VxoFrBr0hmLHw6AnwGa3ovu18hXnftXFpnt5yCw0FSO8DmPmCfSqG/s5F2fCEaNhrlJdhzzj3f/wBa1lTcFtz4msz7NFDwiBVI1LqDd+c5/Ig1r0GOnCHt5XMXs0sRcvGs0eTETzweo/xTiwezpPcSuZZmQ6nIwAAPhA6CmuuO6q5mUrJFn3jGT8qDyHAo5bvinZCaSFFiLMUGCwJG2Ty6fs1bxKI8K4sRbu0cbKHX3/h9fEY+dWfZP/vpF1lgsJIPdkrkfTHyoftNKrcXQZ2hRAd+9sn6YoH+I8Uufb4rK1PZs4CtLpzljjAHqN/GkvtPbyQxWXbXD3HvMG1gAchnGBV/EOHy3PEBxLhbJcL7uQCPdYdxPy2py6sbnjNnovVjtWU5jCHUc+PcPAetBTco5+ysJcmVxocHkW97b86n2VI9nuUBDFXUE887U1BYTScPjsr6RNMeB/JzqODtueXSpbcPg4bIWtu1iU7FSwIfzz586DP+1s2Ba26gMDligGc9AMedKRIX+zs0cGZPZ5hIdO5K4xnz648K3l4dC9w1xdx+0zOQNTfCo6ADkB6mi/h1pZkzQIbeQn/xZ3P9vX0oEOGcUtbPgELdqrSANiMHLE5JAxVNtYzS8OvLuddLSQOqDSctnmxzvvgVy74lBpMthbQxMCdVw8QDZHcMZ3O29bnDoWgtgJGZ5Ww0jMcksRvQYf2PKlp2LAuEUY7uh+opD7OjteNwyEDUS7scnJyNs/U16ROE8Phue1jgCOc5IJ079McqrbgFibgTr2qEHOlJCFHl3UGFxgS3f2ia1ALAuijy0g4/OtriC8QktWit0t7G2UY1yuMgDyyAKtvOEW9y0Elu3s9xBvHIm/qOtXpavK49sm7bQQyppCrnocdfn3VBicWjueG8AghJXU0n8wruN+WO+ucOgPErCGG1uhCIie2QDBdTyPptTUkz3txcQ8SkhitELZRyFYD+lgedZ/2cS7PEdUQPYjV2kpUYYY2+fKqPUmEYxk7cj1FUvpZZCANSkKcDb97imdXMDBYcx1paYgjXjSzDGPDp+/GoGYvu08hSfF7E8Qs+yRgsinUjEZAPjTcf3aeQo6o8hwi8fhNy0F3G8aAguuPhOMFvFeVesWRHVWRw4b4SpzmqLyxivAolVWCnIyDkeRBGKzx9mbASL96VAO2vnyoNCW+tYH7N5laU/wDjT3mJ8hvVNxHdPDN2Uf8APuF0gscLCviep5nbqaYtLG1sl02sCRA8yBufM0xQZXD+Bw8P/mRTOJcYLAADHdimZb2CFCHlhQMTkE7k9cDqaaeNJBh0Vh/qGaweOcMWFPa7SFQq47WJRjUM7EeNA7Y3Mt87NAeytI2Cg4BaTYHboBgjx8qYhnWXil3D/wDEiD1yT+YpL7MOHspwDnE7dMbEAjas7ht7n7Qyys3uzkoM92RpH5fWg0+PSSwR25tXZbiWURIA2M5B5/SmEjg4ZAbi6mLyAYaaQ5J8B3DwFUN/1vHkUEGOzUsf7zt+/Ksbj9y11xbsslYrZlQADOSeZx5flQbDcZd4GnhsJJLYHSZCwGd8bDrvTlpPDeYkhYsE2OeYJ/2/OqJZZLm1a3sbZlQro1zKUVRy5Hc+lDwTh1xw/tluJY5NeCNGc9edB527UQ8RuY1HO41KOZPvZ2+ox4mtW64/cRXCgcPeOJ2xrlOC2Nth31k6DJxuB3ftAboHH4TrHPv2Nem43Cn8HufdB0KXXPRuefWgusrqO8iLxORpOlk04ZD3EGrDFpftDk4PIkmsL7MB1uHUhhmIagRgZ238zvXoyAQQeRoIAByHOhK68EHGPrU0HTge6O8czRAYGP1oBYahiRFceWfpUDasac5HUjFdI2+HPzqcjgJtzzUUDKjrpkx41RcHA07887A4+dNEA8z+lV3G0DDy/OgKP7pPIUdDF92nkKKqiUJPvgeB/SioT96v9p/SgKpUrtBygngW4t5IZPgkUqceNWVzNB420u5bKC6tQGW7mCxAY21ZK5Hy/Kq7+2/hd4YXcthFeNiM4bwHyxW3Nw/H2pgnCDspEMjHvdRj8iKt+0XDhfWIZVBmiYFTyOCcEZoOfZy3eOyNxNntbg6mOc5Hf8ySayeOcPuYeJSXiRs8b4dZEGdDAY3H1r1aIsaLHGoVFAVQOgFFQZFnxqS7RFjs5XkIA1jHZk9TnoKcZpbWDCqbm5ckgDYE/oo/eabqYoPLngvEbbTPEkM0ysGx2hzkHuIAp/iDcQ4jb+zxWUkCsBqaR1592xO1bWKlBn8J4b/DrfS8vayvjW36Dw51oVKlFSpXK7REqVKlFTFVXAAgbHh+dW1Vc/cN8vzogovuk/tFHQxfdJ/aKKipihbAkTJ3IIFHWZfTTrepGie4ynDnGAcjn3eHjUGlipioCCMg58q7mqOYqYruamaATGGdW6rnHzqEDG+MeNFWVxXiEsf/AE9mMyttqI2Hl41m3CTTF3xS1sziZyD3Y39KVbjsSj7liSMqA67+e+1Y/YXInEUkqM8h2kB+Z3x3eYo5YfZyscSnScjDcuR3yfKuV/Uu+NzjF8n2hmuAywRGEL8RPvEf5peTid1pDBn0n+tW0jyxv69avkt+zniaNiH1BOnLHI/vqfnJ4DExliAC4w8WMYO5yD0/z86zedqyQuvGryJmkc5QD3QG5/n+XpT9n9otbJDdwaJj/Wp9zHeeopJIkdWJTAXBIPTxH6/OlZI9OYyShz7jdx8+hGfSk/VvxbxletS6DEZC6Tj3lbOPP/NMV5iwusR6X+KLKyJj3sfiXocYwR12+forZtcCMWDHHxLyPjXeXXKzFtSpipWh2pXKlBKqufuG+X51dVNz9y3y/OgOL7pP7RRUMX3Sf2iioJXCoYgkbiu1KDlSu1zFESu1yu0EO4IBx41nXFrHP2UZz7zHrg6Qd8eew+daVJzWyPexMzH3UOhR033P1FY5LAXNmJWDKqHBGx2xjuobu2Z0kK/F2RUedPHw51SiNHgatS4+tcusb1lxlSEDgaTvkHkdv0/KrZCCQkpxrOgttz6H995qXEeVfTzPvLj8QP8AzSt3rmtkMQyQDqUbEnH0I3rn8acj94lhu2eR5YI/LOR5ml3UNtjVtp0kbjuP0xR2sgbAdZElXYOVwCOme8GqLsNDIJVHXDAfv9jas37jULRhopQckAHKORll64PfW9wi5aN+ycfypcvGfwn+pfXf5msWUdrEzoMuc8up/frTXDZG9ot1Vk0swkx1B2U+uTXXhyus8o9VXMUAcRQlpmCqpO7HG2dq57RFtliAepUgetejXJZUrtTFUcqq5+4b5fnVtV3I/kN8vzoOx/dJ/aKKhj+6T+0UVESpUqUHalSu0VMVKlSoO1kT+0xcX9xmMBjyNe4Dk4wvpn/atG7mMFtJKoGVHXkPE+FVpEch3ftXHJiMAZ7h0rPK4sL8VupbRIGhTX2kojK9d+7ancaVA8OpzULaQKDUetYtiyF54Sz5GdJ54/L9aQeIy9oBq7VD72kgCTHXHjWs5OMLjJ6nkBSM1vp1TRkhzgg94G+/pXOy61C/ZyEIUCknHPdm8cZA+dUXKPHIwciTAydt9PUEb8v1HWm5GaGRkI1BDn3d9Od/PH73pO/uS7L2Ssyr/WOZ5cx17vlWbliz6SKac9mCVOOu4+fdVcdyLN4ZJAwRJAwAGS3XAOeWe+rAoydRePPQcs+lLXsyBexUa3PMgYFXh9a5N7+IwcQkLSSNEkI1EDv6Y23Py60NnxYi5kiuYn0E/wAqXbSwzyJyBmsGDZzgnLe7udj1/Q04F7RQ5CgnmcYHkR3V0vOSpeGPWxTKzGMgo4/pIxt4d/yq2sXh+iRQkJKjOAPwMN8eXP0Na8T60DEYPIjuNdZdcaOqrn7hvl+dW1RcODE69aoKP7tf7RR0Ef3a+QoqqO1KldxQcoqmBUoqV2uV2oOEAjBGQaSsbe2TU1u2rBKjf4Bz0+QPTpT1IwQK1xcO25D4VlJU4wDgkc8cvlUoYcb0OmrSKA4Fc61HMbYNVyMqnU7ALsMnpRk5oGQMMMAQRjB5GorPu7qzsh7j9q7tkRrg7k9cdPOsCedixk1MXJydBxnux8q1+IRRxBUgjEQDaToXAGR4d+fzrAfWkhZwgAYhidyKz+WoMymY6E1uxBGknGPOrBZTOmmJAdOWZEHT9kCmbawMjqQqrIcBmbK7n5Z+tbdpbiztnQxqp6kLjfoPEb86s9+FuPMysrsmqExBNKaD/bjP5mmUV4RrIwB8a9+RnP5/Om+JWEnbSy7MkkgA33xozn12rmxU7blCT5L/AM1nn9b2XFtrmC7hKZ0zMoJHeD/gY+dekAxXno1PZIuSHU9qMdwIx9cCvRV24fHHl9cqq5A7Fjjfb86sY6RnGapnbMLdx5etarIo/u08hRiq4mUxqMjIAyKuArWo5nwrtShkdYo2dzhVBJPcBUUVA8qoQvU9KRbiZhdRcKBq5qoJMe2RqPL59PrWXdXvbSbyALnZgelc+fPIPRdoNj30RYDGSBnYeNYsE0yriOCWVR8OBgH5mpMl5cRSxSLEYi3vKv8AMz3jfl5c6vHlo0H4lbpKY8sxHMquQKBRLArG2QXETsXXS4BBJydzsRk1hW/C/YbtJt1eP4FUZGCMbgnlvTSXD2txIGjkWQHU3ZnAYd+CAD8t++lv9q1VkvHG9qqE/ilGPpVbTzQuouYAqE47RG1KD0ztkUfDr4XepGILrvkAgMPI7gjqP803N2ZiYS4KEYIPWnWGqwKnWl7ZjG3s76tSj+WW5sg/UVaZMvojGphz3wB5msZVZ1/bL2ekuN2Lszb4zy/xWV/DJ2l7a4gyDzwfrW/PGFUz37okUe4RTkeBJ76zLnjaTx6YbVy2PdaQgHPyyadfzWpt+BsLSOYmFZWcKcgk4YLty7huRitq3t2FtpbmCOe/I8vLb615IXF1FdLeKxabJyTuGzzGO4+Fet4bxCLiFuJI9mHxJndTWuEn4OfG8fqi8iYssKkZYAA+Gr/ikI4CzuqnGS0YIHLfArYulPawuOQbB9NvrVFpbr25bGwyQCem+PzNLx2syqrZfaGjcjAkUbdwxn8x6YrWpKwQaGkzks7HyHQD5YPzq6a8ghcI8g1ncIN29BW4lXGl7lh2ZUCqp+JJC2Bb3Mg71iOCe6lhxKG4bsRDLFIRkB8fXB2+dSoGGfS5BQ7sQGzT3tsSocZZgNwOlZDEm57MtpQNk+G9MM8cUjQJqdn3yTyrjOVnxNPRSl8tIcHOwB5UHEpCbZIlz/PcRkjoNyfoCPnSs5W30ouQX3bJqy6RLmzHZSqjQnWjsdgQOvhgmt8eX4WfTWVddRUOpGSMc+4f7US28Cyl1iVWPNgB73nWbZX3bFkkXsp1A1ofpjvFaCvkYO3gKkrWEr+e/lkNvYQKFOzSkg45YPofWmeHsRb6XYuyYByORAwcH5fWuwqyhXQlTjSynkcbCp2Sxx6I2IIxvmraMnjFtLfTRJHNzkAHQj59eta3E7dZ7UpkBwQyt1BB5+h+tU20STXfaoPdQkkg7M3Kn3wQV3ydsjmKcdz0rzEtyLC5g4lDG7RFTHJ1xvuCe8Hqc5qyXjjtfqThrUNgnbGO8Hw2POnLuz7BZ5IUQ763iHwsNPLuB2xn1rLWAW0/s8mkxOpeJnXGAf6D0p2snjXGS31tXl7GkC9rvNrAi7MZ1seRX5dPOse44jMspaN9UqsxYBiYgM/CB/VnvNFHi3s5BalUZjp2O6gnmvnQCKO2jAyrYJyCNmI/TNOXP+m+H6fvo7iefiUmqUmOFcMI85x4nxolsgoDsuEJxz5eOf8AmgRtbMQELas5UEEknAArQt8CFtRBKEKoznTk/D4/pWf5Xa7fwmQtPw/A19oob+oNsC3L5Z/WkrW5k4bde0Qx6gRpkTlqHPn3itjspfZwjAkuMMx3OcAZ9c1m3cbrhtA3xhgNOT5fOmdbsSfvmV6RbmC4shcCULEwDaicY8/nQC5hQFo9b5GBpiYjr1A8a85w6+9lbRLbCRtX8vL6Qp8sc+mfKtteKoY0klhnhjbB1smpceYzj511l15rxsq/2iTRpgtZcnbU+lR57nP0rlvbC3t2VcCR8l3P9R7z+9qBvYuJhdFwsuk/+KX88GmZVJiZc4OOZ3qsk769XhNoiKuohfi6Acs7efKuLedtmOWJll0q+Cu4B7+7kRimLiyteIxqZ4ywG2+RkbHHltXHgjTtJmz2z43Y74B5DwrPujLe3JZ3B3ycjrz29aP2V5JGcYDK2WO/pnqfKmgERkkYe8SVGTsOufpVzgKoVXERzhTjIz0Fc/8AnNMjEuzM1wRMHGB7uR0p+xOYicDRjGk9e+pLC9xCzyFlkVsADcN8v8edKK8hkKbq0exGenyrFl43WcxZNbxzSC2BZDzt5ckle9Se71qcNmuUne0ulJaP4XPUfv8ASjuwGsy4JEildGDgk52A7s1ZHdWt0sM8mO1UYGf6T41v63KcLMwGk4IPLvqm5uBboCcCV9lUnma7lj8JC9e/NU3kaXMZSQZHTbODWdUzaskdvGqEMmBluh8ave4RF1khRzydqwPZ5kbEVxMo/v5ijWx1nM0sshUcmfarOcMPS3yz6oLZdTPlc42AP9Xl++6pNbRTRLbsocLtlhnBx1qyFY4k/loqajvgYzRnOARjtPdB8id/1pujJHA5oAPZZ84OSHP0G351TccN4lkkCCSP8GCM/IZr0SjAAJ1eJqFB73Mg9D0o12seRtzcxTmG4Q6yA2B8RHLPhyrVWUmUx24DSLszEbR7YI25nuHrS3EIb6O+nkMbBJSAjoVIwBgDJ3B51p8IiElogKdk0Z0unUMP88/nS2z432/ap/hiznXdSSTOepOMeWOVFJwtmQL7VLpHIPhsfOtcIByFdI2qdb+ax2eM4lBNa3DpIxkRhqBIAJ7+XXet/wCz94GsnEzYw2oM39QP655+fjQcZtO3t9YGWj94D9+dZqT2phiSPtY8HOFjLsT3csY+m3Kt8OVXl+6NO+/hl8wb2eSWbTgPHGQw88j8xWe3tdmubZrhFzsrrnO3LHL0ArRWa8GPZ+HSOuPinkVD8gOQ+VBc3t5CoefhysB1jcPp+lbrEc4ff37EPIqywvgkqhGk9w7/AN/PXufuWJAz09ayLbjDXEhVYwXVtgSckenPzrSlZ3iyUIB5gkbVIlZjyy68JiRQ2vswu+AwG3fyY+dOaBOrPImhTuC3xacYx4f70qtg0N2063DyGV1Ok/0DG48fDyrQiIaIYxjpjliqhJr7Txb2ZzkOuVPLSBt+f5iqZ3aO7ZZpAcjK6UJ27iBv/wA1oJCqmTK/Ef3j99KzeJkm4iiiVTK3QnBIyOR/fOpmq5LexGASwNl4iWVQcFhpIOMjmAc/KqZLW4LLLYwoY3X31L41E8j1yfHO9F2xRgJF7M5ydTjb0zVUEqWtyYlR9MrlkKSYBzvvk7Hy51z5fPFmfFjjiNrC8jaHwB7g6efjy5Vel+gZVuIZbd5QSAw5+WKNZ42Z0RMN8Jd/e37sjmfDNZvE7h0dO1SZAuV7SVDhs8tun51J6t8a6SpNpCDlzPMA92e+rAG1NjHOs21utSJoA056bZH/ADTdu2VUk7am1eprIYQA7nG6jlVqEMQw3IyARVDNhwV3KnHPnRCXcrgqTyNaQwWOSo2bGQTyNEMhidWVO/vH4aojmz7rjDDmKLW/TBGfXwq6LHKnUrHkPeBHMUqim2vElQlopQEkH/q3j3fMd1XaiudQGF+E56UrIVuIjGmWVgcGMagD5jxpvo1jXDVAuHEYaaCRW66QG/LfFEtzG50qWz1BQgj6VtEmUMhrxEx9mmkhkUhEYqrDuztn5V7k8q87OgFzdow1K+HK4zyJBIHXpXP43xuG+EcRMtj2UxzJAAM89a/0n6Y+VMe0doQFIwd687GG4ZeiQAtAR74Uk+73/LrWjNc9npMYGl1yDz51q8vy58vL4Z4rHHd2EnaMqyx5aNyORAzRcMnkm4bGzvqL7k5yD02PmOVZd3Kbiy7ND/MYMMdDmnuDwvbWxjifNs6iQBhnc8wD039cjxrXC6kPKdifixnYVbaMGj+IZHxAEHSeeKzRxFI5JkIDSKSUQsFDdMZNWQLatPrimeyuWUCSOQjLjoSOR8xWlaLSobo2mhi/Zayce7jOMfSsScdrpGjI1YBlHcCQAefPG/Wn3vkitnZJu0ljI7V4xqCqp3HzGceeeVJwQX8rMJQ0aE5Rk0MpGcj95NNz6M6dtIDSg6gdOrmGPh30zb2DMna3UixgDaHm3gD3fKtWOzgiAIDMwzguc4J58qIv2andNhlmxiuXkXCy2CQf9k5im56GfIXPXfO/lirrOdzKeH3gE3ukpIyjEgHMEd/51XNfwhDuNON87gDvNDwyT2q5N3pIjC6UJ2z3kd/+1TWh3H2etWLSWuYJjuMHKk+I7vKqV4RfoARNEWG+56//AI1s9pXRIO+teVGOba/XLG1V2x/TKN/WrEivCPft9P8A9wcVq6h31NQrPWDPFvctg6Ez3s/+1WCzuGxruAi90aZPqc/lTma7kVZxgqSzhU5Kayd8udX58qv2odVTVWvEdoTU1CuaqaqGsa6BXi8WnTlkfOr/AOtbBO1Y3ESP4pbb79lJ+a1iq5d2gnj7JlIUbgg7/I1iqZbZTbTZcKfcCjJA7setbnbYixq1kbFsZz8u+lbm8k4bwqCe0Rddw2p2O41HO3n/AIrPH3wsILLF2RkDnC51bYK4rc4ZFJFYRoxCoqgKOp/e9ZEcQvOIdqWD/wAke0YAA1nkD6n0rfhYMrgYwiDpyyf9q78OORhm3HBroLJLbmJ9chkMfwswOds5x1rsPD5o7MRO3ZK2dSSqrpk9wPL5YrdRsIu/QUXaeNTsuMxLKVkUSsnYoNlUKqLt3Dw7++pawm0QQrdpLCvwfDlR553rRxHnO+fMmi1L3/Sl5SmM54HkOYLtUB3KkA/MbnFJHgl8wbRfxsCeudq3tY7652i99Z2L6wrbgbwl1uH7cr8B0+6PEjqaf7J1iVXkYPjdgmKdzGTkqCfKufyvwj0petPWZIQ4925kU5yCYm2q6BgRpku1Zx1MZTPqaeGgclA+VENNTJTaScy5HZOj+R+n+9Fm4GP5Wc88MNqbwPGpjzqdV0sGm/8AjPqKhklGD2L4PPGNqZ+RrnrTqao7STVp7J/PoajyuoyY3PkM1ccd5ruaYapDSE/AR57VVJJdf+KDV4swFN+ZNTbvNJDSYW5dSGyp6FWUilhw67kdpJpYDIdgwz7q9wH+9aUk0cRQSMFMjaF25nnj6Uo3EotAfspMGORwMDPuEAjnz3rVmoEcNYH7/PhpoBwhlVo+0jkt5PvIXBwNycqem5zTsNxFLbidWAiIJ1NsMDrVgORnSMefOsySDFMf8JmgiQKsUkgVVByCCQD0zkEiteSIRq5/qbAOBgYBqiTh6SXiXDMpMW8SBRpU956k1dIzaCHdSTywMZ+tdJUEr+6Bp6VBKusKY5MnqFJHryoYruIgIrxsy7EBgSCKtE3eu1c/z9Ue3dU27qDth3Gp2y1dgDtHBYG2c45FWXBHzIrgkY5zZTD5p/8A1Vnar3V3tVpsALISRm1lXJ5krt6GrcDoBQh1OwG9d1juq7BGXVzHpXNK45Gi1CpqHfTwc97oKnvd1d1DvruR+KgHS3hXcHvFdLAdc+dTUO8VciJpb8QrmlvxCu6gO4VRK9wJD2UULJ0LSlT6aTTwXaHx8Qqm79pjtne2RJJRuFPXv+dXIToBkAVsbgHIHzpaSH/rVuBPLoAw0WTpJ6GngqhsCZDLI+tW0uqsN1YHIJJ7tx5bHlXJJ1Wd0S07Tssl5NPupncgbEknmcCnTInMqfSvK8d4gbLjaG1uHjDKPaEI1Jvtkr1OP0qzLS+N0pBxOyMK64VDYdAoVkI3xjl41WlzLaTiG595XwsccYGEGcA9NuW252JqcMSOGNxhu1AVZCTkHAyMeHvE8uppi7Q3EOhJHhOR76HBxncZ6VNkuBnHlQTfdnl6UKP2capgsFGASd65I5ZDtgVmX1XewhdF1Ag7HIOPyqxYVXBDsf7mzQxABd5WO3IgbUsbWftHdLhQxzpzvg+/j/2X0oQ92Y/FU7P+30pUR3eP+4j5dw7vLvwa72V5lj26YydIIHhjO3n61cgukty5GJCmPwgb+oohCAACcnv76X9muC8zNMvv6NODywSf1qCG6aKVXmGokBTgDbAzy7zmmT+j/TPZqO6oEUHO1KDtWbQlzCvPKqcke94+G1FHBOl20ryhkZdJX5kj6EU/wMsoO2frXNPl60mlnKgkAmLBj7urJwO70x880Qt7hMBJF5jOd9uv6UXP/TQTfJruBSscNyp/mTqwyNsDl15CmNKc9WKILAroAFBpTnqqYQ7ajQWZrlBpUZ9+oQuNnpoLFcwM0HLrXM9edZ0xTxK9g4Xbi4nV2TUF9wZINeMt7KfjV7LdyjsLV3LyzOcKq55Anmele3dUkwJEVwDkBlBwayeJcOladZLO2j30gFWCdmwOdWkggjl47VvjykSxpWiNJ2k5RkSQgRqQQQgGBkep+dX6QOeaCBnijVZJGlcDBdsDUe/Aq3tz+E1m2WrgTpHU0u8ceS4LFvFjj0pkzDqtVyurIQBUn0cE5CgaRsMVPaD+EVKldusZ1O3/ANH1qe0f6frUqU6w1PaP9H1qe0f6frUqU6w1BOeqjntiuNMT8Pu/WpUp1hqvtZ9eRIMY5FetdM9x0aP5of8ANSpV6w0cdxIPvAjd2lcfqa6Zwf8Axj1qVKdYa4Zt/h+tTtv9NSpU6Q2p23+mu9uPwfWpUp0hqduPwfWp24/APWpUp1hrnb/6BXe3H4B61KlOsNrnbD8Fc7Y+PrUqU6w2u9s3dQtKWBGBvUqU6w1//9k="/>
          <p:cNvSpPr>
            <a:spLocks noChangeAspect="1" noChangeArrowheads="1"/>
          </p:cNvSpPr>
          <p:nvPr/>
        </p:nvSpPr>
        <p:spPr bwMode="auto">
          <a:xfrm>
            <a:off x="111369" y="278423"/>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580402"/>
            <a:ext cx="2022574" cy="3115014"/>
          </a:xfrm>
          <a:prstGeom prst="rect">
            <a:avLst/>
          </a:prstGeom>
        </p:spPr>
      </p:pic>
    </p:spTree>
    <p:extLst>
      <p:ext uri="{BB962C8B-B14F-4D97-AF65-F5344CB8AC3E}">
        <p14:creationId xmlns:p14="http://schemas.microsoft.com/office/powerpoint/2010/main" val="4284923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83" y="838705"/>
            <a:ext cx="2401605" cy="3124039"/>
          </a:xfrm>
        </p:spPr>
      </p:pic>
      <p:sp>
        <p:nvSpPr>
          <p:cNvPr id="4" name="Slide Number Placeholder 3"/>
          <p:cNvSpPr>
            <a:spLocks noGrp="1"/>
          </p:cNvSpPr>
          <p:nvPr>
            <p:ph type="sldNum" sz="quarter" idx="11"/>
          </p:nvPr>
        </p:nvSpPr>
        <p:spPr/>
        <p:txBody>
          <a:bodyPr/>
          <a:lstStyle/>
          <a:p>
            <a:fld id="{132371F7-CEE0-4AF0-87BE-4D51F1612E4F}" type="slidenum">
              <a:rPr lang="en-US" smtClean="0"/>
              <a:pPr/>
              <a:t>43</a:t>
            </a:fld>
            <a:endParaRPr lang="en-US"/>
          </a:p>
        </p:txBody>
      </p:sp>
      <p:sp>
        <p:nvSpPr>
          <p:cNvPr id="6" name="TextBox 5"/>
          <p:cNvSpPr txBox="1"/>
          <p:nvPr/>
        </p:nvSpPr>
        <p:spPr>
          <a:xfrm>
            <a:off x="39017" y="4293096"/>
            <a:ext cx="9025418" cy="1810752"/>
          </a:xfrm>
          <a:prstGeom prst="rect">
            <a:avLst/>
          </a:prstGeom>
          <a:noFill/>
        </p:spPr>
        <p:txBody>
          <a:bodyPr wrap="square" rtlCol="0">
            <a:spAutoFit/>
          </a:bodyPr>
          <a:lstStyle/>
          <a:p>
            <a:pPr>
              <a:lnSpc>
                <a:spcPts val="2215"/>
              </a:lnSpc>
              <a:spcAft>
                <a:spcPts val="554"/>
              </a:spcAft>
            </a:pPr>
            <a:r>
              <a:rPr lang="en-GB" b="1" u="sng" dirty="0" smtClean="0"/>
              <a:t>Prepositional phrases:</a:t>
            </a:r>
          </a:p>
          <a:p>
            <a:pPr>
              <a:lnSpc>
                <a:spcPts val="2215"/>
              </a:lnSpc>
              <a:spcAft>
                <a:spcPts val="554"/>
              </a:spcAft>
            </a:pPr>
            <a:r>
              <a:rPr lang="en-GB" dirty="0" smtClean="0"/>
              <a:t>Usually, a preposition (</a:t>
            </a:r>
            <a:r>
              <a:rPr lang="en-GB" i="1" dirty="0" smtClean="0"/>
              <a:t>in; on; under; for; by; near; beside….) </a:t>
            </a:r>
            <a:r>
              <a:rPr lang="en-GB" dirty="0" smtClean="0"/>
              <a:t>plus a noun/noun phrase.</a:t>
            </a:r>
          </a:p>
          <a:p>
            <a:pPr>
              <a:lnSpc>
                <a:spcPts val="2215"/>
              </a:lnSpc>
              <a:spcAft>
                <a:spcPts val="554"/>
              </a:spcAft>
            </a:pPr>
            <a:endParaRPr lang="en-GB" dirty="0"/>
          </a:p>
          <a:p>
            <a:pPr>
              <a:lnSpc>
                <a:spcPts val="2215"/>
              </a:lnSpc>
              <a:spcAft>
                <a:spcPts val="554"/>
              </a:spcAft>
            </a:pPr>
            <a:endParaRPr lang="en-GB" b="1" u="sng" dirty="0" smtClean="0"/>
          </a:p>
          <a:p>
            <a:pPr marL="316531" indent="-316531">
              <a:lnSpc>
                <a:spcPts val="2215"/>
              </a:lnSpc>
              <a:buFont typeface="Wingdings" panose="05000000000000000000" pitchFamily="2" charset="2"/>
              <a:buChar char="q"/>
            </a:pPr>
            <a:endParaRPr lang="en-GB" sz="1846" dirty="0"/>
          </a:p>
        </p:txBody>
      </p:sp>
      <p:sp>
        <p:nvSpPr>
          <p:cNvPr id="7" name="TextBox 6"/>
          <p:cNvSpPr txBox="1"/>
          <p:nvPr/>
        </p:nvSpPr>
        <p:spPr>
          <a:xfrm>
            <a:off x="2671694" y="809489"/>
            <a:ext cx="3124441" cy="369332"/>
          </a:xfrm>
          <a:prstGeom prst="rect">
            <a:avLst/>
          </a:prstGeom>
          <a:noFill/>
          <a:ln>
            <a:solidFill>
              <a:schemeClr val="tx1"/>
            </a:solidFill>
            <a:prstDash val="sysDot"/>
          </a:ln>
        </p:spPr>
        <p:txBody>
          <a:bodyPr wrap="square" rtlCol="0">
            <a:spAutoFit/>
          </a:bodyPr>
          <a:lstStyle/>
          <a:p>
            <a:r>
              <a:rPr lang="en-GB" i="1" dirty="0"/>
              <a:t>through the deep dark wood</a:t>
            </a:r>
            <a:endParaRPr lang="en-GB" dirty="0"/>
          </a:p>
        </p:txBody>
      </p:sp>
      <p:sp>
        <p:nvSpPr>
          <p:cNvPr id="8" name="TextBox 7"/>
          <p:cNvSpPr txBox="1"/>
          <p:nvPr/>
        </p:nvSpPr>
        <p:spPr>
          <a:xfrm>
            <a:off x="5037282" y="1348095"/>
            <a:ext cx="2991102" cy="369332"/>
          </a:xfrm>
          <a:prstGeom prst="rect">
            <a:avLst/>
          </a:prstGeom>
          <a:noFill/>
          <a:ln>
            <a:solidFill>
              <a:schemeClr val="tx1"/>
            </a:solidFill>
            <a:prstDash val="sysDot"/>
          </a:ln>
        </p:spPr>
        <p:txBody>
          <a:bodyPr wrap="square" rtlCol="0">
            <a:spAutoFit/>
          </a:bodyPr>
          <a:lstStyle/>
          <a:p>
            <a:r>
              <a:rPr lang="en-GB" i="1" dirty="0" smtClean="0"/>
              <a:t>In my underground house</a:t>
            </a:r>
            <a:endParaRPr lang="en-GB" i="1" dirty="0"/>
          </a:p>
        </p:txBody>
      </p:sp>
      <p:sp>
        <p:nvSpPr>
          <p:cNvPr id="9" name="TextBox 8"/>
          <p:cNvSpPr txBox="1"/>
          <p:nvPr/>
        </p:nvSpPr>
        <p:spPr>
          <a:xfrm>
            <a:off x="2730314" y="1492824"/>
            <a:ext cx="1841685" cy="369332"/>
          </a:xfrm>
          <a:prstGeom prst="rect">
            <a:avLst/>
          </a:prstGeom>
          <a:noFill/>
          <a:ln>
            <a:solidFill>
              <a:schemeClr val="tx1"/>
            </a:solidFill>
            <a:prstDash val="sysDot"/>
          </a:ln>
        </p:spPr>
        <p:txBody>
          <a:bodyPr wrap="square" rtlCol="0">
            <a:spAutoFit/>
          </a:bodyPr>
          <a:lstStyle/>
          <a:p>
            <a:r>
              <a:rPr lang="en-GB" i="1" dirty="0"/>
              <a:t>b</a:t>
            </a:r>
            <a:r>
              <a:rPr lang="en-GB" i="1" dirty="0" smtClean="0"/>
              <a:t>y these rocks</a:t>
            </a:r>
            <a:endParaRPr lang="en-GB" dirty="0"/>
          </a:p>
        </p:txBody>
      </p:sp>
      <p:sp>
        <p:nvSpPr>
          <p:cNvPr id="10" name="TextBox 9"/>
          <p:cNvSpPr txBox="1"/>
          <p:nvPr/>
        </p:nvSpPr>
        <p:spPr>
          <a:xfrm>
            <a:off x="5662796" y="1978140"/>
            <a:ext cx="2991102" cy="369332"/>
          </a:xfrm>
          <a:prstGeom prst="rect">
            <a:avLst/>
          </a:prstGeom>
          <a:noFill/>
          <a:ln>
            <a:solidFill>
              <a:schemeClr val="tx1"/>
            </a:solidFill>
            <a:prstDash val="sysDot"/>
          </a:ln>
        </p:spPr>
        <p:txBody>
          <a:bodyPr wrap="square" rtlCol="0">
            <a:spAutoFit/>
          </a:bodyPr>
          <a:lstStyle/>
          <a:p>
            <a:r>
              <a:rPr lang="en-GB" i="1" dirty="0"/>
              <a:t>i</a:t>
            </a:r>
            <a:r>
              <a:rPr lang="en-GB" i="1" dirty="0" smtClean="0"/>
              <a:t>n my treetop house</a:t>
            </a:r>
            <a:endParaRPr lang="en-GB" dirty="0"/>
          </a:p>
        </p:txBody>
      </p:sp>
      <p:sp>
        <p:nvSpPr>
          <p:cNvPr id="11" name="TextBox 10"/>
          <p:cNvSpPr txBox="1"/>
          <p:nvPr/>
        </p:nvSpPr>
        <p:spPr>
          <a:xfrm>
            <a:off x="3154164" y="2230264"/>
            <a:ext cx="2026163" cy="369332"/>
          </a:xfrm>
          <a:prstGeom prst="rect">
            <a:avLst/>
          </a:prstGeom>
          <a:noFill/>
          <a:ln>
            <a:solidFill>
              <a:schemeClr val="tx1"/>
            </a:solidFill>
            <a:prstDash val="sysDot"/>
          </a:ln>
        </p:spPr>
        <p:txBody>
          <a:bodyPr wrap="square" rtlCol="0">
            <a:spAutoFit/>
          </a:bodyPr>
          <a:lstStyle/>
          <a:p>
            <a:r>
              <a:rPr lang="en-GB" i="1" dirty="0"/>
              <a:t>b</a:t>
            </a:r>
            <a:r>
              <a:rPr lang="en-GB" i="1" dirty="0" smtClean="0"/>
              <a:t>y this stream</a:t>
            </a:r>
            <a:endParaRPr lang="en-GB" i="1" dirty="0"/>
          </a:p>
        </p:txBody>
      </p:sp>
      <p:sp>
        <p:nvSpPr>
          <p:cNvPr id="12" name="TextBox 11"/>
          <p:cNvSpPr txBox="1"/>
          <p:nvPr/>
        </p:nvSpPr>
        <p:spPr>
          <a:xfrm>
            <a:off x="5492881" y="2740963"/>
            <a:ext cx="2991102" cy="369332"/>
          </a:xfrm>
          <a:prstGeom prst="rect">
            <a:avLst/>
          </a:prstGeom>
          <a:noFill/>
          <a:ln>
            <a:solidFill>
              <a:schemeClr val="tx1"/>
            </a:solidFill>
            <a:prstDash val="sysDot"/>
          </a:ln>
        </p:spPr>
        <p:txBody>
          <a:bodyPr wrap="square" rtlCol="0">
            <a:spAutoFit/>
          </a:bodyPr>
          <a:lstStyle/>
          <a:p>
            <a:r>
              <a:rPr lang="en-GB" i="1" dirty="0"/>
              <a:t>i</a:t>
            </a:r>
            <a:r>
              <a:rPr lang="en-GB" i="1" dirty="0" smtClean="0"/>
              <a:t>n my log pile house</a:t>
            </a:r>
            <a:endParaRPr lang="en-GB" dirty="0"/>
          </a:p>
        </p:txBody>
      </p:sp>
      <p:sp>
        <p:nvSpPr>
          <p:cNvPr id="13" name="TextBox 12"/>
          <p:cNvSpPr txBox="1"/>
          <p:nvPr/>
        </p:nvSpPr>
        <p:spPr>
          <a:xfrm>
            <a:off x="7072663" y="801569"/>
            <a:ext cx="1419358" cy="369332"/>
          </a:xfrm>
          <a:prstGeom prst="rect">
            <a:avLst/>
          </a:prstGeom>
          <a:noFill/>
          <a:ln>
            <a:solidFill>
              <a:schemeClr val="tx1"/>
            </a:solidFill>
            <a:prstDash val="sysDot"/>
          </a:ln>
        </p:spPr>
        <p:txBody>
          <a:bodyPr wrap="square" rtlCol="0">
            <a:spAutoFit/>
          </a:bodyPr>
          <a:lstStyle/>
          <a:p>
            <a:r>
              <a:rPr lang="en-GB" i="1" dirty="0"/>
              <a:t>b</a:t>
            </a:r>
            <a:r>
              <a:rPr lang="en-GB" i="1" dirty="0" smtClean="0"/>
              <a:t>y this lake</a:t>
            </a:r>
            <a:endParaRPr lang="en-GB" dirty="0"/>
          </a:p>
        </p:txBody>
      </p:sp>
      <p:sp>
        <p:nvSpPr>
          <p:cNvPr id="14" name="TextBox 13"/>
          <p:cNvSpPr txBox="1"/>
          <p:nvPr/>
        </p:nvSpPr>
        <p:spPr>
          <a:xfrm>
            <a:off x="2786472" y="3600197"/>
            <a:ext cx="2097821" cy="369332"/>
          </a:xfrm>
          <a:prstGeom prst="rect">
            <a:avLst/>
          </a:prstGeom>
          <a:noFill/>
          <a:ln>
            <a:solidFill>
              <a:schemeClr val="tx1"/>
            </a:solidFill>
            <a:prstDash val="sysDot"/>
          </a:ln>
        </p:spPr>
        <p:txBody>
          <a:bodyPr wrap="square" rtlCol="0">
            <a:spAutoFit/>
          </a:bodyPr>
          <a:lstStyle/>
          <a:p>
            <a:r>
              <a:rPr lang="en-GB" i="1" dirty="0"/>
              <a:t>i</a:t>
            </a:r>
            <a:r>
              <a:rPr lang="en-GB" i="1" dirty="0" smtClean="0"/>
              <a:t>n the leaves</a:t>
            </a:r>
            <a:endParaRPr lang="en-GB" dirty="0"/>
          </a:p>
        </p:txBody>
      </p:sp>
      <p:sp>
        <p:nvSpPr>
          <p:cNvPr id="16" name="TextBox 15"/>
          <p:cNvSpPr txBox="1"/>
          <p:nvPr/>
        </p:nvSpPr>
        <p:spPr>
          <a:xfrm>
            <a:off x="2730315" y="2911424"/>
            <a:ext cx="1642278" cy="369332"/>
          </a:xfrm>
          <a:prstGeom prst="rect">
            <a:avLst/>
          </a:prstGeom>
          <a:noFill/>
          <a:ln>
            <a:solidFill>
              <a:schemeClr val="tx1"/>
            </a:solidFill>
            <a:prstDash val="sysDot"/>
          </a:ln>
        </p:spPr>
        <p:txBody>
          <a:bodyPr wrap="square" rtlCol="0">
            <a:spAutoFit/>
          </a:bodyPr>
          <a:lstStyle/>
          <a:p>
            <a:r>
              <a:rPr lang="en-GB" i="1" dirty="0"/>
              <a:t>o</a:t>
            </a:r>
            <a:r>
              <a:rPr lang="en-GB" i="1" dirty="0" smtClean="0"/>
              <a:t>ver his back</a:t>
            </a:r>
            <a:endParaRPr lang="en-GB" dirty="0"/>
          </a:p>
        </p:txBody>
      </p:sp>
      <p:sp>
        <p:nvSpPr>
          <p:cNvPr id="17" name="TextBox 16"/>
          <p:cNvSpPr txBox="1"/>
          <p:nvPr/>
        </p:nvSpPr>
        <p:spPr>
          <a:xfrm>
            <a:off x="5366571" y="3454602"/>
            <a:ext cx="2991102" cy="369332"/>
          </a:xfrm>
          <a:prstGeom prst="rect">
            <a:avLst/>
          </a:prstGeom>
          <a:noFill/>
          <a:ln>
            <a:solidFill>
              <a:schemeClr val="tx1"/>
            </a:solidFill>
            <a:prstDash val="sysDot"/>
          </a:ln>
        </p:spPr>
        <p:txBody>
          <a:bodyPr wrap="square" rtlCol="0">
            <a:spAutoFit/>
          </a:bodyPr>
          <a:lstStyle/>
          <a:p>
            <a:r>
              <a:rPr lang="en-GB" i="1" dirty="0"/>
              <a:t>o</a:t>
            </a:r>
            <a:r>
              <a:rPr lang="en-GB" i="1" dirty="0" smtClean="0"/>
              <a:t>n the end of his nose</a:t>
            </a:r>
            <a:endParaRPr lang="en-GB" dirty="0"/>
          </a:p>
        </p:txBody>
      </p:sp>
    </p:spTree>
    <p:extLst>
      <p:ext uri="{BB962C8B-B14F-4D97-AF65-F5344CB8AC3E}">
        <p14:creationId xmlns:p14="http://schemas.microsoft.com/office/powerpoint/2010/main" val="23811381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83" y="838705"/>
            <a:ext cx="2401605" cy="3124039"/>
          </a:xfrm>
        </p:spPr>
      </p:pic>
      <p:sp>
        <p:nvSpPr>
          <p:cNvPr id="4" name="Slide Number Placeholder 3"/>
          <p:cNvSpPr>
            <a:spLocks noGrp="1"/>
          </p:cNvSpPr>
          <p:nvPr>
            <p:ph type="sldNum" sz="quarter" idx="11"/>
          </p:nvPr>
        </p:nvSpPr>
        <p:spPr/>
        <p:txBody>
          <a:bodyPr/>
          <a:lstStyle/>
          <a:p>
            <a:fld id="{132371F7-CEE0-4AF0-87BE-4D51F1612E4F}" type="slidenum">
              <a:rPr lang="en-US" smtClean="0"/>
              <a:pPr/>
              <a:t>44</a:t>
            </a:fld>
            <a:endParaRPr lang="en-US"/>
          </a:p>
        </p:txBody>
      </p:sp>
      <p:sp>
        <p:nvSpPr>
          <p:cNvPr id="6" name="TextBox 5"/>
          <p:cNvSpPr txBox="1"/>
          <p:nvPr/>
        </p:nvSpPr>
        <p:spPr>
          <a:xfrm>
            <a:off x="39017" y="4293096"/>
            <a:ext cx="9025418" cy="2092881"/>
          </a:xfrm>
          <a:prstGeom prst="rect">
            <a:avLst/>
          </a:prstGeom>
          <a:noFill/>
        </p:spPr>
        <p:txBody>
          <a:bodyPr wrap="square" rtlCol="0">
            <a:spAutoFit/>
          </a:bodyPr>
          <a:lstStyle/>
          <a:p>
            <a:pPr>
              <a:lnSpc>
                <a:spcPts val="2215"/>
              </a:lnSpc>
              <a:spcAft>
                <a:spcPts val="554"/>
              </a:spcAft>
            </a:pPr>
            <a:r>
              <a:rPr lang="en-GB" b="1" u="sng" dirty="0" smtClean="0"/>
              <a:t>Prepositional phrases:</a:t>
            </a:r>
          </a:p>
          <a:p>
            <a:pPr>
              <a:lnSpc>
                <a:spcPts val="2215"/>
              </a:lnSpc>
              <a:spcAft>
                <a:spcPts val="554"/>
              </a:spcAft>
            </a:pPr>
            <a:r>
              <a:rPr lang="en-GB" dirty="0" smtClean="0"/>
              <a:t>A prepositional phrase is usually composed of a </a:t>
            </a:r>
            <a:r>
              <a:rPr lang="en-GB" dirty="0" smtClean="0">
                <a:solidFill>
                  <a:srgbClr val="FF0000"/>
                </a:solidFill>
              </a:rPr>
              <a:t>preposition</a:t>
            </a:r>
            <a:r>
              <a:rPr lang="en-GB" dirty="0" smtClean="0"/>
              <a:t> (</a:t>
            </a:r>
            <a:r>
              <a:rPr lang="en-GB" i="1" dirty="0" smtClean="0"/>
              <a:t>in; on; under; for; by; near; beside….) </a:t>
            </a:r>
            <a:r>
              <a:rPr lang="en-GB" dirty="0" smtClean="0"/>
              <a:t>plus a </a:t>
            </a:r>
            <a:r>
              <a:rPr lang="en-GB" u="sng" dirty="0" smtClean="0"/>
              <a:t>noun/noun phrase</a:t>
            </a:r>
            <a:r>
              <a:rPr lang="en-GB" dirty="0" smtClean="0"/>
              <a:t>.</a:t>
            </a:r>
          </a:p>
          <a:p>
            <a:pPr>
              <a:lnSpc>
                <a:spcPts val="2215"/>
              </a:lnSpc>
              <a:spcAft>
                <a:spcPts val="554"/>
              </a:spcAft>
            </a:pPr>
            <a:endParaRPr lang="en-GB" dirty="0"/>
          </a:p>
          <a:p>
            <a:pPr>
              <a:lnSpc>
                <a:spcPts val="2215"/>
              </a:lnSpc>
              <a:spcAft>
                <a:spcPts val="554"/>
              </a:spcAft>
            </a:pPr>
            <a:endParaRPr lang="en-GB" b="1" u="sng" dirty="0" smtClean="0"/>
          </a:p>
          <a:p>
            <a:pPr marL="316531" indent="-316531">
              <a:lnSpc>
                <a:spcPts val="2215"/>
              </a:lnSpc>
              <a:buFont typeface="Wingdings" panose="05000000000000000000" pitchFamily="2" charset="2"/>
              <a:buChar char="q"/>
            </a:pPr>
            <a:endParaRPr lang="en-GB" sz="1846" dirty="0"/>
          </a:p>
        </p:txBody>
      </p:sp>
      <p:sp>
        <p:nvSpPr>
          <p:cNvPr id="7" name="TextBox 6"/>
          <p:cNvSpPr txBox="1"/>
          <p:nvPr/>
        </p:nvSpPr>
        <p:spPr>
          <a:xfrm>
            <a:off x="2671694" y="809489"/>
            <a:ext cx="3124441" cy="369332"/>
          </a:xfrm>
          <a:prstGeom prst="rect">
            <a:avLst/>
          </a:prstGeom>
          <a:noFill/>
          <a:ln>
            <a:solidFill>
              <a:schemeClr val="tx1"/>
            </a:solidFill>
            <a:prstDash val="sysDot"/>
          </a:ln>
        </p:spPr>
        <p:txBody>
          <a:bodyPr wrap="square" rtlCol="0">
            <a:spAutoFit/>
          </a:bodyPr>
          <a:lstStyle/>
          <a:p>
            <a:r>
              <a:rPr lang="en-GB" i="1" dirty="0">
                <a:solidFill>
                  <a:srgbClr val="FF0000"/>
                </a:solidFill>
              </a:rPr>
              <a:t>through</a:t>
            </a:r>
            <a:r>
              <a:rPr lang="en-GB" i="1" dirty="0"/>
              <a:t> </a:t>
            </a:r>
            <a:r>
              <a:rPr lang="en-GB" i="1" u="sng" dirty="0"/>
              <a:t>the deep dark wood</a:t>
            </a:r>
            <a:endParaRPr lang="en-GB" u="sng" dirty="0"/>
          </a:p>
        </p:txBody>
      </p:sp>
      <p:sp>
        <p:nvSpPr>
          <p:cNvPr id="8" name="TextBox 7"/>
          <p:cNvSpPr txBox="1"/>
          <p:nvPr/>
        </p:nvSpPr>
        <p:spPr>
          <a:xfrm>
            <a:off x="5037282" y="1348095"/>
            <a:ext cx="2991102" cy="369332"/>
          </a:xfrm>
          <a:prstGeom prst="rect">
            <a:avLst/>
          </a:prstGeom>
          <a:noFill/>
          <a:ln>
            <a:solidFill>
              <a:schemeClr val="tx1"/>
            </a:solidFill>
            <a:prstDash val="sysDot"/>
          </a:ln>
        </p:spPr>
        <p:txBody>
          <a:bodyPr wrap="square" rtlCol="0">
            <a:spAutoFit/>
          </a:bodyPr>
          <a:lstStyle/>
          <a:p>
            <a:r>
              <a:rPr lang="en-GB" i="1" dirty="0" smtClean="0">
                <a:solidFill>
                  <a:srgbClr val="FF0000"/>
                </a:solidFill>
              </a:rPr>
              <a:t>In</a:t>
            </a:r>
            <a:r>
              <a:rPr lang="en-GB" i="1" dirty="0" smtClean="0"/>
              <a:t> </a:t>
            </a:r>
            <a:r>
              <a:rPr lang="en-GB" i="1" u="sng" dirty="0" smtClean="0"/>
              <a:t>my underground house</a:t>
            </a:r>
            <a:endParaRPr lang="en-GB" i="1" u="sng" dirty="0"/>
          </a:p>
        </p:txBody>
      </p:sp>
      <p:sp>
        <p:nvSpPr>
          <p:cNvPr id="9" name="TextBox 8"/>
          <p:cNvSpPr txBox="1"/>
          <p:nvPr/>
        </p:nvSpPr>
        <p:spPr>
          <a:xfrm>
            <a:off x="2730314" y="1492824"/>
            <a:ext cx="1769677" cy="369332"/>
          </a:xfrm>
          <a:prstGeom prst="rect">
            <a:avLst/>
          </a:prstGeom>
          <a:noFill/>
          <a:ln>
            <a:solidFill>
              <a:schemeClr val="tx1"/>
            </a:solidFill>
            <a:prstDash val="sysDot"/>
          </a:ln>
        </p:spPr>
        <p:txBody>
          <a:bodyPr wrap="square" rtlCol="0">
            <a:spAutoFit/>
          </a:bodyPr>
          <a:lstStyle/>
          <a:p>
            <a:r>
              <a:rPr lang="en-GB" i="1" dirty="0">
                <a:solidFill>
                  <a:srgbClr val="FF0000"/>
                </a:solidFill>
              </a:rPr>
              <a:t>b</a:t>
            </a:r>
            <a:r>
              <a:rPr lang="en-GB" i="1" dirty="0" smtClean="0">
                <a:solidFill>
                  <a:srgbClr val="FF0000"/>
                </a:solidFill>
              </a:rPr>
              <a:t>y</a:t>
            </a:r>
            <a:r>
              <a:rPr lang="en-GB" i="1" dirty="0" smtClean="0"/>
              <a:t> </a:t>
            </a:r>
            <a:r>
              <a:rPr lang="en-GB" i="1" u="sng" dirty="0" smtClean="0"/>
              <a:t>these rocks</a:t>
            </a:r>
            <a:endParaRPr lang="en-GB" u="sng" dirty="0"/>
          </a:p>
        </p:txBody>
      </p:sp>
      <p:sp>
        <p:nvSpPr>
          <p:cNvPr id="10" name="TextBox 9"/>
          <p:cNvSpPr txBox="1"/>
          <p:nvPr/>
        </p:nvSpPr>
        <p:spPr>
          <a:xfrm>
            <a:off x="5662796" y="1978140"/>
            <a:ext cx="2991102" cy="369332"/>
          </a:xfrm>
          <a:prstGeom prst="rect">
            <a:avLst/>
          </a:prstGeom>
          <a:noFill/>
          <a:ln>
            <a:solidFill>
              <a:schemeClr val="tx1"/>
            </a:solidFill>
            <a:prstDash val="sysDot"/>
          </a:ln>
        </p:spPr>
        <p:txBody>
          <a:bodyPr wrap="square" rtlCol="0">
            <a:spAutoFit/>
          </a:bodyPr>
          <a:lstStyle/>
          <a:p>
            <a:r>
              <a:rPr lang="en-GB" i="1" dirty="0">
                <a:solidFill>
                  <a:srgbClr val="FF0000"/>
                </a:solidFill>
              </a:rPr>
              <a:t>i</a:t>
            </a:r>
            <a:r>
              <a:rPr lang="en-GB" i="1" dirty="0" smtClean="0">
                <a:solidFill>
                  <a:srgbClr val="FF0000"/>
                </a:solidFill>
              </a:rPr>
              <a:t>n</a:t>
            </a:r>
            <a:r>
              <a:rPr lang="en-GB" i="1" dirty="0" smtClean="0"/>
              <a:t> </a:t>
            </a:r>
            <a:r>
              <a:rPr lang="en-GB" i="1" u="sng" dirty="0" smtClean="0"/>
              <a:t>my treetop house</a:t>
            </a:r>
            <a:endParaRPr lang="en-GB" u="sng" dirty="0"/>
          </a:p>
        </p:txBody>
      </p:sp>
      <p:sp>
        <p:nvSpPr>
          <p:cNvPr id="11" name="TextBox 10"/>
          <p:cNvSpPr txBox="1"/>
          <p:nvPr/>
        </p:nvSpPr>
        <p:spPr>
          <a:xfrm>
            <a:off x="3154164" y="2230264"/>
            <a:ext cx="2026163" cy="369332"/>
          </a:xfrm>
          <a:prstGeom prst="rect">
            <a:avLst/>
          </a:prstGeom>
          <a:noFill/>
          <a:ln>
            <a:solidFill>
              <a:schemeClr val="tx1"/>
            </a:solidFill>
            <a:prstDash val="sysDot"/>
          </a:ln>
        </p:spPr>
        <p:txBody>
          <a:bodyPr wrap="square" rtlCol="0">
            <a:spAutoFit/>
          </a:bodyPr>
          <a:lstStyle/>
          <a:p>
            <a:r>
              <a:rPr lang="en-GB" i="1" dirty="0">
                <a:solidFill>
                  <a:srgbClr val="FF0000"/>
                </a:solidFill>
              </a:rPr>
              <a:t>b</a:t>
            </a:r>
            <a:r>
              <a:rPr lang="en-GB" i="1" dirty="0" smtClean="0">
                <a:solidFill>
                  <a:srgbClr val="FF0000"/>
                </a:solidFill>
              </a:rPr>
              <a:t>y</a:t>
            </a:r>
            <a:r>
              <a:rPr lang="en-GB" i="1" dirty="0" smtClean="0"/>
              <a:t> </a:t>
            </a:r>
            <a:r>
              <a:rPr lang="en-GB" i="1" u="sng" dirty="0" smtClean="0"/>
              <a:t>this stream</a:t>
            </a:r>
            <a:endParaRPr lang="en-GB" i="1" u="sng" dirty="0"/>
          </a:p>
        </p:txBody>
      </p:sp>
      <p:sp>
        <p:nvSpPr>
          <p:cNvPr id="12" name="TextBox 11"/>
          <p:cNvSpPr txBox="1"/>
          <p:nvPr/>
        </p:nvSpPr>
        <p:spPr>
          <a:xfrm>
            <a:off x="5492881" y="2740963"/>
            <a:ext cx="2991102" cy="369332"/>
          </a:xfrm>
          <a:prstGeom prst="rect">
            <a:avLst/>
          </a:prstGeom>
          <a:noFill/>
          <a:ln>
            <a:solidFill>
              <a:schemeClr val="tx1"/>
            </a:solidFill>
            <a:prstDash val="sysDot"/>
          </a:ln>
        </p:spPr>
        <p:txBody>
          <a:bodyPr wrap="square" rtlCol="0">
            <a:spAutoFit/>
          </a:bodyPr>
          <a:lstStyle/>
          <a:p>
            <a:r>
              <a:rPr lang="en-GB" i="1" dirty="0">
                <a:solidFill>
                  <a:srgbClr val="FF0000"/>
                </a:solidFill>
              </a:rPr>
              <a:t>i</a:t>
            </a:r>
            <a:r>
              <a:rPr lang="en-GB" i="1" dirty="0" smtClean="0">
                <a:solidFill>
                  <a:srgbClr val="FF0000"/>
                </a:solidFill>
              </a:rPr>
              <a:t>n</a:t>
            </a:r>
            <a:r>
              <a:rPr lang="en-GB" i="1" dirty="0" smtClean="0"/>
              <a:t> </a:t>
            </a:r>
            <a:r>
              <a:rPr lang="en-GB" i="1" u="sng" dirty="0" smtClean="0"/>
              <a:t>my log pile house</a:t>
            </a:r>
            <a:endParaRPr lang="en-GB" u="sng" dirty="0"/>
          </a:p>
        </p:txBody>
      </p:sp>
      <p:sp>
        <p:nvSpPr>
          <p:cNvPr id="13" name="TextBox 12"/>
          <p:cNvSpPr txBox="1"/>
          <p:nvPr/>
        </p:nvSpPr>
        <p:spPr>
          <a:xfrm>
            <a:off x="7072663" y="801569"/>
            <a:ext cx="1419358" cy="369332"/>
          </a:xfrm>
          <a:prstGeom prst="rect">
            <a:avLst/>
          </a:prstGeom>
          <a:noFill/>
          <a:ln>
            <a:solidFill>
              <a:schemeClr val="tx1"/>
            </a:solidFill>
            <a:prstDash val="sysDot"/>
          </a:ln>
        </p:spPr>
        <p:txBody>
          <a:bodyPr wrap="square" rtlCol="0">
            <a:spAutoFit/>
          </a:bodyPr>
          <a:lstStyle/>
          <a:p>
            <a:r>
              <a:rPr lang="en-GB" i="1" dirty="0">
                <a:solidFill>
                  <a:srgbClr val="FF0000"/>
                </a:solidFill>
              </a:rPr>
              <a:t>b</a:t>
            </a:r>
            <a:r>
              <a:rPr lang="en-GB" i="1" dirty="0" smtClean="0">
                <a:solidFill>
                  <a:srgbClr val="FF0000"/>
                </a:solidFill>
              </a:rPr>
              <a:t>y</a:t>
            </a:r>
            <a:r>
              <a:rPr lang="en-GB" i="1" dirty="0" smtClean="0"/>
              <a:t> </a:t>
            </a:r>
            <a:r>
              <a:rPr lang="en-GB" i="1" u="sng" dirty="0" smtClean="0"/>
              <a:t>this lake</a:t>
            </a:r>
            <a:endParaRPr lang="en-GB" u="sng" dirty="0"/>
          </a:p>
        </p:txBody>
      </p:sp>
      <p:sp>
        <p:nvSpPr>
          <p:cNvPr id="14" name="TextBox 13"/>
          <p:cNvSpPr txBox="1"/>
          <p:nvPr/>
        </p:nvSpPr>
        <p:spPr>
          <a:xfrm>
            <a:off x="2786472" y="3600197"/>
            <a:ext cx="2097821" cy="369332"/>
          </a:xfrm>
          <a:prstGeom prst="rect">
            <a:avLst/>
          </a:prstGeom>
          <a:noFill/>
          <a:ln>
            <a:solidFill>
              <a:schemeClr val="tx1"/>
            </a:solidFill>
            <a:prstDash val="sysDot"/>
          </a:ln>
        </p:spPr>
        <p:txBody>
          <a:bodyPr wrap="square" rtlCol="0">
            <a:spAutoFit/>
          </a:bodyPr>
          <a:lstStyle/>
          <a:p>
            <a:r>
              <a:rPr lang="en-GB" i="1" dirty="0">
                <a:solidFill>
                  <a:srgbClr val="FF0000"/>
                </a:solidFill>
              </a:rPr>
              <a:t>i</a:t>
            </a:r>
            <a:r>
              <a:rPr lang="en-GB" i="1" dirty="0" smtClean="0">
                <a:solidFill>
                  <a:srgbClr val="FF0000"/>
                </a:solidFill>
              </a:rPr>
              <a:t>n </a:t>
            </a:r>
            <a:r>
              <a:rPr lang="en-GB" i="1" u="sng" dirty="0" smtClean="0"/>
              <a:t>the leaves </a:t>
            </a:r>
            <a:endParaRPr lang="en-GB" u="sng" dirty="0"/>
          </a:p>
        </p:txBody>
      </p:sp>
      <p:sp>
        <p:nvSpPr>
          <p:cNvPr id="16" name="TextBox 15"/>
          <p:cNvSpPr txBox="1"/>
          <p:nvPr/>
        </p:nvSpPr>
        <p:spPr>
          <a:xfrm>
            <a:off x="2730315" y="2911424"/>
            <a:ext cx="1642278" cy="369332"/>
          </a:xfrm>
          <a:prstGeom prst="rect">
            <a:avLst/>
          </a:prstGeom>
          <a:noFill/>
          <a:ln>
            <a:solidFill>
              <a:schemeClr val="tx1"/>
            </a:solidFill>
            <a:prstDash val="sysDot"/>
          </a:ln>
        </p:spPr>
        <p:txBody>
          <a:bodyPr wrap="square" rtlCol="0">
            <a:spAutoFit/>
          </a:bodyPr>
          <a:lstStyle/>
          <a:p>
            <a:r>
              <a:rPr lang="en-GB" i="1" dirty="0">
                <a:solidFill>
                  <a:srgbClr val="FF0000"/>
                </a:solidFill>
              </a:rPr>
              <a:t>o</a:t>
            </a:r>
            <a:r>
              <a:rPr lang="en-GB" i="1" dirty="0" smtClean="0">
                <a:solidFill>
                  <a:srgbClr val="FF0000"/>
                </a:solidFill>
              </a:rPr>
              <a:t>ver</a:t>
            </a:r>
            <a:r>
              <a:rPr lang="en-GB" i="1" dirty="0" smtClean="0"/>
              <a:t> </a:t>
            </a:r>
            <a:r>
              <a:rPr lang="en-GB" i="1" u="sng" dirty="0" smtClean="0"/>
              <a:t>his back</a:t>
            </a:r>
            <a:endParaRPr lang="en-GB" u="sng" dirty="0"/>
          </a:p>
        </p:txBody>
      </p:sp>
      <p:sp>
        <p:nvSpPr>
          <p:cNvPr id="17" name="TextBox 16"/>
          <p:cNvSpPr txBox="1"/>
          <p:nvPr/>
        </p:nvSpPr>
        <p:spPr>
          <a:xfrm>
            <a:off x="5366571" y="3454602"/>
            <a:ext cx="2991102" cy="369332"/>
          </a:xfrm>
          <a:prstGeom prst="rect">
            <a:avLst/>
          </a:prstGeom>
          <a:noFill/>
          <a:ln>
            <a:solidFill>
              <a:schemeClr val="tx1"/>
            </a:solidFill>
            <a:prstDash val="sysDot"/>
          </a:ln>
        </p:spPr>
        <p:txBody>
          <a:bodyPr wrap="square" rtlCol="0">
            <a:spAutoFit/>
          </a:bodyPr>
          <a:lstStyle/>
          <a:p>
            <a:r>
              <a:rPr lang="en-GB" i="1" dirty="0">
                <a:solidFill>
                  <a:srgbClr val="FF0000"/>
                </a:solidFill>
              </a:rPr>
              <a:t>o</a:t>
            </a:r>
            <a:r>
              <a:rPr lang="en-GB" i="1" dirty="0" smtClean="0">
                <a:solidFill>
                  <a:srgbClr val="FF0000"/>
                </a:solidFill>
              </a:rPr>
              <a:t>n</a:t>
            </a:r>
            <a:r>
              <a:rPr lang="en-GB" i="1" dirty="0" smtClean="0"/>
              <a:t> </a:t>
            </a:r>
            <a:r>
              <a:rPr lang="en-GB" dirty="0" smtClean="0"/>
              <a:t>the end of his nose</a:t>
            </a:r>
            <a:endParaRPr lang="en-GB" dirty="0"/>
          </a:p>
        </p:txBody>
      </p:sp>
    </p:spTree>
    <p:extLst>
      <p:ext uri="{BB962C8B-B14F-4D97-AF65-F5344CB8AC3E}">
        <p14:creationId xmlns:p14="http://schemas.microsoft.com/office/powerpoint/2010/main" val="2355377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002060"/>
                </a:solidFill>
                <a:effectLst>
                  <a:outerShdw blurRad="38100" dist="38100" dir="2700000" algn="tl">
                    <a:srgbClr val="000000">
                      <a:alpha val="43137"/>
                    </a:srgbClr>
                  </a:outerShdw>
                </a:effectLst>
              </a:rPr>
              <a:t>Creating Visual Descriptions</a:t>
            </a:r>
          </a:p>
        </p:txBody>
      </p:sp>
      <p:sp>
        <p:nvSpPr>
          <p:cNvPr id="3" name="Content Placeholder 2"/>
          <p:cNvSpPr>
            <a:spLocks noGrp="1"/>
          </p:cNvSpPr>
          <p:nvPr>
            <p:ph idx="1"/>
          </p:nvPr>
        </p:nvSpPr>
        <p:spPr/>
        <p:txBody>
          <a:bodyPr/>
          <a:lstStyle/>
          <a:p>
            <a:pPr marL="0" indent="0">
              <a:lnSpc>
                <a:spcPct val="150000"/>
              </a:lnSpc>
              <a:spcBef>
                <a:spcPts val="0"/>
              </a:spcBef>
              <a:buNone/>
            </a:pPr>
            <a:r>
              <a:rPr lang="en-GB" sz="1800" dirty="0"/>
              <a:t>The next day was rainy and dark.  Rain fell </a:t>
            </a:r>
            <a:r>
              <a:rPr lang="en-GB" sz="1800" dirty="0">
                <a:solidFill>
                  <a:srgbClr val="7030A0"/>
                </a:solidFill>
              </a:rPr>
              <a:t>on</a:t>
            </a:r>
            <a:r>
              <a:rPr lang="en-GB" sz="1800" u="sng" dirty="0">
                <a:solidFill>
                  <a:srgbClr val="7030A0"/>
                </a:solidFill>
              </a:rPr>
              <a:t> </a:t>
            </a:r>
            <a:r>
              <a:rPr lang="en-GB" sz="1800" u="sng" dirty="0">
                <a:solidFill>
                  <a:srgbClr val="FF0000"/>
                </a:solidFill>
              </a:rPr>
              <a:t>the roof of the barn </a:t>
            </a:r>
            <a:r>
              <a:rPr lang="en-GB" sz="1800" dirty="0"/>
              <a:t>and dripped steadily </a:t>
            </a:r>
            <a:r>
              <a:rPr lang="en-GB" sz="1800" dirty="0">
                <a:solidFill>
                  <a:srgbClr val="7030A0"/>
                </a:solidFill>
              </a:rPr>
              <a:t>from </a:t>
            </a:r>
            <a:r>
              <a:rPr lang="en-GB" sz="1800" u="sng" dirty="0">
                <a:solidFill>
                  <a:srgbClr val="FF0000"/>
                </a:solidFill>
              </a:rPr>
              <a:t>the eaves</a:t>
            </a:r>
            <a:r>
              <a:rPr lang="en-GB" sz="1800" dirty="0"/>
              <a:t>.  Rain fell </a:t>
            </a:r>
            <a:r>
              <a:rPr lang="en-GB" sz="1800" dirty="0">
                <a:solidFill>
                  <a:srgbClr val="7030A0"/>
                </a:solidFill>
              </a:rPr>
              <a:t>in</a:t>
            </a:r>
            <a:r>
              <a:rPr lang="en-GB" sz="1800" u="sng" dirty="0">
                <a:solidFill>
                  <a:srgbClr val="FF0000"/>
                </a:solidFill>
              </a:rPr>
              <a:t> the barnyard </a:t>
            </a:r>
            <a:r>
              <a:rPr lang="en-GB" sz="1800" dirty="0"/>
              <a:t>and ran </a:t>
            </a:r>
            <a:r>
              <a:rPr lang="en-GB" sz="1800" dirty="0">
                <a:solidFill>
                  <a:srgbClr val="7030A0"/>
                </a:solidFill>
              </a:rPr>
              <a:t>in </a:t>
            </a:r>
            <a:r>
              <a:rPr lang="en-GB" sz="1800" u="sng" dirty="0">
                <a:solidFill>
                  <a:srgbClr val="FF0000"/>
                </a:solidFill>
              </a:rPr>
              <a:t>crooked courses</a:t>
            </a:r>
            <a:r>
              <a:rPr lang="en-GB" sz="1800" dirty="0">
                <a:solidFill>
                  <a:srgbClr val="FF0000"/>
                </a:solidFill>
              </a:rPr>
              <a:t> </a:t>
            </a:r>
            <a:r>
              <a:rPr lang="en-GB" sz="1800" dirty="0"/>
              <a:t>down</a:t>
            </a:r>
            <a:r>
              <a:rPr lang="en-GB" sz="1800" u="sng" dirty="0"/>
              <a:t> </a:t>
            </a:r>
            <a:r>
              <a:rPr lang="en-GB" sz="1800" dirty="0">
                <a:solidFill>
                  <a:srgbClr val="7030A0"/>
                </a:solidFill>
              </a:rPr>
              <a:t>into</a:t>
            </a:r>
            <a:r>
              <a:rPr lang="en-GB" sz="1800" u="sng" dirty="0">
                <a:solidFill>
                  <a:srgbClr val="FF0000"/>
                </a:solidFill>
              </a:rPr>
              <a:t> the lane</a:t>
            </a:r>
            <a:r>
              <a:rPr lang="en-GB" sz="1800" dirty="0">
                <a:solidFill>
                  <a:srgbClr val="FF0000"/>
                </a:solidFill>
              </a:rPr>
              <a:t> </a:t>
            </a:r>
            <a:r>
              <a:rPr lang="en-GB" sz="1800" dirty="0"/>
              <a:t>where thistles and pigweed grew.  Rain spattered </a:t>
            </a:r>
            <a:r>
              <a:rPr lang="en-GB" sz="1800" dirty="0">
                <a:solidFill>
                  <a:srgbClr val="7030A0"/>
                </a:solidFill>
              </a:rPr>
              <a:t>against</a:t>
            </a:r>
            <a:r>
              <a:rPr lang="en-GB" sz="1800" u="sng" dirty="0">
                <a:solidFill>
                  <a:srgbClr val="7030A0"/>
                </a:solidFill>
              </a:rPr>
              <a:t> </a:t>
            </a:r>
            <a:r>
              <a:rPr lang="en-GB" sz="1800" u="sng" dirty="0">
                <a:solidFill>
                  <a:srgbClr val="FF0000"/>
                </a:solidFill>
              </a:rPr>
              <a:t>Mrs Zuckerman’s kitchen windows</a:t>
            </a:r>
            <a:r>
              <a:rPr lang="en-GB" sz="1800" dirty="0"/>
              <a:t> and came gushing out</a:t>
            </a:r>
            <a:r>
              <a:rPr lang="en-GB" sz="1800" dirty="0">
                <a:solidFill>
                  <a:srgbClr val="7030A0"/>
                </a:solidFill>
              </a:rPr>
              <a:t> of </a:t>
            </a:r>
            <a:r>
              <a:rPr lang="en-GB" sz="1800" u="sng" dirty="0">
                <a:solidFill>
                  <a:srgbClr val="FF0000"/>
                </a:solidFill>
              </a:rPr>
              <a:t>the downspouts</a:t>
            </a:r>
            <a:r>
              <a:rPr lang="en-GB" sz="1800" dirty="0"/>
              <a:t>.  Rain fell </a:t>
            </a:r>
            <a:r>
              <a:rPr lang="en-GB" sz="1800" dirty="0">
                <a:solidFill>
                  <a:srgbClr val="7030A0"/>
                </a:solidFill>
              </a:rPr>
              <a:t>on</a:t>
            </a:r>
            <a:r>
              <a:rPr lang="en-GB" sz="1800" u="sng" dirty="0">
                <a:solidFill>
                  <a:srgbClr val="FF0000"/>
                </a:solidFill>
              </a:rPr>
              <a:t> the backs</a:t>
            </a:r>
            <a:r>
              <a:rPr lang="en-GB" sz="1800" u="sng" dirty="0"/>
              <a:t> </a:t>
            </a:r>
            <a:r>
              <a:rPr lang="en-GB" sz="1800" u="sng" dirty="0">
                <a:solidFill>
                  <a:srgbClr val="FF0000"/>
                </a:solidFill>
              </a:rPr>
              <a:t>of the sheep </a:t>
            </a:r>
            <a:r>
              <a:rPr lang="en-GB" sz="1800" dirty="0"/>
              <a:t>as they grazed </a:t>
            </a:r>
            <a:r>
              <a:rPr lang="en-GB" sz="1800" dirty="0">
                <a:solidFill>
                  <a:srgbClr val="7030A0"/>
                </a:solidFill>
              </a:rPr>
              <a:t>in</a:t>
            </a:r>
            <a:r>
              <a:rPr lang="en-GB" sz="1800" u="sng" dirty="0">
                <a:solidFill>
                  <a:srgbClr val="7030A0"/>
                </a:solidFill>
              </a:rPr>
              <a:t> </a:t>
            </a:r>
            <a:r>
              <a:rPr lang="en-GB" sz="1800" u="sng" dirty="0">
                <a:solidFill>
                  <a:srgbClr val="FF0000"/>
                </a:solidFill>
              </a:rPr>
              <a:t>the meadow</a:t>
            </a:r>
            <a:r>
              <a:rPr lang="en-GB" sz="1800" dirty="0"/>
              <a:t>.  When the sheep tired of standing </a:t>
            </a:r>
            <a:r>
              <a:rPr lang="en-GB" sz="1800" dirty="0">
                <a:solidFill>
                  <a:srgbClr val="7030A0"/>
                </a:solidFill>
              </a:rPr>
              <a:t>in</a:t>
            </a:r>
            <a:r>
              <a:rPr lang="en-GB" sz="1800" u="sng" dirty="0">
                <a:solidFill>
                  <a:srgbClr val="FF0000"/>
                </a:solidFill>
              </a:rPr>
              <a:t> the rain</a:t>
            </a:r>
            <a:r>
              <a:rPr lang="en-GB" sz="1800" dirty="0"/>
              <a:t>, they walked slowly </a:t>
            </a:r>
            <a:r>
              <a:rPr lang="en-GB" sz="1800" dirty="0">
                <a:solidFill>
                  <a:srgbClr val="7030A0"/>
                </a:solidFill>
              </a:rPr>
              <a:t>up</a:t>
            </a:r>
            <a:r>
              <a:rPr lang="en-GB" sz="1800" u="sng" dirty="0">
                <a:solidFill>
                  <a:srgbClr val="FF0000"/>
                </a:solidFill>
              </a:rPr>
              <a:t> the lane </a:t>
            </a:r>
            <a:r>
              <a:rPr lang="en-GB" sz="1800" dirty="0"/>
              <a:t>and </a:t>
            </a:r>
            <a:r>
              <a:rPr lang="en-GB" sz="1800" dirty="0">
                <a:solidFill>
                  <a:srgbClr val="7030A0"/>
                </a:solidFill>
              </a:rPr>
              <a:t>into</a:t>
            </a:r>
            <a:r>
              <a:rPr lang="en-GB" sz="1800" u="sng" dirty="0">
                <a:solidFill>
                  <a:srgbClr val="FF0000"/>
                </a:solidFill>
              </a:rPr>
              <a:t> the fold</a:t>
            </a:r>
            <a:r>
              <a:rPr lang="en-GB" sz="1800" dirty="0"/>
              <a:t>.</a:t>
            </a:r>
          </a:p>
          <a:p>
            <a:pPr marL="0" indent="0">
              <a:lnSpc>
                <a:spcPct val="150000"/>
              </a:lnSpc>
              <a:spcBef>
                <a:spcPts val="0"/>
              </a:spcBef>
              <a:buNone/>
            </a:pPr>
            <a:endParaRPr lang="en-GB" sz="1800" dirty="0"/>
          </a:p>
          <a:p>
            <a:pPr marL="0" indent="0">
              <a:lnSpc>
                <a:spcPct val="150000"/>
              </a:lnSpc>
              <a:spcBef>
                <a:spcPts val="0"/>
              </a:spcBef>
              <a:buNone/>
            </a:pPr>
            <a:r>
              <a:rPr lang="en-GB" sz="1800" dirty="0"/>
              <a:t>From </a:t>
            </a:r>
            <a:r>
              <a:rPr lang="en-GB" sz="1800" i="1" dirty="0"/>
              <a:t>Charlotte’s Web </a:t>
            </a:r>
            <a:r>
              <a:rPr lang="en-GB" sz="1800" dirty="0"/>
              <a:t>by </a:t>
            </a:r>
            <a:r>
              <a:rPr lang="en-GB" sz="1800" dirty="0" err="1"/>
              <a:t>E.B.White</a:t>
            </a:r>
            <a:endParaRPr lang="en-GB" sz="1800" dirty="0"/>
          </a:p>
          <a:p>
            <a:pPr marL="0" indent="0">
              <a:lnSpc>
                <a:spcPct val="150000"/>
              </a:lnSpc>
              <a:spcBef>
                <a:spcPts val="0"/>
              </a:spcBef>
              <a:buNone/>
            </a:pPr>
            <a:endParaRPr lang="en-GB" sz="1662" dirty="0"/>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45</a:t>
            </a:fld>
            <a:endParaRPr lang="en-US"/>
          </a:p>
        </p:txBody>
      </p:sp>
    </p:spTree>
    <p:extLst>
      <p:ext uri="{BB962C8B-B14F-4D97-AF65-F5344CB8AC3E}">
        <p14:creationId xmlns:p14="http://schemas.microsoft.com/office/powerpoint/2010/main" val="1285804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002060"/>
                </a:solidFill>
                <a:effectLst>
                  <a:outerShdw blurRad="38100" dist="38100" dir="2700000" algn="tl">
                    <a:srgbClr val="000000">
                      <a:alpha val="43137"/>
                    </a:srgbClr>
                  </a:outerShdw>
                </a:effectLst>
              </a:rPr>
              <a:t>Creating Visual Descriptions</a:t>
            </a:r>
          </a:p>
        </p:txBody>
      </p:sp>
      <p:sp>
        <p:nvSpPr>
          <p:cNvPr id="3" name="Content Placeholder 2"/>
          <p:cNvSpPr>
            <a:spLocks noGrp="1"/>
          </p:cNvSpPr>
          <p:nvPr>
            <p:ph idx="1"/>
          </p:nvPr>
        </p:nvSpPr>
        <p:spPr/>
        <p:txBody>
          <a:bodyPr/>
          <a:lstStyle/>
          <a:p>
            <a:pPr marL="0" indent="0">
              <a:lnSpc>
                <a:spcPct val="150000"/>
              </a:lnSpc>
              <a:spcBef>
                <a:spcPts val="0"/>
              </a:spcBef>
              <a:buNone/>
            </a:pPr>
            <a:r>
              <a:rPr lang="en-GB" sz="1800" dirty="0"/>
              <a:t>The next day was rainy and dark.  Rain fell </a:t>
            </a:r>
            <a:r>
              <a:rPr lang="en-GB" sz="1800" u="sng" dirty="0">
                <a:solidFill>
                  <a:schemeClr val="bg1"/>
                </a:solidFill>
              </a:rPr>
              <a:t>on the roof</a:t>
            </a:r>
            <a:r>
              <a:rPr lang="en-GB" sz="1800" dirty="0">
                <a:solidFill>
                  <a:schemeClr val="bg1"/>
                </a:solidFill>
              </a:rPr>
              <a:t> </a:t>
            </a:r>
            <a:r>
              <a:rPr lang="en-GB" sz="1800" u="sng" dirty="0">
                <a:solidFill>
                  <a:schemeClr val="bg1"/>
                </a:solidFill>
              </a:rPr>
              <a:t>of the barn </a:t>
            </a:r>
            <a:r>
              <a:rPr lang="en-GB" sz="1800" dirty="0"/>
              <a:t>and dripped steadily </a:t>
            </a:r>
            <a:r>
              <a:rPr lang="en-GB" sz="1800" u="sng" dirty="0">
                <a:solidFill>
                  <a:schemeClr val="bg1"/>
                </a:solidFill>
              </a:rPr>
              <a:t>from the eaves</a:t>
            </a:r>
            <a:r>
              <a:rPr lang="en-GB" sz="1800" dirty="0"/>
              <a:t>.  Rain fell </a:t>
            </a:r>
            <a:r>
              <a:rPr lang="en-GB" sz="1800" u="sng" dirty="0">
                <a:solidFill>
                  <a:schemeClr val="bg1"/>
                </a:solidFill>
              </a:rPr>
              <a:t>in the barnyard </a:t>
            </a:r>
            <a:r>
              <a:rPr lang="en-GB" sz="1800" dirty="0"/>
              <a:t>and ran </a:t>
            </a:r>
            <a:r>
              <a:rPr lang="en-GB" sz="1800" u="sng" dirty="0">
                <a:solidFill>
                  <a:schemeClr val="bg1"/>
                </a:solidFill>
              </a:rPr>
              <a:t>in crooked courses</a:t>
            </a:r>
            <a:r>
              <a:rPr lang="en-GB" sz="1800" dirty="0">
                <a:solidFill>
                  <a:schemeClr val="bg1"/>
                </a:solidFill>
              </a:rPr>
              <a:t> </a:t>
            </a:r>
            <a:r>
              <a:rPr lang="en-GB" sz="1800" dirty="0"/>
              <a:t>down</a:t>
            </a:r>
            <a:r>
              <a:rPr lang="en-GB" sz="1800" u="sng" dirty="0"/>
              <a:t> </a:t>
            </a:r>
            <a:r>
              <a:rPr lang="en-GB" sz="1800" u="sng" dirty="0">
                <a:solidFill>
                  <a:schemeClr val="bg1"/>
                </a:solidFill>
              </a:rPr>
              <a:t>into the lane</a:t>
            </a:r>
            <a:r>
              <a:rPr lang="en-GB" sz="1800" dirty="0">
                <a:solidFill>
                  <a:schemeClr val="bg1"/>
                </a:solidFill>
              </a:rPr>
              <a:t> </a:t>
            </a:r>
            <a:r>
              <a:rPr lang="en-GB" sz="1800" dirty="0"/>
              <a:t>where thistles and pigweed grew.  Rain </a:t>
            </a:r>
            <a:r>
              <a:rPr lang="en-GB" sz="1800" dirty="0">
                <a:solidFill>
                  <a:schemeClr val="bg1"/>
                </a:solidFill>
              </a:rPr>
              <a:t>spattered </a:t>
            </a:r>
            <a:r>
              <a:rPr lang="en-GB" sz="1800" u="sng" dirty="0">
                <a:solidFill>
                  <a:schemeClr val="bg1"/>
                </a:solidFill>
              </a:rPr>
              <a:t>against Mrs Zuckerman’s kitchen windows</a:t>
            </a:r>
            <a:r>
              <a:rPr lang="en-GB" sz="1800" dirty="0"/>
              <a:t> and came gushing out </a:t>
            </a:r>
            <a:r>
              <a:rPr lang="en-GB" sz="1800" u="sng" dirty="0">
                <a:solidFill>
                  <a:schemeClr val="bg1"/>
                </a:solidFill>
              </a:rPr>
              <a:t>of the downspouts</a:t>
            </a:r>
            <a:r>
              <a:rPr lang="en-GB" sz="1800" dirty="0"/>
              <a:t>.  Rain </a:t>
            </a:r>
            <a:r>
              <a:rPr lang="en-GB" sz="1800" dirty="0">
                <a:solidFill>
                  <a:schemeClr val="bg1"/>
                </a:solidFill>
              </a:rPr>
              <a:t>fell </a:t>
            </a:r>
            <a:r>
              <a:rPr lang="en-GB" sz="1800" u="sng" dirty="0">
                <a:solidFill>
                  <a:schemeClr val="bg1"/>
                </a:solidFill>
              </a:rPr>
              <a:t>on the backs</a:t>
            </a:r>
            <a:r>
              <a:rPr lang="en-GB" sz="1800" dirty="0">
                <a:solidFill>
                  <a:schemeClr val="bg1"/>
                </a:solidFill>
              </a:rPr>
              <a:t> </a:t>
            </a:r>
            <a:r>
              <a:rPr lang="en-GB" sz="1800" u="sng" dirty="0">
                <a:solidFill>
                  <a:schemeClr val="bg1"/>
                </a:solidFill>
              </a:rPr>
              <a:t>of the sheep </a:t>
            </a:r>
            <a:r>
              <a:rPr lang="en-GB" sz="1800" dirty="0"/>
              <a:t>as they grazed </a:t>
            </a:r>
            <a:r>
              <a:rPr lang="en-GB" sz="1800" u="sng" dirty="0">
                <a:solidFill>
                  <a:schemeClr val="bg1"/>
                </a:solidFill>
              </a:rPr>
              <a:t>in the meadow</a:t>
            </a:r>
            <a:r>
              <a:rPr lang="en-GB" sz="1800" dirty="0"/>
              <a:t>.  When the sheep tired of standing </a:t>
            </a:r>
            <a:r>
              <a:rPr lang="en-GB" sz="1800" u="sng" dirty="0">
                <a:solidFill>
                  <a:schemeClr val="bg1"/>
                </a:solidFill>
              </a:rPr>
              <a:t>in the rain</a:t>
            </a:r>
            <a:r>
              <a:rPr lang="en-GB" sz="1800" dirty="0"/>
              <a:t>, they walked slowly </a:t>
            </a:r>
            <a:r>
              <a:rPr lang="en-GB" sz="1800" u="sng" dirty="0">
                <a:solidFill>
                  <a:schemeClr val="bg1"/>
                </a:solidFill>
              </a:rPr>
              <a:t>up the lane </a:t>
            </a:r>
            <a:r>
              <a:rPr lang="en-GB" sz="1800" dirty="0"/>
              <a:t>and </a:t>
            </a:r>
            <a:r>
              <a:rPr lang="en-GB" sz="1800" u="sng" dirty="0">
                <a:solidFill>
                  <a:schemeClr val="bg1"/>
                </a:solidFill>
              </a:rPr>
              <a:t>into the fold</a:t>
            </a:r>
            <a:r>
              <a:rPr lang="en-GB" sz="1800" dirty="0"/>
              <a:t>.</a:t>
            </a:r>
          </a:p>
          <a:p>
            <a:pPr marL="0" indent="0">
              <a:lnSpc>
                <a:spcPct val="150000"/>
              </a:lnSpc>
              <a:spcBef>
                <a:spcPts val="0"/>
              </a:spcBef>
              <a:buNone/>
            </a:pPr>
            <a:endParaRPr lang="en-GB" sz="1800" dirty="0"/>
          </a:p>
          <a:p>
            <a:pPr marL="0" indent="0">
              <a:lnSpc>
                <a:spcPct val="150000"/>
              </a:lnSpc>
              <a:spcBef>
                <a:spcPts val="0"/>
              </a:spcBef>
              <a:buNone/>
            </a:pPr>
            <a:r>
              <a:rPr lang="en-GB" sz="1800" dirty="0"/>
              <a:t>From </a:t>
            </a:r>
            <a:r>
              <a:rPr lang="en-GB" sz="1800" i="1" dirty="0"/>
              <a:t>Charlotte’s Web </a:t>
            </a:r>
            <a:r>
              <a:rPr lang="en-GB" sz="1800" dirty="0"/>
              <a:t>by </a:t>
            </a:r>
            <a:r>
              <a:rPr lang="en-GB" sz="1800" dirty="0" err="1"/>
              <a:t>E.B.White</a:t>
            </a:r>
            <a:endParaRPr lang="en-GB" sz="1800" dirty="0"/>
          </a:p>
          <a:p>
            <a:pPr marL="0" indent="0">
              <a:lnSpc>
                <a:spcPct val="150000"/>
              </a:lnSpc>
              <a:spcBef>
                <a:spcPts val="0"/>
              </a:spcBef>
              <a:buNone/>
            </a:pPr>
            <a:endParaRPr lang="en-GB" sz="1662" dirty="0"/>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46</a:t>
            </a:fld>
            <a:endParaRPr lang="en-US"/>
          </a:p>
        </p:txBody>
      </p:sp>
    </p:spTree>
    <p:extLst>
      <p:ext uri="{BB962C8B-B14F-4D97-AF65-F5344CB8AC3E}">
        <p14:creationId xmlns:p14="http://schemas.microsoft.com/office/powerpoint/2010/main" val="2696925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296144"/>
          </a:xfrm>
        </p:spPr>
        <p:txBody>
          <a:bodyPr/>
          <a:lstStyle/>
          <a:p>
            <a:r>
              <a:rPr lang="en-GB" sz="4000" b="1" dirty="0">
                <a:solidFill>
                  <a:srgbClr val="002060"/>
                </a:solidFill>
                <a:effectLst>
                  <a:outerShdw blurRad="38100" dist="38100" dir="2700000" algn="tl">
                    <a:srgbClr val="000000">
                      <a:alpha val="43137"/>
                    </a:srgbClr>
                  </a:outerShdw>
                </a:effectLst>
              </a:rPr>
              <a:t>Writers’ Choices</a:t>
            </a:r>
          </a:p>
        </p:txBody>
      </p:sp>
      <p:sp>
        <p:nvSpPr>
          <p:cNvPr id="3" name="Content Placeholder 2"/>
          <p:cNvSpPr>
            <a:spLocks noGrp="1"/>
          </p:cNvSpPr>
          <p:nvPr>
            <p:ph idx="1"/>
          </p:nvPr>
        </p:nvSpPr>
        <p:spPr/>
        <p:txBody>
          <a:bodyPr/>
          <a:lstStyle/>
          <a:p>
            <a:pPr marL="0" indent="0" algn="ctr">
              <a:buNone/>
            </a:pPr>
            <a:endParaRPr lang="en-GB" sz="2000" dirty="0" smtClean="0"/>
          </a:p>
          <a:p>
            <a:pPr marL="0" indent="0" algn="ctr">
              <a:buNone/>
            </a:pPr>
            <a:endParaRPr lang="en-GB" sz="2000" dirty="0"/>
          </a:p>
          <a:p>
            <a:pPr marL="0" indent="0" algn="ctr">
              <a:buNone/>
            </a:pPr>
            <a:r>
              <a:rPr lang="en-GB" sz="2000" dirty="0" smtClean="0"/>
              <a:t>One way to create a strong visual description of a narrative scene is to use precisely-chosen prepositional phrases</a:t>
            </a:r>
            <a:r>
              <a:rPr lang="en-GB" dirty="0" smtClean="0"/>
              <a:t>.</a:t>
            </a: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47</a:t>
            </a:fld>
            <a:endParaRPr lang="en-US"/>
          </a:p>
        </p:txBody>
      </p:sp>
    </p:spTree>
    <p:extLst>
      <p:ext uri="{BB962C8B-B14F-4D97-AF65-F5344CB8AC3E}">
        <p14:creationId xmlns:p14="http://schemas.microsoft.com/office/powerpoint/2010/main" val="3936149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61322" y="5954819"/>
            <a:ext cx="531751" cy="439615"/>
          </a:xfrm>
        </p:spPr>
        <p:txBody>
          <a:bodyPr/>
          <a:lstStyle/>
          <a:p>
            <a:fld id="{D71FFCE3-9C4D-46F3-A7D1-C1CE17D06BA1}" type="slidenum">
              <a:rPr lang="en-GB" b="1" smtClean="0"/>
              <a:pPr/>
              <a:t>48</a:t>
            </a:fld>
            <a:endParaRPr lang="en-GB"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6896" t="10101" r="6678" b="15350"/>
          <a:stretch/>
        </p:blipFill>
        <p:spPr>
          <a:xfrm rot="10800000">
            <a:off x="539552" y="332656"/>
            <a:ext cx="4392488" cy="6258198"/>
          </a:xfrm>
          <a:prstGeom prst="rect">
            <a:avLst/>
          </a:prstGeom>
        </p:spPr>
      </p:pic>
      <p:sp>
        <p:nvSpPr>
          <p:cNvPr id="4" name="TextBox 3"/>
          <p:cNvSpPr txBox="1"/>
          <p:nvPr/>
        </p:nvSpPr>
        <p:spPr>
          <a:xfrm>
            <a:off x="5590663" y="1434934"/>
            <a:ext cx="2924633" cy="1200329"/>
          </a:xfrm>
          <a:prstGeom prst="rect">
            <a:avLst/>
          </a:prstGeom>
          <a:noFill/>
          <a:ln>
            <a:solidFill>
              <a:schemeClr val="tx1"/>
            </a:solidFill>
          </a:ln>
        </p:spPr>
        <p:txBody>
          <a:bodyPr wrap="square" rtlCol="0">
            <a:spAutoFit/>
          </a:bodyPr>
          <a:lstStyle/>
          <a:p>
            <a:r>
              <a:rPr lang="en-GB" dirty="0"/>
              <a:t>What might you draw attention to grammatically in this text as features of a persuasive argument?</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5577591" y="3296062"/>
            <a:ext cx="2924633" cy="1796646"/>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Think of a new crayon colour and what the crayon’s complaint might be? Write a new letter to Duncan outlining your complaint.</a:t>
            </a:r>
          </a:p>
        </p:txBody>
      </p:sp>
    </p:spTree>
    <p:extLst>
      <p:ext uri="{BB962C8B-B14F-4D97-AF65-F5344CB8AC3E}">
        <p14:creationId xmlns:p14="http://schemas.microsoft.com/office/powerpoint/2010/main" val="16008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296144"/>
          </a:xfrm>
        </p:spPr>
        <p:txBody>
          <a:bodyPr/>
          <a:lstStyle/>
          <a:p>
            <a:r>
              <a:rPr lang="en-GB" sz="4000" b="1" dirty="0">
                <a:solidFill>
                  <a:srgbClr val="002060"/>
                </a:solidFill>
                <a:effectLst>
                  <a:outerShdw blurRad="38100" dist="38100" dir="2700000" algn="tl">
                    <a:srgbClr val="000000">
                      <a:alpha val="43137"/>
                    </a:srgbClr>
                  </a:outerShdw>
                </a:effectLst>
              </a:rPr>
              <a:t>Writers’ Choices</a:t>
            </a:r>
          </a:p>
        </p:txBody>
      </p:sp>
      <p:sp>
        <p:nvSpPr>
          <p:cNvPr id="3" name="Content Placeholder 2"/>
          <p:cNvSpPr>
            <a:spLocks noGrp="1"/>
          </p:cNvSpPr>
          <p:nvPr>
            <p:ph idx="1"/>
          </p:nvPr>
        </p:nvSpPr>
        <p:spPr>
          <a:xfrm>
            <a:off x="323528" y="1981200"/>
            <a:ext cx="8496944" cy="3886200"/>
          </a:xfrm>
        </p:spPr>
        <p:txBody>
          <a:bodyPr/>
          <a:lstStyle/>
          <a:p>
            <a:pPr marL="0" indent="0" algn="ctr">
              <a:buNone/>
            </a:pPr>
            <a:endParaRPr lang="en-GB" sz="2000" dirty="0" smtClean="0"/>
          </a:p>
          <a:p>
            <a:pPr marL="0" indent="0" algn="just">
              <a:lnSpc>
                <a:spcPts val="2600"/>
              </a:lnSpc>
              <a:spcBef>
                <a:spcPts val="0"/>
              </a:spcBef>
              <a:spcAft>
                <a:spcPts val="600"/>
              </a:spcAft>
              <a:buNone/>
            </a:pPr>
            <a:r>
              <a:rPr lang="en-GB" sz="1800" dirty="0" smtClean="0"/>
              <a:t>There are many different things you can do to write a persuasive argument </a:t>
            </a:r>
            <a:r>
              <a:rPr lang="en-GB" sz="1800" dirty="0" err="1" smtClean="0"/>
              <a:t>eg</a:t>
            </a:r>
            <a:r>
              <a:rPr lang="en-GB" sz="1800" dirty="0" smtClean="0"/>
              <a:t>:</a:t>
            </a:r>
          </a:p>
          <a:p>
            <a:pPr algn="just">
              <a:lnSpc>
                <a:spcPts val="2600"/>
              </a:lnSpc>
              <a:spcBef>
                <a:spcPts val="0"/>
              </a:spcBef>
              <a:spcAft>
                <a:spcPts val="600"/>
              </a:spcAft>
              <a:buClrTx/>
              <a:buSzPct val="80000"/>
              <a:buFont typeface="Wingdings" panose="05000000000000000000" pitchFamily="2" charset="2"/>
              <a:buChar char="q"/>
            </a:pPr>
            <a:r>
              <a:rPr lang="en-GB" sz="1800" dirty="0" smtClean="0"/>
              <a:t>Use formal language to signal your ‘authority’ (Verbs: </a:t>
            </a:r>
            <a:r>
              <a:rPr lang="en-GB" sz="1800" i="1" dirty="0" smtClean="0"/>
              <a:t>I wish to congratulate</a:t>
            </a:r>
            <a:r>
              <a:rPr lang="en-GB" sz="1800" dirty="0" smtClean="0"/>
              <a:t>);</a:t>
            </a:r>
          </a:p>
          <a:p>
            <a:pPr algn="just">
              <a:lnSpc>
                <a:spcPts val="2600"/>
              </a:lnSpc>
              <a:spcBef>
                <a:spcPts val="0"/>
              </a:spcBef>
              <a:spcAft>
                <a:spcPts val="600"/>
              </a:spcAft>
              <a:buClrTx/>
              <a:buSzPct val="80000"/>
              <a:buFont typeface="Wingdings" panose="05000000000000000000" pitchFamily="2" charset="2"/>
              <a:buChar char="q"/>
            </a:pPr>
            <a:r>
              <a:rPr lang="en-GB" sz="1800" dirty="0" smtClean="0"/>
              <a:t>Use informal language to build a relationship with your reader (</a:t>
            </a:r>
            <a:r>
              <a:rPr lang="en-GB" sz="1800" i="1" dirty="0" smtClean="0"/>
              <a:t>loads; crazy</a:t>
            </a:r>
            <a:r>
              <a:rPr lang="en-GB" sz="1800" dirty="0" smtClean="0"/>
              <a:t>);</a:t>
            </a:r>
          </a:p>
          <a:p>
            <a:pPr algn="just">
              <a:lnSpc>
                <a:spcPts val="2600"/>
              </a:lnSpc>
              <a:spcBef>
                <a:spcPts val="0"/>
              </a:spcBef>
              <a:spcAft>
                <a:spcPts val="600"/>
              </a:spcAft>
              <a:buClrTx/>
              <a:buSzPct val="80000"/>
              <a:buFont typeface="Wingdings" panose="05000000000000000000" pitchFamily="2" charset="2"/>
              <a:buChar char="q"/>
            </a:pPr>
            <a:r>
              <a:rPr lang="en-GB" sz="1800" dirty="0" smtClean="0"/>
              <a:t>Use nouns instead of adverbials to signal structure (</a:t>
            </a:r>
            <a:r>
              <a:rPr lang="en-GB" sz="1800" i="1" dirty="0" smtClean="0"/>
              <a:t>two reasons; one; the second reason</a:t>
            </a:r>
            <a:r>
              <a:rPr lang="en-GB" sz="1800" dirty="0" smtClean="0"/>
              <a:t>)</a:t>
            </a:r>
          </a:p>
          <a:p>
            <a:pPr algn="just">
              <a:lnSpc>
                <a:spcPts val="2600"/>
              </a:lnSpc>
              <a:spcBef>
                <a:spcPts val="0"/>
              </a:spcBef>
              <a:spcAft>
                <a:spcPts val="600"/>
              </a:spcAft>
              <a:buClrTx/>
              <a:buSzPct val="80000"/>
              <a:buFont typeface="Wingdings" panose="05000000000000000000" pitchFamily="2" charset="2"/>
              <a:buChar char="q"/>
            </a:pPr>
            <a:r>
              <a:rPr lang="en-GB" sz="1800" dirty="0" smtClean="0"/>
              <a:t>Make a clear statement sentence to express what you want (</a:t>
            </a:r>
            <a:r>
              <a:rPr lang="en-GB" sz="1800" i="1" dirty="0" smtClean="0"/>
              <a:t>Please settle </a:t>
            </a:r>
            <a:r>
              <a:rPr lang="en-GB" sz="1800" dirty="0" smtClean="0"/>
              <a:t>…)</a:t>
            </a:r>
          </a:p>
          <a:p>
            <a:pPr algn="just">
              <a:buClrTx/>
              <a:buSzPct val="80000"/>
              <a:buFont typeface="Wingdings" panose="05000000000000000000" pitchFamily="2" charset="2"/>
              <a:buChar char="q"/>
            </a:pPr>
            <a:endParaRPr lang="en-GB" sz="2000" dirty="0" smtClean="0"/>
          </a:p>
          <a:p>
            <a:pPr algn="just">
              <a:buClrTx/>
              <a:buSzPct val="80000"/>
              <a:buFont typeface="Wingdings" panose="05000000000000000000" pitchFamily="2" charset="2"/>
              <a:buChar char="q"/>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49</a:t>
            </a:fld>
            <a:endParaRPr lang="en-US"/>
          </a:p>
        </p:txBody>
      </p:sp>
    </p:spTree>
    <p:extLst>
      <p:ext uri="{BB962C8B-B14F-4D97-AF65-F5344CB8AC3E}">
        <p14:creationId xmlns:p14="http://schemas.microsoft.com/office/powerpoint/2010/main" val="1689355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37160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GB" sz="4400" dirty="0">
                <a:solidFill>
                  <a:srgbClr val="002060"/>
                </a:solidFill>
                <a:effectLst>
                  <a:outerShdw blurRad="38100" dist="38100" dir="2700000" algn="tl">
                    <a:srgbClr val="000000">
                      <a:alpha val="43137"/>
                    </a:srgbClr>
                  </a:outerShdw>
                </a:effectLst>
              </a:rPr>
              <a:t>An overview</a:t>
            </a:r>
          </a:p>
        </p:txBody>
      </p:sp>
      <p:sp>
        <p:nvSpPr>
          <p:cNvPr id="3" name="Content Placeholder 2"/>
          <p:cNvSpPr>
            <a:spLocks noGrp="1"/>
          </p:cNvSpPr>
          <p:nvPr>
            <p:ph idx="1"/>
          </p:nvPr>
        </p:nvSpPr>
        <p:spPr>
          <a:xfrm>
            <a:off x="323528" y="1556792"/>
            <a:ext cx="8229600" cy="3886200"/>
          </a:xfrm>
        </p:spPr>
        <p:txBody>
          <a:bodyPr/>
          <a:lstStyle/>
          <a:p>
            <a:r>
              <a:rPr lang="en-GB" sz="2200" b="1" dirty="0">
                <a:solidFill>
                  <a:schemeClr val="accent1">
                    <a:lumMod val="50000"/>
                  </a:schemeClr>
                </a:solidFill>
              </a:rPr>
              <a:t>CPD day 1</a:t>
            </a:r>
          </a:p>
          <a:p>
            <a:pPr lvl="1"/>
            <a:r>
              <a:rPr lang="en-GB" sz="2200" dirty="0"/>
              <a:t>The principles behind the pedagogy</a:t>
            </a:r>
          </a:p>
          <a:p>
            <a:pPr lvl="1"/>
            <a:r>
              <a:rPr lang="en-GB" sz="2200" dirty="0"/>
              <a:t>Subject knowledge support</a:t>
            </a:r>
          </a:p>
          <a:p>
            <a:pPr lvl="1"/>
            <a:r>
              <a:rPr lang="en-GB" sz="2200" dirty="0"/>
              <a:t>Activities illustrating the </a:t>
            </a:r>
            <a:r>
              <a:rPr lang="en-GB" sz="2200" dirty="0" smtClean="0"/>
              <a:t>approach</a:t>
            </a:r>
          </a:p>
          <a:p>
            <a:pPr lvl="1"/>
            <a:endParaRPr lang="en-GB" sz="2200" dirty="0"/>
          </a:p>
          <a:p>
            <a:r>
              <a:rPr lang="en-GB" sz="2200" b="1" dirty="0">
                <a:solidFill>
                  <a:schemeClr val="accent1">
                    <a:lumMod val="50000"/>
                  </a:schemeClr>
                </a:solidFill>
              </a:rPr>
              <a:t>CPD day 2</a:t>
            </a:r>
          </a:p>
          <a:p>
            <a:pPr lvl="1"/>
            <a:r>
              <a:rPr lang="en-GB" sz="2200" dirty="0"/>
              <a:t>Subject knowledge support</a:t>
            </a:r>
          </a:p>
          <a:p>
            <a:pPr lvl="1"/>
            <a:r>
              <a:rPr lang="en-GB" sz="2200" dirty="0"/>
              <a:t>Narrative Fiction Scheme of </a:t>
            </a:r>
            <a:r>
              <a:rPr lang="en-GB" sz="2200" dirty="0" smtClean="0"/>
              <a:t>work</a:t>
            </a:r>
          </a:p>
          <a:p>
            <a:pPr lvl="1"/>
            <a:endParaRPr lang="en-GB" sz="2200" dirty="0"/>
          </a:p>
          <a:p>
            <a:r>
              <a:rPr lang="en-GB" sz="2200" b="1" dirty="0">
                <a:solidFill>
                  <a:schemeClr val="accent1">
                    <a:lumMod val="50000"/>
                  </a:schemeClr>
                </a:solidFill>
              </a:rPr>
              <a:t>CPD day 3</a:t>
            </a:r>
          </a:p>
          <a:p>
            <a:pPr lvl="1"/>
            <a:r>
              <a:rPr lang="en-GB" sz="2200" dirty="0" smtClean="0"/>
              <a:t>Argument Scheme of Work</a:t>
            </a:r>
          </a:p>
          <a:p>
            <a:pPr lvl="1"/>
            <a:r>
              <a:rPr lang="en-GB" sz="2200" dirty="0" smtClean="0"/>
              <a:t>Sharing what we have learned</a:t>
            </a:r>
          </a:p>
          <a:p>
            <a:pPr lvl="1"/>
            <a:r>
              <a:rPr lang="en-GB" sz="2200" dirty="0" smtClean="0"/>
              <a:t>Support for future planning</a:t>
            </a:r>
          </a:p>
          <a:p>
            <a:pPr lvl="1"/>
            <a:endParaRPr lang="en-GB" sz="2200" dirty="0" smtClean="0"/>
          </a:p>
        </p:txBody>
      </p:sp>
      <p:sp>
        <p:nvSpPr>
          <p:cNvPr id="4" name="Slide Number Placeholder 3"/>
          <p:cNvSpPr>
            <a:spLocks noGrp="1"/>
          </p:cNvSpPr>
          <p:nvPr>
            <p:ph type="sldNum" sz="quarter" idx="11"/>
          </p:nvPr>
        </p:nvSpPr>
        <p:spPr/>
        <p:txBody>
          <a:bodyPr/>
          <a:lstStyle/>
          <a:p>
            <a:fld id="{132371F7-CEE0-4AF0-87BE-4D51F1612E4F}" type="slidenum">
              <a:rPr lang="en-US" smtClean="0"/>
              <a:pPr/>
              <a:t>5</a:t>
            </a:fld>
            <a:endParaRPr lang="en-US"/>
          </a:p>
        </p:txBody>
      </p:sp>
    </p:spTree>
    <p:extLst>
      <p:ext uri="{BB962C8B-B14F-4D97-AF65-F5344CB8AC3E}">
        <p14:creationId xmlns:p14="http://schemas.microsoft.com/office/powerpoint/2010/main" val="63281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17281"/>
            <a:ext cx="8820472" cy="1055077"/>
          </a:xfrm>
        </p:spPr>
        <p:txBody>
          <a:bodyPr/>
          <a:lstStyle/>
          <a:p>
            <a:r>
              <a:rPr lang="en-GB" sz="4000" b="1" dirty="0" err="1">
                <a:solidFill>
                  <a:srgbClr val="002060"/>
                </a:solidFill>
                <a:effectLst>
                  <a:outerShdw blurRad="38100" dist="38100" dir="2700000" algn="tl">
                    <a:srgbClr val="000000">
                      <a:alpha val="43137"/>
                    </a:srgbClr>
                  </a:outerShdw>
                </a:effectLst>
              </a:rPr>
              <a:t>GfW</a:t>
            </a:r>
            <a:r>
              <a:rPr lang="en-GB" sz="4000" b="1" dirty="0">
                <a:solidFill>
                  <a:srgbClr val="002060"/>
                </a:solidFill>
                <a:effectLst>
                  <a:outerShdw blurRad="38100" dist="38100" dir="2700000" algn="tl">
                    <a:srgbClr val="000000">
                      <a:alpha val="43137"/>
                    </a:srgbClr>
                  </a:outerShdw>
                </a:effectLst>
              </a:rPr>
              <a:t>: Four Key Teaching Principles</a:t>
            </a:r>
          </a:p>
        </p:txBody>
      </p:sp>
      <p:sp>
        <p:nvSpPr>
          <p:cNvPr id="3" name="Content Placeholder 2"/>
          <p:cNvSpPr>
            <a:spLocks noGrp="1"/>
          </p:cNvSpPr>
          <p:nvPr>
            <p:ph idx="1"/>
          </p:nvPr>
        </p:nvSpPr>
        <p:spPr>
          <a:xfrm>
            <a:off x="395536" y="1628800"/>
            <a:ext cx="8496944" cy="4826954"/>
          </a:xfrm>
        </p:spPr>
        <p:txBody>
          <a:bodyPr>
            <a:noAutofit/>
          </a:bodyPr>
          <a:lstStyle/>
          <a:p>
            <a:pPr>
              <a:lnSpc>
                <a:spcPts val="2215"/>
              </a:lnSpc>
              <a:buFont typeface="Wingdings" pitchFamily="2" charset="2"/>
              <a:buChar char="Ø"/>
            </a:pPr>
            <a:r>
              <a:rPr lang="en-GB" sz="2000" b="1" dirty="0">
                <a:latin typeface="Arial" panose="020B0604020202020204" pitchFamily="34" charset="0"/>
                <a:cs typeface="Arial" panose="020B0604020202020204" pitchFamily="34" charset="0"/>
              </a:rPr>
              <a:t>Make a link </a:t>
            </a:r>
            <a:r>
              <a:rPr lang="en-GB" sz="2000" dirty="0">
                <a:latin typeface="Arial" panose="020B0604020202020204" pitchFamily="34" charset="0"/>
                <a:cs typeface="Arial" panose="020B0604020202020204" pitchFamily="34" charset="0"/>
              </a:rPr>
              <a:t>between the grammar being introduced and how it works in the writing being taught;</a:t>
            </a:r>
          </a:p>
          <a:p>
            <a:pPr>
              <a:lnSpc>
                <a:spcPts val="2215"/>
              </a:lnSpc>
              <a:buNone/>
            </a:pPr>
            <a:r>
              <a:rPr lang="en-GB" sz="2000" dirty="0">
                <a:latin typeface="Arial" panose="020B0604020202020204" pitchFamily="34" charset="0"/>
                <a:cs typeface="Arial" panose="020B0604020202020204" pitchFamily="34" charset="0"/>
              </a:rPr>
              <a:t>     </a:t>
            </a:r>
            <a:r>
              <a:rPr lang="en-GB" sz="2000" i="1" dirty="0" err="1">
                <a:solidFill>
                  <a:schemeClr val="bg2">
                    <a:lumMod val="60000"/>
                    <a:lumOff val="40000"/>
                  </a:schemeClr>
                </a:solidFill>
                <a:latin typeface="Arial" panose="020B0604020202020204" pitchFamily="34" charset="0"/>
                <a:cs typeface="Arial" panose="020B0604020202020204" pitchFamily="34" charset="0"/>
              </a:rPr>
              <a:t>eg</a:t>
            </a:r>
            <a:r>
              <a:rPr lang="en-GB" sz="2000" i="1" dirty="0">
                <a:solidFill>
                  <a:schemeClr val="bg2">
                    <a:lumMod val="60000"/>
                    <a:lumOff val="40000"/>
                  </a:schemeClr>
                </a:solidFill>
                <a:latin typeface="Arial" panose="020B0604020202020204" pitchFamily="34" charset="0"/>
                <a:cs typeface="Arial" panose="020B0604020202020204" pitchFamily="34" charset="0"/>
              </a:rPr>
              <a:t> exploring how past and present tense are used in newspaper reports for recount and comment</a:t>
            </a:r>
          </a:p>
          <a:p>
            <a:pPr>
              <a:lnSpc>
                <a:spcPts val="2215"/>
              </a:lnSpc>
              <a:buFont typeface="Wingdings" pitchFamily="2" charset="2"/>
              <a:buChar char="Ø"/>
            </a:pPr>
            <a:r>
              <a:rPr lang="en-GB" sz="2000" dirty="0">
                <a:latin typeface="Arial" panose="020B0604020202020204" pitchFamily="34" charset="0"/>
                <a:cs typeface="Arial" panose="020B0604020202020204" pitchFamily="34" charset="0"/>
              </a:rPr>
              <a:t>Explain the </a:t>
            </a:r>
            <a:r>
              <a:rPr lang="en-GB" sz="2000" b="1" dirty="0">
                <a:latin typeface="Arial" panose="020B0604020202020204" pitchFamily="34" charset="0"/>
                <a:cs typeface="Arial" panose="020B0604020202020204" pitchFamily="34" charset="0"/>
              </a:rPr>
              <a:t>grammar through examples</a:t>
            </a:r>
            <a:r>
              <a:rPr lang="en-GB" sz="2000" dirty="0">
                <a:latin typeface="Arial" panose="020B0604020202020204" pitchFamily="34" charset="0"/>
                <a:cs typeface="Arial" panose="020B0604020202020204" pitchFamily="34" charset="0"/>
              </a:rPr>
              <a:t>, not lengthy explanations; </a:t>
            </a:r>
          </a:p>
          <a:p>
            <a:pPr>
              <a:lnSpc>
                <a:spcPts val="2215"/>
              </a:lnSpc>
              <a:buNone/>
            </a:pPr>
            <a:r>
              <a:rPr lang="en-GB" sz="2000" i="1" dirty="0">
                <a:solidFill>
                  <a:schemeClr val="bg2">
                    <a:lumMod val="60000"/>
                    <a:lumOff val="40000"/>
                  </a:schemeClr>
                </a:solidFill>
                <a:latin typeface="Arial" panose="020B0604020202020204" pitchFamily="34" charset="0"/>
                <a:cs typeface="Arial" panose="020B0604020202020204" pitchFamily="34" charset="0"/>
              </a:rPr>
              <a:t>     </a:t>
            </a:r>
            <a:r>
              <a:rPr lang="en-GB" sz="2000" i="1" dirty="0" err="1">
                <a:solidFill>
                  <a:schemeClr val="bg2">
                    <a:lumMod val="60000"/>
                    <a:lumOff val="40000"/>
                  </a:schemeClr>
                </a:solidFill>
                <a:latin typeface="Arial" panose="020B0604020202020204" pitchFamily="34" charset="0"/>
                <a:cs typeface="Arial" panose="020B0604020202020204" pitchFamily="34" charset="0"/>
              </a:rPr>
              <a:t>eg</a:t>
            </a:r>
            <a:r>
              <a:rPr lang="en-GB" sz="2000" i="1" dirty="0">
                <a:solidFill>
                  <a:schemeClr val="bg2">
                    <a:lumMod val="60000"/>
                    <a:lumOff val="40000"/>
                  </a:schemeClr>
                </a:solidFill>
                <a:latin typeface="Arial" panose="020B0604020202020204" pitchFamily="34" charset="0"/>
                <a:cs typeface="Arial" panose="020B0604020202020204" pitchFamily="34" charset="0"/>
              </a:rPr>
              <a:t> exploring how prepositional phrases can establish setting in narrative through a card sort of a range of prepositional phrases from ‘The </a:t>
            </a:r>
            <a:r>
              <a:rPr lang="en-GB" sz="2000" i="1" dirty="0" err="1">
                <a:solidFill>
                  <a:schemeClr val="bg2">
                    <a:lumMod val="60000"/>
                    <a:lumOff val="40000"/>
                  </a:schemeClr>
                </a:solidFill>
                <a:latin typeface="Arial" panose="020B0604020202020204" pitchFamily="34" charset="0"/>
                <a:cs typeface="Arial" panose="020B0604020202020204" pitchFamily="34" charset="0"/>
              </a:rPr>
              <a:t>Gruffalo</a:t>
            </a:r>
            <a:r>
              <a:rPr lang="en-GB" sz="2000" i="1" dirty="0">
                <a:solidFill>
                  <a:schemeClr val="bg2">
                    <a:lumMod val="60000"/>
                    <a:lumOff val="40000"/>
                  </a:schemeClr>
                </a:solidFill>
                <a:latin typeface="Arial" panose="020B0604020202020204" pitchFamily="34" charset="0"/>
                <a:cs typeface="Arial" panose="020B0604020202020204" pitchFamily="34" charset="0"/>
              </a:rPr>
              <a:t>’.</a:t>
            </a:r>
          </a:p>
          <a:p>
            <a:pPr>
              <a:lnSpc>
                <a:spcPts val="2215"/>
              </a:lnSpc>
              <a:buFont typeface="Wingdings" pitchFamily="2" charset="2"/>
              <a:buChar char="Ø"/>
            </a:pPr>
            <a:r>
              <a:rPr lang="en-GB" sz="2000" dirty="0">
                <a:latin typeface="Arial" panose="020B0604020202020204" pitchFamily="34" charset="0"/>
                <a:cs typeface="Arial" panose="020B0604020202020204" pitchFamily="34" charset="0"/>
              </a:rPr>
              <a:t>Build in </a:t>
            </a:r>
            <a:r>
              <a:rPr lang="en-GB" sz="2000" b="1" dirty="0">
                <a:latin typeface="Arial" panose="020B0604020202020204" pitchFamily="34" charset="0"/>
                <a:cs typeface="Arial" panose="020B0604020202020204" pitchFamily="34" charset="0"/>
              </a:rPr>
              <a:t>high-quality discussion </a:t>
            </a:r>
            <a:r>
              <a:rPr lang="en-GB" sz="2000" dirty="0">
                <a:latin typeface="Arial" panose="020B0604020202020204" pitchFamily="34" charset="0"/>
                <a:cs typeface="Arial" panose="020B0604020202020204" pitchFamily="34" charset="0"/>
              </a:rPr>
              <a:t>about grammar and its effects.</a:t>
            </a:r>
          </a:p>
          <a:p>
            <a:pPr>
              <a:lnSpc>
                <a:spcPts val="2215"/>
              </a:lnSpc>
              <a:buNone/>
            </a:pPr>
            <a:r>
              <a:rPr lang="en-GB" sz="2000" i="1" dirty="0">
                <a:solidFill>
                  <a:schemeClr val="bg2">
                    <a:lumMod val="60000"/>
                    <a:lumOff val="40000"/>
                  </a:schemeClr>
                </a:solidFill>
                <a:latin typeface="Arial" panose="020B0604020202020204" pitchFamily="34" charset="0"/>
                <a:cs typeface="Arial" panose="020B0604020202020204" pitchFamily="34" charset="0"/>
              </a:rPr>
              <a:t>     </a:t>
            </a:r>
            <a:r>
              <a:rPr lang="en-GB" sz="2000" i="1" dirty="0" err="1">
                <a:solidFill>
                  <a:schemeClr val="bg2">
                    <a:lumMod val="60000"/>
                    <a:lumOff val="40000"/>
                  </a:schemeClr>
                </a:solidFill>
                <a:latin typeface="Arial" panose="020B0604020202020204" pitchFamily="34" charset="0"/>
                <a:cs typeface="Arial" panose="020B0604020202020204" pitchFamily="34" charset="0"/>
              </a:rPr>
              <a:t>eg</a:t>
            </a:r>
            <a:r>
              <a:rPr lang="en-GB" sz="2000" i="1" dirty="0">
                <a:solidFill>
                  <a:schemeClr val="bg2">
                    <a:lumMod val="60000"/>
                    <a:lumOff val="40000"/>
                  </a:schemeClr>
                </a:solidFill>
                <a:latin typeface="Arial" panose="020B0604020202020204" pitchFamily="34" charset="0"/>
                <a:cs typeface="Arial" panose="020B0604020202020204" pitchFamily="34" charset="0"/>
              </a:rPr>
              <a:t> discussing as a whole class the different grammatical choices in two students’ drafts of the ending to an argument piece.</a:t>
            </a:r>
          </a:p>
          <a:p>
            <a:pPr>
              <a:lnSpc>
                <a:spcPts val="2215"/>
              </a:lnSpc>
              <a:buFont typeface="Wingdings" pitchFamily="2" charset="2"/>
              <a:buChar char="Ø"/>
            </a:pPr>
            <a:r>
              <a:rPr lang="en-GB" sz="2000" dirty="0">
                <a:latin typeface="Arial" panose="020B0604020202020204" pitchFamily="34" charset="0"/>
                <a:cs typeface="Arial" panose="020B0604020202020204" pitchFamily="34" charset="0"/>
              </a:rPr>
              <a:t>Use examples from </a:t>
            </a:r>
            <a:r>
              <a:rPr lang="en-GB" sz="2000" b="1" dirty="0">
                <a:latin typeface="Arial" panose="020B0604020202020204" pitchFamily="34" charset="0"/>
                <a:cs typeface="Arial" panose="020B0604020202020204" pitchFamily="34" charset="0"/>
              </a:rPr>
              <a:t>authentic texts </a:t>
            </a:r>
            <a:r>
              <a:rPr lang="en-GB" sz="2000" dirty="0">
                <a:latin typeface="Arial" panose="020B0604020202020204" pitchFamily="34" charset="0"/>
                <a:cs typeface="Arial" panose="020B0604020202020204" pitchFamily="34" charset="0"/>
              </a:rPr>
              <a:t>to</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links writers to the broader community of writers;</a:t>
            </a:r>
          </a:p>
          <a:p>
            <a:pPr>
              <a:lnSpc>
                <a:spcPts val="2215"/>
              </a:lnSpc>
              <a:buNone/>
            </a:pPr>
            <a:r>
              <a:rPr lang="en-GB" sz="2000" i="1" dirty="0">
                <a:solidFill>
                  <a:srgbClr val="FF0000"/>
                </a:solidFill>
                <a:latin typeface="Arial" panose="020B0604020202020204" pitchFamily="34" charset="0"/>
                <a:cs typeface="Arial" panose="020B0604020202020204" pitchFamily="34" charset="0"/>
              </a:rPr>
              <a:t>     </a:t>
            </a:r>
            <a:r>
              <a:rPr lang="en-GB" sz="2000" i="1" dirty="0" err="1">
                <a:solidFill>
                  <a:schemeClr val="bg2">
                    <a:lumMod val="60000"/>
                    <a:lumOff val="40000"/>
                  </a:schemeClr>
                </a:solidFill>
                <a:latin typeface="Arial" panose="020B0604020202020204" pitchFamily="34" charset="0"/>
                <a:cs typeface="Arial" panose="020B0604020202020204" pitchFamily="34" charset="0"/>
              </a:rPr>
              <a:t>eg</a:t>
            </a:r>
            <a:r>
              <a:rPr lang="en-GB" sz="2000" i="1" dirty="0">
                <a:solidFill>
                  <a:schemeClr val="bg2">
                    <a:lumMod val="60000"/>
                    <a:lumOff val="40000"/>
                  </a:schemeClr>
                </a:solidFill>
                <a:latin typeface="Arial" panose="020B0604020202020204" pitchFamily="34" charset="0"/>
                <a:cs typeface="Arial" panose="020B0604020202020204" pitchFamily="34" charset="0"/>
              </a:rPr>
              <a:t>  using the class shared book as a source for exploring how grammar shapes meaning </a:t>
            </a:r>
          </a:p>
          <a:p>
            <a:pPr>
              <a:lnSpc>
                <a:spcPts val="2585"/>
              </a:lnSpc>
              <a:buNone/>
            </a:pPr>
            <a:endParaRPr lang="en-GB" sz="1662" i="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956376" y="6156699"/>
            <a:ext cx="784495" cy="476250"/>
          </a:xfrm>
        </p:spPr>
        <p:txBody>
          <a:bodyPr/>
          <a:lstStyle/>
          <a:p>
            <a:fld id="{72051ED8-246A-4ED7-BA39-F0E168D1450D}" type="slidenum">
              <a:rPr lang="en-GB" b="1" smtClean="0"/>
              <a:pPr/>
              <a:t>50</a:t>
            </a:fld>
            <a:endParaRPr lang="en-GB" b="1" dirty="0"/>
          </a:p>
        </p:txBody>
      </p:sp>
    </p:spTree>
    <p:extLst>
      <p:ext uri="{BB962C8B-B14F-4D97-AF65-F5344CB8AC3E}">
        <p14:creationId xmlns:p14="http://schemas.microsoft.com/office/powerpoint/2010/main" val="6766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140974" cy="1055077"/>
          </a:xfrm>
        </p:spPr>
        <p:txBody>
          <a:bodyPr/>
          <a:lstStyle/>
          <a:p>
            <a:r>
              <a:rPr lang="en-GB" sz="4000" b="1" dirty="0">
                <a:solidFill>
                  <a:srgbClr val="002060"/>
                </a:solidFill>
                <a:effectLst>
                  <a:outerShdw blurRad="38100" dist="38100" dir="2700000" algn="tl">
                    <a:srgbClr val="000000">
                      <a:alpha val="43137"/>
                    </a:srgbClr>
                  </a:outerShdw>
                </a:effectLst>
              </a:rPr>
              <a:t>Using this approach</a:t>
            </a:r>
          </a:p>
        </p:txBody>
      </p:sp>
      <p:sp>
        <p:nvSpPr>
          <p:cNvPr id="3" name="Content Placeholder 2"/>
          <p:cNvSpPr>
            <a:spLocks noGrp="1"/>
          </p:cNvSpPr>
          <p:nvPr>
            <p:ph idx="1"/>
          </p:nvPr>
        </p:nvSpPr>
        <p:spPr>
          <a:xfrm>
            <a:off x="457200" y="1600200"/>
            <a:ext cx="8435280" cy="4997152"/>
          </a:xfrm>
        </p:spPr>
        <p:txBody>
          <a:bodyPr/>
          <a:lstStyle/>
          <a:p>
            <a:pPr marL="0" indent="0">
              <a:lnSpc>
                <a:spcPts val="2215"/>
              </a:lnSpc>
              <a:spcBef>
                <a:spcPts val="0"/>
              </a:spcBef>
              <a:spcAft>
                <a:spcPts val="554"/>
              </a:spcAft>
              <a:buNone/>
            </a:pPr>
            <a:r>
              <a:rPr lang="en-GB" sz="1800" dirty="0">
                <a:latin typeface="Arial" panose="020B0604020202020204" pitchFamily="34" charset="0"/>
                <a:cs typeface="Arial" panose="020B0604020202020204" pitchFamily="34" charset="0"/>
              </a:rPr>
              <a:t>Three key pre-requisites for teachers:</a:t>
            </a:r>
          </a:p>
          <a:p>
            <a:pPr>
              <a:lnSpc>
                <a:spcPts val="2215"/>
              </a:lnSpc>
              <a:spcBef>
                <a:spcPts val="0"/>
              </a:spcBef>
              <a:spcAft>
                <a:spcPts val="554"/>
              </a:spcAft>
              <a:buClrTx/>
              <a:buFont typeface="Wingdings" panose="05000000000000000000" pitchFamily="2" charset="2"/>
              <a:buChar char="q"/>
            </a:pPr>
            <a:r>
              <a:rPr lang="en-GB" sz="1800" dirty="0">
                <a:latin typeface="Arial" panose="020B0604020202020204" pitchFamily="34" charset="0"/>
                <a:cs typeface="Arial" panose="020B0604020202020204" pitchFamily="34" charset="0"/>
              </a:rPr>
              <a:t>Strong grammatical knowledge: </a:t>
            </a:r>
          </a:p>
          <a:p>
            <a:pPr marL="0" indent="0">
              <a:lnSpc>
                <a:spcPts val="2215"/>
              </a:lnSpc>
              <a:spcBef>
                <a:spcPts val="0"/>
              </a:spcBef>
              <a:spcAft>
                <a:spcPts val="554"/>
              </a:spcAft>
              <a:buClrTx/>
              <a:buNone/>
            </a:pPr>
            <a:r>
              <a:rPr lang="en-GB" sz="1800" dirty="0">
                <a:solidFill>
                  <a:srgbClr val="7030A0"/>
                </a:solidFill>
                <a:latin typeface="Arial" panose="020B0604020202020204" pitchFamily="34" charset="0"/>
                <a:cs typeface="Arial" panose="020B0604020202020204" pitchFamily="34" charset="0"/>
              </a:rPr>
              <a:t>     so this </a:t>
            </a:r>
            <a:r>
              <a:rPr lang="en-GB" sz="1800" dirty="0" smtClean="0">
                <a:solidFill>
                  <a:srgbClr val="7030A0"/>
                </a:solidFill>
                <a:latin typeface="Arial" panose="020B0604020202020204" pitchFamily="34" charset="0"/>
                <a:cs typeface="Arial" panose="020B0604020202020204" pitchFamily="34" charset="0"/>
              </a:rPr>
              <a:t>approach sets </a:t>
            </a:r>
            <a:r>
              <a:rPr lang="en-GB" sz="1800" dirty="0">
                <a:solidFill>
                  <a:srgbClr val="7030A0"/>
                </a:solidFill>
                <a:latin typeface="Arial" panose="020B0604020202020204" pitchFamily="34" charset="0"/>
                <a:cs typeface="Arial" panose="020B0604020202020204" pitchFamily="34" charset="0"/>
              </a:rPr>
              <a:t>out to strengthen your grammatical knowledge; </a:t>
            </a:r>
          </a:p>
          <a:p>
            <a:pPr>
              <a:lnSpc>
                <a:spcPts val="2215"/>
              </a:lnSpc>
              <a:spcBef>
                <a:spcPts val="0"/>
              </a:spcBef>
              <a:spcAft>
                <a:spcPts val="554"/>
              </a:spcAft>
              <a:buClrTx/>
              <a:buFont typeface="Wingdings" panose="05000000000000000000" pitchFamily="2" charset="2"/>
              <a:buChar char="q"/>
            </a:pPr>
            <a:r>
              <a:rPr lang="en-GB" sz="1800" dirty="0">
                <a:latin typeface="Arial" panose="020B0604020202020204" pitchFamily="34" charset="0"/>
                <a:cs typeface="Arial" panose="020B0604020202020204" pitchFamily="34" charset="0"/>
              </a:rPr>
              <a:t>An ability to notice how texts are ‘working’: </a:t>
            </a:r>
          </a:p>
          <a:p>
            <a:pPr marL="0" indent="0">
              <a:lnSpc>
                <a:spcPts val="2215"/>
              </a:lnSpc>
              <a:spcBef>
                <a:spcPts val="0"/>
              </a:spcBef>
              <a:spcAft>
                <a:spcPts val="554"/>
              </a:spcAft>
              <a:buClrTx/>
              <a:buNone/>
            </a:pPr>
            <a:r>
              <a:rPr lang="en-GB" sz="1800" dirty="0">
                <a:solidFill>
                  <a:srgbClr val="7030A0"/>
                </a:solidFill>
                <a:latin typeface="Arial" panose="020B0604020202020204" pitchFamily="34" charset="0"/>
                <a:cs typeface="Arial" panose="020B0604020202020204" pitchFamily="34" charset="0"/>
              </a:rPr>
              <a:t>     so this </a:t>
            </a:r>
            <a:r>
              <a:rPr lang="en-GB" sz="1800" dirty="0" smtClean="0">
                <a:solidFill>
                  <a:srgbClr val="7030A0"/>
                </a:solidFill>
                <a:latin typeface="Arial" panose="020B0604020202020204" pitchFamily="34" charset="0"/>
                <a:cs typeface="Arial" panose="020B0604020202020204" pitchFamily="34" charset="0"/>
              </a:rPr>
              <a:t>approach </a:t>
            </a:r>
            <a:r>
              <a:rPr lang="en-GB" sz="1800" dirty="0">
                <a:solidFill>
                  <a:srgbClr val="7030A0"/>
                </a:solidFill>
                <a:latin typeface="Arial" panose="020B0604020202020204" pitchFamily="34" charset="0"/>
                <a:cs typeface="Arial" panose="020B0604020202020204" pitchFamily="34" charset="0"/>
              </a:rPr>
              <a:t>sets out to give you examples of the ways texts work; </a:t>
            </a:r>
          </a:p>
          <a:p>
            <a:pPr>
              <a:lnSpc>
                <a:spcPts val="2215"/>
              </a:lnSpc>
              <a:spcBef>
                <a:spcPts val="0"/>
              </a:spcBef>
              <a:spcAft>
                <a:spcPts val="554"/>
              </a:spcAft>
              <a:buClrTx/>
              <a:buFont typeface="Wingdings" panose="05000000000000000000" pitchFamily="2" charset="2"/>
              <a:buChar char="q"/>
            </a:pPr>
            <a:r>
              <a:rPr lang="en-GB" sz="1800" dirty="0">
                <a:latin typeface="Arial" panose="020B0604020202020204" pitchFamily="34" charset="0"/>
                <a:cs typeface="Arial" panose="020B0604020202020204" pitchFamily="34" charset="0"/>
              </a:rPr>
              <a:t>The ability to plan purposefully, integrating an attention to grammar within teaching units:</a:t>
            </a:r>
          </a:p>
          <a:p>
            <a:pPr marL="328254" indent="-328254">
              <a:lnSpc>
                <a:spcPts val="2215"/>
              </a:lnSpc>
              <a:spcBef>
                <a:spcPts val="0"/>
              </a:spcBef>
              <a:spcAft>
                <a:spcPts val="554"/>
              </a:spcAft>
              <a:buClrTx/>
              <a:buNone/>
            </a:pPr>
            <a:r>
              <a:rPr lang="en-GB" sz="1800" dirty="0">
                <a:solidFill>
                  <a:srgbClr val="7030A0"/>
                </a:solidFill>
                <a:latin typeface="Arial" panose="020B0604020202020204" pitchFamily="34" charset="0"/>
                <a:cs typeface="Arial" panose="020B0604020202020204" pitchFamily="34" charset="0"/>
              </a:rPr>
              <a:t>     so this </a:t>
            </a:r>
            <a:r>
              <a:rPr lang="en-GB" sz="1800" dirty="0" smtClean="0">
                <a:solidFill>
                  <a:srgbClr val="7030A0"/>
                </a:solidFill>
                <a:latin typeface="Arial" panose="020B0604020202020204" pitchFamily="34" charset="0"/>
                <a:cs typeface="Arial" panose="020B0604020202020204" pitchFamily="34" charset="0"/>
              </a:rPr>
              <a:t>approach gives </a:t>
            </a:r>
            <a:r>
              <a:rPr lang="en-GB" sz="1800" dirty="0">
                <a:solidFill>
                  <a:srgbClr val="7030A0"/>
                </a:solidFill>
                <a:latin typeface="Arial" panose="020B0604020202020204" pitchFamily="34" charset="0"/>
                <a:cs typeface="Arial" panose="020B0604020202020204" pitchFamily="34" charset="0"/>
              </a:rPr>
              <a:t>you two models of teaching units with grammar </a:t>
            </a:r>
            <a:r>
              <a:rPr lang="en-GB" sz="1800" dirty="0" smtClean="0">
                <a:solidFill>
                  <a:srgbClr val="7030A0"/>
                </a:solidFill>
                <a:latin typeface="Arial" panose="020B0604020202020204" pitchFamily="34" charset="0"/>
                <a:cs typeface="Arial" panose="020B0604020202020204" pitchFamily="34" charset="0"/>
              </a:rPr>
              <a:t>meaningfully </a:t>
            </a:r>
            <a:r>
              <a:rPr lang="en-GB" sz="1800" dirty="0">
                <a:solidFill>
                  <a:srgbClr val="7030A0"/>
                </a:solidFill>
                <a:latin typeface="Arial" panose="020B0604020202020204" pitchFamily="34" charset="0"/>
                <a:cs typeface="Arial" panose="020B0604020202020204" pitchFamily="34" charset="0"/>
              </a:rPr>
              <a:t>integrated into the teaching</a:t>
            </a:r>
            <a:r>
              <a:rPr lang="en-GB" sz="1662" dirty="0">
                <a:latin typeface="Arial" panose="020B0604020202020204" pitchFamily="34" charset="0"/>
                <a:cs typeface="Arial" panose="020B0604020202020204" pitchFamily="34" charset="0"/>
              </a:rPr>
              <a:t>.</a:t>
            </a:r>
          </a:p>
          <a:p>
            <a:pPr marL="328254" indent="-328254" algn="ctr">
              <a:lnSpc>
                <a:spcPts val="2215"/>
              </a:lnSpc>
              <a:spcBef>
                <a:spcPts val="0"/>
              </a:spcBef>
              <a:spcAft>
                <a:spcPts val="554"/>
              </a:spcAft>
              <a:buClrTx/>
              <a:buNone/>
            </a:pPr>
            <a:endParaRPr lang="en-GB" sz="1662" dirty="0">
              <a:latin typeface="Arial" panose="020B0604020202020204" pitchFamily="34" charset="0"/>
              <a:cs typeface="Arial" panose="020B0604020202020204" pitchFamily="34" charset="0"/>
            </a:endParaRPr>
          </a:p>
          <a:p>
            <a:pPr marL="75967" indent="0" algn="ctr">
              <a:buNone/>
            </a:pPr>
            <a:r>
              <a:rPr lang="en-GB" sz="1800" dirty="0"/>
              <a:t>Students who understand better the choices they can make in their writing and the meanings they create</a:t>
            </a:r>
          </a:p>
          <a:p>
            <a:pPr marL="75967" indent="0">
              <a:buNone/>
            </a:pPr>
            <a:endParaRPr lang="en-GB" sz="1662" dirty="0"/>
          </a:p>
          <a:p>
            <a:pPr marL="75967" indent="0" algn="ctr">
              <a:buNone/>
            </a:pPr>
            <a:r>
              <a:rPr lang="en-GB" sz="1800" dirty="0"/>
              <a:t>Students produce better written outcomes.</a:t>
            </a:r>
          </a:p>
        </p:txBody>
      </p:sp>
      <p:sp>
        <p:nvSpPr>
          <p:cNvPr id="5" name="Down Arrow 4"/>
          <p:cNvSpPr/>
          <p:nvPr/>
        </p:nvSpPr>
        <p:spPr>
          <a:xfrm>
            <a:off x="4174969" y="4691909"/>
            <a:ext cx="332345" cy="332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4206420" y="5733256"/>
            <a:ext cx="332345" cy="332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p:ph type="sldNum" sz="quarter" idx="11"/>
          </p:nvPr>
        </p:nvSpPr>
        <p:spPr/>
        <p:txBody>
          <a:bodyPr/>
          <a:lstStyle/>
          <a:p>
            <a:fld id="{132371F7-CEE0-4AF0-87BE-4D51F1612E4F}" type="slidenum">
              <a:rPr lang="en-US" smtClean="0"/>
              <a:pPr/>
              <a:t>51</a:t>
            </a:fld>
            <a:endParaRPr lang="en-US"/>
          </a:p>
        </p:txBody>
      </p:sp>
    </p:spTree>
    <p:extLst>
      <p:ext uri="{BB962C8B-B14F-4D97-AF65-F5344CB8AC3E}">
        <p14:creationId xmlns:p14="http://schemas.microsoft.com/office/powerpoint/2010/main" val="41169543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30"/>
            <a:ext cx="8229600" cy="1266092"/>
          </a:xfrm>
        </p:spPr>
        <p:txBody>
          <a:bodyPr/>
          <a:lstStyle/>
          <a:p>
            <a:r>
              <a:rPr lang="en-GB" sz="4000" b="1" dirty="0">
                <a:solidFill>
                  <a:srgbClr val="002060"/>
                </a:solidFill>
                <a:effectLst>
                  <a:outerShdw blurRad="38100" dist="38100" dir="2700000" algn="tl">
                    <a:srgbClr val="000000">
                      <a:alpha val="43137"/>
                    </a:srgbClr>
                  </a:outerShdw>
                </a:effectLst>
              </a:rPr>
              <a:t>A Preview: Narrative Fiction</a:t>
            </a:r>
          </a:p>
        </p:txBody>
      </p:sp>
      <p:sp>
        <p:nvSpPr>
          <p:cNvPr id="3" name="Content Placeholder 2"/>
          <p:cNvSpPr>
            <a:spLocks noGrp="1"/>
          </p:cNvSpPr>
          <p:nvPr>
            <p:ph idx="1"/>
          </p:nvPr>
        </p:nvSpPr>
        <p:spPr>
          <a:xfrm>
            <a:off x="457200" y="1767277"/>
            <a:ext cx="8229600" cy="4264246"/>
          </a:xfrm>
        </p:spPr>
        <p:txBody>
          <a:bodyPr/>
          <a:lstStyle/>
          <a:p>
            <a:pPr>
              <a:lnSpc>
                <a:spcPts val="2800"/>
              </a:lnSpc>
              <a:spcBef>
                <a:spcPts val="0"/>
              </a:spcBef>
              <a:spcAft>
                <a:spcPts val="600"/>
              </a:spcAft>
              <a:buClrTx/>
              <a:buSzPct val="81000"/>
              <a:buFont typeface="Wingdings" panose="05000000000000000000" pitchFamily="2" charset="2"/>
              <a:buChar char="q"/>
            </a:pPr>
            <a:r>
              <a:rPr lang="en-GB" sz="1800" dirty="0"/>
              <a:t>Uses Michael </a:t>
            </a:r>
            <a:r>
              <a:rPr lang="en-GB" sz="1800" dirty="0" err="1"/>
              <a:t>Morpurgo’s</a:t>
            </a:r>
            <a:r>
              <a:rPr lang="en-GB" sz="1800" dirty="0"/>
              <a:t> book, </a:t>
            </a:r>
            <a:r>
              <a:rPr lang="en-GB" sz="1800" i="1" dirty="0"/>
              <a:t>Arthur, High King of Britain </a:t>
            </a:r>
            <a:r>
              <a:rPr lang="en-GB" sz="1800" dirty="0"/>
              <a:t>as a creative springboard and a model text;</a:t>
            </a:r>
          </a:p>
          <a:p>
            <a:pPr>
              <a:lnSpc>
                <a:spcPts val="2800"/>
              </a:lnSpc>
              <a:spcBef>
                <a:spcPts val="0"/>
              </a:spcBef>
              <a:spcAft>
                <a:spcPts val="600"/>
              </a:spcAft>
              <a:buClrTx/>
              <a:buSzPct val="81000"/>
              <a:buFont typeface="Wingdings" panose="05000000000000000000" pitchFamily="2" charset="2"/>
              <a:buChar char="q"/>
            </a:pPr>
            <a:r>
              <a:rPr lang="en-GB" sz="1800" dirty="0"/>
              <a:t>Uses the BBC </a:t>
            </a:r>
            <a:r>
              <a:rPr lang="en-GB" sz="1800" i="1" dirty="0"/>
              <a:t>Merlin</a:t>
            </a:r>
            <a:r>
              <a:rPr lang="en-GB" sz="1800" dirty="0"/>
              <a:t> series to draw attention to how to communicate visual information verbally;</a:t>
            </a:r>
          </a:p>
          <a:p>
            <a:pPr>
              <a:lnSpc>
                <a:spcPts val="2800"/>
              </a:lnSpc>
              <a:spcBef>
                <a:spcPts val="0"/>
              </a:spcBef>
              <a:spcAft>
                <a:spcPts val="600"/>
              </a:spcAft>
              <a:buClrTx/>
              <a:buSzPct val="81000"/>
              <a:buFont typeface="Wingdings" panose="05000000000000000000" pitchFamily="2" charset="2"/>
              <a:buChar char="q"/>
            </a:pPr>
            <a:r>
              <a:rPr lang="en-GB" sz="1800" dirty="0"/>
              <a:t>Focuses on strengthening character development – they create a new Arthurian character;</a:t>
            </a:r>
          </a:p>
          <a:p>
            <a:pPr>
              <a:lnSpc>
                <a:spcPts val="2800"/>
              </a:lnSpc>
              <a:spcBef>
                <a:spcPts val="0"/>
              </a:spcBef>
              <a:spcAft>
                <a:spcPts val="600"/>
              </a:spcAft>
              <a:buClrTx/>
              <a:buSzPct val="81000"/>
              <a:buFont typeface="Wingdings" panose="05000000000000000000" pitchFamily="2" charset="2"/>
              <a:buChar char="q"/>
            </a:pPr>
            <a:r>
              <a:rPr lang="en-GB" sz="1800" dirty="0"/>
              <a:t>Focuses on how to write about key moments in a plot;</a:t>
            </a:r>
          </a:p>
          <a:p>
            <a:pPr>
              <a:lnSpc>
                <a:spcPts val="2800"/>
              </a:lnSpc>
              <a:spcBef>
                <a:spcPts val="0"/>
              </a:spcBef>
              <a:spcAft>
                <a:spcPts val="600"/>
              </a:spcAft>
              <a:buClrTx/>
              <a:buSzPct val="81000"/>
              <a:buFont typeface="Wingdings" panose="05000000000000000000" pitchFamily="2" charset="2"/>
              <a:buChar char="q"/>
            </a:pPr>
            <a:r>
              <a:rPr lang="en-GB" sz="1800" dirty="0"/>
              <a:t>Sets out to fire young writers’ imaginations</a:t>
            </a:r>
            <a:r>
              <a:rPr lang="en-GB" sz="1800" dirty="0" smtClean="0"/>
              <a:t>.</a:t>
            </a:r>
          </a:p>
          <a:p>
            <a:pPr>
              <a:lnSpc>
                <a:spcPts val="2800"/>
              </a:lnSpc>
              <a:spcBef>
                <a:spcPts val="0"/>
              </a:spcBef>
              <a:spcAft>
                <a:spcPts val="600"/>
              </a:spcAft>
              <a:buClrTx/>
              <a:buSzPct val="81000"/>
              <a:buFont typeface="Wingdings" panose="05000000000000000000" pitchFamily="2" charset="2"/>
              <a:buChar char="q"/>
            </a:pPr>
            <a:endParaRPr lang="en-GB" sz="1800" dirty="0"/>
          </a:p>
          <a:p>
            <a:pPr>
              <a:lnSpc>
                <a:spcPts val="2800"/>
              </a:lnSpc>
              <a:spcBef>
                <a:spcPts val="0"/>
              </a:spcBef>
              <a:spcAft>
                <a:spcPts val="600"/>
              </a:spcAft>
              <a:buClrTx/>
              <a:buSzPct val="81000"/>
              <a:buFont typeface="Wingdings" panose="05000000000000000000" pitchFamily="2" charset="2"/>
              <a:buChar char="q"/>
            </a:pPr>
            <a:r>
              <a:rPr lang="en-GB" sz="1800" dirty="0" smtClean="0"/>
              <a:t>You might want to buy a copy of the </a:t>
            </a:r>
            <a:r>
              <a:rPr lang="en-GB" sz="1800" dirty="0" err="1" smtClean="0"/>
              <a:t>Morpurgo</a:t>
            </a:r>
            <a:r>
              <a:rPr lang="en-GB" sz="1800" dirty="0" smtClean="0"/>
              <a:t> book and read it.</a:t>
            </a:r>
            <a:endParaRPr lang="en-GB" sz="18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52</a:t>
            </a:fld>
            <a:endParaRPr lang="en-US"/>
          </a:p>
        </p:txBody>
      </p:sp>
    </p:spTree>
    <p:extLst>
      <p:ext uri="{BB962C8B-B14F-4D97-AF65-F5344CB8AC3E}">
        <p14:creationId xmlns:p14="http://schemas.microsoft.com/office/powerpoint/2010/main" val="33076299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266092"/>
          </a:xfrm>
        </p:spPr>
        <p:txBody>
          <a:bodyPr/>
          <a:lstStyle/>
          <a:p>
            <a:r>
              <a:rPr lang="en-GB" sz="4000" b="1" dirty="0">
                <a:solidFill>
                  <a:srgbClr val="002060"/>
                </a:solidFill>
                <a:effectLst>
                  <a:outerShdw blurRad="38100" dist="38100" dir="2700000" algn="tl">
                    <a:srgbClr val="000000">
                      <a:alpha val="43137"/>
                    </a:srgbClr>
                  </a:outerShdw>
                </a:effectLst>
              </a:rPr>
              <a:t>A Preview: Persuasive Writing</a:t>
            </a:r>
          </a:p>
        </p:txBody>
      </p:sp>
      <p:sp>
        <p:nvSpPr>
          <p:cNvPr id="3" name="Content Placeholder 2"/>
          <p:cNvSpPr>
            <a:spLocks noGrp="1"/>
          </p:cNvSpPr>
          <p:nvPr>
            <p:ph idx="1"/>
          </p:nvPr>
        </p:nvSpPr>
        <p:spPr>
          <a:xfrm>
            <a:off x="467544" y="1988840"/>
            <a:ext cx="8229600" cy="3979023"/>
          </a:xfrm>
        </p:spPr>
        <p:txBody>
          <a:bodyPr/>
          <a:lstStyle/>
          <a:p>
            <a:pPr>
              <a:lnSpc>
                <a:spcPts val="2800"/>
              </a:lnSpc>
              <a:spcBef>
                <a:spcPts val="0"/>
              </a:spcBef>
              <a:spcAft>
                <a:spcPts val="1200"/>
              </a:spcAft>
              <a:buClrTx/>
              <a:buSzPct val="80000"/>
              <a:buFont typeface="Wingdings" panose="05000000000000000000" pitchFamily="2" charset="2"/>
              <a:buChar char="q"/>
            </a:pPr>
            <a:r>
              <a:rPr lang="en-GB" sz="1800" dirty="0"/>
              <a:t>Uses a video clip to engage children with fact that so much good food is thrown away;</a:t>
            </a:r>
          </a:p>
          <a:p>
            <a:pPr>
              <a:lnSpc>
                <a:spcPts val="2800"/>
              </a:lnSpc>
              <a:spcBef>
                <a:spcPts val="0"/>
              </a:spcBef>
              <a:spcAft>
                <a:spcPts val="1200"/>
              </a:spcAft>
              <a:buClrTx/>
              <a:buSzPct val="80000"/>
              <a:buFont typeface="Wingdings" panose="05000000000000000000" pitchFamily="2" charset="2"/>
              <a:buChar char="q"/>
            </a:pPr>
            <a:r>
              <a:rPr lang="en-GB" sz="1800" dirty="0"/>
              <a:t>Uses a newspaper article as a model text;</a:t>
            </a:r>
          </a:p>
          <a:p>
            <a:pPr>
              <a:lnSpc>
                <a:spcPts val="2800"/>
              </a:lnSpc>
              <a:spcBef>
                <a:spcPts val="0"/>
              </a:spcBef>
              <a:spcAft>
                <a:spcPts val="1200"/>
              </a:spcAft>
              <a:buClrTx/>
              <a:buSzPct val="80000"/>
              <a:buFont typeface="Wingdings" panose="05000000000000000000" pitchFamily="2" charset="2"/>
              <a:buChar char="q"/>
            </a:pPr>
            <a:r>
              <a:rPr lang="en-GB" sz="1800" dirty="0"/>
              <a:t>Focuses on the use of clear statement sentences to make an argument;</a:t>
            </a:r>
          </a:p>
          <a:p>
            <a:pPr>
              <a:lnSpc>
                <a:spcPts val="2800"/>
              </a:lnSpc>
              <a:spcBef>
                <a:spcPts val="0"/>
              </a:spcBef>
              <a:spcAft>
                <a:spcPts val="1200"/>
              </a:spcAft>
              <a:buClrTx/>
              <a:buSzPct val="80000"/>
              <a:buFont typeface="Wingdings" panose="05000000000000000000" pitchFamily="2" charset="2"/>
              <a:buChar char="q"/>
            </a:pPr>
            <a:r>
              <a:rPr lang="en-GB" sz="1800" dirty="0"/>
              <a:t>Focuses on the use of positioning vocabulary to indicate the writer’s point of view; and the use of adverbs to emphasise the point of view;</a:t>
            </a:r>
          </a:p>
          <a:p>
            <a:pPr>
              <a:lnSpc>
                <a:spcPts val="2800"/>
              </a:lnSpc>
              <a:spcBef>
                <a:spcPts val="0"/>
              </a:spcBef>
              <a:spcAft>
                <a:spcPts val="1200"/>
              </a:spcAft>
              <a:buClrTx/>
              <a:buSzPct val="80000"/>
              <a:buFont typeface="Wingdings" panose="05000000000000000000" pitchFamily="2" charset="2"/>
              <a:buChar char="q"/>
            </a:pPr>
            <a:r>
              <a:rPr lang="en-GB" sz="1800" dirty="0"/>
              <a:t>Sets out to engage young writers with important ideas relevant to their lives.</a:t>
            </a:r>
          </a:p>
          <a:p>
            <a:pPr>
              <a:lnSpc>
                <a:spcPts val="2215"/>
              </a:lnSpc>
              <a:spcBef>
                <a:spcPts val="0"/>
              </a:spcBef>
              <a:spcAft>
                <a:spcPts val="554"/>
              </a:spcAft>
              <a:buClrTx/>
              <a:buSzPct val="80000"/>
              <a:buFont typeface="Wingdings" panose="05000000000000000000" pitchFamily="2" charset="2"/>
              <a:buChar char="q"/>
            </a:pPr>
            <a:endParaRPr lang="en-GB" sz="1662"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53</a:t>
            </a:fld>
            <a:endParaRPr lang="en-US"/>
          </a:p>
        </p:txBody>
      </p:sp>
    </p:spTree>
    <p:extLst>
      <p:ext uri="{BB962C8B-B14F-4D97-AF65-F5344CB8AC3E}">
        <p14:creationId xmlns:p14="http://schemas.microsoft.com/office/powerpoint/2010/main" val="3596358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1"/>
          </p:nvPr>
        </p:nvSpPr>
        <p:spPr/>
        <p:txBody>
          <a:bodyPr/>
          <a:lstStyle/>
          <a:p>
            <a:fld id="{93BB0EA1-6604-4695-83C9-111488B4725B}" type="slidenum">
              <a:rPr lang="en-US" smtClean="0"/>
              <a:pPr/>
              <a:t>54</a:t>
            </a:fld>
            <a:endParaRPr lang="en-US"/>
          </a:p>
        </p:txBody>
      </p:sp>
    </p:spTree>
    <p:extLst>
      <p:ext uri="{BB962C8B-B14F-4D97-AF65-F5344CB8AC3E}">
        <p14:creationId xmlns:p14="http://schemas.microsoft.com/office/powerpoint/2010/main" val="6927134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548680"/>
            <a:ext cx="8229600" cy="1371600"/>
          </a:xfrm>
        </p:spPr>
        <p:txBody>
          <a:bodyPr/>
          <a:lstStyle/>
          <a:p>
            <a:r>
              <a:rPr lang="en-GB" sz="4000" b="1" dirty="0">
                <a:solidFill>
                  <a:srgbClr val="002060"/>
                </a:solidFill>
                <a:effectLst>
                  <a:outerShdw blurRad="38100" dist="38100" dir="2700000" algn="tl">
                    <a:srgbClr val="000000">
                      <a:alpha val="43137"/>
                    </a:srgbClr>
                  </a:outerShdw>
                </a:effectLst>
              </a:rPr>
              <a:t>And finally….</a:t>
            </a:r>
          </a:p>
        </p:txBody>
      </p:sp>
      <p:sp>
        <p:nvSpPr>
          <p:cNvPr id="6" name="Content Placeholder 5"/>
          <p:cNvSpPr>
            <a:spLocks noGrp="1"/>
          </p:cNvSpPr>
          <p:nvPr>
            <p:ph idx="1"/>
          </p:nvPr>
        </p:nvSpPr>
        <p:spPr>
          <a:xfrm>
            <a:off x="251520" y="1988840"/>
            <a:ext cx="8892480" cy="3886200"/>
          </a:xfrm>
        </p:spPr>
        <p:txBody>
          <a:bodyPr/>
          <a:lstStyle/>
          <a:p>
            <a:pPr>
              <a:lnSpc>
                <a:spcPct val="150000"/>
              </a:lnSpc>
            </a:pPr>
            <a:r>
              <a:rPr lang="en-GB" sz="2200" dirty="0"/>
              <a:t>Don’t rush to the grammar point too soon – before we think about saying something well – we first have to have something to say</a:t>
            </a:r>
          </a:p>
          <a:p>
            <a:pPr>
              <a:lnSpc>
                <a:spcPct val="150000"/>
              </a:lnSpc>
            </a:pPr>
            <a:r>
              <a:rPr lang="en-GB" sz="2200" dirty="0" smtClean="0"/>
              <a:t>Focus on what any grammar feature does rather than on what it is</a:t>
            </a:r>
          </a:p>
          <a:p>
            <a:pPr>
              <a:lnSpc>
                <a:spcPct val="150000"/>
              </a:lnSpc>
            </a:pPr>
            <a:r>
              <a:rPr lang="en-GB" sz="2200" dirty="0" smtClean="0"/>
              <a:t>Focus on choice, by pointing out choices</a:t>
            </a:r>
          </a:p>
          <a:p>
            <a:pPr>
              <a:lnSpc>
                <a:spcPct val="150000"/>
              </a:lnSpc>
            </a:pPr>
            <a:r>
              <a:rPr lang="en-GB" sz="2200" dirty="0" smtClean="0"/>
              <a:t>Consider your weak spots in grammar subject knowledge</a:t>
            </a:r>
          </a:p>
          <a:p>
            <a:pPr>
              <a:lnSpc>
                <a:spcPct val="150000"/>
              </a:lnSpc>
            </a:pPr>
            <a:r>
              <a:rPr lang="en-GB" sz="2200" dirty="0" smtClean="0"/>
              <a:t>Consider your weak spots in articulating effects</a:t>
            </a:r>
          </a:p>
          <a:p>
            <a:pPr>
              <a:lnSpc>
                <a:spcPct val="150000"/>
              </a:lnSpc>
            </a:pPr>
            <a:r>
              <a:rPr lang="en-GB" sz="2200" dirty="0" smtClean="0"/>
              <a:t>Always put writing first - not grammar</a:t>
            </a:r>
          </a:p>
          <a:p>
            <a:pPr>
              <a:lnSpc>
                <a:spcPct val="150000"/>
              </a:lnSpc>
            </a:pPr>
            <a:endParaRPr lang="en-GB" dirty="0" smtClean="0"/>
          </a:p>
          <a:p>
            <a:endParaRPr lang="en-GB" dirty="0"/>
          </a:p>
        </p:txBody>
      </p:sp>
      <p:sp>
        <p:nvSpPr>
          <p:cNvPr id="4" name="Slide Number Placeholder 3"/>
          <p:cNvSpPr>
            <a:spLocks noGrp="1"/>
          </p:cNvSpPr>
          <p:nvPr>
            <p:ph type="sldNum" sz="quarter" idx="11"/>
          </p:nvPr>
        </p:nvSpPr>
        <p:spPr/>
        <p:txBody>
          <a:bodyPr/>
          <a:lstStyle/>
          <a:p>
            <a:fld id="{93BB0EA1-6604-4695-83C9-111488B4725B}" type="slidenum">
              <a:rPr lang="en-US" smtClean="0"/>
              <a:pPr/>
              <a:t>55</a:t>
            </a:fld>
            <a:endParaRPr lang="en-US"/>
          </a:p>
        </p:txBody>
      </p:sp>
    </p:spTree>
    <p:extLst>
      <p:ext uri="{BB962C8B-B14F-4D97-AF65-F5344CB8AC3E}">
        <p14:creationId xmlns:p14="http://schemas.microsoft.com/office/powerpoint/2010/main" val="191935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611396"/>
            <a:ext cx="7416824" cy="461665"/>
          </a:xfrm>
          <a:prstGeom prst="rect">
            <a:avLst/>
          </a:prstGeom>
          <a:noFill/>
        </p:spPr>
        <p:txBody>
          <a:bodyPr wrap="square" rtlCol="0">
            <a:spAutoFit/>
          </a:bodyPr>
          <a:lstStyle/>
          <a:p>
            <a:r>
              <a:rPr lang="en-GB" sz="2400" dirty="0" smtClean="0"/>
              <a:t>Resources to help you…</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60" y="1102797"/>
            <a:ext cx="1837439" cy="249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70168" y="1198362"/>
            <a:ext cx="4896544" cy="707886"/>
          </a:xfrm>
          <a:prstGeom prst="rect">
            <a:avLst/>
          </a:prstGeom>
          <a:noFill/>
        </p:spPr>
        <p:txBody>
          <a:bodyPr wrap="square" rtlCol="0">
            <a:spAutoFit/>
          </a:bodyPr>
          <a:lstStyle/>
          <a:p>
            <a:r>
              <a:rPr lang="en-GB" sz="2000" dirty="0" smtClean="0"/>
              <a:t>Essential Primary Grammar: </a:t>
            </a:r>
          </a:p>
          <a:p>
            <a:r>
              <a:rPr lang="en-GB" sz="2000" dirty="0" smtClean="0"/>
              <a:t>Myhill, Jones, Watson &amp; Lines (2016)</a:t>
            </a:r>
            <a:endParaRPr lang="en-GB"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116" y="2014476"/>
            <a:ext cx="245547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658" y="2265345"/>
            <a:ext cx="18002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20871" y="3372450"/>
            <a:ext cx="5058879" cy="707886"/>
          </a:xfrm>
          <a:prstGeom prst="rect">
            <a:avLst/>
          </a:prstGeom>
          <a:noFill/>
        </p:spPr>
        <p:txBody>
          <a:bodyPr wrap="square" rtlCol="0">
            <a:spAutoFit/>
          </a:bodyPr>
          <a:lstStyle/>
          <a:p>
            <a:r>
              <a:rPr lang="en-GB" sz="2000" dirty="0" smtClean="0"/>
              <a:t>No Nonsense Grammar: Babcock LDP Literacy Team,  </a:t>
            </a:r>
            <a:r>
              <a:rPr lang="en-GB" sz="2000" dirty="0" err="1" smtClean="0"/>
              <a:t>Raintree</a:t>
            </a:r>
            <a:r>
              <a:rPr lang="en-GB" sz="2000" dirty="0" smtClean="0"/>
              <a:t> (2016</a:t>
            </a:r>
            <a:r>
              <a:rPr lang="en-GB" dirty="0" smtClean="0"/>
              <a:t>)</a:t>
            </a:r>
            <a:endParaRPr lang="en-GB" dirty="0"/>
          </a:p>
        </p:txBody>
      </p:sp>
      <p:sp>
        <p:nvSpPr>
          <p:cNvPr id="6" name="TextBox 5"/>
          <p:cNvSpPr txBox="1"/>
          <p:nvPr/>
        </p:nvSpPr>
        <p:spPr>
          <a:xfrm>
            <a:off x="3422181" y="4044987"/>
            <a:ext cx="5491342" cy="400110"/>
          </a:xfrm>
          <a:prstGeom prst="rect">
            <a:avLst/>
          </a:prstGeom>
          <a:noFill/>
        </p:spPr>
        <p:txBody>
          <a:bodyPr wrap="square" rtlCol="0">
            <a:spAutoFit/>
          </a:bodyPr>
          <a:lstStyle/>
          <a:p>
            <a:r>
              <a:rPr lang="en-GB" sz="2000" dirty="0" smtClean="0"/>
              <a:t>www.babcock-education.co.uk/ldp/literacy</a:t>
            </a:r>
            <a:endParaRPr lang="en-GB" sz="2000" dirty="0"/>
          </a:p>
        </p:txBody>
      </p:sp>
      <p:pic>
        <p:nvPicPr>
          <p:cNvPr id="9" name="Picture 8"/>
          <p:cNvPicPr/>
          <p:nvPr/>
        </p:nvPicPr>
        <p:blipFill rotWithShape="1">
          <a:blip r:embed="rId5">
            <a:extLst>
              <a:ext uri="{28A0092B-C50C-407E-A947-70E740481C1C}">
                <a14:useLocalDpi xmlns:a14="http://schemas.microsoft.com/office/drawing/2010/main" val="0"/>
              </a:ext>
            </a:extLst>
          </a:blip>
          <a:srcRect l="72500" b="82500"/>
          <a:stretch/>
        </p:blipFill>
        <p:spPr bwMode="auto">
          <a:xfrm>
            <a:off x="7395589" y="2718735"/>
            <a:ext cx="1333500" cy="63627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00158" y="4733206"/>
            <a:ext cx="8111377" cy="1631216"/>
          </a:xfrm>
          <a:prstGeom prst="rect">
            <a:avLst/>
          </a:prstGeom>
          <a:noFill/>
        </p:spPr>
        <p:txBody>
          <a:bodyPr wrap="square" rtlCol="0">
            <a:spAutoFit/>
          </a:bodyPr>
          <a:lstStyle/>
          <a:p>
            <a:pPr marL="0" indent="0">
              <a:buNone/>
            </a:pPr>
            <a:r>
              <a:rPr lang="en-GB" sz="2000" dirty="0" smtClean="0"/>
              <a:t>Resources for Teachers website: we </a:t>
            </a:r>
            <a:r>
              <a:rPr lang="en-GB" sz="2000" dirty="0"/>
              <a:t>have recently set up a website for primary and secondary teachers with new resources added regularly:</a:t>
            </a:r>
          </a:p>
          <a:p>
            <a:pPr marL="0" indent="0">
              <a:buNone/>
            </a:pPr>
            <a:r>
              <a:rPr lang="en-GB" sz="2000" b="1" dirty="0"/>
              <a:t>http://socialsciences.exeter.ac.uk/education/research/centres/centreforresearchinwriting/grammar-teacher-resources/</a:t>
            </a:r>
          </a:p>
          <a:p>
            <a:r>
              <a:rPr lang="en-GB" sz="2000" dirty="0" smtClean="0"/>
              <a:t>Merlin and Food Waste schemes can be found here.</a:t>
            </a:r>
            <a:endParaRPr lang="en-GB" sz="2000" dirty="0"/>
          </a:p>
        </p:txBody>
      </p:sp>
    </p:spTree>
    <p:extLst>
      <p:ext uri="{BB962C8B-B14F-4D97-AF65-F5344CB8AC3E}">
        <p14:creationId xmlns:p14="http://schemas.microsoft.com/office/powerpoint/2010/main" val="3177979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977"/>
            <a:ext cx="7283151" cy="1055077"/>
          </a:xfrm>
        </p:spPr>
        <p:txBody>
          <a:bodyPr/>
          <a:lstStyle/>
          <a:p>
            <a:r>
              <a:rPr lang="en-GB" sz="4400" dirty="0">
                <a:solidFill>
                  <a:srgbClr val="002060"/>
                </a:solidFill>
                <a:effectLst>
                  <a:outerShdw blurRad="38100" dist="38100" dir="2700000" algn="tl">
                    <a:srgbClr val="000000">
                      <a:alpha val="43137"/>
                    </a:srgbClr>
                  </a:outerShdw>
                </a:effectLst>
              </a:rPr>
              <a:t>The Research Project</a:t>
            </a:r>
            <a:endParaRPr lang="en-US" sz="44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99621"/>
            <a:ext cx="8140974" cy="3931902"/>
          </a:xfrm>
        </p:spPr>
        <p:txBody>
          <a:bodyPr>
            <a:normAutofit/>
          </a:bodyPr>
          <a:lstStyle/>
          <a:p>
            <a:pPr>
              <a:lnSpc>
                <a:spcPct val="150000"/>
              </a:lnSpc>
              <a:buClrTx/>
              <a:buSzPct val="80000"/>
              <a:buFont typeface="Wingdings" panose="05000000000000000000" pitchFamily="2" charset="2"/>
              <a:buChar char="q"/>
            </a:pPr>
            <a:r>
              <a:rPr lang="en-GB" sz="1800" dirty="0"/>
              <a:t>Government funding to EEF (Education Endowment Foundation) to fund interventions to raise attainment;</a:t>
            </a:r>
          </a:p>
          <a:p>
            <a:pPr>
              <a:lnSpc>
                <a:spcPct val="150000"/>
              </a:lnSpc>
              <a:buClrTx/>
              <a:buSzPct val="80000"/>
              <a:buFont typeface="Wingdings" panose="05000000000000000000" pitchFamily="2" charset="2"/>
              <a:buChar char="q"/>
            </a:pPr>
            <a:r>
              <a:rPr lang="en-GB" sz="1800" dirty="0"/>
              <a:t>These interventions use a very particular research approach called a randomised controlled trial which has its own very particular ‘rules’;</a:t>
            </a:r>
          </a:p>
          <a:p>
            <a:pPr>
              <a:lnSpc>
                <a:spcPct val="150000"/>
              </a:lnSpc>
              <a:buClrTx/>
              <a:buSzPct val="80000"/>
              <a:buFont typeface="Wingdings" panose="05000000000000000000" pitchFamily="2" charset="2"/>
              <a:buChar char="q"/>
            </a:pPr>
            <a:r>
              <a:rPr lang="en-GB" sz="1800" dirty="0"/>
              <a:t>The University of Exeter team </a:t>
            </a:r>
            <a:r>
              <a:rPr lang="en-GB" sz="1800" dirty="0" smtClean="0"/>
              <a:t>led the </a:t>
            </a:r>
            <a:r>
              <a:rPr lang="en-GB" sz="1800" dirty="0"/>
              <a:t>intervention;</a:t>
            </a:r>
          </a:p>
          <a:p>
            <a:pPr>
              <a:lnSpc>
                <a:spcPct val="150000"/>
              </a:lnSpc>
              <a:buClrTx/>
              <a:buSzPct val="80000"/>
              <a:buFont typeface="Wingdings" panose="05000000000000000000" pitchFamily="2" charset="2"/>
              <a:buChar char="q"/>
            </a:pPr>
            <a:r>
              <a:rPr lang="en-GB" sz="1800" dirty="0"/>
              <a:t>A team from the University of York </a:t>
            </a:r>
            <a:r>
              <a:rPr lang="en-GB" sz="1800" dirty="0" smtClean="0"/>
              <a:t>evaluated the </a:t>
            </a:r>
            <a:r>
              <a:rPr lang="en-GB" sz="1800" dirty="0"/>
              <a:t>effectiveness of the </a:t>
            </a:r>
            <a:r>
              <a:rPr lang="en-GB" sz="1800" dirty="0" smtClean="0"/>
              <a:t>intervention</a:t>
            </a:r>
            <a:r>
              <a:rPr lang="en-GB" sz="1800" dirty="0"/>
              <a:t>;</a:t>
            </a:r>
            <a:endParaRPr lang="en-GB" sz="1800" dirty="0" smtClean="0"/>
          </a:p>
          <a:p>
            <a:pPr>
              <a:lnSpc>
                <a:spcPct val="150000"/>
              </a:lnSpc>
              <a:buClrTx/>
              <a:buSzPct val="80000"/>
              <a:buFont typeface="Wingdings" panose="05000000000000000000" pitchFamily="2" charset="2"/>
              <a:buChar char="q"/>
            </a:pPr>
            <a:r>
              <a:rPr lang="en-GB" sz="1800" dirty="0" smtClean="0"/>
              <a:t>We will let you know the outcomes of the evaluation.</a:t>
            </a:r>
            <a:endParaRPr lang="en-US" sz="18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6</a:t>
            </a:fld>
            <a:endParaRPr lang="en-US" dirty="0"/>
          </a:p>
        </p:txBody>
      </p:sp>
    </p:spTree>
    <p:extLst>
      <p:ext uri="{BB962C8B-B14F-4D97-AF65-F5344CB8AC3E}">
        <p14:creationId xmlns:p14="http://schemas.microsoft.com/office/powerpoint/2010/main" val="3549097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65" y="517281"/>
            <a:ext cx="8014309" cy="1055077"/>
          </a:xfrm>
        </p:spPr>
        <p:txBody>
          <a:bodyPr/>
          <a:lstStyle/>
          <a:p>
            <a:r>
              <a:rPr lang="en-GB" sz="4400" dirty="0">
                <a:solidFill>
                  <a:srgbClr val="002060"/>
                </a:solidFill>
                <a:effectLst>
                  <a:outerShdw blurRad="38100" dist="38100" dir="2700000" algn="tl">
                    <a:srgbClr val="000000">
                      <a:alpha val="43137"/>
                    </a:srgbClr>
                  </a:outerShdw>
                </a:effectLst>
              </a:rPr>
              <a:t>The Research Project</a:t>
            </a:r>
            <a:endParaRPr lang="en-US" sz="44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0215"/>
            <a:ext cx="8140974" cy="4131308"/>
          </a:xfrm>
        </p:spPr>
        <p:txBody>
          <a:bodyPr>
            <a:normAutofit/>
          </a:bodyPr>
          <a:lstStyle/>
          <a:p>
            <a:pPr>
              <a:lnSpc>
                <a:spcPct val="150000"/>
              </a:lnSpc>
              <a:buClr>
                <a:schemeClr val="tx1"/>
              </a:buClr>
              <a:buFont typeface="Wingdings" panose="05000000000000000000" pitchFamily="2" charset="2"/>
              <a:buChar char="q"/>
            </a:pPr>
            <a:r>
              <a:rPr lang="en-GB" sz="1800" dirty="0" smtClean="0"/>
              <a:t>155 </a:t>
            </a:r>
            <a:r>
              <a:rPr lang="en-GB" sz="1800" dirty="0"/>
              <a:t>schools involved in the project;</a:t>
            </a:r>
          </a:p>
          <a:p>
            <a:pPr>
              <a:lnSpc>
                <a:spcPct val="150000"/>
              </a:lnSpc>
              <a:buClr>
                <a:schemeClr val="tx1"/>
              </a:buClr>
              <a:buFont typeface="Wingdings" panose="05000000000000000000" pitchFamily="2" charset="2"/>
              <a:buChar char="q"/>
            </a:pPr>
            <a:r>
              <a:rPr lang="en-GB" sz="1800" dirty="0"/>
              <a:t>All of year 6 in each school is involved; </a:t>
            </a:r>
          </a:p>
          <a:p>
            <a:pPr>
              <a:lnSpc>
                <a:spcPct val="150000"/>
              </a:lnSpc>
              <a:buClr>
                <a:schemeClr val="tx1"/>
              </a:buClr>
              <a:buFont typeface="Wingdings" panose="05000000000000000000" pitchFamily="2" charset="2"/>
              <a:buChar char="q"/>
            </a:pPr>
            <a:r>
              <a:rPr lang="en-GB" sz="1800" dirty="0"/>
              <a:t>Schools have been randomly allocated to an intervention or a comparison group;</a:t>
            </a:r>
          </a:p>
          <a:p>
            <a:pPr>
              <a:lnSpc>
                <a:spcPct val="150000"/>
              </a:lnSpc>
              <a:buClr>
                <a:schemeClr val="tx1"/>
              </a:buClr>
              <a:buFont typeface="Wingdings" panose="05000000000000000000" pitchFamily="2" charset="2"/>
              <a:buChar char="q"/>
            </a:pPr>
            <a:r>
              <a:rPr lang="en-GB" sz="1800" dirty="0"/>
              <a:t>You are the </a:t>
            </a:r>
            <a:r>
              <a:rPr lang="en-GB" sz="1800" dirty="0" smtClean="0"/>
              <a:t>comparison </a:t>
            </a:r>
            <a:r>
              <a:rPr lang="en-GB" sz="1800" dirty="0"/>
              <a:t>group!</a:t>
            </a:r>
          </a:p>
          <a:p>
            <a:pPr>
              <a:lnSpc>
                <a:spcPct val="150000"/>
              </a:lnSpc>
              <a:buClr>
                <a:schemeClr val="tx1"/>
              </a:buClr>
              <a:buFont typeface="Wingdings" panose="05000000000000000000" pitchFamily="2" charset="2"/>
              <a:buChar char="q"/>
            </a:pPr>
            <a:r>
              <a:rPr lang="en-GB" sz="1800" dirty="0"/>
              <a:t>The comparison group is used so that we can measure rigorously whether any improvement in writing groups is due to the intervention or whether it is just natural progress over </a:t>
            </a:r>
            <a:r>
              <a:rPr lang="en-GB" sz="1800" dirty="0" smtClean="0"/>
              <a:t>time.</a:t>
            </a:r>
            <a:endParaRPr lang="en-US" sz="1800" dirty="0">
              <a:latin typeface="Arial Narrow" pitchFamily="34" charset="0"/>
            </a:endParaRPr>
          </a:p>
        </p:txBody>
      </p:sp>
      <p:sp>
        <p:nvSpPr>
          <p:cNvPr id="5" name="Slide Number Placeholder 4"/>
          <p:cNvSpPr>
            <a:spLocks noGrp="1"/>
          </p:cNvSpPr>
          <p:nvPr>
            <p:ph type="sldNum" sz="quarter" idx="11"/>
          </p:nvPr>
        </p:nvSpPr>
        <p:spPr/>
        <p:txBody>
          <a:bodyPr/>
          <a:lstStyle/>
          <a:p>
            <a:fld id="{132371F7-CEE0-4AF0-87BE-4D51F1612E4F}" type="slidenum">
              <a:rPr lang="en-US" smtClean="0"/>
              <a:pPr/>
              <a:t>7</a:t>
            </a:fld>
            <a:endParaRPr lang="en-US"/>
          </a:p>
        </p:txBody>
      </p:sp>
    </p:spTree>
    <p:extLst>
      <p:ext uri="{BB962C8B-B14F-4D97-AF65-F5344CB8AC3E}">
        <p14:creationId xmlns:p14="http://schemas.microsoft.com/office/powerpoint/2010/main" val="699591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6965"/>
            <a:ext cx="7772400" cy="1362075"/>
          </a:xfrm>
        </p:spPr>
        <p:txBody>
          <a:bodyPr/>
          <a:lstStyle/>
          <a:p>
            <a:r>
              <a:rPr lang="en-GB" dirty="0" smtClean="0"/>
              <a:t>A taste of things to Come</a:t>
            </a:r>
            <a:br>
              <a:rPr lang="en-GB" dirty="0" smtClean="0"/>
            </a:br>
            <a:r>
              <a:rPr lang="en-GB" dirty="0"/>
              <a:t/>
            </a:r>
            <a:br>
              <a:rPr lang="en-GB" dirty="0"/>
            </a:br>
            <a:r>
              <a:rPr lang="en-GB" sz="2400" cap="none" dirty="0" smtClean="0"/>
              <a:t/>
            </a:r>
            <a:br>
              <a:rPr lang="en-GB" sz="2400" cap="none" dirty="0" smtClean="0"/>
            </a:br>
            <a:r>
              <a:rPr lang="en-GB" sz="2400" dirty="0" smtClean="0"/>
              <a:t/>
            </a:r>
            <a:br>
              <a:rPr lang="en-GB" sz="2400" dirty="0" smtClean="0"/>
            </a:br>
            <a:r>
              <a:rPr lang="en-GB" dirty="0" smtClean="0"/>
              <a:t/>
            </a:r>
            <a:br>
              <a:rPr lang="en-GB" dirty="0" smtClean="0"/>
            </a:br>
            <a:r>
              <a:rPr lang="en-GB" dirty="0"/>
              <a:t/>
            </a:r>
            <a:br>
              <a:rPr lang="en-GB" dirty="0"/>
            </a:br>
            <a:r>
              <a:rPr lang="en-GB" sz="2400" dirty="0" smtClean="0"/>
              <a:t/>
            </a:r>
            <a:br>
              <a:rPr lang="en-GB" sz="2400" dirty="0" smtClean="0"/>
            </a:br>
            <a:r>
              <a:rPr lang="en-GB" sz="2400" dirty="0" smtClean="0"/>
              <a:t> </a:t>
            </a:r>
            <a:endParaRPr lang="en-GB" sz="2400"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8</a:t>
            </a:fld>
            <a:endParaRPr lang="en-US" dirty="0"/>
          </a:p>
        </p:txBody>
      </p:sp>
      <p:sp>
        <p:nvSpPr>
          <p:cNvPr id="6" name="TextBox 5"/>
          <p:cNvSpPr txBox="1"/>
          <p:nvPr/>
        </p:nvSpPr>
        <p:spPr>
          <a:xfrm>
            <a:off x="611560" y="3645024"/>
            <a:ext cx="7704856" cy="2308324"/>
          </a:xfrm>
          <a:prstGeom prst="rect">
            <a:avLst/>
          </a:prstGeom>
          <a:noFill/>
        </p:spPr>
        <p:txBody>
          <a:bodyPr wrap="square" rtlCol="0">
            <a:spAutoFit/>
          </a:bodyPr>
          <a:lstStyle/>
          <a:p>
            <a:r>
              <a:rPr lang="en-GB" sz="2400" b="1" kern="0" cap="all" dirty="0">
                <a:solidFill>
                  <a:srgbClr val="000000"/>
                </a:solidFill>
                <a:latin typeface="Arial"/>
                <a:ea typeface="+mj-ea"/>
                <a:cs typeface="Arial"/>
              </a:rPr>
              <a:t>Note that this approach</a:t>
            </a:r>
            <a:r>
              <a:rPr lang="en-GB" sz="2400" b="1" kern="0" cap="all" dirty="0" smtClean="0">
                <a:solidFill>
                  <a:srgbClr val="000000"/>
                </a:solidFill>
                <a:latin typeface="Arial"/>
                <a:ea typeface="+mj-ea"/>
                <a:cs typeface="Arial"/>
              </a:rPr>
              <a:t>:</a:t>
            </a:r>
          </a:p>
          <a:p>
            <a:r>
              <a:rPr lang="en-GB" sz="2400" b="1" kern="0" cap="all" dirty="0">
                <a:solidFill>
                  <a:srgbClr val="000000"/>
                </a:solidFill>
                <a:latin typeface="Arial"/>
                <a:ea typeface="+mj-ea"/>
                <a:cs typeface="Arial"/>
              </a:rPr>
              <a:t/>
            </a:r>
            <a:br>
              <a:rPr lang="en-GB" sz="2400" b="1" kern="0" cap="all" dirty="0">
                <a:solidFill>
                  <a:srgbClr val="000000"/>
                </a:solidFill>
                <a:latin typeface="Arial"/>
                <a:ea typeface="+mj-ea"/>
                <a:cs typeface="Arial"/>
              </a:rPr>
            </a:br>
            <a:r>
              <a:rPr lang="en-GB" sz="2400" b="1" kern="0" cap="all" dirty="0" smtClean="0">
                <a:solidFill>
                  <a:srgbClr val="000000"/>
                </a:solidFill>
                <a:latin typeface="Arial"/>
                <a:ea typeface="+mj-ea"/>
                <a:cs typeface="Arial"/>
              </a:rPr>
              <a:t>1. </a:t>
            </a:r>
            <a:r>
              <a:rPr lang="en-GB" sz="2400" b="1" kern="0" dirty="0">
                <a:solidFill>
                  <a:srgbClr val="000000"/>
                </a:solidFill>
                <a:latin typeface="Arial"/>
                <a:ea typeface="+mj-ea"/>
                <a:cs typeface="Arial"/>
              </a:rPr>
              <a:t>u</a:t>
            </a:r>
            <a:r>
              <a:rPr lang="en-GB" sz="2400" b="1" kern="0" dirty="0" smtClean="0">
                <a:solidFill>
                  <a:srgbClr val="000000"/>
                </a:solidFill>
                <a:latin typeface="Arial"/>
                <a:ea typeface="+mj-ea"/>
                <a:cs typeface="Arial"/>
              </a:rPr>
              <a:t>ses authentic texts</a:t>
            </a:r>
            <a:br>
              <a:rPr lang="en-GB" sz="2400" b="1" kern="0" dirty="0" smtClean="0">
                <a:solidFill>
                  <a:srgbClr val="000000"/>
                </a:solidFill>
                <a:latin typeface="Arial"/>
                <a:ea typeface="+mj-ea"/>
                <a:cs typeface="Arial"/>
              </a:rPr>
            </a:br>
            <a:r>
              <a:rPr lang="en-GB" sz="2400" b="1" kern="0" dirty="0" smtClean="0">
                <a:solidFill>
                  <a:srgbClr val="000000"/>
                </a:solidFill>
                <a:latin typeface="Arial"/>
                <a:ea typeface="+mj-ea"/>
                <a:cs typeface="Arial"/>
              </a:rPr>
              <a:t>2. is playful</a:t>
            </a:r>
            <a:br>
              <a:rPr lang="en-GB" sz="2400" b="1" kern="0" dirty="0" smtClean="0">
                <a:solidFill>
                  <a:srgbClr val="000000"/>
                </a:solidFill>
                <a:latin typeface="Arial"/>
                <a:ea typeface="+mj-ea"/>
                <a:cs typeface="Arial"/>
              </a:rPr>
            </a:br>
            <a:r>
              <a:rPr lang="en-GB" sz="2400" b="1" kern="0" dirty="0" smtClean="0">
                <a:solidFill>
                  <a:srgbClr val="000000"/>
                </a:solidFill>
                <a:latin typeface="Arial"/>
                <a:ea typeface="+mj-ea"/>
                <a:cs typeface="Arial"/>
              </a:rPr>
              <a:t>3. emphasises choice not error</a:t>
            </a:r>
            <a:br>
              <a:rPr lang="en-GB" sz="2400" b="1" kern="0" dirty="0" smtClean="0">
                <a:solidFill>
                  <a:srgbClr val="000000"/>
                </a:solidFill>
                <a:latin typeface="Arial"/>
                <a:ea typeface="+mj-ea"/>
                <a:cs typeface="Arial"/>
              </a:rPr>
            </a:br>
            <a:r>
              <a:rPr lang="en-GB" sz="2400" b="1" kern="0" dirty="0" smtClean="0">
                <a:solidFill>
                  <a:srgbClr val="000000"/>
                </a:solidFill>
                <a:latin typeface="Arial"/>
                <a:ea typeface="+mj-ea"/>
                <a:cs typeface="Arial"/>
              </a:rPr>
              <a:t>4. uses grammar terms with examples</a:t>
            </a:r>
            <a:endParaRPr lang="en-GB" dirty="0"/>
          </a:p>
        </p:txBody>
      </p:sp>
    </p:spTree>
    <p:extLst>
      <p:ext uri="{BB962C8B-B14F-4D97-AF65-F5344CB8AC3E}">
        <p14:creationId xmlns:p14="http://schemas.microsoft.com/office/powerpoint/2010/main" val="1646608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815997"/>
            <a:ext cx="3138686" cy="209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331640" y="116632"/>
            <a:ext cx="7498080" cy="1143000"/>
          </a:xfrm>
        </p:spPr>
        <p:txBody>
          <a:bodyPr>
            <a:normAutofit/>
          </a:bodyPr>
          <a:lstStyle/>
          <a:p>
            <a:r>
              <a:rPr lang="en-GB" sz="4800" dirty="0" smtClean="0">
                <a:solidFill>
                  <a:schemeClr val="accent2">
                    <a:lumMod val="50000"/>
                  </a:schemeClr>
                </a:solidFill>
                <a:latin typeface="Arial Narrow" pitchFamily="34" charset="0"/>
              </a:rPr>
              <a:t>A Classroom Example</a:t>
            </a:r>
            <a:endParaRPr lang="en-US" sz="4800" dirty="0">
              <a:solidFill>
                <a:schemeClr val="accent2">
                  <a:lumMod val="50000"/>
                </a:schemeClr>
              </a:solidFill>
              <a:latin typeface="Arial Narrow" pitchFamily="34" charset="0"/>
            </a:endParaRPr>
          </a:p>
        </p:txBody>
      </p:sp>
      <p:sp>
        <p:nvSpPr>
          <p:cNvPr id="3" name="Content Placeholder 2"/>
          <p:cNvSpPr>
            <a:spLocks noGrp="1"/>
          </p:cNvSpPr>
          <p:nvPr>
            <p:ph idx="1"/>
          </p:nvPr>
        </p:nvSpPr>
        <p:spPr>
          <a:xfrm>
            <a:off x="395064" y="1043566"/>
            <a:ext cx="8580587" cy="5410200"/>
          </a:xfrm>
        </p:spPr>
        <p:txBody>
          <a:bodyPr>
            <a:normAutofit/>
          </a:bodyPr>
          <a:lstStyle/>
          <a:p>
            <a:pPr>
              <a:buNone/>
            </a:pPr>
            <a:r>
              <a:rPr lang="en-GB" sz="2200" b="1" dirty="0" smtClean="0">
                <a:latin typeface="Arial Narrow" pitchFamily="34" charset="0"/>
              </a:rPr>
              <a:t>Context:  </a:t>
            </a:r>
            <a:r>
              <a:rPr lang="en-GB" sz="2200" dirty="0">
                <a:latin typeface="Arial Narrow" pitchFamily="34" charset="0"/>
              </a:rPr>
              <a:t>c</a:t>
            </a:r>
            <a:r>
              <a:rPr lang="en-GB" sz="2200" dirty="0" smtClean="0">
                <a:latin typeface="Arial Narrow" pitchFamily="34" charset="0"/>
              </a:rPr>
              <a:t>reating character description</a:t>
            </a:r>
          </a:p>
          <a:p>
            <a:pPr>
              <a:buNone/>
            </a:pPr>
            <a:r>
              <a:rPr lang="en-GB" sz="2200" b="1" dirty="0" smtClean="0">
                <a:latin typeface="Arial Narrow" pitchFamily="34" charset="0"/>
              </a:rPr>
              <a:t>Learning Focus: </a:t>
            </a:r>
            <a:r>
              <a:rPr lang="en-GB" sz="2200" dirty="0">
                <a:latin typeface="Arial Narrow" pitchFamily="34" charset="0"/>
              </a:rPr>
              <a:t>u</a:t>
            </a:r>
            <a:r>
              <a:rPr lang="en-GB" sz="2200" dirty="0" smtClean="0">
                <a:latin typeface="Arial Narrow" pitchFamily="34" charset="0"/>
              </a:rPr>
              <a:t>sing proper nouns to convey information about character</a:t>
            </a:r>
          </a:p>
          <a:p>
            <a:pPr>
              <a:buNone/>
            </a:pPr>
            <a:endParaRPr lang="en-GB" sz="2000" dirty="0" smtClean="0">
              <a:latin typeface="Arial Narrow" pitchFamily="34" charset="0"/>
            </a:endParaRPr>
          </a:p>
        </p:txBody>
      </p:sp>
      <p:sp>
        <p:nvSpPr>
          <p:cNvPr id="4" name="Slide Number Placeholder 3"/>
          <p:cNvSpPr>
            <a:spLocks noGrp="1"/>
          </p:cNvSpPr>
          <p:nvPr>
            <p:ph type="sldNum" sz="quarter" idx="12"/>
          </p:nvPr>
        </p:nvSpPr>
        <p:spPr/>
        <p:txBody>
          <a:bodyPr/>
          <a:lstStyle/>
          <a:p>
            <a:fld id="{72051ED8-246A-4ED7-BA39-F0E168D1450D}" type="slidenum">
              <a:rPr lang="en-GB" sz="1800" smtClean="0">
                <a:solidFill>
                  <a:schemeClr val="tx1"/>
                </a:solidFill>
              </a:rPr>
              <a:pPr/>
              <a:t>9</a:t>
            </a:fld>
            <a:endParaRPr lang="en-GB" sz="1800" dirty="0">
              <a:solidFill>
                <a:schemeClr val="tx1"/>
              </a:solidFill>
            </a:endParaRPr>
          </a:p>
        </p:txBody>
      </p:sp>
      <p:sp>
        <p:nvSpPr>
          <p:cNvPr id="7" name="Rounded Rectangle 6"/>
          <p:cNvSpPr/>
          <p:nvPr/>
        </p:nvSpPr>
        <p:spPr>
          <a:xfrm>
            <a:off x="539552" y="1916832"/>
            <a:ext cx="1541929" cy="7200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Making</a:t>
            </a:r>
          </a:p>
          <a:p>
            <a:pPr algn="ctr"/>
            <a:r>
              <a:rPr lang="en-GB" sz="2000" dirty="0" smtClean="0">
                <a:solidFill>
                  <a:schemeClr val="tx1"/>
                </a:solidFill>
              </a:rPr>
              <a:t>choices</a:t>
            </a:r>
            <a:endParaRPr lang="en-GB" sz="2000" dirty="0">
              <a:solidFill>
                <a:schemeClr val="tx1"/>
              </a:solidFill>
            </a:endParaRPr>
          </a:p>
        </p:txBody>
      </p:sp>
      <p:sp>
        <p:nvSpPr>
          <p:cNvPr id="8" name="Rounded Rectangle 7"/>
          <p:cNvSpPr/>
          <p:nvPr/>
        </p:nvSpPr>
        <p:spPr>
          <a:xfrm>
            <a:off x="6731066" y="2018701"/>
            <a:ext cx="1541929" cy="84352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Authentic texts</a:t>
            </a:r>
            <a:endParaRPr lang="en-GB" sz="2000" dirty="0">
              <a:solidFill>
                <a:schemeClr val="tx1"/>
              </a:solidFill>
            </a:endParaRPr>
          </a:p>
        </p:txBody>
      </p:sp>
      <p:sp>
        <p:nvSpPr>
          <p:cNvPr id="9" name="Rounded Rectangle 8"/>
          <p:cNvSpPr/>
          <p:nvPr/>
        </p:nvSpPr>
        <p:spPr>
          <a:xfrm>
            <a:off x="6844233" y="548680"/>
            <a:ext cx="1944216" cy="86409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Grammar terms with examples</a:t>
            </a:r>
            <a:endParaRPr lang="en-GB" sz="2000" dirty="0">
              <a:solidFill>
                <a:schemeClr val="tx1"/>
              </a:solidFill>
            </a:endParaRPr>
          </a:p>
        </p:txBody>
      </p:sp>
      <p:sp>
        <p:nvSpPr>
          <p:cNvPr id="12" name="Rounded Rectangle 11"/>
          <p:cNvSpPr/>
          <p:nvPr/>
        </p:nvSpPr>
        <p:spPr>
          <a:xfrm>
            <a:off x="4355976" y="2276872"/>
            <a:ext cx="1541929" cy="648072"/>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Playful</a:t>
            </a:r>
            <a:endParaRPr lang="en-GB" sz="2000" dirty="0">
              <a:solidFill>
                <a:schemeClr val="tx1"/>
              </a:solidFill>
            </a:endParaRPr>
          </a:p>
        </p:txBody>
      </p:sp>
      <p:sp>
        <p:nvSpPr>
          <p:cNvPr id="11" name="TextBox 10"/>
          <p:cNvSpPr txBox="1"/>
          <p:nvPr/>
        </p:nvSpPr>
        <p:spPr>
          <a:xfrm>
            <a:off x="4716016" y="3356992"/>
            <a:ext cx="4256434" cy="400110"/>
          </a:xfrm>
          <a:prstGeom prst="rect">
            <a:avLst/>
          </a:prstGeom>
          <a:noFill/>
        </p:spPr>
        <p:txBody>
          <a:bodyPr wrap="square" rtlCol="0">
            <a:spAutoFit/>
          </a:bodyPr>
          <a:lstStyle/>
          <a:p>
            <a:r>
              <a:rPr lang="en-GB" sz="2000" dirty="0" smtClean="0">
                <a:latin typeface="+mj-lt"/>
              </a:rPr>
              <a:t>Dick Dastardly in the Mean Machine </a:t>
            </a:r>
            <a:endParaRPr lang="en-GB" sz="2000" dirty="0">
              <a:latin typeface="+mj-lt"/>
            </a:endParaRPr>
          </a:p>
        </p:txBody>
      </p:sp>
      <p:sp>
        <p:nvSpPr>
          <p:cNvPr id="13" name="TextBox 12"/>
          <p:cNvSpPr txBox="1"/>
          <p:nvPr/>
        </p:nvSpPr>
        <p:spPr>
          <a:xfrm>
            <a:off x="241100" y="3476048"/>
            <a:ext cx="4474916" cy="400110"/>
          </a:xfrm>
          <a:prstGeom prst="rect">
            <a:avLst/>
          </a:prstGeom>
          <a:noFill/>
        </p:spPr>
        <p:txBody>
          <a:bodyPr wrap="square" rtlCol="0">
            <a:spAutoFit/>
          </a:bodyPr>
          <a:lstStyle/>
          <a:p>
            <a:r>
              <a:rPr lang="en-GB" sz="2000" dirty="0">
                <a:latin typeface="+mj-lt"/>
              </a:rPr>
              <a:t>Peter Perfect in the Turbo Terrific</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900566"/>
            <a:ext cx="2856114" cy="129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578" y="4437112"/>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877971" y="4575362"/>
            <a:ext cx="4608646" cy="707886"/>
          </a:xfrm>
          <a:prstGeom prst="rect">
            <a:avLst/>
          </a:prstGeom>
          <a:noFill/>
        </p:spPr>
        <p:txBody>
          <a:bodyPr wrap="square" rtlCol="0">
            <a:spAutoFit/>
          </a:bodyPr>
          <a:lstStyle/>
          <a:p>
            <a:r>
              <a:rPr lang="en-GB" sz="2000" dirty="0">
                <a:latin typeface="+mn-lt"/>
              </a:rPr>
              <a:t>Sergeant Blast and Private Meekly </a:t>
            </a:r>
            <a:endParaRPr lang="en-GB" sz="2000" dirty="0" smtClean="0">
              <a:latin typeface="+mn-lt"/>
            </a:endParaRPr>
          </a:p>
          <a:p>
            <a:r>
              <a:rPr lang="en-GB" sz="2000" dirty="0" smtClean="0">
                <a:latin typeface="+mn-lt"/>
              </a:rPr>
              <a:t>in </a:t>
            </a:r>
            <a:r>
              <a:rPr lang="en-GB" sz="2000" dirty="0">
                <a:latin typeface="+mn-lt"/>
              </a:rPr>
              <a:t>the Army Surplus Special</a:t>
            </a:r>
          </a:p>
        </p:txBody>
      </p:sp>
      <p:sp>
        <p:nvSpPr>
          <p:cNvPr id="15" name="TextBox 14"/>
          <p:cNvSpPr txBox="1"/>
          <p:nvPr/>
        </p:nvSpPr>
        <p:spPr>
          <a:xfrm>
            <a:off x="2081481" y="5724417"/>
            <a:ext cx="6995122" cy="1107996"/>
          </a:xfrm>
          <a:prstGeom prst="rect">
            <a:avLst/>
          </a:prstGeom>
          <a:noFill/>
        </p:spPr>
        <p:txBody>
          <a:bodyPr wrap="square" rtlCol="0">
            <a:spAutoFit/>
          </a:bodyPr>
          <a:lstStyle/>
          <a:p>
            <a:pPr>
              <a:lnSpc>
                <a:spcPct val="150000"/>
              </a:lnSpc>
            </a:pPr>
            <a:r>
              <a:rPr lang="en-GB" sz="2200" b="1" dirty="0" smtClean="0">
                <a:solidFill>
                  <a:srgbClr val="7030A0"/>
                </a:solidFill>
                <a:latin typeface="+mn-lt"/>
              </a:rPr>
              <a:t>Create your own character and vehicle for the race, </a:t>
            </a:r>
          </a:p>
          <a:p>
            <a:pPr>
              <a:lnSpc>
                <a:spcPct val="150000"/>
              </a:lnSpc>
            </a:pPr>
            <a:r>
              <a:rPr lang="en-GB" sz="2200" b="1" dirty="0" smtClean="0">
                <a:solidFill>
                  <a:srgbClr val="7030A0"/>
                </a:solidFill>
                <a:latin typeface="+mn-lt"/>
              </a:rPr>
              <a:t>can you use proper nouns to show character?</a:t>
            </a:r>
            <a:endParaRPr lang="en-GB" sz="2200" b="1" dirty="0">
              <a:solidFill>
                <a:srgbClr val="7030A0"/>
              </a:solidFill>
              <a:latin typeface="+mn-lt"/>
            </a:endParaRPr>
          </a:p>
        </p:txBody>
      </p:sp>
    </p:spTree>
    <p:extLst>
      <p:ext uri="{BB962C8B-B14F-4D97-AF65-F5344CB8AC3E}">
        <p14:creationId xmlns:p14="http://schemas.microsoft.com/office/powerpoint/2010/main" val="188000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1" grpId="0"/>
      <p:bldP spid="13" grpId="0"/>
      <p:bldP spid="14" grpId="0"/>
      <p:bldP spid="15" grpId="0"/>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3326</TotalTime>
  <Words>4496</Words>
  <Application>Microsoft Office PowerPoint</Application>
  <PresentationFormat>On-screen Show (4:3)</PresentationFormat>
  <Paragraphs>514</Paragraphs>
  <Slides>56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 Black</vt:lpstr>
      <vt:lpstr>Arial Narrow</vt:lpstr>
      <vt:lpstr>Times New Roman</vt:lpstr>
      <vt:lpstr>Wingdings</vt:lpstr>
      <vt:lpstr>Wingdings 2</vt:lpstr>
      <vt:lpstr>Pixel</vt:lpstr>
      <vt:lpstr>PowerPoint Presentation</vt:lpstr>
      <vt:lpstr>PowerPoint Presentation</vt:lpstr>
      <vt:lpstr>INTRODUCING THE CPD DAYS</vt:lpstr>
      <vt:lpstr>Now it’s your turn!</vt:lpstr>
      <vt:lpstr>An overview</vt:lpstr>
      <vt:lpstr>The Research Project</vt:lpstr>
      <vt:lpstr>The Research Project</vt:lpstr>
      <vt:lpstr>A taste of things to Come        </vt:lpstr>
      <vt:lpstr>A Classroom Example</vt:lpstr>
      <vt:lpstr>An Embedded Approach </vt:lpstr>
      <vt:lpstr>GRAMMAR SUBJECT KNOWLEDGE</vt:lpstr>
      <vt:lpstr>Phrase, clause, sentence</vt:lpstr>
      <vt:lpstr>Phrase, clause, sentence?</vt:lpstr>
      <vt:lpstr>What’s in a clause?</vt:lpstr>
      <vt:lpstr>PowerPoint Presentation</vt:lpstr>
      <vt:lpstr>PowerPoint Presentation</vt:lpstr>
      <vt:lpstr>PowerPoint Presentation</vt:lpstr>
      <vt:lpstr>PowerPoint Presentation</vt:lpstr>
      <vt:lpstr>PowerPoint Presentation</vt:lpstr>
      <vt:lpstr>VERBS</vt:lpstr>
      <vt:lpstr>The Problem of the ‘Doing’ Word</vt:lpstr>
      <vt:lpstr>Getting confused</vt:lpstr>
      <vt:lpstr>Find all the Verbs…</vt:lpstr>
      <vt:lpstr>Verbs</vt:lpstr>
      <vt:lpstr>Language Detectives</vt:lpstr>
      <vt:lpstr>Language Detectives: Lexical Verbs</vt:lpstr>
      <vt:lpstr>Teacher Knowledge</vt:lpstr>
      <vt:lpstr>Teacher Knowledge</vt:lpstr>
      <vt:lpstr>Teacher Knowledge</vt:lpstr>
      <vt:lpstr>Teacher Knowledge</vt:lpstr>
      <vt:lpstr>Verbs: Main or Auxiliary?</vt:lpstr>
      <vt:lpstr>Teaching Ideas</vt:lpstr>
      <vt:lpstr>Teaching Ideas</vt:lpstr>
      <vt:lpstr>Verbs: A classroom example</vt:lpstr>
      <vt:lpstr>Impact on writing: an example</vt:lpstr>
      <vt:lpstr>Planning for progression: The Verb</vt:lpstr>
      <vt:lpstr>HoW Grammar CREATES CHOICE</vt:lpstr>
      <vt:lpstr>The Exeter Approach</vt:lpstr>
      <vt:lpstr>Teaching Writing Creatively</vt:lpstr>
      <vt:lpstr>The Day Of Ahmed’s Secret Florence Parry Heide &amp; Judith Heide Gilliland (1997)</vt:lpstr>
      <vt:lpstr>Writers’ Choices</vt:lpstr>
      <vt:lpstr>PowerPoint Presentation</vt:lpstr>
      <vt:lpstr>PowerPoint Presentation</vt:lpstr>
      <vt:lpstr>PowerPoint Presentation</vt:lpstr>
      <vt:lpstr>Creating Visual Descriptions</vt:lpstr>
      <vt:lpstr>Creating Visual Descriptions</vt:lpstr>
      <vt:lpstr>Writers’ Choices</vt:lpstr>
      <vt:lpstr>PowerPoint Presentation</vt:lpstr>
      <vt:lpstr>Writers’ Choices</vt:lpstr>
      <vt:lpstr>GfW: Four Key Teaching Principles</vt:lpstr>
      <vt:lpstr>Using this approach</vt:lpstr>
      <vt:lpstr>A Preview: Narrative Fiction</vt:lpstr>
      <vt:lpstr>A Preview: Persuasive Writing</vt:lpstr>
      <vt:lpstr>PLENARY</vt:lpstr>
      <vt:lpstr>And finally….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Myhill, Debra</dc:creator>
  <cp:lastModifiedBy>Shakespeare, Marijke</cp:lastModifiedBy>
  <cp:revision>336</cp:revision>
  <cp:lastPrinted>2016-10-17T09:37:06Z</cp:lastPrinted>
  <dcterms:created xsi:type="dcterms:W3CDTF">2006-06-23T08:27:44Z</dcterms:created>
  <dcterms:modified xsi:type="dcterms:W3CDTF">2017-06-27T13:20:20Z</dcterms:modified>
</cp:coreProperties>
</file>