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53"/>
  </p:notesMasterIdLst>
  <p:handoutMasterIdLst>
    <p:handoutMasterId r:id="rId54"/>
  </p:handoutMasterIdLst>
  <p:sldIdLst>
    <p:sldId id="261" r:id="rId2"/>
    <p:sldId id="413" r:id="rId3"/>
    <p:sldId id="414" r:id="rId4"/>
    <p:sldId id="415" r:id="rId5"/>
    <p:sldId id="419" r:id="rId6"/>
    <p:sldId id="416" r:id="rId7"/>
    <p:sldId id="418" r:id="rId8"/>
    <p:sldId id="462" r:id="rId9"/>
    <p:sldId id="441" r:id="rId10"/>
    <p:sldId id="440" r:id="rId11"/>
    <p:sldId id="442" r:id="rId12"/>
    <p:sldId id="370" r:id="rId13"/>
    <p:sldId id="371" r:id="rId14"/>
    <p:sldId id="408" r:id="rId15"/>
    <p:sldId id="410" r:id="rId16"/>
    <p:sldId id="401" r:id="rId17"/>
    <p:sldId id="463" r:id="rId18"/>
    <p:sldId id="465" r:id="rId19"/>
    <p:sldId id="446" r:id="rId20"/>
    <p:sldId id="448" r:id="rId21"/>
    <p:sldId id="447" r:id="rId22"/>
    <p:sldId id="449" r:id="rId23"/>
    <p:sldId id="450" r:id="rId24"/>
    <p:sldId id="464" r:id="rId25"/>
    <p:sldId id="397" r:id="rId26"/>
    <p:sldId id="400" r:id="rId27"/>
    <p:sldId id="435" r:id="rId28"/>
    <p:sldId id="470" r:id="rId29"/>
    <p:sldId id="409" r:id="rId30"/>
    <p:sldId id="472" r:id="rId31"/>
    <p:sldId id="466" r:id="rId32"/>
    <p:sldId id="471" r:id="rId33"/>
    <p:sldId id="451" r:id="rId34"/>
    <p:sldId id="474" r:id="rId35"/>
    <p:sldId id="475" r:id="rId36"/>
    <p:sldId id="476" r:id="rId37"/>
    <p:sldId id="477" r:id="rId38"/>
    <p:sldId id="478" r:id="rId39"/>
    <p:sldId id="479" r:id="rId40"/>
    <p:sldId id="468" r:id="rId41"/>
    <p:sldId id="480" r:id="rId42"/>
    <p:sldId id="485" r:id="rId43"/>
    <p:sldId id="481" r:id="rId44"/>
    <p:sldId id="486" r:id="rId45"/>
    <p:sldId id="482" r:id="rId46"/>
    <p:sldId id="484" r:id="rId47"/>
    <p:sldId id="483" r:id="rId48"/>
    <p:sldId id="459" r:id="rId49"/>
    <p:sldId id="473" r:id="rId50"/>
    <p:sldId id="453" r:id="rId51"/>
    <p:sldId id="469" r:id="rId5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sgrave, Rebecca" initials="C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ED090"/>
    <a:srgbClr val="7AD097"/>
    <a:srgbClr val="0F4DBC"/>
    <a:srgbClr val="384A94"/>
    <a:srgbClr val="658080"/>
    <a:srgbClr val="55C37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5" autoAdjust="0"/>
    <p:restoredTop sz="87961" autoAdjust="0"/>
  </p:normalViewPr>
  <p:slideViewPr>
    <p:cSldViewPr>
      <p:cViewPr>
        <p:scale>
          <a:sx n="60" d="100"/>
          <a:sy n="60" d="100"/>
        </p:scale>
        <p:origin x="-854" y="4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97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0659" name="Rectangle 3"/>
          <p:cNvSpPr>
            <a:spLocks noGrp="1" noChangeArrowheads="1"/>
          </p:cNvSpPr>
          <p:nvPr>
            <p:ph type="dt" sz="quarter"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0660" name="Rectangle 4"/>
          <p:cNvSpPr>
            <a:spLocks noGrp="1" noChangeArrowheads="1"/>
          </p:cNvSpPr>
          <p:nvPr>
            <p:ph type="ftr" sz="quarter" idx="2"/>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0661" name="Rectangle 5"/>
          <p:cNvSpPr>
            <a:spLocks noGrp="1" noChangeArrowheads="1"/>
          </p:cNvSpPr>
          <p:nvPr>
            <p:ph type="sldNum" sz="quarter" idx="3"/>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39577D1-B2A1-402A-B7B5-CE6EAB3E0D87}" type="slidenum">
              <a:rPr lang="en-US"/>
              <a:pPr/>
              <a:t>‹#›</a:t>
            </a:fld>
            <a:endParaRPr lang="en-US"/>
          </a:p>
        </p:txBody>
      </p:sp>
    </p:spTree>
    <p:extLst>
      <p:ext uri="{BB962C8B-B14F-4D97-AF65-F5344CB8AC3E}">
        <p14:creationId xmlns:p14="http://schemas.microsoft.com/office/powerpoint/2010/main" val="4014493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50444" y="0"/>
            <a:ext cx="2945659" cy="4968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768" y="4715720"/>
            <a:ext cx="5438140" cy="44665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50444" y="9428202"/>
            <a:ext cx="2945659" cy="49681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8C648E7-3A21-4E05-9F45-05274052E9C8}" type="slidenum">
              <a:rPr lang="en-US"/>
              <a:pPr/>
              <a:t>‹#›</a:t>
            </a:fld>
            <a:endParaRPr lang="en-US"/>
          </a:p>
        </p:txBody>
      </p:sp>
    </p:spTree>
    <p:extLst>
      <p:ext uri="{BB962C8B-B14F-4D97-AF65-F5344CB8AC3E}">
        <p14:creationId xmlns:p14="http://schemas.microsoft.com/office/powerpoint/2010/main" val="34067930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884BA-55AD-4B17-980B-1B5D061C55E0}" type="slidenum">
              <a:rPr lang="en-US"/>
              <a:pPr/>
              <a:t>1</a:t>
            </a:fld>
            <a:endParaRPr lang="en-US" dirty="0"/>
          </a:p>
        </p:txBody>
      </p:sp>
      <p:sp>
        <p:nvSpPr>
          <p:cNvPr id="14338" name="Rectangle 2"/>
          <p:cNvSpPr>
            <a:spLocks noGrp="1" noRot="1" noChangeAspect="1" noChangeArrowheads="1" noTextEdit="1"/>
          </p:cNvSpPr>
          <p:nvPr>
            <p:ph type="sldImg"/>
          </p:nvPr>
        </p:nvSpPr>
        <p:spPr>
          <a:xfrm>
            <a:off x="919163" y="746125"/>
            <a:ext cx="4959350" cy="3719513"/>
          </a:xfrm>
          <a:ln/>
        </p:spPr>
      </p:sp>
      <p:sp>
        <p:nvSpPr>
          <p:cNvPr id="14339"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68256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5950" y="211138"/>
            <a:ext cx="2071688" cy="1554162"/>
          </a:xfrm>
        </p:spPr>
      </p:sp>
      <p:sp>
        <p:nvSpPr>
          <p:cNvPr id="3" name="Notes Placeholder 2"/>
          <p:cNvSpPr>
            <a:spLocks noGrp="1"/>
          </p:cNvSpPr>
          <p:nvPr>
            <p:ph type="body" idx="1"/>
          </p:nvPr>
        </p:nvSpPr>
        <p:spPr>
          <a:xfrm>
            <a:off x="679768" y="1866976"/>
            <a:ext cx="5438140" cy="7315247"/>
          </a:xfrm>
        </p:spPr>
        <p:txBody>
          <a:bodyPr/>
          <a:lstStyle/>
          <a:p>
            <a:r>
              <a:rPr lang="en-GB" dirty="0" smtClean="0"/>
              <a:t>11.15 -12.30 </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All about the l</a:t>
            </a:r>
            <a:r>
              <a:rPr lang="en-GB" dirty="0" smtClean="0"/>
              <a:t>anguage features</a:t>
            </a:r>
            <a:r>
              <a:rPr lang="en-GB" baseline="0" dirty="0" smtClean="0"/>
              <a:t> the author uses to make the reader attend to the things they want them to attend to and persuade them to their point of view.</a:t>
            </a:r>
          </a:p>
          <a:p>
            <a:r>
              <a:rPr lang="en-GB" b="0" dirty="0" smtClean="0"/>
              <a:t>Resources:</a:t>
            </a:r>
            <a:r>
              <a:rPr lang="en-GB" b="0" baseline="0" dirty="0" smtClean="0"/>
              <a:t> </a:t>
            </a:r>
            <a:endParaRPr lang="en-GB" b="1" dirty="0" smtClean="0"/>
          </a:p>
          <a:p>
            <a:r>
              <a:rPr lang="en-GB" dirty="0" smtClean="0"/>
              <a:t>Modal card</a:t>
            </a:r>
            <a:r>
              <a:rPr lang="en-GB" baseline="0" dirty="0" smtClean="0"/>
              <a:t> sets</a:t>
            </a:r>
            <a:r>
              <a:rPr lang="en-GB" dirty="0" smtClean="0"/>
              <a:t> x 20</a:t>
            </a:r>
          </a:p>
          <a:p>
            <a:r>
              <a:rPr lang="en-GB" dirty="0" smtClean="0"/>
              <a:t>Adverbial card sets x 20</a:t>
            </a:r>
          </a:p>
          <a:p>
            <a:r>
              <a:rPr lang="en-GB" baseline="0" dirty="0" smtClean="0"/>
              <a:t>RSPB text with adverbials highlighted</a:t>
            </a:r>
          </a:p>
          <a:p>
            <a:r>
              <a:rPr lang="en-GB" baseline="0" dirty="0" smtClean="0"/>
              <a:t>Independent article with modals highlighted</a:t>
            </a:r>
          </a:p>
          <a:p>
            <a:endParaRPr lang="en-GB"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12</a:t>
            </a:fld>
            <a:endParaRPr lang="en-US"/>
          </a:p>
        </p:txBody>
      </p:sp>
    </p:spTree>
    <p:extLst>
      <p:ext uri="{BB962C8B-B14F-4D97-AF65-F5344CB8AC3E}">
        <p14:creationId xmlns:p14="http://schemas.microsoft.com/office/powerpoint/2010/main" val="205783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b="1" baseline="0" dirty="0" smtClean="0"/>
              <a:t>Animated slide – just show title first.</a:t>
            </a:r>
          </a:p>
          <a:p>
            <a:endParaRPr lang="en-GB" b="1" baseline="0" dirty="0" smtClean="0"/>
          </a:p>
          <a:p>
            <a:r>
              <a:rPr lang="en-GB" b="1" baseline="0" dirty="0" smtClean="0"/>
              <a:t>Intro:</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smtClean="0"/>
              <a:t>Massive area of grammar – pared down to look at effects in particular texts. </a:t>
            </a:r>
          </a:p>
          <a:p>
            <a:pPr marL="171450" indent="-171450">
              <a:buFont typeface="Arial" panose="020B0604020202020204" pitchFamily="34" charset="0"/>
              <a:buChar char="•"/>
            </a:pPr>
            <a:r>
              <a:rPr lang="en-GB" baseline="0" dirty="0" smtClean="0"/>
              <a:t>Because so mobile, they can affect how you feel/think – this is how writers use them to position us as readers</a:t>
            </a:r>
          </a:p>
          <a:p>
            <a:pPr marL="171450" indent="-171450">
              <a:buFont typeface="Arial" panose="020B0604020202020204" pitchFamily="34" charset="0"/>
              <a:buChar char="•"/>
            </a:pPr>
            <a:r>
              <a:rPr lang="en-GB" baseline="0" dirty="0" smtClean="0"/>
              <a:t>They can link ideas across a whole text – another reason why they are a powerful positioning tool.</a:t>
            </a:r>
          </a:p>
          <a:p>
            <a:r>
              <a:rPr lang="en-GB" b="1" baseline="0" dirty="0" smtClean="0"/>
              <a:t>Run through slide </a:t>
            </a:r>
            <a:r>
              <a:rPr lang="en-GB" b="1" baseline="0" dirty="0" err="1" smtClean="0"/>
              <a:t>egs</a:t>
            </a:r>
            <a:r>
              <a:rPr lang="en-GB" b="1" baseline="0" dirty="0" smtClean="0"/>
              <a:t> quickly to remind them:</a:t>
            </a:r>
          </a:p>
          <a:p>
            <a:pPr marL="171450" indent="-171450">
              <a:buFont typeface="Arial" panose="020B0604020202020204" pitchFamily="34" charset="0"/>
              <a:buChar char="•"/>
            </a:pPr>
            <a:r>
              <a:rPr lang="en-GB" b="0" baseline="0" dirty="0" smtClean="0"/>
              <a:t>Many of them can be moved around – talk alternatives in first sentence.</a:t>
            </a:r>
          </a:p>
          <a:p>
            <a:pPr marL="171450" indent="-171450">
              <a:buFont typeface="Arial" panose="020B0604020202020204" pitchFamily="34" charset="0"/>
              <a:buChar char="•"/>
            </a:pPr>
            <a:r>
              <a:rPr lang="en-GB" b="0" baseline="0" dirty="0" smtClean="0"/>
              <a:t>What can they modify?</a:t>
            </a:r>
          </a:p>
          <a:p>
            <a:pPr marL="685800" lvl="1" indent="-228600">
              <a:buFont typeface="Arial" panose="020B0604020202020204" pitchFamily="34" charset="0"/>
              <a:buAutoNum type="arabicPeriod"/>
            </a:pPr>
            <a:r>
              <a:rPr lang="en-GB" b="0" baseline="0" dirty="0" smtClean="0"/>
              <a:t>Verb – don’t limit children’s understanding to this.</a:t>
            </a:r>
          </a:p>
          <a:p>
            <a:pPr marL="685800" lvl="1" indent="-228600">
              <a:buFont typeface="Arial" panose="020B0604020202020204" pitchFamily="34" charset="0"/>
              <a:buAutoNum type="arabicPeriod"/>
            </a:pPr>
            <a:r>
              <a:rPr lang="en-GB" b="0" baseline="0" dirty="0" smtClean="0"/>
              <a:t>Adjective – </a:t>
            </a:r>
            <a:r>
              <a:rPr lang="en-GB" b="1" baseline="0" dirty="0" smtClean="0"/>
              <a:t>extremely</a:t>
            </a:r>
            <a:r>
              <a:rPr lang="en-GB" b="0" baseline="0" dirty="0" smtClean="0"/>
              <a:t> fresh</a:t>
            </a:r>
          </a:p>
          <a:p>
            <a:pPr marL="685800" lvl="1" indent="-228600">
              <a:buFont typeface="Arial" panose="020B0604020202020204" pitchFamily="34" charset="0"/>
              <a:buAutoNum type="arabicPeriod"/>
            </a:pPr>
            <a:r>
              <a:rPr lang="en-GB" b="0" baseline="0" dirty="0" smtClean="0"/>
              <a:t>Another adverb – </a:t>
            </a:r>
            <a:r>
              <a:rPr lang="en-GB" b="1" baseline="0" dirty="0" smtClean="0"/>
              <a:t>so</a:t>
            </a:r>
            <a:r>
              <a:rPr lang="en-GB" b="0" baseline="0" dirty="0" smtClean="0"/>
              <a:t> greedily</a:t>
            </a:r>
          </a:p>
          <a:p>
            <a:pPr marL="685800" lvl="1" indent="-228600">
              <a:buFont typeface="Arial" panose="020B0604020202020204" pitchFamily="34" charset="0"/>
              <a:buAutoNum type="arabicPeriod"/>
            </a:pPr>
            <a:r>
              <a:rPr lang="en-GB" b="0" baseline="0" dirty="0" smtClean="0"/>
              <a:t>Whole clause or sentence – Surprisingly,…</a:t>
            </a:r>
            <a:endParaRPr lang="en-GB" b="1" baseline="0" dirty="0" smtClean="0">
              <a:solidFill>
                <a:srgbClr val="FF0000"/>
              </a:solidFill>
            </a:endParaRPr>
          </a:p>
          <a:p>
            <a:endParaRPr lang="en-GB" baseline="0" dirty="0" smtClean="0"/>
          </a:p>
          <a:p>
            <a:pPr marL="171450" indent="-171450">
              <a:buFont typeface="Arial" panose="020B0604020202020204" pitchFamily="34" charset="0"/>
              <a:buChar char="•"/>
            </a:pPr>
            <a:r>
              <a:rPr lang="en-GB" baseline="0" dirty="0" smtClean="0"/>
              <a:t>Adverbials have lots of functions and can be words, phrases or clauses</a:t>
            </a:r>
          </a:p>
          <a:p>
            <a:pPr marL="171450" indent="-171450">
              <a:buFont typeface="Arial" panose="020B0604020202020204" pitchFamily="34" charset="0"/>
              <a:buChar char="•"/>
            </a:pPr>
            <a:r>
              <a:rPr lang="en-GB" baseline="0" dirty="0" smtClean="0"/>
              <a:t>Can often move around in the sentence but not always (</a:t>
            </a:r>
            <a:r>
              <a:rPr lang="en-GB" baseline="0" dirty="0" err="1" smtClean="0"/>
              <a:t>eg</a:t>
            </a:r>
            <a:r>
              <a:rPr lang="en-GB" baseline="0" dirty="0" smtClean="0"/>
              <a:t> if modifying an adjective).</a:t>
            </a:r>
          </a:p>
          <a:p>
            <a:pPr marL="171450" indent="-171450">
              <a:buFont typeface="Arial" panose="020B0604020202020204" pitchFamily="34" charset="0"/>
              <a:buChar char="•"/>
            </a:pPr>
            <a:r>
              <a:rPr lang="en-GB" baseline="0" dirty="0" smtClean="0"/>
              <a:t>Cannot modify a noun</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Going to do an activity to explore how you can use them.</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13</a:t>
            </a:fld>
            <a:endParaRPr lang="en-GB"/>
          </a:p>
        </p:txBody>
      </p:sp>
    </p:spTree>
    <p:extLst>
      <p:ext uri="{BB962C8B-B14F-4D97-AF65-F5344CB8AC3E}">
        <p14:creationId xmlns:p14="http://schemas.microsoft.com/office/powerpoint/2010/main" val="432204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NEED ADVERBIAL</a:t>
            </a:r>
            <a:r>
              <a:rPr lang="en-GB" b="1" baseline="0" dirty="0" smtClean="0"/>
              <a:t> ACTIVITY CARDS HERE</a:t>
            </a:r>
            <a:endParaRPr lang="en-GB" b="1" dirty="0" smtClean="0"/>
          </a:p>
          <a:p>
            <a:endParaRPr lang="en-GB" b="1" dirty="0" smtClean="0"/>
          </a:p>
          <a:p>
            <a:pPr marL="228600" indent="-228600">
              <a:buAutoNum type="arabicPeriod"/>
            </a:pPr>
            <a:r>
              <a:rPr lang="en-GB" dirty="0" smtClean="0"/>
              <a:t>Ask them to make</a:t>
            </a:r>
            <a:r>
              <a:rPr lang="en-GB" baseline="0" dirty="0" smtClean="0"/>
              <a:t> the basic sentence and to get all the adverbial cards out. </a:t>
            </a:r>
          </a:p>
          <a:p>
            <a:pPr marL="0" indent="0">
              <a:buNone/>
            </a:pPr>
            <a:r>
              <a:rPr lang="en-GB" baseline="0" dirty="0" smtClean="0"/>
              <a:t>2. Tell them to modify:</a:t>
            </a:r>
          </a:p>
          <a:p>
            <a:pPr marL="628650" lvl="1" indent="-171450">
              <a:buFont typeface="Arial" panose="020B0604020202020204" pitchFamily="34" charset="0"/>
              <a:buChar char="•"/>
            </a:pPr>
            <a:r>
              <a:rPr lang="en-GB" baseline="0" dirty="0" smtClean="0"/>
              <a:t>The verb</a:t>
            </a:r>
          </a:p>
          <a:p>
            <a:pPr marL="628650" lvl="1" indent="-171450">
              <a:buFont typeface="Arial" panose="020B0604020202020204" pitchFamily="34" charset="0"/>
              <a:buChar char="•"/>
            </a:pPr>
            <a:r>
              <a:rPr lang="en-GB" baseline="0" dirty="0" smtClean="0"/>
              <a:t>The adjective</a:t>
            </a:r>
          </a:p>
          <a:p>
            <a:pPr marL="628650" lvl="1" indent="-171450">
              <a:buFont typeface="Arial" panose="020B0604020202020204" pitchFamily="34" charset="0"/>
              <a:buChar char="•"/>
            </a:pPr>
            <a:r>
              <a:rPr lang="en-GB" baseline="0" dirty="0" smtClean="0"/>
              <a:t>The whole sentence/clause</a:t>
            </a:r>
          </a:p>
          <a:p>
            <a:pPr marL="0" lvl="0" indent="0">
              <a:buFont typeface="Arial" panose="020B0604020202020204" pitchFamily="34" charset="0"/>
              <a:buNone/>
            </a:pPr>
            <a:r>
              <a:rPr lang="en-GB" baseline="0" dirty="0" smtClean="0"/>
              <a:t>3. Then explore more freely – make a sentence that expresses the meaning that you want to communicate. Think about what your adverbs are modifying.</a:t>
            </a:r>
          </a:p>
          <a:p>
            <a:pPr marL="0" lvl="0" indent="0">
              <a:buFont typeface="Arial" panose="020B0604020202020204" pitchFamily="34" charset="0"/>
              <a:buNone/>
            </a:pPr>
            <a:r>
              <a:rPr lang="en-GB" b="1" baseline="0" dirty="0" smtClean="0"/>
              <a:t>Feedback</a:t>
            </a:r>
          </a:p>
          <a:p>
            <a:pPr marL="228600" lvl="0" indent="-228600">
              <a:buFont typeface="Arial" panose="020B0604020202020204" pitchFamily="34" charset="0"/>
              <a:buAutoNum type="arabicPeriod"/>
            </a:pPr>
            <a:r>
              <a:rPr lang="en-GB" b="0" baseline="0" dirty="0" smtClean="0"/>
              <a:t>Listen to some sentences – talk about the meaning</a:t>
            </a:r>
          </a:p>
          <a:p>
            <a:pPr marL="228600" lvl="0" indent="-228600">
              <a:buFont typeface="Arial" panose="020B0604020202020204" pitchFamily="34" charset="0"/>
              <a:buAutoNum type="arabicPeriod"/>
            </a:pPr>
            <a:r>
              <a:rPr lang="en-GB" b="0" baseline="0" dirty="0" smtClean="0"/>
              <a:t>Change the meaning as significantly as you can with the adverbials given – don’t add or change any other elements.</a:t>
            </a:r>
          </a:p>
          <a:p>
            <a:pPr marL="0" lvl="0" indent="0">
              <a:buFont typeface="Arial" panose="020B0604020202020204" pitchFamily="34" charset="0"/>
              <a:buNone/>
            </a:pPr>
            <a:r>
              <a:rPr lang="en-GB" b="0" baseline="0" dirty="0" err="1" smtClean="0"/>
              <a:t>e.g</a:t>
            </a:r>
            <a:r>
              <a:rPr lang="en-GB" b="0" baseline="0" dirty="0" smtClean="0"/>
              <a:t> Perhaps teachers’ somewhat demanding workload is growing.</a:t>
            </a:r>
          </a:p>
          <a:p>
            <a:pPr marL="0" lvl="0" indent="0">
              <a:buFont typeface="Arial" panose="020B0604020202020204" pitchFamily="34" charset="0"/>
              <a:buNone/>
            </a:pPr>
            <a:r>
              <a:rPr lang="en-GB" b="0" baseline="0" dirty="0" smtClean="0"/>
              <a:t>Without doubt, teacher’s extremely demanding workload is growing.</a:t>
            </a:r>
          </a:p>
          <a:p>
            <a:pPr marL="0" lvl="0" indent="0">
              <a:buFont typeface="Arial" panose="020B0604020202020204" pitchFamily="34" charset="0"/>
              <a:buNone/>
            </a:pPr>
            <a:endParaRPr lang="en-GB" b="0" baseline="0" dirty="0" smtClean="0"/>
          </a:p>
          <a:p>
            <a:pPr marL="0" lvl="0" indent="0">
              <a:buFont typeface="Arial" panose="020B0604020202020204" pitchFamily="34" charset="0"/>
              <a:buNone/>
            </a:pPr>
            <a:r>
              <a:rPr lang="en-GB" b="0" baseline="0" dirty="0" smtClean="0"/>
              <a:t>Now want to take this idea into a text and look at what a writer does.</a:t>
            </a:r>
          </a:p>
          <a:p>
            <a:pPr marL="0" lvl="0" indent="0">
              <a:buFont typeface="Arial" panose="020B0604020202020204" pitchFamily="34" charset="0"/>
              <a:buNone/>
            </a:pPr>
            <a:r>
              <a:rPr lang="en-GB" b="0" baseline="0" dirty="0" err="1" smtClean="0"/>
              <a:t>Handout</a:t>
            </a:r>
            <a:r>
              <a:rPr lang="en-GB" b="0" baseline="0" dirty="0" smtClean="0"/>
              <a:t> RSPB letter and read through.</a:t>
            </a:r>
          </a:p>
          <a:p>
            <a:pPr marL="228600" lvl="0" indent="-228600">
              <a:buFont typeface="Arial" panose="020B0604020202020204" pitchFamily="34" charset="0"/>
              <a:buAutoNum type="arabicPeriod"/>
            </a:pPr>
            <a:r>
              <a:rPr lang="en-GB" b="0" baseline="0" dirty="0" smtClean="0"/>
              <a:t>Look at the adverbs/adverbials we have identified (highlighted on text)</a:t>
            </a:r>
          </a:p>
          <a:p>
            <a:pPr marL="228600" lvl="0" indent="-228600">
              <a:buFont typeface="Arial" panose="020B0604020202020204" pitchFamily="34" charset="0"/>
              <a:buAutoNum type="arabicPeriod"/>
            </a:pPr>
            <a:endParaRPr lang="en-GB" b="0" baseline="0" dirty="0" smtClean="0"/>
          </a:p>
          <a:p>
            <a:pPr marL="0" lvl="0" indent="0">
              <a:buFont typeface="Arial" panose="020B0604020202020204" pitchFamily="34" charset="0"/>
              <a:buNone/>
            </a:pPr>
            <a:endParaRPr lang="en-GB" baseline="0" dirty="0" smtClean="0"/>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14</a:t>
            </a:fld>
            <a:endParaRPr lang="en-US"/>
          </a:p>
        </p:txBody>
      </p:sp>
    </p:spTree>
    <p:extLst>
      <p:ext uri="{BB962C8B-B14F-4D97-AF65-F5344CB8AC3E}">
        <p14:creationId xmlns:p14="http://schemas.microsoft.com/office/powerpoint/2010/main" val="1131038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RSPB letters here.</a:t>
            </a:r>
          </a:p>
          <a:p>
            <a:r>
              <a:rPr lang="en-GB" b="0" dirty="0" smtClean="0"/>
              <a:t>Discuss as on slide</a:t>
            </a:r>
            <a:r>
              <a:rPr lang="en-GB" b="0" baseline="0" dirty="0" smtClean="0"/>
              <a:t> – persuasive technique etc.</a:t>
            </a:r>
            <a:endParaRPr lang="en-GB" b="0" dirty="0" smtClean="0"/>
          </a:p>
          <a:p>
            <a:r>
              <a:rPr lang="en-GB" b="0" dirty="0" smtClean="0"/>
              <a:t>Take any feedback</a:t>
            </a:r>
            <a:endParaRPr lang="en-GB" b="0"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15</a:t>
            </a:fld>
            <a:endParaRPr lang="en-US"/>
          </a:p>
        </p:txBody>
      </p:sp>
    </p:spTree>
    <p:extLst>
      <p:ext uri="{BB962C8B-B14F-4D97-AF65-F5344CB8AC3E}">
        <p14:creationId xmlns:p14="http://schemas.microsoft.com/office/powerpoint/2010/main" val="3707069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Handout</a:t>
            </a:r>
            <a:r>
              <a:rPr lang="en-GB" b="1" baseline="0" dirty="0" smtClean="0"/>
              <a:t> article on Food Waste from Independent.</a:t>
            </a:r>
          </a:p>
          <a:p>
            <a:r>
              <a:rPr lang="en-GB" b="1" baseline="0" dirty="0" smtClean="0"/>
              <a:t>Read together; ask pairs to sum up 3 or 4 main ideas in the article, in short statement sentences. (Leads into next slide)</a:t>
            </a:r>
            <a:endParaRPr lang="en-GB" b="1"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16</a:t>
            </a:fld>
            <a:endParaRPr lang="en-US"/>
          </a:p>
        </p:txBody>
      </p:sp>
    </p:spTree>
    <p:extLst>
      <p:ext uri="{BB962C8B-B14F-4D97-AF65-F5344CB8AC3E}">
        <p14:creationId xmlns:p14="http://schemas.microsoft.com/office/powerpoint/2010/main" val="22910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this is a slide from teaching PPT on Food Waste scheme – one of the grammar focuses is on making precise vocabulary choices and using clear statement sentences for main points. They can compare these with their own summary points on the article.</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17</a:t>
            </a:fld>
            <a:endParaRPr lang="en-US"/>
          </a:p>
        </p:txBody>
      </p:sp>
    </p:spTree>
    <p:extLst>
      <p:ext uri="{BB962C8B-B14F-4D97-AF65-F5344CB8AC3E}">
        <p14:creationId xmlns:p14="http://schemas.microsoft.com/office/powerpoint/2010/main" val="165633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18</a:t>
            </a:fld>
            <a:endParaRPr lang="en-US"/>
          </a:p>
        </p:txBody>
      </p:sp>
    </p:spTree>
    <p:extLst>
      <p:ext uri="{BB962C8B-B14F-4D97-AF65-F5344CB8AC3E}">
        <p14:creationId xmlns:p14="http://schemas.microsoft.com/office/powerpoint/2010/main" val="3333245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Show slides from scheme PPT to illustrate the teaching of adverbs and adverbials in the scheme. Clarify the work being done by these adverbs and their placing within the text.</a:t>
            </a:r>
          </a:p>
          <a:p>
            <a:r>
              <a:rPr lang="en-GB" baseline="0" dirty="0" smtClean="0"/>
              <a:t>Ask them to note other suggestions for single positioning adverbs that could be used – stress that scheme supports building a range of adverbials to add to their existing stock.</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19</a:t>
            </a:fld>
            <a:endParaRPr lang="en-US"/>
          </a:p>
        </p:txBody>
      </p:sp>
    </p:spTree>
    <p:extLst>
      <p:ext uri="{BB962C8B-B14F-4D97-AF65-F5344CB8AC3E}">
        <p14:creationId xmlns:p14="http://schemas.microsoft.com/office/powerpoint/2010/main" val="202022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them to note other connecting phrases that will link ideas across the text – some examples are shown on next slide</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21</a:t>
            </a:fld>
            <a:endParaRPr lang="en-US"/>
          </a:p>
        </p:txBody>
      </p:sp>
    </p:spTree>
    <p:extLst>
      <p:ext uri="{BB962C8B-B14F-4D97-AF65-F5344CB8AC3E}">
        <p14:creationId xmlns:p14="http://schemas.microsoft.com/office/powerpoint/2010/main" val="203429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Invite them to look back at their writing</a:t>
            </a:r>
            <a:r>
              <a:rPr lang="en-GB" baseline="0" dirty="0" smtClean="0"/>
              <a:t> from the first session for ideas, and refer to food waste facts and Independent article. Emphasis on use of adverbs and adverbials to position reader and connect ideas securely.</a:t>
            </a:r>
          </a:p>
          <a:p>
            <a:r>
              <a:rPr lang="en-GB" baseline="0" dirty="0" smtClean="0"/>
              <a:t>Hear some.</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23</a:t>
            </a:fld>
            <a:endParaRPr lang="en-US"/>
          </a:p>
        </p:txBody>
      </p:sp>
    </p:spTree>
    <p:extLst>
      <p:ext uri="{BB962C8B-B14F-4D97-AF65-F5344CB8AC3E}">
        <p14:creationId xmlns:p14="http://schemas.microsoft.com/office/powerpoint/2010/main" val="125847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Third</a:t>
            </a:r>
            <a:r>
              <a:rPr lang="en-GB" baseline="0" dirty="0" smtClean="0"/>
              <a:t> point: thinking of the CPD days we’ve provided as a foundation for teachers to develop similar approaches to teaching writing in their own schools. </a:t>
            </a:r>
          </a:p>
          <a:p>
            <a:r>
              <a:rPr lang="en-GB" baseline="0" dirty="0" smtClean="0"/>
              <a:t>Reminder of </a:t>
            </a:r>
            <a:r>
              <a:rPr lang="en-GB" baseline="0" dirty="0" err="1" smtClean="0"/>
              <a:t>GfW</a:t>
            </a:r>
            <a:r>
              <a:rPr lang="en-GB" baseline="0" dirty="0" smtClean="0"/>
              <a:t> principles on next slide. Can they remember the ‘big four’? Think LEAD (link grammar to effect; grammar taught through examples not lengthy explanations; authentic texts; discussion)</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a:t>
            </a:fld>
            <a:endParaRPr lang="en-US"/>
          </a:p>
        </p:txBody>
      </p:sp>
    </p:spTree>
    <p:extLst>
      <p:ext uri="{BB962C8B-B14F-4D97-AF65-F5344CB8AC3E}">
        <p14:creationId xmlns:p14="http://schemas.microsoft.com/office/powerpoint/2010/main" val="245710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24</a:t>
            </a:fld>
            <a:endParaRPr lang="en-US"/>
          </a:p>
        </p:txBody>
      </p:sp>
    </p:spTree>
    <p:extLst>
      <p:ext uri="{BB962C8B-B14F-4D97-AF65-F5344CB8AC3E}">
        <p14:creationId xmlns:p14="http://schemas.microsoft.com/office/powerpoint/2010/main" val="520451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smtClean="0"/>
              <a:t>Handout</a:t>
            </a:r>
            <a:r>
              <a:rPr lang="en-GB" b="1" dirty="0" smtClean="0"/>
              <a:t>: modal verb</a:t>
            </a:r>
            <a:r>
              <a:rPr lang="en-GB" b="1" baseline="0" dirty="0" smtClean="0"/>
              <a:t> cards – one between 3</a:t>
            </a:r>
            <a:endParaRPr lang="en-GB" b="1" dirty="0" smtClean="0"/>
          </a:p>
          <a:p>
            <a:r>
              <a:rPr lang="en-GB" b="0" baseline="0" dirty="0" smtClean="0"/>
              <a:t>Sort cards into CERTAIN to NOT VERY LIKELY</a:t>
            </a:r>
            <a:r>
              <a:rPr lang="en-GB" b="0" dirty="0" smtClean="0"/>
              <a:t> using sentence above.</a:t>
            </a:r>
          </a:p>
          <a:p>
            <a:r>
              <a:rPr lang="en-GB" b="0" baseline="0" dirty="0" smtClean="0"/>
              <a:t>Feedback re the shades of meaning. Ask them to imagine scenarios in which different choices apply.</a:t>
            </a:r>
          </a:p>
          <a:p>
            <a:r>
              <a:rPr lang="en-GB" b="0" baseline="0" dirty="0" smtClean="0"/>
              <a:t>Focus on modal use to express possibility and certainty in NC.  Touch on other functions as they come up (future, obligation, permission).</a:t>
            </a:r>
          </a:p>
          <a:p>
            <a:r>
              <a:rPr lang="en-GB" b="1" baseline="0" dirty="0" smtClean="0"/>
              <a:t>Talk about ‘ought to’ as marginal modal (also ‘need to’ and one or two others) OR take ‘ought to’ out of our sets.  </a:t>
            </a:r>
          </a:p>
          <a:p>
            <a:endParaRPr lang="en-GB" b="1" baseline="0" dirty="0" smtClean="0"/>
          </a:p>
          <a:p>
            <a:endParaRPr lang="en-GB" b="1" dirty="0" smtClean="0"/>
          </a:p>
        </p:txBody>
      </p:sp>
      <p:sp>
        <p:nvSpPr>
          <p:cNvPr id="4" name="Slide Number Placeholder 3"/>
          <p:cNvSpPr>
            <a:spLocks noGrp="1"/>
          </p:cNvSpPr>
          <p:nvPr>
            <p:ph type="sldNum" sz="quarter" idx="10"/>
          </p:nvPr>
        </p:nvSpPr>
        <p:spPr/>
        <p:txBody>
          <a:bodyPr/>
          <a:lstStyle/>
          <a:p>
            <a:pPr>
              <a:defRPr/>
            </a:pPr>
            <a:fld id="{8C958033-DA38-49D1-9538-252E551A7946}" type="slidenum">
              <a:rPr lang="en-GB" smtClean="0"/>
              <a:pPr>
                <a:defRPr/>
              </a:pPr>
              <a:t>25</a:t>
            </a:fld>
            <a:endParaRPr lang="en-GB"/>
          </a:p>
        </p:txBody>
      </p:sp>
    </p:spTree>
    <p:extLst>
      <p:ext uri="{BB962C8B-B14F-4D97-AF65-F5344CB8AC3E}">
        <p14:creationId xmlns:p14="http://schemas.microsoft.com/office/powerpoint/2010/main" val="1891229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5 </a:t>
            </a:r>
            <a:r>
              <a:rPr lang="en-GB" b="1" baseline="0" dirty="0" err="1" smtClean="0"/>
              <a:t>mins</a:t>
            </a:r>
            <a:r>
              <a:rPr lang="en-GB" b="1" dirty="0" smtClean="0"/>
              <a:t> then take </a:t>
            </a:r>
            <a:r>
              <a:rPr lang="en-GB" b="1" baseline="0" dirty="0" smtClean="0"/>
              <a:t>Feedback:</a:t>
            </a:r>
          </a:p>
          <a:p>
            <a:pPr marL="171450" indent="-171450">
              <a:buFont typeface="Arial" panose="020B0604020202020204" pitchFamily="34" charset="0"/>
              <a:buChar char="•"/>
            </a:pPr>
            <a:r>
              <a:rPr lang="en-GB" b="0" baseline="0" dirty="0" smtClean="0"/>
              <a:t>Change in the modals used across the text – would and could to can – moves to certainty</a:t>
            </a:r>
          </a:p>
          <a:p>
            <a:pPr marL="171450" indent="-171450">
              <a:buFont typeface="Arial" panose="020B0604020202020204" pitchFamily="34" charset="0"/>
              <a:buChar char="•"/>
            </a:pPr>
            <a:r>
              <a:rPr lang="en-GB" b="0" baseline="0" dirty="0" smtClean="0"/>
              <a:t>Used as a persuasive device – paints a possible negative picture and then tells us we have the power (can) to change it.</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b="1" dirty="0" smtClean="0"/>
              <a:t>Then sum up with big ideas on next slide</a:t>
            </a:r>
          </a:p>
          <a:p>
            <a:pPr marL="0" indent="0">
              <a:buFont typeface="Arial" panose="020B0604020202020204" pitchFamily="34" charset="0"/>
              <a:buNone/>
            </a:pPr>
            <a:endParaRPr lang="en-GB" b="0"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26</a:t>
            </a:fld>
            <a:endParaRPr lang="en-US"/>
          </a:p>
        </p:txBody>
      </p:sp>
    </p:spTree>
    <p:extLst>
      <p:ext uri="{BB962C8B-B14F-4D97-AF65-F5344CB8AC3E}">
        <p14:creationId xmlns:p14="http://schemas.microsoft.com/office/powerpoint/2010/main" val="2469251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 slide from Food</a:t>
            </a:r>
            <a:r>
              <a:rPr lang="en-GB" baseline="0" dirty="0" smtClean="0"/>
              <a:t> Waste scheme and explain how focus on modal verbs is dealt with. Try out this idea of ‘volume control’ on Independent article. Pairs/3s – locate where modal verbs are used. How would you rank each in terms of persuasive force in context of arguments across the whole article (loud or soft)?</a:t>
            </a:r>
          </a:p>
          <a:p>
            <a:r>
              <a:rPr lang="en-GB" baseline="0" dirty="0" smtClean="0"/>
              <a:t>Use next slide (also from scheme) for brief feedback.</a:t>
            </a:r>
          </a:p>
        </p:txBody>
      </p:sp>
      <p:sp>
        <p:nvSpPr>
          <p:cNvPr id="4" name="Slide Number Placeholder 3"/>
          <p:cNvSpPr>
            <a:spLocks noGrp="1"/>
          </p:cNvSpPr>
          <p:nvPr>
            <p:ph type="sldNum" sz="quarter" idx="10"/>
          </p:nvPr>
        </p:nvSpPr>
        <p:spPr/>
        <p:txBody>
          <a:bodyPr/>
          <a:lstStyle/>
          <a:p>
            <a:fld id="{88C648E7-3A21-4E05-9F45-05274052E9C8}" type="slidenum">
              <a:rPr lang="en-US" smtClean="0"/>
              <a:pPr/>
              <a:t>27</a:t>
            </a:fld>
            <a:endParaRPr lang="en-US"/>
          </a:p>
        </p:txBody>
      </p:sp>
    </p:spTree>
    <p:extLst>
      <p:ext uri="{BB962C8B-B14F-4D97-AF65-F5344CB8AC3E}">
        <p14:creationId xmlns:p14="http://schemas.microsoft.com/office/powerpoint/2010/main" val="294433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Could point out that as well as contributing to the persuasive force/tone, modals function as a cohesive device, linking ideas across the whole text.</a:t>
            </a:r>
            <a:endParaRPr lang="en-GB"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28</a:t>
            </a:fld>
            <a:endParaRPr lang="en-US"/>
          </a:p>
        </p:txBody>
      </p:sp>
    </p:spTree>
    <p:extLst>
      <p:ext uri="{BB962C8B-B14F-4D97-AF65-F5344CB8AC3E}">
        <p14:creationId xmlns:p14="http://schemas.microsoft.com/office/powerpoint/2010/main" val="3579723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point</a:t>
            </a:r>
            <a:r>
              <a:rPr lang="en-GB" baseline="0" dirty="0" smtClean="0"/>
              <a:t>:</a:t>
            </a:r>
          </a:p>
          <a:p>
            <a:r>
              <a:rPr lang="en-GB" baseline="0" dirty="0" smtClean="0"/>
              <a:t>Can’t say musts, </a:t>
            </a:r>
            <a:r>
              <a:rPr lang="en-GB" baseline="0" dirty="0" err="1" smtClean="0"/>
              <a:t>mights</a:t>
            </a:r>
            <a:r>
              <a:rPr lang="en-GB" baseline="0" dirty="0" smtClean="0"/>
              <a:t> </a:t>
            </a:r>
            <a:r>
              <a:rPr lang="en-GB" baseline="0" dirty="0" err="1" smtClean="0"/>
              <a:t>etc</a:t>
            </a:r>
            <a:r>
              <a:rPr lang="en-GB" baseline="0" dirty="0" smtClean="0"/>
              <a:t> </a:t>
            </a:r>
            <a:r>
              <a:rPr lang="en-GB" b="1" baseline="0" dirty="0" smtClean="0"/>
              <a:t>o</a:t>
            </a:r>
            <a:r>
              <a:rPr lang="en-GB" baseline="0" dirty="0" smtClean="0"/>
              <a:t>r </a:t>
            </a:r>
            <a:r>
              <a:rPr lang="en-GB" baseline="0" dirty="0" err="1" smtClean="0"/>
              <a:t>coulding</a:t>
            </a:r>
            <a:r>
              <a:rPr lang="en-GB" baseline="0" dirty="0" smtClean="0"/>
              <a:t> </a:t>
            </a:r>
            <a:r>
              <a:rPr lang="en-GB" baseline="0" dirty="0" err="1" smtClean="0"/>
              <a:t>etc</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29</a:t>
            </a:fld>
            <a:endParaRPr lang="en-US"/>
          </a:p>
        </p:txBody>
      </p:sp>
    </p:spTree>
    <p:extLst>
      <p:ext uri="{BB962C8B-B14F-4D97-AF65-F5344CB8AC3E}">
        <p14:creationId xmlns:p14="http://schemas.microsoft.com/office/powerpoint/2010/main" val="499293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15 </a:t>
            </a:r>
            <a:r>
              <a:rPr lang="en-GB" b="0" dirty="0" err="1" smtClean="0"/>
              <a:t>mins</a:t>
            </a:r>
            <a:r>
              <a:rPr lang="en-GB" b="0" dirty="0" smtClean="0"/>
              <a:t> - point out emphasis</a:t>
            </a:r>
            <a:r>
              <a:rPr lang="en-GB" b="0" baseline="0" dirty="0" smtClean="0"/>
              <a:t> in Food Waste scheme on redrafting, both to revise what is said and how it’s said </a:t>
            </a:r>
            <a:r>
              <a:rPr lang="en-GB" b="0" baseline="0" dirty="0" err="1" smtClean="0"/>
              <a:t>eg</a:t>
            </a:r>
            <a:r>
              <a:rPr lang="en-GB" b="0" baseline="0" dirty="0" smtClean="0"/>
              <a:t> use of additional video material half way through scheme to check students have enough ideas to be persuasive with; emphasis on trying out what has been taught, collaboratively and then independently – illustrated in next 2 slides from Intervention school. Leads to 5 </a:t>
            </a:r>
            <a:r>
              <a:rPr lang="en-GB" b="0" baseline="0" dirty="0" err="1" smtClean="0"/>
              <a:t>mins</a:t>
            </a:r>
            <a:r>
              <a:rPr lang="en-GB" b="0" baseline="0" dirty="0" smtClean="0"/>
              <a:t> revision/strengthening of own writing (opening paragraph to letter they wrote collaboratively early in day).</a:t>
            </a:r>
            <a:endParaRPr lang="en-GB" b="0"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30</a:t>
            </a:fld>
            <a:endParaRPr lang="en-US"/>
          </a:p>
        </p:txBody>
      </p:sp>
    </p:spTree>
    <p:extLst>
      <p:ext uri="{BB962C8B-B14F-4D97-AF65-F5344CB8AC3E}">
        <p14:creationId xmlns:p14="http://schemas.microsoft.com/office/powerpoint/2010/main" val="520451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Draft</a:t>
            </a:r>
            <a:r>
              <a:rPr lang="en-GB" baseline="0" dirty="0" smtClean="0"/>
              <a:t> of persuasive letter to local MP from student at </a:t>
            </a:r>
            <a:r>
              <a:rPr lang="en-GB" baseline="0" dirty="0" err="1" smtClean="0"/>
              <a:t>Gleadless</a:t>
            </a:r>
            <a:r>
              <a:rPr lang="en-GB" baseline="0" dirty="0" smtClean="0"/>
              <a:t> Primary in Sheffield: </a:t>
            </a:r>
          </a:p>
          <a:p>
            <a:r>
              <a:rPr lang="en-GB" baseline="0" dirty="0" smtClean="0"/>
              <a:t>Dear Ms </a:t>
            </a:r>
            <a:r>
              <a:rPr lang="en-GB" baseline="0" dirty="0" err="1" smtClean="0"/>
              <a:t>Haigh</a:t>
            </a:r>
            <a:r>
              <a:rPr lang="en-GB" baseline="0" dirty="0" smtClean="0"/>
              <a:t>, I</a:t>
            </a:r>
            <a:r>
              <a:rPr lang="en-GB" dirty="0" smtClean="0"/>
              <a:t> am writing to you about food waste and how</a:t>
            </a:r>
            <a:r>
              <a:rPr lang="en-GB" baseline="0" dirty="0" smtClean="0"/>
              <a:t> it affects our planet. We live in a society where food waste seems to be everywhere. Around 19 per cent of the overall food bought by households is wasted. This must change. If 7.2 million tonnes of food is wasted then think about how much carbon dioxide is released into the atmosphere.</a:t>
            </a:r>
          </a:p>
          <a:p>
            <a:r>
              <a:rPr lang="en-GB" baseline="0" dirty="0" smtClean="0"/>
              <a:t>Discuss: what works well? How is the student using what they have been taught in the Food Waste scheme? How might this draft be improved?</a:t>
            </a:r>
          </a:p>
          <a:p>
            <a:r>
              <a:rPr lang="en-GB" baseline="0" dirty="0" smtClean="0"/>
              <a:t>Could mention: use of clear opening statement sentence; use of statistics; use of ‘think about’ to address reader directly; positioning vocabulary to make opinion clear </a:t>
            </a:r>
            <a:r>
              <a:rPr lang="en-GB" baseline="0" dirty="0" err="1" smtClean="0"/>
              <a:t>eg</a:t>
            </a:r>
            <a:r>
              <a:rPr lang="en-GB" baseline="0" dirty="0" smtClean="0"/>
              <a:t> ‘food waste seems to be </a:t>
            </a:r>
            <a:r>
              <a:rPr lang="en-GB" i="1" baseline="0" dirty="0" smtClean="0"/>
              <a:t>everywhere</a:t>
            </a:r>
            <a:r>
              <a:rPr lang="en-GB" baseline="0" dirty="0" smtClean="0"/>
              <a:t>’; choice of </a:t>
            </a:r>
            <a:r>
              <a:rPr lang="en-GB" baseline="0" dirty="0" err="1" smtClean="0"/>
              <a:t>foreceful</a:t>
            </a:r>
            <a:r>
              <a:rPr lang="en-GB" baseline="0" dirty="0" smtClean="0"/>
              <a:t> modal, ‘must’.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31</a:t>
            </a:fld>
            <a:endParaRPr lang="en-US"/>
          </a:p>
        </p:txBody>
      </p:sp>
    </p:spTree>
    <p:extLst>
      <p:ext uri="{BB962C8B-B14F-4D97-AF65-F5344CB8AC3E}">
        <p14:creationId xmlns:p14="http://schemas.microsoft.com/office/powerpoint/2010/main" val="2201921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Changes</a:t>
            </a:r>
            <a:r>
              <a:rPr lang="en-GB" baseline="0" dirty="0" smtClean="0"/>
              <a:t> following class discussion and a specific individual intervention by the teacher:</a:t>
            </a:r>
          </a:p>
          <a:p>
            <a:r>
              <a:rPr lang="en-GB" baseline="0" dirty="0" smtClean="0"/>
              <a:t>Ms to Madam </a:t>
            </a:r>
            <a:r>
              <a:rPr lang="en-GB" baseline="0" dirty="0" err="1" smtClean="0"/>
              <a:t>Haigh</a:t>
            </a:r>
            <a:r>
              <a:rPr lang="en-GB" baseline="0" dirty="0" smtClean="0"/>
              <a:t> – not really appropriate. Reminder that not all changes actually improve!</a:t>
            </a:r>
          </a:p>
          <a:p>
            <a:r>
              <a:rPr lang="en-GB" baseline="0" dirty="0" smtClean="0"/>
              <a:t>‘Around 19% of the food bought’ to ‘A staggering 19%’ – a much more effective change’ – it affects the sentence rhythm and intonation for extra emphasis on the fact. </a:t>
            </a:r>
          </a:p>
          <a:p>
            <a:r>
              <a:rPr lang="en-GB" baseline="0" dirty="0" smtClean="0"/>
              <a:t>Inclusion of exclamation mark – appropriate emphasis – sparingly used in piece so really draws attention to the demand and reinforces choice of modal ‘must’.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32</a:t>
            </a:fld>
            <a:endParaRPr lang="en-US"/>
          </a:p>
        </p:txBody>
      </p:sp>
    </p:spTree>
    <p:extLst>
      <p:ext uri="{BB962C8B-B14F-4D97-AF65-F5344CB8AC3E}">
        <p14:creationId xmlns:p14="http://schemas.microsoft.com/office/powerpoint/2010/main" val="2201921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from Food Waste scheme.</a:t>
            </a:r>
          </a:p>
          <a:p>
            <a:r>
              <a:rPr lang="en-GB" dirty="0" smtClean="0"/>
              <a:t>Activity: In the light of teaching about adverbials and modals,</a:t>
            </a:r>
            <a:r>
              <a:rPr lang="en-GB" baseline="0" dirty="0" smtClean="0"/>
              <a:t> r</a:t>
            </a:r>
            <a:r>
              <a:rPr lang="en-GB" dirty="0" smtClean="0"/>
              <a:t>evise </a:t>
            </a:r>
            <a:r>
              <a:rPr lang="en-GB" baseline="0" dirty="0" smtClean="0"/>
              <a:t>the opening paragraph for newspaper letter from earlier in the day.</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33</a:t>
            </a:fld>
            <a:endParaRPr lang="en-US"/>
          </a:p>
        </p:txBody>
      </p:sp>
    </p:spTree>
    <p:extLst>
      <p:ext uri="{BB962C8B-B14F-4D97-AF65-F5344CB8AC3E}">
        <p14:creationId xmlns:p14="http://schemas.microsoft.com/office/powerpoint/2010/main" val="343658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LEAD! Link/examples/authentic text/discussion</a:t>
            </a:r>
            <a:endParaRPr lang="en-GB" dirty="0"/>
          </a:p>
        </p:txBody>
      </p:sp>
      <p:sp>
        <p:nvSpPr>
          <p:cNvPr id="4" name="Slide Number Placeholder 3"/>
          <p:cNvSpPr>
            <a:spLocks noGrp="1"/>
          </p:cNvSpPr>
          <p:nvPr>
            <p:ph type="sldNum" sz="quarter" idx="10"/>
          </p:nvPr>
        </p:nvSpPr>
        <p:spPr/>
        <p:txBody>
          <a:bodyPr/>
          <a:lstStyle/>
          <a:p>
            <a:fld id="{89386896-0B8F-4F53-AC0D-2C1ACB4E414C}" type="slidenum">
              <a:rPr lang="en-GB" smtClean="0"/>
              <a:pPr/>
              <a:t>3</a:t>
            </a:fld>
            <a:endParaRPr lang="en-GB"/>
          </a:p>
        </p:txBody>
      </p:sp>
    </p:spTree>
    <p:extLst>
      <p:ext uri="{BB962C8B-B14F-4D97-AF65-F5344CB8AC3E}">
        <p14:creationId xmlns:p14="http://schemas.microsoft.com/office/powerpoint/2010/main" val="4106201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 session aims to support</a:t>
            </a:r>
            <a:r>
              <a:rPr lang="en-GB" baseline="0" dirty="0" smtClean="0"/>
              <a:t> own planning and teaching of grammar for writing</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34</a:t>
            </a:fld>
            <a:endParaRPr lang="en-US"/>
          </a:p>
        </p:txBody>
      </p:sp>
    </p:spTree>
    <p:extLst>
      <p:ext uri="{BB962C8B-B14F-4D97-AF65-F5344CB8AC3E}">
        <p14:creationId xmlns:p14="http://schemas.microsoft.com/office/powerpoint/2010/main" val="1979455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35</a:t>
            </a:fld>
            <a:endParaRPr lang="en-US"/>
          </a:p>
        </p:txBody>
      </p:sp>
    </p:spTree>
    <p:extLst>
      <p:ext uri="{BB962C8B-B14F-4D97-AF65-F5344CB8AC3E}">
        <p14:creationId xmlns:p14="http://schemas.microsoft.com/office/powerpoint/2010/main" val="3623443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36</a:t>
            </a:fld>
            <a:endParaRPr lang="en-US"/>
          </a:p>
        </p:txBody>
      </p:sp>
    </p:spTree>
    <p:extLst>
      <p:ext uri="{BB962C8B-B14F-4D97-AF65-F5344CB8AC3E}">
        <p14:creationId xmlns:p14="http://schemas.microsoft.com/office/powerpoint/2010/main" val="102059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37</a:t>
            </a:fld>
            <a:endParaRPr lang="en-US"/>
          </a:p>
        </p:txBody>
      </p:sp>
    </p:spTree>
    <p:extLst>
      <p:ext uri="{BB962C8B-B14F-4D97-AF65-F5344CB8AC3E}">
        <p14:creationId xmlns:p14="http://schemas.microsoft.com/office/powerpoint/2010/main" val="1089737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38</a:t>
            </a:fld>
            <a:endParaRPr lang="en-US"/>
          </a:p>
        </p:txBody>
      </p:sp>
    </p:spTree>
    <p:extLst>
      <p:ext uri="{BB962C8B-B14F-4D97-AF65-F5344CB8AC3E}">
        <p14:creationId xmlns:p14="http://schemas.microsoft.com/office/powerpoint/2010/main" val="670926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39</a:t>
            </a:fld>
            <a:endParaRPr lang="en-US"/>
          </a:p>
        </p:txBody>
      </p:sp>
    </p:spTree>
    <p:extLst>
      <p:ext uri="{BB962C8B-B14F-4D97-AF65-F5344CB8AC3E}">
        <p14:creationId xmlns:p14="http://schemas.microsoft.com/office/powerpoint/2010/main" val="2013021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40</a:t>
            </a:fld>
            <a:endParaRPr lang="en-US"/>
          </a:p>
        </p:txBody>
      </p:sp>
    </p:spTree>
    <p:extLst>
      <p:ext uri="{BB962C8B-B14F-4D97-AF65-F5344CB8AC3E}">
        <p14:creationId xmlns:p14="http://schemas.microsoft.com/office/powerpoint/2010/main" val="103869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Emphasise practical use of subject knowledge. In next </a:t>
            </a:r>
            <a:r>
              <a:rPr lang="en-GB" baseline="0" dirty="0" smtClean="0"/>
              <a:t>30 </a:t>
            </a:r>
            <a:r>
              <a:rPr lang="en-GB" baseline="0" dirty="0" err="1" smtClean="0"/>
              <a:t>mins</a:t>
            </a:r>
            <a:r>
              <a:rPr lang="en-GB" baseline="0" dirty="0" smtClean="0"/>
              <a:t> we </a:t>
            </a:r>
            <a:r>
              <a:rPr lang="en-GB" baseline="0" dirty="0" smtClean="0"/>
              <a:t>want to focus on:</a:t>
            </a:r>
          </a:p>
          <a:p>
            <a:pPr marL="171450" indent="-171450">
              <a:buFont typeface="Arial" panose="020B0604020202020204" pitchFamily="34" charset="0"/>
              <a:buChar char="•"/>
            </a:pPr>
            <a:r>
              <a:rPr lang="en-GB" baseline="0" dirty="0" smtClean="0"/>
              <a:t>Modelling how to take the approach we’ve been working on and apply that to other texts that you might choose to teach from</a:t>
            </a:r>
          </a:p>
          <a:p>
            <a:pPr marL="171450" indent="-171450">
              <a:buFont typeface="Arial" panose="020B0604020202020204" pitchFamily="34" charset="0"/>
              <a:buChar char="•"/>
            </a:pPr>
            <a:r>
              <a:rPr lang="en-GB" baseline="0" dirty="0" smtClean="0"/>
              <a:t>Unpicking what you need to do to get to a place where you can create your own units like Merlin and Persuasive Writing</a:t>
            </a:r>
          </a:p>
          <a:p>
            <a:pPr marL="171450" indent="-171450">
              <a:buFont typeface="Arial" panose="020B0604020202020204" pitchFamily="34" charset="0"/>
              <a:buChar char="•"/>
            </a:pPr>
            <a:r>
              <a:rPr lang="en-GB" baseline="0" dirty="0" smtClean="0"/>
              <a:t>Giving you a chance to have a go at applying yourself using a text that we’ve brought.</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41</a:t>
            </a:fld>
            <a:endParaRPr lang="en-US"/>
          </a:p>
        </p:txBody>
      </p:sp>
    </p:spTree>
    <p:extLst>
      <p:ext uri="{BB962C8B-B14F-4D97-AF65-F5344CB8AC3E}">
        <p14:creationId xmlns:p14="http://schemas.microsoft.com/office/powerpoint/2010/main" val="517648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Summarising the </a:t>
            </a:r>
            <a:r>
              <a:rPr lang="en-GB" dirty="0" smtClean="0"/>
              <a:t>process we will model</a:t>
            </a:r>
            <a:r>
              <a:rPr lang="en-GB" baseline="0" dirty="0" smtClean="0"/>
              <a:t> using ‘The Long Walk’</a:t>
            </a:r>
            <a:endParaRPr lang="en-GB" dirty="0"/>
          </a:p>
        </p:txBody>
      </p:sp>
      <p:sp>
        <p:nvSpPr>
          <p:cNvPr id="4" name="Slide Number Placeholder 3"/>
          <p:cNvSpPr>
            <a:spLocks noGrp="1"/>
          </p:cNvSpPr>
          <p:nvPr>
            <p:ph type="sldNum" sz="quarter" idx="10"/>
          </p:nvPr>
        </p:nvSpPr>
        <p:spPr/>
        <p:txBody>
          <a:bodyPr/>
          <a:lstStyle/>
          <a:p>
            <a:fld id="{C380497D-1873-41D2-83B8-70CA552CD29C}" type="slidenum">
              <a:rPr lang="en-GB" smtClean="0"/>
              <a:t>42</a:t>
            </a:fld>
            <a:endParaRPr lang="en-GB"/>
          </a:p>
        </p:txBody>
      </p:sp>
    </p:spTree>
    <p:extLst>
      <p:ext uri="{BB962C8B-B14F-4D97-AF65-F5344CB8AC3E}">
        <p14:creationId xmlns:p14="http://schemas.microsoft.com/office/powerpoint/2010/main" val="2849062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Read story</a:t>
            </a:r>
          </a:p>
          <a:p>
            <a:r>
              <a:rPr lang="en-GB" b="0" dirty="0" smtClean="0"/>
              <a:t>Then video clip to model</a:t>
            </a:r>
            <a:r>
              <a:rPr lang="en-GB" b="0" baseline="0" dirty="0" smtClean="0"/>
              <a:t> the talk</a:t>
            </a:r>
          </a:p>
          <a:p>
            <a:r>
              <a:rPr lang="en-GB" b="0" baseline="0" dirty="0" smtClean="0"/>
              <a:t>Then continue the conversation in pairs – might want to look at different parts.</a:t>
            </a:r>
          </a:p>
          <a:p>
            <a:r>
              <a:rPr lang="en-GB" b="0" baseline="0" dirty="0" smtClean="0"/>
              <a:t>Following that discussion, Joy and </a:t>
            </a:r>
            <a:r>
              <a:rPr lang="en-GB" b="0" baseline="0" dirty="0" err="1" smtClean="0"/>
              <a:t>Becca</a:t>
            </a:r>
            <a:r>
              <a:rPr lang="en-GB" b="0" baseline="0" dirty="0" smtClean="0"/>
              <a:t> honed it down to 2 things:</a:t>
            </a:r>
          </a:p>
          <a:p>
            <a:pPr marL="171450" indent="-171450">
              <a:buFont typeface="Arial" panose="020B0604020202020204" pitchFamily="34" charset="0"/>
              <a:buChar char="•"/>
            </a:pPr>
            <a:r>
              <a:rPr lang="en-GB" b="0" baseline="0" dirty="0" smtClean="0"/>
              <a:t>Telling through the boy’s eyes</a:t>
            </a:r>
          </a:p>
          <a:p>
            <a:pPr marL="171450" indent="-171450">
              <a:buFont typeface="Arial" panose="020B0604020202020204" pitchFamily="34" charset="0"/>
              <a:buChar char="•"/>
            </a:pPr>
            <a:r>
              <a:rPr lang="en-GB" b="0" baseline="0" dirty="0" smtClean="0"/>
              <a:t>Sense of place</a:t>
            </a:r>
          </a:p>
          <a:p>
            <a:r>
              <a:rPr lang="en-GB" baseline="0" dirty="0" smtClean="0"/>
              <a:t>Attending to the things that are really significant – understanding how the writer has created the effect that is so powerful.</a:t>
            </a:r>
          </a:p>
          <a:p>
            <a:r>
              <a:rPr lang="en-GB" baseline="0" dirty="0" smtClean="0"/>
              <a:t>Not much in the way of a plot!</a:t>
            </a:r>
          </a:p>
          <a:p>
            <a:r>
              <a:rPr lang="en-GB" baseline="0" dirty="0" smtClean="0"/>
              <a:t>Talk about choice of setting as teaching focus – strong sense of the journey to a new place. Evocative descriptions.</a:t>
            </a:r>
          </a:p>
          <a:p>
            <a:endParaRPr lang="en-GB" baseline="0" dirty="0" smtClean="0"/>
          </a:p>
        </p:txBody>
      </p:sp>
      <p:sp>
        <p:nvSpPr>
          <p:cNvPr id="4" name="Slide Number Placeholder 3"/>
          <p:cNvSpPr>
            <a:spLocks noGrp="1"/>
          </p:cNvSpPr>
          <p:nvPr>
            <p:ph type="sldNum" sz="quarter" idx="10"/>
          </p:nvPr>
        </p:nvSpPr>
        <p:spPr/>
        <p:txBody>
          <a:bodyPr/>
          <a:lstStyle/>
          <a:p>
            <a:fld id="{88C648E7-3A21-4E05-9F45-05274052E9C8}" type="slidenum">
              <a:rPr lang="en-US" smtClean="0"/>
              <a:pPr/>
              <a:t>43</a:t>
            </a:fld>
            <a:endParaRPr lang="en-US"/>
          </a:p>
        </p:txBody>
      </p:sp>
    </p:spTree>
    <p:extLst>
      <p:ext uri="{BB962C8B-B14F-4D97-AF65-F5344CB8AC3E}">
        <p14:creationId xmlns:p14="http://schemas.microsoft.com/office/powerpoint/2010/main" val="108272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Reminder of meaningful and creative contexts for teaching writing. Leads into explanation of food waste topic on next slides.</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a:t>
            </a:fld>
            <a:endParaRPr lang="en-US"/>
          </a:p>
        </p:txBody>
      </p:sp>
    </p:spTree>
    <p:extLst>
      <p:ext uri="{BB962C8B-B14F-4D97-AF65-F5344CB8AC3E}">
        <p14:creationId xmlns:p14="http://schemas.microsoft.com/office/powerpoint/2010/main" val="743517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Introduce term </a:t>
            </a:r>
            <a:r>
              <a:rPr lang="en-GB" b="1" baseline="0" dirty="0" err="1" smtClean="0"/>
              <a:t>Writerly</a:t>
            </a:r>
            <a:r>
              <a:rPr lang="en-GB" b="1" baseline="0" dirty="0" smtClean="0"/>
              <a:t> Knowledge Chart – show blank side on </a:t>
            </a:r>
            <a:r>
              <a:rPr lang="en-GB" b="1" baseline="0" dirty="0" err="1" smtClean="0"/>
              <a:t>handout</a:t>
            </a:r>
            <a:r>
              <a:rPr lang="en-GB" b="1" baseline="0" dirty="0" smtClean="0"/>
              <a:t> and make it clear that this is a teacher tool.</a:t>
            </a:r>
          </a:p>
          <a:p>
            <a:pPr marL="0" marR="0" indent="0" algn="l" defTabSz="914400" rtl="0" eaLnBrk="1" fontAlgn="base" latinLnBrk="0" hangingPunct="1">
              <a:lnSpc>
                <a:spcPct val="100000"/>
              </a:lnSpc>
              <a:spcBef>
                <a:spcPct val="30000"/>
              </a:spcBef>
              <a:spcAft>
                <a:spcPct val="0"/>
              </a:spcAft>
              <a:buClrTx/>
              <a:buSzTx/>
              <a:buFontTx/>
              <a:buNone/>
              <a:tabLst/>
              <a:defRPr/>
            </a:pPr>
            <a:r>
              <a:rPr lang="en-GB" b="0" baseline="0" dirty="0" smtClean="0"/>
              <a:t>What we’ve done so far is start thinking about the first column and engaged with text. </a:t>
            </a:r>
            <a:r>
              <a:rPr lang="en-GB" dirty="0" smtClean="0"/>
              <a:t>Going to go</a:t>
            </a:r>
            <a:r>
              <a:rPr lang="en-GB" baseline="0" dirty="0" smtClean="0"/>
              <a:t> a bit deeper now in terms of thinking about effects. </a:t>
            </a:r>
          </a:p>
          <a:p>
            <a:endParaRPr lang="en-GB" b="0" dirty="0" smtClean="0"/>
          </a:p>
          <a:p>
            <a:r>
              <a:rPr lang="en-GB" baseline="0" dirty="0" smtClean="0"/>
              <a:t>Explain </a:t>
            </a:r>
            <a:r>
              <a:rPr lang="en-GB" baseline="0" dirty="0" smtClean="0"/>
              <a:t>3 columns of blank chart</a:t>
            </a:r>
            <a:endParaRPr lang="en-GB" dirty="0" smtClean="0"/>
          </a:p>
          <a:p>
            <a:r>
              <a:rPr lang="en-GB" dirty="0" smtClean="0"/>
              <a:t>This is all about us as adults and teachers:</a:t>
            </a:r>
          </a:p>
          <a:p>
            <a:pPr marL="228600" indent="-228600">
              <a:buAutoNum type="arabicPeriod"/>
            </a:pPr>
            <a:r>
              <a:rPr lang="en-GB" baseline="0" dirty="0" smtClean="0"/>
              <a:t>being able to look at a text, notice the effect/impact – start engaging creatively/imaginatively with the ideas and the purpose of the text. </a:t>
            </a:r>
          </a:p>
          <a:p>
            <a:pPr marL="228600" indent="-228600">
              <a:buAutoNum type="arabicPeriod"/>
            </a:pPr>
            <a:r>
              <a:rPr lang="en-GB" baseline="0" dirty="0" smtClean="0"/>
              <a:t>Identifying what creates the effects/impact </a:t>
            </a:r>
            <a:r>
              <a:rPr lang="en-GB" baseline="0" dirty="0" err="1" smtClean="0"/>
              <a:t>eg</a:t>
            </a:r>
            <a:r>
              <a:rPr lang="en-GB" baseline="0" dirty="0" smtClean="0"/>
              <a:t> vocab choice, layout, illustrations, whole text elements BUT crucially the grammar. Column 3 is where you note down </a:t>
            </a:r>
            <a:r>
              <a:rPr lang="en-GB" baseline="0" dirty="0" err="1" smtClean="0"/>
              <a:t>egs</a:t>
            </a:r>
            <a:r>
              <a:rPr lang="en-GB" baseline="0" dirty="0" smtClean="0"/>
              <a:t> – these are really useful then when you are planning activities and discussing with the children.</a:t>
            </a:r>
          </a:p>
          <a:p>
            <a:pPr marL="228600" indent="-228600">
              <a:buAutoNum type="arabicPeriod"/>
            </a:pPr>
            <a:endParaRPr lang="en-GB" baseline="0" dirty="0" smtClean="0"/>
          </a:p>
          <a:p>
            <a:pPr marL="228600" indent="-228600">
              <a:buAutoNum type="arabicPeriod"/>
            </a:pPr>
            <a:r>
              <a:rPr lang="en-GB" baseline="0" dirty="0" smtClean="0"/>
              <a:t>Planning appropriate activities that will enable the children to create similar effects when they write their own texts – again we would think more widely than grammar but we will focus on this for what we are doing today. </a:t>
            </a:r>
            <a:r>
              <a:rPr lang="en-GB" b="1" baseline="0" dirty="0" smtClean="0"/>
              <a:t>Need to think carefully about selecting the part of the text that you want to use to exemplify the grammar and what sort of grammar activities will enable the children to talk about effects, experiment and play with the language and then to apply themselves and evaluate the effect that they get.  (Think about what we modelled for you in the Merlin text – selected particular parts to teach specific grammar).</a:t>
            </a:r>
          </a:p>
          <a:p>
            <a:pPr marL="0" indent="0">
              <a:buNone/>
            </a:pPr>
            <a:r>
              <a:rPr lang="en-GB" b="0" baseline="0" dirty="0" smtClean="0"/>
              <a:t>It’s not just about seeing that the text has complex sentences, practising how you form them and then putting them in a success criteria when they do their writing. Hopefully we’ve shown you that we are engaging with the effects and meaning of grammar at a deeper level than this.</a:t>
            </a:r>
          </a:p>
          <a:p>
            <a:endParaRPr lang="en-GB" b="1"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Pull </a:t>
            </a:r>
            <a:r>
              <a:rPr lang="en-GB" baseline="0" dirty="0" smtClean="0"/>
              <a:t>together: We are gradually narrowing in from thinking about the big element of narrative we want to focus on (setting or character?) through to the best sections that illustrate this.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1" baseline="0" dirty="0" smtClean="0"/>
              <a:t>Show them the filled in WKC </a:t>
            </a:r>
            <a:r>
              <a:rPr lang="en-GB" baseline="0" dirty="0" smtClean="0"/>
              <a:t>and explain how it works – big areas + going back in and looking more closely at how it’s done.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This is where we begin to identify what grammar focuses we might be taking (as well as noting specific vocab use). It all comes from becoming aware of what we noticed and then finding out how it was done.  Nothing else!</a:t>
            </a:r>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Talk about focusing on one or two key areas to teach but might think about Good Developing Struggling writers </a:t>
            </a:r>
            <a:r>
              <a:rPr lang="en-GB" baseline="0" dirty="0" err="1" smtClean="0"/>
              <a:t>eg</a:t>
            </a:r>
            <a:r>
              <a:rPr lang="en-GB" baseline="0" dirty="0" smtClean="0"/>
              <a:t> we are choosing setting but might do with point of view/positioning the reader/characterisation through dialogue.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smtClean="0"/>
              <a:t>Once we are here, we are ready to plan some specific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44</a:t>
            </a:fld>
            <a:endParaRPr lang="en-US"/>
          </a:p>
        </p:txBody>
      </p:sp>
    </p:spTree>
    <p:extLst>
      <p:ext uri="{BB962C8B-B14F-4D97-AF65-F5344CB8AC3E}">
        <p14:creationId xmlns:p14="http://schemas.microsoft.com/office/powerpoint/2010/main" val="37433928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45</a:t>
            </a:fld>
            <a:endParaRPr lang="en-US"/>
          </a:p>
        </p:txBody>
      </p:sp>
    </p:spTree>
    <p:extLst>
      <p:ext uri="{BB962C8B-B14F-4D97-AF65-F5344CB8AC3E}">
        <p14:creationId xmlns:p14="http://schemas.microsoft.com/office/powerpoint/2010/main" val="146345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aseline="0" dirty="0" smtClean="0"/>
              <a:t>Remind of range of activities we’ve done – not exhaustive.</a:t>
            </a:r>
          </a:p>
          <a:p>
            <a:pPr marL="0" indent="0">
              <a:buNone/>
            </a:pPr>
            <a:r>
              <a:rPr lang="en-GB" baseline="0" dirty="0" smtClean="0"/>
              <a:t>Each time we’ve focused on an element of grammar, we’ve worked through a sequence of activities. Thought logically how to build up understanding of the grammar, move to practising and then application for meaning.</a:t>
            </a:r>
          </a:p>
          <a:p>
            <a:pPr marL="0" indent="0">
              <a:buNone/>
            </a:pPr>
            <a:endParaRPr lang="en-GB" baseline="0" dirty="0" smtClean="0"/>
          </a:p>
          <a:p>
            <a:pPr marL="228600" indent="-228600">
              <a:buAutoNum type="arabicPeriod"/>
            </a:pPr>
            <a:r>
              <a:rPr lang="en-GB" baseline="0" dirty="0" smtClean="0"/>
              <a:t>Ahmed’s Secret; RSPB </a:t>
            </a:r>
            <a:r>
              <a:rPr lang="en-GB" baseline="0" dirty="0" smtClean="0"/>
              <a:t>letter</a:t>
            </a:r>
            <a:endParaRPr lang="en-GB" baseline="0" dirty="0" smtClean="0"/>
          </a:p>
          <a:p>
            <a:pPr marL="228600" indent="-228600">
              <a:buAutoNum type="arabicPeriod"/>
            </a:pPr>
            <a:r>
              <a:rPr lang="en-GB" baseline="0" dirty="0" smtClean="0"/>
              <a:t>Phrase, Clause, Sentence</a:t>
            </a:r>
          </a:p>
          <a:p>
            <a:pPr marL="228600" indent="-228600">
              <a:buAutoNum type="arabicPeriod"/>
            </a:pPr>
            <a:r>
              <a:rPr lang="en-GB" baseline="0" dirty="0" smtClean="0"/>
              <a:t>SV inversion – ordering the parts in different ways</a:t>
            </a:r>
          </a:p>
          <a:p>
            <a:pPr marL="228600" indent="-228600">
              <a:buAutoNum type="arabicPeriod"/>
            </a:pPr>
            <a:r>
              <a:rPr lang="en-GB" baseline="0" dirty="0" smtClean="0"/>
              <a:t>NPs with dragon picture</a:t>
            </a:r>
          </a:p>
          <a:p>
            <a:pPr marL="228600" indent="-228600">
              <a:buAutoNum type="arabicPeriod"/>
            </a:pPr>
            <a:r>
              <a:rPr lang="en-GB" baseline="0" dirty="0" smtClean="0"/>
              <a:t>NP chart and verb chart with modals and other auxiliaries</a:t>
            </a:r>
          </a:p>
          <a:p>
            <a:pPr marL="228600" indent="-228600">
              <a:buAutoNum type="arabicPeriod"/>
            </a:pPr>
            <a:r>
              <a:rPr lang="en-GB" baseline="0" dirty="0" smtClean="0"/>
              <a:t>Modal </a:t>
            </a:r>
            <a:r>
              <a:rPr lang="en-GB" baseline="0" dirty="0" smtClean="0"/>
              <a:t>verbs</a:t>
            </a:r>
            <a:endParaRPr lang="en-GB" baseline="0" dirty="0" smtClean="0"/>
          </a:p>
          <a:p>
            <a:pPr marL="228600" indent="-228600">
              <a:buAutoNum type="arabicPeriod"/>
            </a:pPr>
            <a:r>
              <a:rPr lang="en-GB" baseline="0" dirty="0" smtClean="0"/>
              <a:t>Merlin </a:t>
            </a:r>
            <a:r>
              <a:rPr lang="en-GB" baseline="0" dirty="0" smtClean="0"/>
              <a:t>clips</a:t>
            </a:r>
            <a:endParaRPr lang="en-GB" baseline="0" dirty="0" smtClean="0"/>
          </a:p>
          <a:p>
            <a:pPr marL="228600" indent="-228600">
              <a:buAutoNum type="arabicPeriod"/>
            </a:pPr>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46</a:t>
            </a:fld>
            <a:endParaRPr lang="en-US"/>
          </a:p>
        </p:txBody>
      </p:sp>
    </p:spTree>
    <p:extLst>
      <p:ext uri="{BB962C8B-B14F-4D97-AF65-F5344CB8AC3E}">
        <p14:creationId xmlns:p14="http://schemas.microsoft.com/office/powerpoint/2010/main" val="1684066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725488"/>
            <a:ext cx="4827587" cy="3621087"/>
          </a:xfrm>
        </p:spPr>
      </p:sp>
      <p:sp>
        <p:nvSpPr>
          <p:cNvPr id="3" name="Notes Placeholder 2"/>
          <p:cNvSpPr>
            <a:spLocks noGrp="1"/>
          </p:cNvSpPr>
          <p:nvPr>
            <p:ph type="body" idx="1"/>
          </p:nvPr>
        </p:nvSpPr>
        <p:spPr/>
        <p:txBody>
          <a:bodyPr/>
          <a:lstStyle/>
          <a:p>
            <a:r>
              <a:rPr lang="en-GB" dirty="0" smtClean="0"/>
              <a:t>Reminder of the key principles underlying the approach. Think LEAD!</a:t>
            </a:r>
            <a:endParaRPr lang="en-GB" dirty="0" smtClean="0"/>
          </a:p>
        </p:txBody>
      </p:sp>
      <p:sp>
        <p:nvSpPr>
          <p:cNvPr id="4" name="Slide Number Placeholder 3"/>
          <p:cNvSpPr>
            <a:spLocks noGrp="1"/>
          </p:cNvSpPr>
          <p:nvPr>
            <p:ph type="sldNum" sz="quarter" idx="10"/>
          </p:nvPr>
        </p:nvSpPr>
        <p:spPr/>
        <p:txBody>
          <a:bodyPr/>
          <a:lstStyle/>
          <a:p>
            <a:fld id="{89386896-0B8F-4F53-AC0D-2C1ACB4E414C}" type="slidenum">
              <a:rPr lang="en-GB" smtClean="0"/>
              <a:t>47</a:t>
            </a:fld>
            <a:endParaRPr lang="en-GB"/>
          </a:p>
        </p:txBody>
      </p:sp>
    </p:spTree>
    <p:extLst>
      <p:ext uri="{BB962C8B-B14F-4D97-AF65-F5344CB8AC3E}">
        <p14:creationId xmlns:p14="http://schemas.microsoft.com/office/powerpoint/2010/main" val="4106201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49</a:t>
            </a:fld>
            <a:endParaRPr lang="en-US"/>
          </a:p>
        </p:txBody>
      </p:sp>
    </p:spTree>
    <p:extLst>
      <p:ext uri="{BB962C8B-B14F-4D97-AF65-F5344CB8AC3E}">
        <p14:creationId xmlns:p14="http://schemas.microsoft.com/office/powerpoint/2010/main" val="1267027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C648E7-3A21-4E05-9F45-05274052E9C8}" type="slidenum">
              <a:rPr lang="en-US" smtClean="0"/>
              <a:pPr/>
              <a:t>51</a:t>
            </a:fld>
            <a:endParaRPr lang="en-US"/>
          </a:p>
        </p:txBody>
      </p:sp>
    </p:spTree>
    <p:extLst>
      <p:ext uri="{BB962C8B-B14F-4D97-AF65-F5344CB8AC3E}">
        <p14:creationId xmlns:p14="http://schemas.microsoft.com/office/powerpoint/2010/main" val="423760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6</a:t>
            </a:fld>
            <a:endParaRPr lang="en-US"/>
          </a:p>
        </p:txBody>
      </p:sp>
    </p:spTree>
    <p:extLst>
      <p:ext uri="{BB962C8B-B14F-4D97-AF65-F5344CB8AC3E}">
        <p14:creationId xmlns:p14="http://schemas.microsoft.com/office/powerpoint/2010/main" val="121726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7</a:t>
            </a:fld>
            <a:endParaRPr lang="en-US"/>
          </a:p>
        </p:txBody>
      </p:sp>
    </p:spTree>
    <p:extLst>
      <p:ext uri="{BB962C8B-B14F-4D97-AF65-F5344CB8AC3E}">
        <p14:creationId xmlns:p14="http://schemas.microsoft.com/office/powerpoint/2010/main" val="420444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8</a:t>
            </a:fld>
            <a:endParaRPr lang="en-US"/>
          </a:p>
        </p:txBody>
      </p:sp>
    </p:spTree>
    <p:extLst>
      <p:ext uri="{BB962C8B-B14F-4D97-AF65-F5344CB8AC3E}">
        <p14:creationId xmlns:p14="http://schemas.microsoft.com/office/powerpoint/2010/main" val="420444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Collaborative</a:t>
            </a:r>
            <a:r>
              <a:rPr lang="en-GB" baseline="0" dirty="0" smtClean="0"/>
              <a:t> writing activity for teachers to try in pairs/threes</a:t>
            </a:r>
          </a:p>
          <a:p>
            <a:r>
              <a:rPr lang="en-GB" baseline="0" dirty="0" err="1" smtClean="0"/>
              <a:t>Handout</a:t>
            </a:r>
            <a:r>
              <a:rPr lang="en-GB" baseline="0" dirty="0" smtClean="0"/>
              <a:t> Food Waste fact sheet</a:t>
            </a:r>
          </a:p>
          <a:p>
            <a:r>
              <a:rPr lang="en-GB" baseline="0" dirty="0" smtClean="0"/>
              <a:t>Allow 10 </a:t>
            </a:r>
            <a:r>
              <a:rPr lang="en-GB" baseline="0" dirty="0" err="1" smtClean="0"/>
              <a:t>mins</a:t>
            </a:r>
            <a:r>
              <a:rPr lang="en-GB" baseline="0" dirty="0" smtClean="0"/>
              <a:t> for discussion of questions on the slide and to draft the opening paragraph of their letter</a:t>
            </a:r>
            <a:endParaRPr lang="en-GB" dirty="0"/>
          </a:p>
        </p:txBody>
      </p:sp>
      <p:sp>
        <p:nvSpPr>
          <p:cNvPr id="4" name="Slide Number Placeholder 3"/>
          <p:cNvSpPr>
            <a:spLocks noGrp="1"/>
          </p:cNvSpPr>
          <p:nvPr>
            <p:ph type="sldNum" sz="quarter" idx="10"/>
          </p:nvPr>
        </p:nvSpPr>
        <p:spPr/>
        <p:txBody>
          <a:bodyPr/>
          <a:lstStyle/>
          <a:p>
            <a:fld id="{88C648E7-3A21-4E05-9F45-05274052E9C8}" type="slidenum">
              <a:rPr lang="en-US" smtClean="0"/>
              <a:pPr/>
              <a:t>9</a:t>
            </a:fld>
            <a:endParaRPr lang="en-US"/>
          </a:p>
        </p:txBody>
      </p:sp>
    </p:spTree>
    <p:extLst>
      <p:ext uri="{BB962C8B-B14F-4D97-AF65-F5344CB8AC3E}">
        <p14:creationId xmlns:p14="http://schemas.microsoft.com/office/powerpoint/2010/main" val="412873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44000" cy="6858000"/>
            <a:chOff x="0" y="0"/>
            <a:chExt cx="5760" cy="4320"/>
          </a:xfrm>
        </p:grpSpPr>
        <p:sp>
          <p:nvSpPr>
            <p:cNvPr id="9933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933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grpSp>
          <p:nvGrpSpPr>
            <p:cNvPr id="99333" name="Group 5"/>
            <p:cNvGrpSpPr>
              <a:grpSpLocks/>
            </p:cNvGrpSpPr>
            <p:nvPr/>
          </p:nvGrpSpPr>
          <p:grpSpPr bwMode="auto">
            <a:xfrm>
              <a:off x="0" y="672"/>
              <a:ext cx="1806" cy="1989"/>
              <a:chOff x="0" y="672"/>
              <a:chExt cx="1806" cy="1989"/>
            </a:xfrm>
          </p:grpSpPr>
          <p:sp>
            <p:nvSpPr>
              <p:cNvPr id="9933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3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3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3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934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sp>
            <p:nvSpPr>
              <p:cNvPr id="9934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n-GB" sz="2215">
                  <a:latin typeface="Times New Roman" pitchFamily="18" charset="0"/>
                </a:endParaRPr>
              </a:p>
            </p:txBody>
          </p:sp>
          <p:sp>
            <p:nvSpPr>
              <p:cNvPr id="9934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n-GB" sz="2215">
                  <a:latin typeface="Times New Roman" pitchFamily="18" charset="0"/>
                </a:endParaRPr>
              </a:p>
            </p:txBody>
          </p:sp>
        </p:grpSp>
      </p:grpSp>
      <p:sp>
        <p:nvSpPr>
          <p:cNvPr id="9934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99345" name="Rectangle 17"/>
          <p:cNvSpPr>
            <a:spLocks noGrp="1" noChangeArrowheads="1"/>
          </p:cNvSpPr>
          <p:nvPr>
            <p:ph type="ftr" sz="quarter" idx="3"/>
          </p:nvPr>
        </p:nvSpPr>
        <p:spPr/>
        <p:txBody>
          <a:bodyPr/>
          <a:lstStyle>
            <a:lvl1pPr>
              <a:defRPr/>
            </a:lvl1pPr>
          </a:lstStyle>
          <a:p>
            <a:endParaRPr lang="en-US"/>
          </a:p>
        </p:txBody>
      </p:sp>
      <p:sp>
        <p:nvSpPr>
          <p:cNvPr id="99346" name="Rectangle 18"/>
          <p:cNvSpPr>
            <a:spLocks noGrp="1" noChangeArrowheads="1"/>
          </p:cNvSpPr>
          <p:nvPr>
            <p:ph type="sldNum" sz="quarter" idx="4"/>
          </p:nvPr>
        </p:nvSpPr>
        <p:spPr/>
        <p:txBody>
          <a:bodyPr/>
          <a:lstStyle>
            <a:lvl1pPr>
              <a:defRPr/>
            </a:lvl1pPr>
          </a:lstStyle>
          <a:p>
            <a:fld id="{928B8021-518E-4444-803D-6368375A8850}" type="slidenum">
              <a:rPr lang="en-US"/>
              <a:pPr/>
              <a:t>‹#›</a:t>
            </a:fld>
            <a:endParaRPr lang="en-US"/>
          </a:p>
        </p:txBody>
      </p:sp>
      <p:sp>
        <p:nvSpPr>
          <p:cNvPr id="99347" name="Rectangle 19"/>
          <p:cNvSpPr>
            <a:spLocks noGrp="1" noChangeArrowheads="1"/>
          </p:cNvSpPr>
          <p:nvPr>
            <p:ph type="ctrTitle"/>
          </p:nvPr>
        </p:nvSpPr>
        <p:spPr>
          <a:xfrm>
            <a:off x="2971800" y="1828800"/>
            <a:ext cx="6019800" cy="2209800"/>
          </a:xfrm>
        </p:spPr>
        <p:txBody>
          <a:bodyPr/>
          <a:lstStyle>
            <a:lvl1pPr>
              <a:defRPr sz="4616">
                <a:solidFill>
                  <a:srgbClr val="FFFFFF"/>
                </a:solidFill>
              </a:defRPr>
            </a:lvl1pPr>
          </a:lstStyle>
          <a:p>
            <a:r>
              <a:rPr lang="en-US"/>
              <a:t>Click to edit Master title style</a:t>
            </a:r>
          </a:p>
        </p:txBody>
      </p:sp>
      <p:sp>
        <p:nvSpPr>
          <p:cNvPr id="9934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139"/>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B33B30B-0559-45AF-BD4C-0A67DCE494A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57200"/>
            <a:ext cx="603152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00FD6A94-7B7B-45BC-B182-11493A102A1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981200"/>
            <a:ext cx="8229600" cy="3886200"/>
          </a:xfrm>
        </p:spPr>
        <p:txBody>
          <a:bodyPr/>
          <a:lstStyle/>
          <a:p>
            <a:endParaRPr lang="en-GB"/>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A33EFEC2-447E-47B5-82EC-485651B8DD4A}"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57188" y="1214422"/>
            <a:ext cx="8286750" cy="4714908"/>
          </a:xfrm>
          <a:prstGeom prst="rect">
            <a:avLst/>
          </a:prstGeom>
        </p:spPr>
        <p:txBody>
          <a:bodyPr/>
          <a:lstStyle>
            <a:lvl1pPr>
              <a:buNone/>
              <a:defRPr sz="2800">
                <a:solidFill>
                  <a:srgbClr val="658080"/>
                </a:solidFill>
                <a:latin typeface="Arial" pitchFamily="34" charset="0"/>
                <a:cs typeface="Arial" pitchFamily="34" charset="0"/>
              </a:defRPr>
            </a:lvl1pPr>
            <a:lvl2pPr>
              <a:buFont typeface="Arial" pitchFamily="34" charset="0"/>
              <a:buChar char="•"/>
              <a:defRPr sz="2400">
                <a:solidFill>
                  <a:srgbClr val="658080"/>
                </a:solidFill>
                <a:latin typeface="Arial" pitchFamily="34" charset="0"/>
                <a:cs typeface="Arial" pitchFamily="34" charset="0"/>
              </a:defRPr>
            </a:lvl2pPr>
            <a:lvl3pPr>
              <a:buFont typeface="Arial" pitchFamily="34" charset="0"/>
              <a:buChar char="–"/>
              <a:defRPr sz="1800">
                <a:solidFill>
                  <a:srgbClr val="658080"/>
                </a:solidFill>
                <a:latin typeface="Arial" pitchFamily="34" charset="0"/>
                <a:cs typeface="Arial" pitchFamily="34" charset="0"/>
              </a:defRPr>
            </a:lvl3pPr>
            <a:lvl4pPr>
              <a:buFont typeface="Arial" pitchFamily="34" charset="0"/>
              <a:buChar char="–"/>
              <a:defRPr sz="1400">
                <a:solidFill>
                  <a:srgbClr val="658080"/>
                </a:solidFill>
                <a:latin typeface="Arial" pitchFamily="34" charset="0"/>
                <a:cs typeface="Arial" pitchFamily="34" charset="0"/>
              </a:defRPr>
            </a:lvl4pPr>
            <a:lvl5pPr>
              <a:buFont typeface="Arial" pitchFamily="34" charset="0"/>
              <a:buChar char="•"/>
              <a:defRPr>
                <a:solidFill>
                  <a:srgbClr val="677D8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1"/>
          </p:nvPr>
        </p:nvSpPr>
        <p:spPr>
          <a:xfrm>
            <a:off x="357158" y="357166"/>
            <a:ext cx="8286808" cy="500043"/>
          </a:xfrm>
          <a:prstGeom prst="rect">
            <a:avLst/>
          </a:prstGeom>
        </p:spPr>
        <p:txBody>
          <a:bodyPr/>
          <a:lstStyle>
            <a:lvl1pPr>
              <a:buNone/>
              <a:defRPr sz="2800" b="1">
                <a:solidFill>
                  <a:srgbClr val="00409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559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32371F7-CEE0-4AF0-87BE-4D51F1612E4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en-US" smtClean="0"/>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93BB0EA1-6604-4695-83C9-111488B4725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2338" y="1981200"/>
            <a:ext cx="4044462" cy="388620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1602B4F-3055-4CC8-93F0-6C29671ADA64}"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F0189C7-E73C-4E91-B7B7-8041E4B4D174}"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139ACA1-5F09-4DE5-83C0-43B1BA6C5F0F}"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39B2B38-D11A-4162-A07D-19CF903C6249}"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1846" b="1"/>
            </a:lvl1pPr>
          </a:lstStyle>
          <a:p>
            <a:r>
              <a:rPr lang="en-US" smtClean="0"/>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EA8A4E89-24C6-42F1-85B8-DFB8A3A8820C}"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1846" b="1"/>
            </a:lvl1pPr>
          </a:lstStyle>
          <a:p>
            <a:r>
              <a:rPr lang="en-US" smtClean="0"/>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en-GB"/>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9B331C36-0522-4F0A-BB7D-8449E7C99AB2}"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8"/>
            </a:lvl1pPr>
          </a:lstStyle>
          <a:p>
            <a:endParaRPr lang="en-US"/>
          </a:p>
        </p:txBody>
      </p:sp>
      <p:sp>
        <p:nvSpPr>
          <p:cNvPr id="9830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108">
                <a:latin typeface="Arial Black" pitchFamily="34" charset="0"/>
              </a:defRPr>
            </a:lvl1pPr>
          </a:lstStyle>
          <a:p>
            <a:fld id="{54BE24D9-E976-4E65-98A0-3A8F250EA8A5}" type="slidenum">
              <a:rPr lang="en-US"/>
              <a:pPr/>
              <a:t>‹#›</a:t>
            </a:fld>
            <a:endParaRPr lang="en-US"/>
          </a:p>
        </p:txBody>
      </p:sp>
      <p:grpSp>
        <p:nvGrpSpPr>
          <p:cNvPr id="98308" name="Group 4"/>
          <p:cNvGrpSpPr>
            <a:grpSpLocks/>
          </p:cNvGrpSpPr>
          <p:nvPr/>
        </p:nvGrpSpPr>
        <p:grpSpPr bwMode="auto">
          <a:xfrm>
            <a:off x="0" y="0"/>
            <a:ext cx="9144000" cy="546100"/>
            <a:chOff x="0" y="0"/>
            <a:chExt cx="5760" cy="344"/>
          </a:xfrm>
        </p:grpSpPr>
        <p:sp>
          <p:nvSpPr>
            <p:cNvPr id="9830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GB" sz="2215">
                <a:latin typeface="Times New Roman" pitchFamily="18" charset="0"/>
              </a:endParaRPr>
            </a:p>
          </p:txBody>
        </p:sp>
        <p:sp>
          <p:nvSpPr>
            <p:cNvPr id="9831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GB" sz="2215">
                <a:latin typeface="Times New Roman" pitchFamily="18" charset="0"/>
              </a:endParaRPr>
            </a:p>
          </p:txBody>
        </p:sp>
        <p:sp>
          <p:nvSpPr>
            <p:cNvPr id="9831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n-GB">
                <a:solidFill>
                  <a:schemeClr val="hlink"/>
                </a:solidFill>
              </a:endParaRPr>
            </a:p>
          </p:txBody>
        </p:sp>
        <p:sp>
          <p:nvSpPr>
            <p:cNvPr id="9831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n-GB" sz="2215">
                <a:latin typeface="Times New Roman" pitchFamily="18" charset="0"/>
              </a:endParaRPr>
            </a:p>
          </p:txBody>
        </p:sp>
        <p:sp>
          <p:nvSpPr>
            <p:cNvPr id="9831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n-GB">
                <a:solidFill>
                  <a:schemeClr val="accent2"/>
                </a:solidFill>
              </a:endParaRPr>
            </a:p>
          </p:txBody>
        </p:sp>
        <p:sp>
          <p:nvSpPr>
            <p:cNvPr id="9831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n-GB">
                <a:solidFill>
                  <a:schemeClr val="accent2"/>
                </a:solidFill>
              </a:endParaRPr>
            </a:p>
          </p:txBody>
        </p:sp>
      </p:grpSp>
      <p:sp>
        <p:nvSpPr>
          <p:cNvPr id="98318"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8319"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2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108"/>
            </a:lvl1p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l" rtl="0" fontAlgn="base">
        <a:spcBef>
          <a:spcPct val="0"/>
        </a:spcBef>
        <a:spcAft>
          <a:spcPct val="0"/>
        </a:spcAft>
        <a:defRPr sz="4062">
          <a:solidFill>
            <a:schemeClr val="tx1"/>
          </a:solidFill>
          <a:latin typeface="+mj-lt"/>
          <a:ea typeface="+mj-ea"/>
          <a:cs typeface="+mj-cs"/>
        </a:defRPr>
      </a:lvl1pPr>
      <a:lvl2pPr algn="l" rtl="0" fontAlgn="base">
        <a:spcBef>
          <a:spcPct val="0"/>
        </a:spcBef>
        <a:spcAft>
          <a:spcPct val="0"/>
        </a:spcAft>
        <a:defRPr sz="4062">
          <a:solidFill>
            <a:schemeClr val="tx1"/>
          </a:solidFill>
          <a:latin typeface="Arial" charset="0"/>
          <a:cs typeface="Arial" charset="0"/>
        </a:defRPr>
      </a:lvl2pPr>
      <a:lvl3pPr algn="l" rtl="0" fontAlgn="base">
        <a:spcBef>
          <a:spcPct val="0"/>
        </a:spcBef>
        <a:spcAft>
          <a:spcPct val="0"/>
        </a:spcAft>
        <a:defRPr sz="4062">
          <a:solidFill>
            <a:schemeClr val="tx1"/>
          </a:solidFill>
          <a:latin typeface="Arial" charset="0"/>
          <a:cs typeface="Arial" charset="0"/>
        </a:defRPr>
      </a:lvl3pPr>
      <a:lvl4pPr algn="l" rtl="0" fontAlgn="base">
        <a:spcBef>
          <a:spcPct val="0"/>
        </a:spcBef>
        <a:spcAft>
          <a:spcPct val="0"/>
        </a:spcAft>
        <a:defRPr sz="4062">
          <a:solidFill>
            <a:schemeClr val="tx1"/>
          </a:solidFill>
          <a:latin typeface="Arial" charset="0"/>
          <a:cs typeface="Arial" charset="0"/>
        </a:defRPr>
      </a:lvl4pPr>
      <a:lvl5pPr algn="l" rtl="0" fontAlgn="base">
        <a:spcBef>
          <a:spcPct val="0"/>
        </a:spcBef>
        <a:spcAft>
          <a:spcPct val="0"/>
        </a:spcAft>
        <a:defRPr sz="4062">
          <a:solidFill>
            <a:schemeClr val="tx1"/>
          </a:solidFill>
          <a:latin typeface="Arial" charset="0"/>
          <a:cs typeface="Arial" charset="0"/>
        </a:defRPr>
      </a:lvl5pPr>
      <a:lvl6pPr marL="422041" algn="l" rtl="0" fontAlgn="base">
        <a:spcBef>
          <a:spcPct val="0"/>
        </a:spcBef>
        <a:spcAft>
          <a:spcPct val="0"/>
        </a:spcAft>
        <a:defRPr sz="4062">
          <a:solidFill>
            <a:schemeClr val="tx1"/>
          </a:solidFill>
          <a:latin typeface="Arial" charset="0"/>
          <a:cs typeface="Arial" charset="0"/>
        </a:defRPr>
      </a:lvl6pPr>
      <a:lvl7pPr marL="844083" algn="l" rtl="0" fontAlgn="base">
        <a:spcBef>
          <a:spcPct val="0"/>
        </a:spcBef>
        <a:spcAft>
          <a:spcPct val="0"/>
        </a:spcAft>
        <a:defRPr sz="4062">
          <a:solidFill>
            <a:schemeClr val="tx1"/>
          </a:solidFill>
          <a:latin typeface="Arial" charset="0"/>
          <a:cs typeface="Arial" charset="0"/>
        </a:defRPr>
      </a:lvl7pPr>
      <a:lvl8pPr marL="1266124" algn="l" rtl="0" fontAlgn="base">
        <a:spcBef>
          <a:spcPct val="0"/>
        </a:spcBef>
        <a:spcAft>
          <a:spcPct val="0"/>
        </a:spcAft>
        <a:defRPr sz="4062">
          <a:solidFill>
            <a:schemeClr val="tx1"/>
          </a:solidFill>
          <a:latin typeface="Arial" charset="0"/>
          <a:cs typeface="Arial" charset="0"/>
        </a:defRPr>
      </a:lvl8pPr>
      <a:lvl9pPr marL="1688165" algn="l" rtl="0" fontAlgn="base">
        <a:spcBef>
          <a:spcPct val="0"/>
        </a:spcBef>
        <a:spcAft>
          <a:spcPct val="0"/>
        </a:spcAft>
        <a:defRPr sz="4062">
          <a:solidFill>
            <a:schemeClr val="tx1"/>
          </a:solidFill>
          <a:latin typeface="Arial" charset="0"/>
          <a:cs typeface="Arial" charset="0"/>
        </a:defRPr>
      </a:lvl9pPr>
    </p:titleStyle>
    <p:body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youtube.com/watch?v=tU1m6EWMZaY"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hyperlink" Target="http://socialsciences.exeter.ac.uk/education/research/centres/centreforresearchinwriting/projects/grammarforwriting/comparisonteacher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910277" y="1833746"/>
            <a:ext cx="5948003" cy="1456168"/>
          </a:xfrm>
          <a:prstGeom prst="rect">
            <a:avLst/>
          </a:prstGeom>
          <a:noFill/>
          <a:ln w="9525">
            <a:noFill/>
            <a:miter lim="800000"/>
            <a:headEnd/>
            <a:tailEnd/>
          </a:ln>
          <a:effectLst/>
        </p:spPr>
        <p:txBody>
          <a:bodyPr wrap="square">
            <a:spAutoFit/>
          </a:bodyPr>
          <a:lstStyle/>
          <a:p>
            <a:r>
              <a:rPr lang="en-GB" sz="2954" b="1" dirty="0">
                <a:solidFill>
                  <a:schemeClr val="bg1"/>
                </a:solidFill>
              </a:rPr>
              <a:t>GRAMMAR FOR WRITING</a:t>
            </a:r>
          </a:p>
          <a:p>
            <a:r>
              <a:rPr lang="en-GB" sz="2954" b="1" dirty="0">
                <a:solidFill>
                  <a:schemeClr val="bg1"/>
                </a:solidFill>
              </a:rPr>
              <a:t>Choice and Control</a:t>
            </a:r>
            <a:r>
              <a:rPr lang="en-GB" sz="2954" b="1" dirty="0" smtClean="0"/>
              <a:t>.</a:t>
            </a:r>
          </a:p>
          <a:p>
            <a:r>
              <a:rPr lang="en-GB" sz="2954" b="1" dirty="0" smtClean="0">
                <a:solidFill>
                  <a:schemeClr val="bg1"/>
                </a:solidFill>
              </a:rPr>
              <a:t>CPD Day 3</a:t>
            </a:r>
            <a:endParaRPr lang="en-GB" sz="2954" dirty="0">
              <a:solidFill>
                <a:schemeClr val="bg1"/>
              </a:solidFill>
            </a:endParaRPr>
          </a:p>
        </p:txBody>
      </p:sp>
      <p:pic>
        <p:nvPicPr>
          <p:cNvPr id="13317" name="Picture 5" descr="UniLogo"/>
          <p:cNvPicPr>
            <a:picLocks noChangeAspect="1" noChangeArrowheads="1"/>
          </p:cNvPicPr>
          <p:nvPr/>
        </p:nvPicPr>
        <p:blipFill>
          <a:blip r:embed="rId3" cstate="print"/>
          <a:srcRect/>
          <a:stretch>
            <a:fillRect/>
          </a:stretch>
        </p:blipFill>
        <p:spPr bwMode="auto">
          <a:xfrm>
            <a:off x="7077826" y="5539169"/>
            <a:ext cx="1661746" cy="685800"/>
          </a:xfrm>
          <a:prstGeom prst="rect">
            <a:avLst/>
          </a:prstGeom>
          <a:noFill/>
          <a:ln w="9525">
            <a:noFill/>
            <a:miter lim="800000"/>
            <a:headEnd/>
            <a:tailEnd/>
          </a:ln>
        </p:spPr>
      </p:pic>
      <p:sp>
        <p:nvSpPr>
          <p:cNvPr id="4" name="TextBox 3"/>
          <p:cNvSpPr txBox="1"/>
          <p:nvPr/>
        </p:nvSpPr>
        <p:spPr>
          <a:xfrm>
            <a:off x="2527774" y="4550027"/>
            <a:ext cx="4879765" cy="490134"/>
          </a:xfrm>
          <a:prstGeom prst="rect">
            <a:avLst/>
          </a:prstGeom>
          <a:noFill/>
        </p:spPr>
        <p:txBody>
          <a:bodyPr wrap="square" rtlCol="0">
            <a:spAutoFit/>
          </a:bodyPr>
          <a:lstStyle/>
          <a:p>
            <a:pPr algn="ctr"/>
            <a:endParaRPr lang="en-GB" sz="2585"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864" y="5539169"/>
            <a:ext cx="1654361" cy="60209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024744" cy="1143000"/>
          </a:xfrm>
        </p:spPr>
        <p:txBody>
          <a:bodyPr>
            <a:normAutofit/>
          </a:bodyPr>
          <a:lstStyle/>
          <a:p>
            <a:r>
              <a:rPr lang="en-GB"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Planning and Drafting</a:t>
            </a:r>
            <a:endParaRPr lang="en-GB" sz="40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539552" y="1340768"/>
            <a:ext cx="7992888" cy="5256584"/>
          </a:xfrm>
        </p:spPr>
        <p:txBody>
          <a:bodyPr>
            <a:normAutofit fontScale="92500"/>
          </a:bodyPr>
          <a:lstStyle/>
          <a:p>
            <a:pPr marL="68580" indent="0">
              <a:lnSpc>
                <a:spcPts val="2400"/>
              </a:lnSpc>
              <a:spcBef>
                <a:spcPts val="0"/>
              </a:spcBef>
              <a:spcAft>
                <a:spcPts val="600"/>
              </a:spcAft>
              <a:buNone/>
            </a:pPr>
            <a:r>
              <a:rPr lang="en-GB" sz="2200" b="1" dirty="0" smtClean="0">
                <a:latin typeface="Arial" pitchFamily="34" charset="0"/>
                <a:cs typeface="Arial" pitchFamily="34" charset="0"/>
              </a:rPr>
              <a:t>What strategies do you use when you have to plan a piece of writing?</a:t>
            </a:r>
          </a:p>
          <a:p>
            <a:pPr>
              <a:lnSpc>
                <a:spcPts val="2400"/>
              </a:lnSpc>
              <a:spcBef>
                <a:spcPts val="0"/>
              </a:spcBef>
              <a:spcAft>
                <a:spcPts val="600"/>
              </a:spcAft>
              <a:buFont typeface="Wingdings" panose="05000000000000000000" pitchFamily="2" charset="2"/>
              <a:buChar char="q"/>
            </a:pPr>
            <a:r>
              <a:rPr lang="en-GB" sz="2200" dirty="0" smtClean="0">
                <a:latin typeface="Arial" pitchFamily="34" charset="0"/>
                <a:cs typeface="Arial" pitchFamily="34" charset="0"/>
              </a:rPr>
              <a:t>making sure you know enough about the topic you have to write about</a:t>
            </a:r>
          </a:p>
          <a:p>
            <a:pPr>
              <a:lnSpc>
                <a:spcPts val="2400"/>
              </a:lnSpc>
              <a:spcBef>
                <a:spcPts val="0"/>
              </a:spcBef>
              <a:spcAft>
                <a:spcPts val="600"/>
              </a:spcAft>
              <a:buFont typeface="Wingdings" panose="05000000000000000000" pitchFamily="2" charset="2"/>
              <a:buChar char="q"/>
            </a:pPr>
            <a:r>
              <a:rPr lang="en-GB" sz="2200" dirty="0" smtClean="0">
                <a:latin typeface="Arial" pitchFamily="34" charset="0"/>
                <a:cs typeface="Arial" pitchFamily="34" charset="0"/>
              </a:rPr>
              <a:t>thinking about the vocabulary you might need</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m</a:t>
            </a:r>
            <a:r>
              <a:rPr lang="en-GB" sz="2200" dirty="0" smtClean="0">
                <a:latin typeface="Arial" pitchFamily="34" charset="0"/>
                <a:cs typeface="Arial" pitchFamily="34" charset="0"/>
              </a:rPr>
              <a:t>aking sure you know what kind of writing you have to do</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g</a:t>
            </a:r>
            <a:r>
              <a:rPr lang="en-GB" sz="2200" dirty="0" smtClean="0">
                <a:latin typeface="Arial" pitchFamily="34" charset="0"/>
                <a:cs typeface="Arial" pitchFamily="34" charset="0"/>
              </a:rPr>
              <a:t>athering ideas for what to write about</a:t>
            </a:r>
          </a:p>
          <a:p>
            <a:pPr marL="68580" indent="0">
              <a:lnSpc>
                <a:spcPts val="2400"/>
              </a:lnSpc>
              <a:spcBef>
                <a:spcPts val="0"/>
              </a:spcBef>
              <a:spcAft>
                <a:spcPts val="600"/>
              </a:spcAft>
              <a:buNone/>
            </a:pPr>
            <a:endParaRPr lang="en-GB" sz="2200" b="1" dirty="0" smtClean="0">
              <a:latin typeface="Arial" pitchFamily="34" charset="0"/>
              <a:cs typeface="Arial" pitchFamily="34" charset="0"/>
            </a:endParaRPr>
          </a:p>
          <a:p>
            <a:pPr marL="68580" indent="0">
              <a:lnSpc>
                <a:spcPts val="2400"/>
              </a:lnSpc>
              <a:spcBef>
                <a:spcPts val="0"/>
              </a:spcBef>
              <a:spcAft>
                <a:spcPts val="600"/>
              </a:spcAft>
              <a:buNone/>
            </a:pPr>
            <a:r>
              <a:rPr lang="en-GB" sz="2200" b="1" dirty="0" smtClean="0">
                <a:latin typeface="Arial" pitchFamily="34" charset="0"/>
                <a:cs typeface="Arial" pitchFamily="34" charset="0"/>
              </a:rPr>
              <a:t>What strategies do you use when you are drafting a piece of text?</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p</a:t>
            </a:r>
            <a:r>
              <a:rPr lang="en-GB" sz="2200" dirty="0" smtClean="0">
                <a:latin typeface="Arial" pitchFamily="34" charset="0"/>
                <a:cs typeface="Arial" pitchFamily="34" charset="0"/>
              </a:rPr>
              <a:t>ausing occasionally to re-read the text</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t</a:t>
            </a:r>
            <a:r>
              <a:rPr lang="en-GB" sz="2200" dirty="0" smtClean="0">
                <a:latin typeface="Arial" pitchFamily="34" charset="0"/>
                <a:cs typeface="Arial" pitchFamily="34" charset="0"/>
              </a:rPr>
              <a:t>hinking ahead to where the text will end</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r</a:t>
            </a:r>
            <a:r>
              <a:rPr lang="en-GB" sz="2200" dirty="0" smtClean="0">
                <a:latin typeface="Arial" pitchFamily="34" charset="0"/>
                <a:cs typeface="Arial" pitchFamily="34" charset="0"/>
              </a:rPr>
              <a:t>emembering what kind of writing you have to do</a:t>
            </a:r>
          </a:p>
          <a:p>
            <a:pPr>
              <a:lnSpc>
                <a:spcPts val="2400"/>
              </a:lnSpc>
              <a:spcBef>
                <a:spcPts val="0"/>
              </a:spcBef>
              <a:spcAft>
                <a:spcPts val="600"/>
              </a:spcAft>
              <a:buFont typeface="Wingdings" panose="05000000000000000000" pitchFamily="2" charset="2"/>
              <a:buChar char="q"/>
            </a:pPr>
            <a:r>
              <a:rPr lang="en-GB" sz="2200" dirty="0">
                <a:latin typeface="Arial" pitchFamily="34" charset="0"/>
                <a:cs typeface="Arial" pitchFamily="34" charset="0"/>
              </a:rPr>
              <a:t>t</a:t>
            </a:r>
            <a:r>
              <a:rPr lang="en-GB" sz="2200" dirty="0" smtClean="0">
                <a:latin typeface="Arial" pitchFamily="34" charset="0"/>
                <a:cs typeface="Arial" pitchFamily="34" charset="0"/>
              </a:rPr>
              <a:t>hinking about your reader and how you want them to think or feel</a:t>
            </a:r>
          </a:p>
          <a:p>
            <a:pPr>
              <a:lnSpc>
                <a:spcPts val="2400"/>
              </a:lnSpc>
              <a:spcBef>
                <a:spcPts val="0"/>
              </a:spcBef>
              <a:spcAft>
                <a:spcPts val="600"/>
              </a:spcAft>
              <a:buFont typeface="Wingdings" panose="05000000000000000000" pitchFamily="2" charset="2"/>
              <a:buChar char="q"/>
            </a:pPr>
            <a:endParaRPr lang="en-GB" sz="1800" dirty="0" smtClean="0">
              <a:latin typeface="Calibri" panose="020F0502020204030204" pitchFamily="34" charset="0"/>
            </a:endParaRPr>
          </a:p>
          <a:p>
            <a:pPr>
              <a:buFont typeface="Wingdings" panose="05000000000000000000" pitchFamily="2" charset="2"/>
              <a:buChar char="q"/>
            </a:pPr>
            <a:endParaRPr lang="en-GB" sz="1800" dirty="0">
              <a:latin typeface="Calibri" panose="020F0502020204030204" pitchFamily="34" charset="0"/>
            </a:endParaRPr>
          </a:p>
          <a:p>
            <a:pPr marL="68580" indent="0">
              <a:buNone/>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a:xfrm>
            <a:off x="8388424" y="6374854"/>
            <a:ext cx="2133600" cy="476250"/>
          </a:xfrm>
        </p:spPr>
        <p:txBody>
          <a:bodyPr/>
          <a:lstStyle/>
          <a:p>
            <a:r>
              <a:rPr lang="en-GB" dirty="0" smtClean="0">
                <a:latin typeface="Arial Black" pitchFamily="34" charset="0"/>
              </a:rPr>
              <a:t>10</a:t>
            </a:r>
            <a:endParaRPr lang="en-GB" dirty="0">
              <a:latin typeface="Arial Black" pitchFamily="34" charset="0"/>
            </a:endParaRPr>
          </a:p>
        </p:txBody>
      </p:sp>
    </p:spTree>
    <p:extLst>
      <p:ext uri="{BB962C8B-B14F-4D97-AF65-F5344CB8AC3E}">
        <p14:creationId xmlns:p14="http://schemas.microsoft.com/office/powerpoint/2010/main" val="419585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6864" cy="1008112"/>
          </a:xfrm>
        </p:spPr>
        <p:txBody>
          <a:bodyPr>
            <a:normAutofit/>
          </a:bodyPr>
          <a:lstStyle/>
          <a:p>
            <a:r>
              <a:rPr lang="en-GB" sz="4000" dirty="0" smtClean="0">
                <a:solidFill>
                  <a:srgbClr val="002060"/>
                </a:solidFill>
                <a:effectLst>
                  <a:outerShdw blurRad="38100" dist="38100" dir="2700000" algn="tl">
                    <a:srgbClr val="000000">
                      <a:alpha val="43137"/>
                    </a:srgbClr>
                  </a:outerShdw>
                </a:effectLst>
                <a:cs typeface="Arial" pitchFamily="34" charset="0"/>
              </a:rPr>
              <a:t>Writing Together</a:t>
            </a:r>
            <a:endParaRPr lang="en-GB" sz="4000" dirty="0">
              <a:solidFill>
                <a:srgbClr val="002060"/>
              </a:solidFill>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683568" y="1844824"/>
            <a:ext cx="7776864" cy="3913660"/>
          </a:xfrm>
        </p:spPr>
        <p:txBody>
          <a:bodyPr>
            <a:normAutofit/>
          </a:bodyPr>
          <a:lstStyle/>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One pen: three heads!</a:t>
            </a:r>
          </a:p>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Collaborative writing is about using everyone in the group to compose a single piece of writing.</a:t>
            </a:r>
          </a:p>
          <a:p>
            <a:pPr marL="68580" indent="0">
              <a:lnSpc>
                <a:spcPts val="2400"/>
              </a:lnSpc>
              <a:spcBef>
                <a:spcPts val="0"/>
              </a:spcBef>
              <a:spcAft>
                <a:spcPts val="600"/>
              </a:spcAft>
              <a:buNone/>
            </a:pPr>
            <a:endParaRPr lang="en-GB" sz="2400" dirty="0" smtClean="0">
              <a:latin typeface="Arial" pitchFamily="34" charset="0"/>
              <a:cs typeface="Arial" pitchFamily="34" charset="0"/>
            </a:endParaRPr>
          </a:p>
          <a:p>
            <a:pPr marL="68580" indent="0">
              <a:lnSpc>
                <a:spcPts val="2400"/>
              </a:lnSpc>
              <a:spcBef>
                <a:spcPts val="0"/>
              </a:spcBef>
              <a:spcAft>
                <a:spcPts val="600"/>
              </a:spcAft>
              <a:buNone/>
            </a:pPr>
            <a:r>
              <a:rPr lang="en-GB" sz="2400" dirty="0" smtClean="0">
                <a:latin typeface="Arial" pitchFamily="34" charset="0"/>
                <a:cs typeface="Arial" pitchFamily="34" charset="0"/>
              </a:rPr>
              <a:t>You will need to:</a:t>
            </a:r>
          </a:p>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listen to each other’s suggestions</a:t>
            </a:r>
          </a:p>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try out different possibilities for your writing</a:t>
            </a:r>
          </a:p>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make suggestions yourself</a:t>
            </a:r>
          </a:p>
          <a:p>
            <a:pPr>
              <a:lnSpc>
                <a:spcPts val="2400"/>
              </a:lnSpc>
              <a:spcBef>
                <a:spcPts val="0"/>
              </a:spcBef>
              <a:spcAft>
                <a:spcPts val="600"/>
              </a:spcAft>
              <a:buFont typeface="Wingdings" panose="05000000000000000000" pitchFamily="2" charset="2"/>
              <a:buChar char="q"/>
            </a:pPr>
            <a:r>
              <a:rPr lang="en-GB" sz="2400" dirty="0" smtClean="0">
                <a:latin typeface="Arial" pitchFamily="34" charset="0"/>
                <a:cs typeface="Arial" pitchFamily="34" charset="0"/>
              </a:rPr>
              <a:t>discuss disagreements politely and thoughtfully (they are often the most interesting points!)</a:t>
            </a:r>
            <a:endParaRPr lang="en-GB" sz="2400" dirty="0">
              <a:latin typeface="Arial" pitchFamily="34" charset="0"/>
              <a:cs typeface="Arial" pitchFamily="34" charset="0"/>
            </a:endParaRPr>
          </a:p>
        </p:txBody>
      </p:sp>
      <p:sp>
        <p:nvSpPr>
          <p:cNvPr id="4" name="Slide Number Placeholder 3"/>
          <p:cNvSpPr>
            <a:spLocks noGrp="1"/>
          </p:cNvSpPr>
          <p:nvPr>
            <p:ph type="sldNum" sz="quarter" idx="12"/>
          </p:nvPr>
        </p:nvSpPr>
        <p:spPr>
          <a:xfrm>
            <a:off x="8077200" y="6165304"/>
            <a:ext cx="2133600" cy="476250"/>
          </a:xfrm>
        </p:spPr>
        <p:txBody>
          <a:bodyPr/>
          <a:lstStyle/>
          <a:p>
            <a:r>
              <a:rPr lang="en-GB" dirty="0" smtClean="0">
                <a:latin typeface="Arial Black" pitchFamily="34" charset="0"/>
              </a:rPr>
              <a:t>11</a:t>
            </a:r>
            <a:endParaRPr lang="en-GB" dirty="0">
              <a:latin typeface="Arial Black" pitchFamily="34" charset="0"/>
            </a:endParaRPr>
          </a:p>
        </p:txBody>
      </p:sp>
    </p:spTree>
    <p:extLst>
      <p:ext uri="{BB962C8B-B14F-4D97-AF65-F5344CB8AC3E}">
        <p14:creationId xmlns:p14="http://schemas.microsoft.com/office/powerpoint/2010/main" val="266893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cap="none" dirty="0" smtClean="0">
                <a:latin typeface="+mn-lt"/>
              </a:rPr>
              <a:t>Using language devices to position the reader</a:t>
            </a:r>
            <a:endParaRPr lang="en-GB" b="0" dirty="0"/>
          </a:p>
        </p:txBody>
      </p:sp>
      <p:sp>
        <p:nvSpPr>
          <p:cNvPr id="3" name="Text Placeholder 2"/>
          <p:cNvSpPr>
            <a:spLocks noGrp="1"/>
          </p:cNvSpPr>
          <p:nvPr>
            <p:ph type="body" idx="1"/>
          </p:nvPr>
        </p:nvSpPr>
        <p:spPr/>
        <p:txBody>
          <a:bodyPr/>
          <a:lstStyle/>
          <a:p>
            <a:r>
              <a:rPr lang="en-GB" sz="4800" b="1" dirty="0"/>
              <a:t>GRAMMAR SUBJECT </a:t>
            </a:r>
            <a:r>
              <a:rPr lang="en-GB" sz="4800" b="1" dirty="0" smtClean="0"/>
              <a:t>KNOWLEDGE: </a:t>
            </a:r>
          </a:p>
          <a:p>
            <a:r>
              <a:rPr lang="en-GB" sz="4400" dirty="0" smtClean="0"/>
              <a:t>Adverbials and modal verbs</a:t>
            </a:r>
            <a:endParaRPr lang="en-GB" sz="4400" dirty="0"/>
          </a:p>
        </p:txBody>
      </p:sp>
      <p:sp>
        <p:nvSpPr>
          <p:cNvPr id="5" name="Slide Number Placeholder 4"/>
          <p:cNvSpPr>
            <a:spLocks noGrp="1"/>
          </p:cNvSpPr>
          <p:nvPr>
            <p:ph type="sldNum" sz="quarter" idx="11"/>
          </p:nvPr>
        </p:nvSpPr>
        <p:spPr/>
        <p:txBody>
          <a:bodyPr/>
          <a:lstStyle/>
          <a:p>
            <a:r>
              <a:rPr lang="en-US" dirty="0" smtClean="0"/>
              <a:t>12</a:t>
            </a:r>
            <a:endParaRPr lang="en-US" dirty="0"/>
          </a:p>
        </p:txBody>
      </p:sp>
    </p:spTree>
    <p:extLst>
      <p:ext uri="{BB962C8B-B14F-4D97-AF65-F5344CB8AC3E}">
        <p14:creationId xmlns:p14="http://schemas.microsoft.com/office/powerpoint/2010/main" val="1707117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196752"/>
            <a:ext cx="8286750" cy="5445224"/>
          </a:xfrm>
        </p:spPr>
        <p:txBody>
          <a:bodyPr/>
          <a:lstStyle/>
          <a:p>
            <a:r>
              <a:rPr lang="en-GB" sz="1800" b="1" dirty="0" smtClean="0">
                <a:solidFill>
                  <a:srgbClr val="004090"/>
                </a:solidFill>
              </a:rPr>
              <a:t>Subject</a:t>
            </a:r>
          </a:p>
          <a:p>
            <a:r>
              <a:rPr lang="en-GB" sz="1800" b="1" dirty="0" smtClean="0">
                <a:solidFill>
                  <a:srgbClr val="FA0A21"/>
                </a:solidFill>
              </a:rPr>
              <a:t>Verb</a:t>
            </a:r>
          </a:p>
          <a:p>
            <a:r>
              <a:rPr lang="en-GB" sz="1800" b="1" dirty="0" smtClean="0">
                <a:solidFill>
                  <a:srgbClr val="004090"/>
                </a:solidFill>
              </a:rPr>
              <a:t>Object</a:t>
            </a:r>
          </a:p>
          <a:p>
            <a:r>
              <a:rPr lang="en-GB" sz="1800" b="1" dirty="0" smtClean="0">
                <a:solidFill>
                  <a:srgbClr val="00B050"/>
                </a:solidFill>
              </a:rPr>
              <a:t>Adverbial</a:t>
            </a:r>
          </a:p>
          <a:p>
            <a:r>
              <a:rPr lang="en-GB" sz="1800" b="1" dirty="0" smtClean="0">
                <a:solidFill>
                  <a:srgbClr val="00B0F0"/>
                </a:solidFill>
              </a:rPr>
              <a:t>Complement (adjective)</a:t>
            </a:r>
            <a:r>
              <a:rPr lang="en-GB" sz="1800" dirty="0" smtClean="0">
                <a:solidFill>
                  <a:srgbClr val="00B0F0"/>
                </a:solidFill>
              </a:rPr>
              <a:t> </a:t>
            </a:r>
            <a:r>
              <a:rPr lang="en-GB" sz="1800" dirty="0" smtClean="0">
                <a:solidFill>
                  <a:srgbClr val="677D82"/>
                </a:solidFill>
              </a:rPr>
              <a:t>/ </a:t>
            </a:r>
            <a:r>
              <a:rPr lang="en-GB" sz="1800" b="1" dirty="0" smtClean="0">
                <a:solidFill>
                  <a:srgbClr val="004090"/>
                </a:solidFill>
              </a:rPr>
              <a:t>Complement (noun)</a:t>
            </a:r>
          </a:p>
          <a:p>
            <a:endParaRPr lang="en-GB" sz="1600" b="1" dirty="0" smtClean="0">
              <a:solidFill>
                <a:srgbClr val="004090"/>
              </a:solidFill>
            </a:endParaRPr>
          </a:p>
          <a:p>
            <a:r>
              <a:rPr lang="en-GB" b="1" dirty="0" smtClean="0">
                <a:solidFill>
                  <a:srgbClr val="0F4DBC"/>
                </a:solidFill>
              </a:rPr>
              <a:t>Gregor</a:t>
            </a:r>
            <a:r>
              <a:rPr lang="en-GB" b="1" dirty="0" smtClean="0">
                <a:solidFill>
                  <a:srgbClr val="58BC5A"/>
                </a:solidFill>
              </a:rPr>
              <a:t>  </a:t>
            </a:r>
            <a:r>
              <a:rPr lang="en-GB" b="1" dirty="0" smtClean="0">
                <a:solidFill>
                  <a:srgbClr val="FF0000"/>
                </a:solidFill>
              </a:rPr>
              <a:t>ate  </a:t>
            </a:r>
            <a:r>
              <a:rPr lang="en-GB" b="1" dirty="0" smtClean="0">
                <a:solidFill>
                  <a:srgbClr val="0F4DBC"/>
                </a:solidFill>
              </a:rPr>
              <a:t>bread </a:t>
            </a:r>
            <a:r>
              <a:rPr lang="en-GB" b="1" dirty="0" smtClean="0">
                <a:solidFill>
                  <a:srgbClr val="58BC5A"/>
                </a:solidFill>
              </a:rPr>
              <a:t> greedily</a:t>
            </a:r>
            <a:r>
              <a:rPr lang="en-GB" b="1" dirty="0" smtClean="0">
                <a:solidFill>
                  <a:schemeClr val="tx1"/>
                </a:solidFill>
              </a:rPr>
              <a:t>.</a:t>
            </a:r>
            <a:endParaRPr lang="en-GB" b="1" dirty="0" smtClean="0">
              <a:solidFill>
                <a:srgbClr val="58BC5A"/>
              </a:solidFill>
            </a:endParaRPr>
          </a:p>
          <a:p>
            <a:pPr marL="0" indent="0"/>
            <a:r>
              <a:rPr lang="en-GB" b="1" dirty="0">
                <a:solidFill>
                  <a:srgbClr val="0F4DBC"/>
                </a:solidFill>
              </a:rPr>
              <a:t>Beauty’s father </a:t>
            </a:r>
            <a:r>
              <a:rPr lang="en-GB" b="1" dirty="0">
                <a:solidFill>
                  <a:srgbClr val="FF0000"/>
                </a:solidFill>
              </a:rPr>
              <a:t>was eating </a:t>
            </a:r>
            <a:r>
              <a:rPr lang="en-GB" b="1" dirty="0">
                <a:solidFill>
                  <a:srgbClr val="0F4DBC"/>
                </a:solidFill>
              </a:rPr>
              <a:t>the </a:t>
            </a:r>
            <a:r>
              <a:rPr lang="en-GB" b="1" dirty="0">
                <a:solidFill>
                  <a:srgbClr val="00B050"/>
                </a:solidFill>
              </a:rPr>
              <a:t>extremely</a:t>
            </a:r>
            <a:r>
              <a:rPr lang="en-GB" b="1" dirty="0">
                <a:solidFill>
                  <a:srgbClr val="0F4DBC"/>
                </a:solidFill>
              </a:rPr>
              <a:t> fresh bread.</a:t>
            </a:r>
          </a:p>
          <a:p>
            <a:pPr marL="0" indent="0"/>
            <a:r>
              <a:rPr lang="en-GB" b="1" dirty="0">
                <a:solidFill>
                  <a:srgbClr val="0F4DBC"/>
                </a:solidFill>
              </a:rPr>
              <a:t>Gregor</a:t>
            </a:r>
            <a:r>
              <a:rPr lang="en-GB" b="1" dirty="0">
                <a:solidFill>
                  <a:srgbClr val="58BC5A"/>
                </a:solidFill>
              </a:rPr>
              <a:t> </a:t>
            </a:r>
            <a:r>
              <a:rPr lang="en-GB" b="1" dirty="0">
                <a:solidFill>
                  <a:srgbClr val="FF0000"/>
                </a:solidFill>
              </a:rPr>
              <a:t>ate</a:t>
            </a:r>
            <a:r>
              <a:rPr lang="en-GB" b="1" dirty="0">
                <a:solidFill>
                  <a:srgbClr val="58BC5A"/>
                </a:solidFill>
              </a:rPr>
              <a:t> </a:t>
            </a:r>
            <a:r>
              <a:rPr lang="en-GB" b="1" dirty="0">
                <a:solidFill>
                  <a:srgbClr val="0F4DBC"/>
                </a:solidFill>
              </a:rPr>
              <a:t>bread</a:t>
            </a:r>
            <a:r>
              <a:rPr lang="en-GB" b="1" dirty="0">
                <a:solidFill>
                  <a:srgbClr val="58BC5A"/>
                </a:solidFill>
              </a:rPr>
              <a:t> so greedily…</a:t>
            </a:r>
          </a:p>
          <a:p>
            <a:pPr marL="0" indent="0"/>
            <a:r>
              <a:rPr lang="en-GB" b="1" dirty="0" smtClean="0">
                <a:solidFill>
                  <a:srgbClr val="00B050"/>
                </a:solidFill>
              </a:rPr>
              <a:t>Surprisingly</a:t>
            </a:r>
            <a:r>
              <a:rPr lang="en-GB" b="1" dirty="0" smtClean="0">
                <a:solidFill>
                  <a:srgbClr val="0F4DBC"/>
                </a:solidFill>
              </a:rPr>
              <a:t>, Beauty’s father </a:t>
            </a:r>
            <a:r>
              <a:rPr lang="en-GB" b="1" dirty="0" smtClean="0">
                <a:solidFill>
                  <a:srgbClr val="FF0000"/>
                </a:solidFill>
              </a:rPr>
              <a:t>was eating</a:t>
            </a:r>
            <a:r>
              <a:rPr lang="en-GB" b="1" dirty="0" smtClean="0">
                <a:solidFill>
                  <a:srgbClr val="58BC5A"/>
                </a:solidFill>
              </a:rPr>
              <a:t> </a:t>
            </a:r>
            <a:r>
              <a:rPr lang="en-GB" b="1" dirty="0" smtClean="0">
                <a:solidFill>
                  <a:srgbClr val="0F4DBC"/>
                </a:solidFill>
              </a:rPr>
              <a:t>the freshly baked bread </a:t>
            </a:r>
            <a:r>
              <a:rPr lang="en-GB" b="1" dirty="0">
                <a:solidFill>
                  <a:srgbClr val="58BC5A"/>
                </a:solidFill>
              </a:rPr>
              <a:t>.</a:t>
            </a:r>
            <a:endParaRPr lang="en-GB" b="1" dirty="0" smtClean="0">
              <a:solidFill>
                <a:srgbClr val="58BC5A"/>
              </a:solidFill>
            </a:endParaRPr>
          </a:p>
          <a:p>
            <a:endParaRPr lang="en-GB" b="1" u="sng" dirty="0" smtClean="0">
              <a:solidFill>
                <a:srgbClr val="58BC5A"/>
              </a:solidFill>
            </a:endParaRPr>
          </a:p>
        </p:txBody>
      </p:sp>
      <p:sp>
        <p:nvSpPr>
          <p:cNvPr id="3" name="Text Placeholder 2"/>
          <p:cNvSpPr>
            <a:spLocks noGrp="1"/>
          </p:cNvSpPr>
          <p:nvPr>
            <p:ph type="body" sz="quarter" idx="11"/>
          </p:nvPr>
        </p:nvSpPr>
        <p:spPr>
          <a:xfrm>
            <a:off x="357159" y="404664"/>
            <a:ext cx="8286808" cy="767576"/>
          </a:xfrm>
        </p:spPr>
        <p:txBody>
          <a:bodyPr/>
          <a:lstStyle/>
          <a:p>
            <a:r>
              <a:rPr lang="en-GB" sz="3600" dirty="0" smtClean="0">
                <a:solidFill>
                  <a:srgbClr val="384A94"/>
                </a:solidFill>
              </a:rPr>
              <a:t>Adverbs/Adverbials</a:t>
            </a:r>
            <a:endParaRPr lang="en-GB" sz="3600" dirty="0">
              <a:solidFill>
                <a:srgbClr val="384A94"/>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692695"/>
            <a:ext cx="1584176" cy="1897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13</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385780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412776"/>
            <a:ext cx="8286750" cy="5074948"/>
          </a:xfrm>
        </p:spPr>
        <p:txBody>
          <a:bodyPr/>
          <a:lstStyle/>
          <a:p>
            <a:endParaRPr lang="en-GB" dirty="0" smtClean="0">
              <a:solidFill>
                <a:srgbClr val="0F4DBC"/>
              </a:solidFill>
            </a:endParaRPr>
          </a:p>
          <a:p>
            <a:endParaRPr lang="en-GB" dirty="0">
              <a:solidFill>
                <a:srgbClr val="0F4DBC"/>
              </a:solidFill>
            </a:endParaRPr>
          </a:p>
          <a:p>
            <a:endParaRPr lang="en-GB" dirty="0" smtClean="0">
              <a:solidFill>
                <a:srgbClr val="0F4DBC"/>
              </a:solidFill>
            </a:endParaRPr>
          </a:p>
          <a:p>
            <a:r>
              <a:rPr lang="en-GB" b="1" dirty="0" smtClean="0">
                <a:solidFill>
                  <a:srgbClr val="0F4DBC"/>
                </a:solidFill>
              </a:rPr>
              <a:t>Teachers’ demanding workload </a:t>
            </a:r>
            <a:r>
              <a:rPr lang="en-GB" b="1" dirty="0" smtClean="0">
                <a:solidFill>
                  <a:srgbClr val="FF0000"/>
                </a:solidFill>
              </a:rPr>
              <a:t>is growing</a:t>
            </a:r>
            <a:r>
              <a:rPr lang="en-GB" b="1" dirty="0" smtClean="0"/>
              <a:t>.</a:t>
            </a:r>
            <a:endParaRPr lang="en-GB" b="1" dirty="0"/>
          </a:p>
        </p:txBody>
      </p:sp>
      <p:sp>
        <p:nvSpPr>
          <p:cNvPr id="3" name="Text Placeholder 2"/>
          <p:cNvSpPr>
            <a:spLocks noGrp="1"/>
          </p:cNvSpPr>
          <p:nvPr>
            <p:ph type="body" sz="quarter" idx="11"/>
          </p:nvPr>
        </p:nvSpPr>
        <p:spPr>
          <a:xfrm>
            <a:off x="323528" y="620688"/>
            <a:ext cx="8286808" cy="500043"/>
          </a:xfrm>
        </p:spPr>
        <p:txBody>
          <a:bodyPr/>
          <a:lstStyle/>
          <a:p>
            <a:r>
              <a:rPr lang="en-GB" dirty="0" smtClean="0"/>
              <a:t>Activity – in small groups</a:t>
            </a:r>
            <a:endParaRPr lang="en-GB" dirty="0"/>
          </a:p>
        </p:txBody>
      </p:sp>
      <p:sp>
        <p:nvSpPr>
          <p:cNvPr id="4" name="Slide Number Placeholder 4"/>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14</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1675939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772816"/>
            <a:ext cx="8286750" cy="4714908"/>
          </a:xfrm>
        </p:spPr>
        <p:txBody>
          <a:bodyPr/>
          <a:lstStyle/>
          <a:p>
            <a:pPr marL="457200" indent="-457200">
              <a:buFont typeface="Arial" panose="020B0604020202020204" pitchFamily="34" charset="0"/>
              <a:buChar char="•"/>
            </a:pPr>
            <a:r>
              <a:rPr lang="en-GB" dirty="0" smtClean="0">
                <a:solidFill>
                  <a:schemeClr val="tx1"/>
                </a:solidFill>
              </a:rPr>
              <a:t>Look at the adverbs/adverbials identified in the text.</a:t>
            </a:r>
          </a:p>
          <a:p>
            <a:pPr marL="457200" indent="-457200">
              <a:buFont typeface="Arial" panose="020B0604020202020204" pitchFamily="34" charset="0"/>
              <a:buChar char="•"/>
            </a:pPr>
            <a:r>
              <a:rPr lang="en-GB" dirty="0">
                <a:solidFill>
                  <a:schemeClr val="tx1"/>
                </a:solidFill>
              </a:rPr>
              <a:t>What </a:t>
            </a:r>
            <a:r>
              <a:rPr lang="en-GB" dirty="0" smtClean="0">
                <a:solidFill>
                  <a:schemeClr val="tx1"/>
                </a:solidFill>
              </a:rPr>
              <a:t>is each one trying </a:t>
            </a:r>
            <a:r>
              <a:rPr lang="en-GB" dirty="0">
                <a:solidFill>
                  <a:schemeClr val="tx1"/>
                </a:solidFill>
              </a:rPr>
              <a:t>to do?</a:t>
            </a:r>
          </a:p>
          <a:p>
            <a:pPr marL="457200" indent="-457200">
              <a:buFont typeface="Arial" panose="020B0604020202020204" pitchFamily="34" charset="0"/>
              <a:buChar char="•"/>
            </a:pPr>
            <a:r>
              <a:rPr lang="en-GB" dirty="0" smtClean="0">
                <a:solidFill>
                  <a:schemeClr val="tx1"/>
                </a:solidFill>
              </a:rPr>
              <a:t>How do they position the reader?</a:t>
            </a:r>
          </a:p>
        </p:txBody>
      </p:sp>
      <p:sp>
        <p:nvSpPr>
          <p:cNvPr id="3" name="Text Placeholder 2"/>
          <p:cNvSpPr>
            <a:spLocks noGrp="1"/>
          </p:cNvSpPr>
          <p:nvPr>
            <p:ph type="body" sz="quarter" idx="11"/>
          </p:nvPr>
        </p:nvSpPr>
        <p:spPr>
          <a:xfrm>
            <a:off x="395536" y="692696"/>
            <a:ext cx="8286808" cy="500043"/>
          </a:xfrm>
        </p:spPr>
        <p:txBody>
          <a:bodyPr/>
          <a:lstStyle/>
          <a:p>
            <a:r>
              <a:rPr lang="en-GB" dirty="0" smtClean="0"/>
              <a:t>A letter from the RSPB</a:t>
            </a:r>
            <a:endParaRPr lang="en-GB" dirty="0"/>
          </a:p>
        </p:txBody>
      </p:sp>
      <p:sp>
        <p:nvSpPr>
          <p:cNvPr id="4" name="Slide Number Placeholder 4"/>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15</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232780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1628800"/>
            <a:ext cx="8208912" cy="4968552"/>
          </a:xfrm>
        </p:spPr>
        <p:txBody>
          <a:bodyPr/>
          <a:lstStyle/>
          <a:p>
            <a:pPr marL="457200" indent="-457200">
              <a:buFont typeface="Arial" panose="020B0604020202020204" pitchFamily="34" charset="0"/>
              <a:buChar char="•"/>
            </a:pPr>
            <a:r>
              <a:rPr lang="en-GB" sz="2400" dirty="0" smtClean="0">
                <a:solidFill>
                  <a:schemeClr val="tx1"/>
                </a:solidFill>
              </a:rPr>
              <a:t>Adverbs/adverbials modify (almost everything)</a:t>
            </a:r>
          </a:p>
          <a:p>
            <a:pPr marL="457200" indent="-457200">
              <a:buFont typeface="Arial" panose="020B0604020202020204" pitchFamily="34" charset="0"/>
              <a:buChar char="•"/>
            </a:pPr>
            <a:r>
              <a:rPr lang="en-GB" sz="2400" dirty="0" smtClean="0">
                <a:solidFill>
                  <a:schemeClr val="tx1"/>
                </a:solidFill>
              </a:rPr>
              <a:t>They provide additional information:</a:t>
            </a:r>
          </a:p>
          <a:p>
            <a:pPr marL="826486" lvl="1" indent="-457200"/>
            <a:r>
              <a:rPr lang="en-GB" dirty="0" smtClean="0">
                <a:solidFill>
                  <a:schemeClr val="tx1"/>
                </a:solidFill>
              </a:rPr>
              <a:t>Time</a:t>
            </a:r>
          </a:p>
          <a:p>
            <a:pPr marL="826486" lvl="1" indent="-457200"/>
            <a:r>
              <a:rPr lang="en-GB" dirty="0" smtClean="0">
                <a:solidFill>
                  <a:schemeClr val="tx1"/>
                </a:solidFill>
              </a:rPr>
              <a:t>Place</a:t>
            </a:r>
          </a:p>
          <a:p>
            <a:pPr marL="826486" lvl="1" indent="-457200"/>
            <a:r>
              <a:rPr lang="en-GB" dirty="0" smtClean="0">
                <a:solidFill>
                  <a:schemeClr val="tx1"/>
                </a:solidFill>
              </a:rPr>
              <a:t>Manner </a:t>
            </a:r>
          </a:p>
          <a:p>
            <a:pPr marL="826486" lvl="1" indent="-457200"/>
            <a:r>
              <a:rPr lang="en-GB" dirty="0" smtClean="0">
                <a:solidFill>
                  <a:schemeClr val="tx1"/>
                </a:solidFill>
              </a:rPr>
              <a:t>Reason</a:t>
            </a:r>
          </a:p>
          <a:p>
            <a:pPr marL="826486" lvl="1" indent="-457200"/>
            <a:r>
              <a:rPr lang="en-GB" dirty="0" smtClean="0">
                <a:solidFill>
                  <a:schemeClr val="tx1"/>
                </a:solidFill>
              </a:rPr>
              <a:t>Degree </a:t>
            </a:r>
          </a:p>
          <a:p>
            <a:pPr marL="457200" indent="-457200">
              <a:buFont typeface="Arial" panose="020B0604020202020204" pitchFamily="34" charset="0"/>
              <a:buChar char="•"/>
            </a:pPr>
            <a:r>
              <a:rPr lang="en-GB" sz="2400" dirty="0" smtClean="0">
                <a:solidFill>
                  <a:schemeClr val="tx1"/>
                </a:solidFill>
              </a:rPr>
              <a:t>Some types link ideas across clauses, sentences or paragraphs (conjuncts and conjunctions) or comment on a whole clause or sentence (</a:t>
            </a:r>
            <a:r>
              <a:rPr lang="en-GB" sz="2400" dirty="0" err="1" smtClean="0">
                <a:solidFill>
                  <a:schemeClr val="tx1"/>
                </a:solidFill>
              </a:rPr>
              <a:t>disjuncts</a:t>
            </a:r>
            <a:r>
              <a:rPr lang="en-GB" sz="2400" dirty="0" smtClean="0">
                <a:solidFill>
                  <a:schemeClr val="tx1"/>
                </a:solidFill>
              </a:rPr>
              <a:t>)</a:t>
            </a:r>
          </a:p>
          <a:p>
            <a:pPr marL="457200" indent="-457200">
              <a:buFont typeface="Arial" panose="020B0604020202020204" pitchFamily="34" charset="0"/>
              <a:buChar char="•"/>
            </a:pPr>
            <a:r>
              <a:rPr lang="en-GB" sz="2400" dirty="0" smtClean="0">
                <a:solidFill>
                  <a:schemeClr val="tx1"/>
                </a:solidFill>
              </a:rPr>
              <a:t>Adverbs/adverbials are often mobile within a sentence</a:t>
            </a:r>
            <a:endParaRPr lang="en-GB" sz="2400" dirty="0">
              <a:solidFill>
                <a:schemeClr val="tx1"/>
              </a:solidFill>
            </a:endParaRPr>
          </a:p>
        </p:txBody>
      </p:sp>
      <p:sp>
        <p:nvSpPr>
          <p:cNvPr id="3" name="Text Placeholder 2"/>
          <p:cNvSpPr>
            <a:spLocks noGrp="1"/>
          </p:cNvSpPr>
          <p:nvPr>
            <p:ph type="body" sz="quarter" idx="11"/>
          </p:nvPr>
        </p:nvSpPr>
        <p:spPr>
          <a:xfrm>
            <a:off x="323528" y="692696"/>
            <a:ext cx="8286808" cy="500043"/>
          </a:xfrm>
        </p:spPr>
        <p:txBody>
          <a:bodyPr/>
          <a:lstStyle/>
          <a:p>
            <a:r>
              <a:rPr lang="en-GB" dirty="0" smtClean="0"/>
              <a:t>Adverbs/adverbials: big ideas</a:t>
            </a:r>
            <a:endParaRPr lang="en-GB" dirty="0"/>
          </a:p>
        </p:txBody>
      </p:sp>
      <p:sp>
        <p:nvSpPr>
          <p:cNvPr id="4" name="Slide Number Placeholder 4"/>
          <p:cNvSpPr txBox="1">
            <a:spLocks/>
          </p:cNvSpPr>
          <p:nvPr/>
        </p:nvSpPr>
        <p:spPr bwMode="auto">
          <a:xfrm>
            <a:off x="824440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16</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4058025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864096"/>
          </a:xfrm>
        </p:spPr>
        <p:txBody>
          <a:bodyPr>
            <a:normAutofit/>
          </a:bodyPr>
          <a:lstStyle/>
          <a:p>
            <a:r>
              <a:rPr lang="en-GB" sz="4000" dirty="0" smtClean="0">
                <a:effectLst>
                  <a:outerShdw blurRad="38100" dist="38100" dir="2700000" algn="tl">
                    <a:srgbClr val="000000">
                      <a:alpha val="43137"/>
                    </a:srgbClr>
                  </a:outerShdw>
                </a:effectLst>
                <a:cs typeface="Arial" pitchFamily="34" charset="0"/>
              </a:rPr>
              <a:t>Being Persuasive</a:t>
            </a:r>
            <a:endParaRPr lang="en-GB" sz="4000" dirty="0">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455475" y="1700808"/>
            <a:ext cx="8136904" cy="4392488"/>
          </a:xfrm>
        </p:spPr>
        <p:txBody>
          <a:bodyPr>
            <a:normAutofit/>
          </a:bodyPr>
          <a:lstStyle/>
          <a:p>
            <a:pPr marL="0" indent="0">
              <a:lnSpc>
                <a:spcPts val="2400"/>
              </a:lnSpc>
              <a:spcBef>
                <a:spcPts val="0"/>
              </a:spcBef>
              <a:spcAft>
                <a:spcPts val="600"/>
              </a:spcAft>
              <a:buNone/>
            </a:pPr>
            <a:r>
              <a:rPr lang="en-GB" sz="2200" dirty="0" smtClean="0">
                <a:latin typeface="Arial" pitchFamily="34" charset="0"/>
                <a:cs typeface="Arial" pitchFamily="34" charset="0"/>
              </a:rPr>
              <a:t>These are all sentences from different reports on food waste.  The writers have thought about how to be persuasive – thinking about </a:t>
            </a:r>
            <a:r>
              <a:rPr lang="en-GB" sz="2200" b="1" i="1" dirty="0" smtClean="0">
                <a:latin typeface="Arial" pitchFamily="34" charset="0"/>
                <a:cs typeface="Arial" pitchFamily="34" charset="0"/>
              </a:rPr>
              <a:t>what</a:t>
            </a:r>
            <a:r>
              <a:rPr lang="en-GB" sz="2200" dirty="0" smtClean="0">
                <a:latin typeface="Arial" pitchFamily="34" charset="0"/>
                <a:cs typeface="Arial" pitchFamily="34" charset="0"/>
              </a:rPr>
              <a:t> they write and </a:t>
            </a:r>
            <a:r>
              <a:rPr lang="en-GB" sz="2200" b="1" i="1" u="sng" dirty="0" smtClean="0">
                <a:latin typeface="Arial" pitchFamily="34" charset="0"/>
                <a:cs typeface="Arial" pitchFamily="34" charset="0"/>
              </a:rPr>
              <a:t>how</a:t>
            </a:r>
            <a:r>
              <a:rPr lang="en-GB" sz="2200" dirty="0" smtClean="0">
                <a:latin typeface="Arial" pitchFamily="34" charset="0"/>
                <a:cs typeface="Arial" pitchFamily="34" charset="0"/>
              </a:rPr>
              <a:t> they express it.</a:t>
            </a:r>
          </a:p>
          <a:p>
            <a:pPr>
              <a:lnSpc>
                <a:spcPts val="2400"/>
              </a:lnSpc>
              <a:spcBef>
                <a:spcPts val="0"/>
              </a:spcBef>
              <a:spcAft>
                <a:spcPts val="600"/>
              </a:spcAft>
            </a:pPr>
            <a:endParaRPr lang="en-GB" sz="2200" dirty="0">
              <a:latin typeface="Arial" pitchFamily="34" charset="0"/>
              <a:cs typeface="Arial" pitchFamily="34" charset="0"/>
            </a:endParaRPr>
          </a:p>
          <a:p>
            <a:pPr>
              <a:lnSpc>
                <a:spcPts val="2400"/>
              </a:lnSpc>
              <a:spcBef>
                <a:spcPts val="0"/>
              </a:spcBef>
              <a:spcAft>
                <a:spcPts val="600"/>
              </a:spcAft>
              <a:buFont typeface="Wingdings" panose="05000000000000000000" pitchFamily="2" charset="2"/>
              <a:buChar char="q"/>
            </a:pPr>
            <a:r>
              <a:rPr lang="en-GB" sz="2200" i="1" dirty="0" smtClean="0">
                <a:latin typeface="Arial" pitchFamily="34" charset="0"/>
                <a:cs typeface="Arial" pitchFamily="34" charset="0"/>
              </a:rPr>
              <a:t>With </a:t>
            </a:r>
            <a:r>
              <a:rPr lang="en-GB" sz="2200" i="1" dirty="0">
                <a:latin typeface="Arial" pitchFamily="34" charset="0"/>
                <a:cs typeface="Arial" pitchFamily="34" charset="0"/>
              </a:rPr>
              <a:t>food bank visits at an all-time high, the amount supermarkets are throwing away is </a:t>
            </a:r>
            <a:r>
              <a:rPr lang="en-GB" sz="2200" i="1" dirty="0">
                <a:solidFill>
                  <a:srgbClr val="FF0000"/>
                </a:solidFill>
                <a:latin typeface="Arial" pitchFamily="34" charset="0"/>
                <a:cs typeface="Arial" pitchFamily="34" charset="0"/>
              </a:rPr>
              <a:t>appalling.</a:t>
            </a:r>
          </a:p>
          <a:p>
            <a:pPr>
              <a:lnSpc>
                <a:spcPts val="2400"/>
              </a:lnSpc>
              <a:spcBef>
                <a:spcPts val="0"/>
              </a:spcBef>
              <a:spcAft>
                <a:spcPts val="600"/>
              </a:spcAft>
              <a:buFont typeface="Wingdings" panose="05000000000000000000" pitchFamily="2" charset="2"/>
              <a:buChar char="q"/>
            </a:pPr>
            <a:r>
              <a:rPr lang="en-GB" sz="2200" i="1" dirty="0">
                <a:latin typeface="Arial" pitchFamily="34" charset="0"/>
                <a:cs typeface="Arial" pitchFamily="34" charset="0"/>
              </a:rPr>
              <a:t>A</a:t>
            </a:r>
            <a:r>
              <a:rPr lang="en-GB" sz="2200" i="1" dirty="0" smtClean="0">
                <a:latin typeface="Arial" pitchFamily="34" charset="0"/>
                <a:cs typeface="Arial" pitchFamily="34" charset="0"/>
              </a:rPr>
              <a:t> survey reveals a </a:t>
            </a:r>
            <a:r>
              <a:rPr lang="en-GB" sz="2200" i="1" dirty="0" smtClean="0">
                <a:solidFill>
                  <a:srgbClr val="FF0000"/>
                </a:solidFill>
                <a:latin typeface="Arial" pitchFamily="34" charset="0"/>
                <a:cs typeface="Arial" pitchFamily="34" charset="0"/>
              </a:rPr>
              <a:t>staggering</a:t>
            </a:r>
            <a:r>
              <a:rPr lang="en-GB" sz="2200" i="1" dirty="0" smtClean="0">
                <a:latin typeface="Arial" pitchFamily="34" charset="0"/>
                <a:cs typeface="Arial" pitchFamily="34" charset="0"/>
              </a:rPr>
              <a:t> two thirds of some freshly bought food goes to </a:t>
            </a:r>
            <a:r>
              <a:rPr lang="en-GB" sz="2200" i="1" dirty="0" smtClean="0">
                <a:solidFill>
                  <a:srgbClr val="FF0000"/>
                </a:solidFill>
                <a:latin typeface="Arial" pitchFamily="34" charset="0"/>
                <a:cs typeface="Arial" pitchFamily="34" charset="0"/>
              </a:rPr>
              <a:t>waste.</a:t>
            </a:r>
          </a:p>
          <a:p>
            <a:pPr>
              <a:lnSpc>
                <a:spcPts val="2400"/>
              </a:lnSpc>
              <a:spcBef>
                <a:spcPts val="0"/>
              </a:spcBef>
              <a:spcAft>
                <a:spcPts val="600"/>
              </a:spcAft>
              <a:buFont typeface="Wingdings" panose="05000000000000000000" pitchFamily="2" charset="2"/>
              <a:buChar char="q"/>
            </a:pPr>
            <a:r>
              <a:rPr lang="en-GB" sz="2200" i="1" dirty="0" smtClean="0">
                <a:effectLst/>
                <a:latin typeface="Arial" pitchFamily="34" charset="0"/>
                <a:cs typeface="Arial" pitchFamily="34" charset="0"/>
              </a:rPr>
              <a:t>The average UK family is </a:t>
            </a:r>
            <a:r>
              <a:rPr lang="en-GB" sz="2200" i="1" dirty="0" smtClean="0">
                <a:solidFill>
                  <a:srgbClr val="FF0000"/>
                </a:solidFill>
                <a:effectLst/>
                <a:latin typeface="Arial" pitchFamily="34" charset="0"/>
                <a:cs typeface="Arial" pitchFamily="34" charset="0"/>
              </a:rPr>
              <a:t>wasting </a:t>
            </a:r>
            <a:r>
              <a:rPr lang="en-GB" sz="2200" i="1" dirty="0" smtClean="0">
                <a:effectLst/>
                <a:latin typeface="Arial" pitchFamily="34" charset="0"/>
                <a:cs typeface="Arial" pitchFamily="34" charset="0"/>
              </a:rPr>
              <a:t>nearly £60 a month by </a:t>
            </a:r>
            <a:r>
              <a:rPr lang="en-GB" sz="2200" i="1" dirty="0" smtClean="0">
                <a:solidFill>
                  <a:srgbClr val="FF0000"/>
                </a:solidFill>
                <a:effectLst/>
                <a:latin typeface="Arial" pitchFamily="34" charset="0"/>
                <a:cs typeface="Arial" pitchFamily="34" charset="0"/>
              </a:rPr>
              <a:t>throwing away </a:t>
            </a:r>
            <a:r>
              <a:rPr lang="en-GB" sz="2200" i="1" dirty="0" smtClean="0">
                <a:effectLst/>
                <a:latin typeface="Arial" pitchFamily="34" charset="0"/>
                <a:cs typeface="Arial" pitchFamily="34" charset="0"/>
              </a:rPr>
              <a:t>almost an entire meal a day.</a:t>
            </a:r>
          </a:p>
          <a:p>
            <a:pPr>
              <a:lnSpc>
                <a:spcPts val="2400"/>
              </a:lnSpc>
              <a:spcBef>
                <a:spcPts val="0"/>
              </a:spcBef>
              <a:spcAft>
                <a:spcPts val="600"/>
              </a:spcAft>
              <a:buFont typeface="Wingdings" panose="05000000000000000000" pitchFamily="2" charset="2"/>
              <a:buChar char="q"/>
            </a:pPr>
            <a:r>
              <a:rPr lang="en-GB" sz="2200" i="1" dirty="0" smtClean="0">
                <a:effectLst/>
                <a:latin typeface="Arial" pitchFamily="34" charset="0"/>
                <a:cs typeface="Arial" pitchFamily="34" charset="0"/>
              </a:rPr>
              <a:t>One third of all food produced in the world ends up as </a:t>
            </a:r>
            <a:r>
              <a:rPr lang="en-GB" sz="2200" i="1" dirty="0" smtClean="0">
                <a:solidFill>
                  <a:srgbClr val="FF0000"/>
                </a:solidFill>
                <a:effectLst/>
                <a:latin typeface="Arial" pitchFamily="34" charset="0"/>
                <a:cs typeface="Arial" pitchFamily="34" charset="0"/>
              </a:rPr>
              <a:t>waste</a:t>
            </a:r>
            <a:r>
              <a:rPr lang="en-GB" sz="2200" i="1" dirty="0" smtClean="0">
                <a:effectLst/>
                <a:latin typeface="Arial" pitchFamily="34" charset="0"/>
                <a:cs typeface="Arial" pitchFamily="34" charset="0"/>
              </a:rPr>
              <a:t>.</a:t>
            </a:r>
            <a:endParaRPr lang="en-GB" sz="2200" b="1" i="1" dirty="0">
              <a:latin typeface="Arial" pitchFamily="34" charset="0"/>
              <a:cs typeface="Arial" pitchFamily="34" charset="0"/>
            </a:endParaRPr>
          </a:p>
        </p:txBody>
      </p:sp>
      <p:sp>
        <p:nvSpPr>
          <p:cNvPr id="4" name="TextBox 3"/>
          <p:cNvSpPr txBox="1"/>
          <p:nvPr/>
        </p:nvSpPr>
        <p:spPr>
          <a:xfrm>
            <a:off x="3630318" y="5589240"/>
            <a:ext cx="4896544" cy="1107996"/>
          </a:xfrm>
          <a:prstGeom prst="rect">
            <a:avLst/>
          </a:prstGeom>
          <a:solidFill>
            <a:srgbClr val="9ED090"/>
          </a:solidFill>
          <a:ln>
            <a:solidFill>
              <a:schemeClr val="tx1"/>
            </a:solidFill>
          </a:ln>
        </p:spPr>
        <p:txBody>
          <a:bodyPr wrap="square" rtlCol="0">
            <a:spAutoFit/>
          </a:bodyPr>
          <a:lstStyle/>
          <a:p>
            <a:pPr algn="ctr"/>
            <a:r>
              <a:rPr lang="en-GB" sz="2200" dirty="0" smtClean="0">
                <a:latin typeface="Arial" pitchFamily="34" charset="0"/>
                <a:cs typeface="Arial" pitchFamily="34" charset="0"/>
              </a:rPr>
              <a:t>The sentences are all clear statements </a:t>
            </a:r>
            <a:r>
              <a:rPr lang="en-GB" sz="2200" dirty="0">
                <a:latin typeface="Arial" pitchFamily="34" charset="0"/>
                <a:cs typeface="Arial" pitchFamily="34" charset="0"/>
              </a:rPr>
              <a:t>which express the writer’s point of </a:t>
            </a:r>
            <a:r>
              <a:rPr lang="en-GB" sz="2200" dirty="0" smtClean="0">
                <a:latin typeface="Arial" pitchFamily="34" charset="0"/>
                <a:cs typeface="Arial" pitchFamily="34" charset="0"/>
              </a:rPr>
              <a:t>view.</a:t>
            </a:r>
            <a:endParaRPr lang="en-GB" sz="2200" dirty="0">
              <a:latin typeface="Arial" pitchFamily="34" charset="0"/>
              <a:cs typeface="Arial" pitchFamily="34" charset="0"/>
            </a:endParaRPr>
          </a:p>
        </p:txBody>
      </p:sp>
      <p:sp>
        <p:nvSpPr>
          <p:cNvPr id="5" name="TextBox 4"/>
          <p:cNvSpPr txBox="1"/>
          <p:nvPr/>
        </p:nvSpPr>
        <p:spPr>
          <a:xfrm>
            <a:off x="5364088" y="548680"/>
            <a:ext cx="3312368" cy="1107996"/>
          </a:xfrm>
          <a:prstGeom prst="rect">
            <a:avLst/>
          </a:prstGeom>
          <a:solidFill>
            <a:srgbClr val="9ED090"/>
          </a:solidFill>
          <a:ln>
            <a:solidFill>
              <a:schemeClr val="tx1"/>
            </a:solidFill>
          </a:ln>
        </p:spPr>
        <p:txBody>
          <a:bodyPr wrap="square" rtlCol="0">
            <a:spAutoFit/>
          </a:bodyPr>
          <a:lstStyle/>
          <a:p>
            <a:pPr algn="ctr"/>
            <a:r>
              <a:rPr lang="en-GB" sz="2200" dirty="0" smtClean="0">
                <a:latin typeface="+mn-lt"/>
              </a:rPr>
              <a:t>They use vocabulary which emphasises the point of view.</a:t>
            </a:r>
            <a:endParaRPr lang="en-GB" sz="2200" dirty="0">
              <a:latin typeface="+mn-lt"/>
            </a:endParaRPr>
          </a:p>
        </p:txBody>
      </p:sp>
      <p:sp>
        <p:nvSpPr>
          <p:cNvPr id="6" name="Slide Number Placeholder 5"/>
          <p:cNvSpPr>
            <a:spLocks noGrp="1"/>
          </p:cNvSpPr>
          <p:nvPr>
            <p:ph type="sldNum" sz="quarter" idx="12"/>
          </p:nvPr>
        </p:nvSpPr>
        <p:spPr/>
        <p:txBody>
          <a:bodyPr/>
          <a:lstStyle/>
          <a:p>
            <a:r>
              <a:rPr lang="en-GB" dirty="0" smtClean="0">
                <a:latin typeface="Arial Black" pitchFamily="34" charset="0"/>
              </a:rPr>
              <a:t>17</a:t>
            </a:r>
            <a:endParaRPr lang="en-GB" dirty="0">
              <a:latin typeface="Arial Black" pitchFamily="34" charset="0"/>
            </a:endParaRPr>
          </a:p>
        </p:txBody>
      </p:sp>
    </p:spTree>
    <p:extLst>
      <p:ext uri="{BB962C8B-B14F-4D97-AF65-F5344CB8AC3E}">
        <p14:creationId xmlns:p14="http://schemas.microsoft.com/office/powerpoint/2010/main" val="3798163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fontScale="92500"/>
          </a:bodyPr>
          <a:lstStyle/>
          <a:p>
            <a:pPr algn="ctr"/>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PERSUADING WITH </a:t>
            </a:r>
          </a:p>
          <a:p>
            <a:pPr algn="ctr"/>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ADVERBS and ADVERBIALS </a:t>
            </a:r>
            <a:endParaRPr lang="en-GB" sz="4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6516216" y="6381750"/>
            <a:ext cx="2133600" cy="476250"/>
          </a:xfrm>
        </p:spPr>
        <p:txBody>
          <a:bodyPr/>
          <a:lstStyle/>
          <a:p>
            <a:pPr algn="r"/>
            <a:fld id="{045ED7F1-2036-466F-86BD-47DE6400EF6A}" type="slidenum">
              <a:rPr lang="en-GB" smtClean="0">
                <a:latin typeface="Arial Black" pitchFamily="34" charset="0"/>
              </a:rPr>
              <a:pPr algn="r"/>
              <a:t>18</a:t>
            </a:fld>
            <a:endParaRPr lang="en-GB" dirty="0">
              <a:latin typeface="Arial Black" pitchFamily="34" charset="0"/>
            </a:endParaRPr>
          </a:p>
        </p:txBody>
      </p:sp>
    </p:spTree>
    <p:extLst>
      <p:ext uri="{BB962C8B-B14F-4D97-AF65-F5344CB8AC3E}">
        <p14:creationId xmlns:p14="http://schemas.microsoft.com/office/powerpoint/2010/main" val="344464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36904" cy="792088"/>
          </a:xfrm>
        </p:spPr>
        <p:txBody>
          <a:bodyPr>
            <a:normAutofit/>
          </a:bodyPr>
          <a:lstStyle/>
          <a:p>
            <a:r>
              <a:rPr lang="en-GB"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Adverbs to show Point of View</a:t>
            </a:r>
            <a:endParaRPr lang="en-GB" sz="40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51520" y="1340768"/>
            <a:ext cx="8640960" cy="5184576"/>
          </a:xfrm>
        </p:spPr>
        <p:txBody>
          <a:bodyPr>
            <a:normAutofit fontScale="70000" lnSpcReduction="20000"/>
          </a:bodyPr>
          <a:lstStyle/>
          <a:p>
            <a:pPr marL="0" indent="0">
              <a:lnSpc>
                <a:spcPts val="2400"/>
              </a:lnSpc>
              <a:spcBef>
                <a:spcPts val="0"/>
              </a:spcBef>
              <a:spcAft>
                <a:spcPts val="400"/>
              </a:spcAft>
              <a:buNone/>
            </a:pPr>
            <a:r>
              <a:rPr lang="en-GB" sz="2600" dirty="0">
                <a:latin typeface="Arial" pitchFamily="34" charset="0"/>
                <a:cs typeface="Arial" pitchFamily="34" charset="0"/>
              </a:rPr>
              <a:t>I'm passionate about making this happen because a few years ago I fell on hard luck myself. I lost my job through no fault of my own due to a chronic illness. My health would have improved </a:t>
            </a:r>
            <a:r>
              <a:rPr lang="en-GB" sz="2600" b="1" dirty="0">
                <a:solidFill>
                  <a:srgbClr val="FF0000"/>
                </a:solidFill>
                <a:latin typeface="Arial" pitchFamily="34" charset="0"/>
                <a:cs typeface="Arial" pitchFamily="34" charset="0"/>
              </a:rPr>
              <a:t>immeasurably</a:t>
            </a:r>
            <a:r>
              <a:rPr lang="en-GB" sz="2600" dirty="0">
                <a:latin typeface="Arial" pitchFamily="34" charset="0"/>
                <a:cs typeface="Arial" pitchFamily="34" charset="0"/>
              </a:rPr>
              <a:t> had I been able to afford fresh, healthy, fruit and vegetables.</a:t>
            </a:r>
          </a:p>
          <a:p>
            <a:pPr marL="0" indent="0">
              <a:lnSpc>
                <a:spcPts val="2400"/>
              </a:lnSpc>
              <a:spcBef>
                <a:spcPts val="0"/>
              </a:spcBef>
              <a:spcAft>
                <a:spcPts val="400"/>
              </a:spcAft>
              <a:buNone/>
            </a:pPr>
            <a:r>
              <a:rPr lang="en-GB" sz="2600" dirty="0">
                <a:latin typeface="Arial" pitchFamily="34" charset="0"/>
                <a:cs typeface="Arial" pitchFamily="34" charset="0"/>
              </a:rPr>
              <a:t>If a scheme whereby these life-giving items were available to me for free had been provided back then, I would have been spared the constant choice of eating </a:t>
            </a:r>
            <a:r>
              <a:rPr lang="en-GB" sz="2600" b="1" dirty="0">
                <a:solidFill>
                  <a:srgbClr val="FF0000"/>
                </a:solidFill>
                <a:latin typeface="Arial" pitchFamily="34" charset="0"/>
                <a:cs typeface="Arial" pitchFamily="34" charset="0"/>
              </a:rPr>
              <a:t>properly</a:t>
            </a:r>
            <a:r>
              <a:rPr lang="en-GB" sz="2600" dirty="0">
                <a:latin typeface="Arial" pitchFamily="34" charset="0"/>
                <a:cs typeface="Arial" pitchFamily="34" charset="0"/>
              </a:rPr>
              <a:t> or paying the ever-mounting bills. I was </a:t>
            </a:r>
            <a:r>
              <a:rPr lang="en-GB" sz="2600" b="1" dirty="0">
                <a:solidFill>
                  <a:srgbClr val="FF0000"/>
                </a:solidFill>
                <a:latin typeface="Arial" pitchFamily="34" charset="0"/>
                <a:cs typeface="Arial" pitchFamily="34" charset="0"/>
              </a:rPr>
              <a:t>incredibly</a:t>
            </a:r>
            <a:r>
              <a:rPr lang="en-GB" sz="2600" dirty="0">
                <a:latin typeface="Arial" pitchFamily="34" charset="0"/>
                <a:cs typeface="Arial" pitchFamily="34" charset="0"/>
              </a:rPr>
              <a:t> lucky that I had friends and family to bail me out and buy me a few groceries during the bleakest of times, but so many others are just not as fortunate.</a:t>
            </a:r>
          </a:p>
          <a:p>
            <a:pPr marL="0" indent="0">
              <a:lnSpc>
                <a:spcPts val="2400"/>
              </a:lnSpc>
              <a:spcBef>
                <a:spcPts val="0"/>
              </a:spcBef>
              <a:spcAft>
                <a:spcPts val="400"/>
              </a:spcAft>
              <a:buNone/>
            </a:pPr>
            <a:r>
              <a:rPr lang="en-GB" sz="2600" dirty="0">
                <a:latin typeface="Arial" pitchFamily="34" charset="0"/>
                <a:cs typeface="Arial" pitchFamily="34" charset="0"/>
              </a:rPr>
              <a:t>Now that I am well enough to support myself again, I don't want anyone else to experience the hell I went through. The food is THERE and it’s </a:t>
            </a:r>
            <a:r>
              <a:rPr lang="en-GB" sz="2600" b="1" dirty="0">
                <a:solidFill>
                  <a:srgbClr val="FF0000"/>
                </a:solidFill>
                <a:latin typeface="Arial" pitchFamily="34" charset="0"/>
                <a:cs typeface="Arial" pitchFamily="34" charset="0"/>
              </a:rPr>
              <a:t>perfectly </a:t>
            </a:r>
            <a:r>
              <a:rPr lang="en-GB" sz="2600" dirty="0">
                <a:latin typeface="Arial" pitchFamily="34" charset="0"/>
                <a:cs typeface="Arial" pitchFamily="34" charset="0"/>
              </a:rPr>
              <a:t>good and nourishing. There are so many people who need it right now, despite what the government might try to make you believe.</a:t>
            </a:r>
          </a:p>
          <a:p>
            <a:pPr marL="0" indent="0">
              <a:lnSpc>
                <a:spcPts val="2400"/>
              </a:lnSpc>
              <a:spcBef>
                <a:spcPts val="0"/>
              </a:spcBef>
              <a:spcAft>
                <a:spcPts val="400"/>
              </a:spcAft>
              <a:buNone/>
            </a:pPr>
            <a:r>
              <a:rPr lang="en-GB" sz="2600" dirty="0">
                <a:latin typeface="Arial" pitchFamily="34" charset="0"/>
                <a:cs typeface="Arial" pitchFamily="34" charset="0"/>
              </a:rPr>
              <a:t>So what are we waiting for?  France has already proven that this can work. So I’m asking for Parliament to take this campaign </a:t>
            </a:r>
            <a:r>
              <a:rPr lang="en-GB" sz="2600" b="1" dirty="0">
                <a:solidFill>
                  <a:srgbClr val="FF0000"/>
                </a:solidFill>
                <a:latin typeface="Arial" pitchFamily="34" charset="0"/>
                <a:cs typeface="Arial" pitchFamily="34" charset="0"/>
              </a:rPr>
              <a:t>seriously </a:t>
            </a:r>
            <a:r>
              <a:rPr lang="en-GB" sz="2600" dirty="0">
                <a:latin typeface="Arial" pitchFamily="34" charset="0"/>
                <a:cs typeface="Arial" pitchFamily="34" charset="0"/>
              </a:rPr>
              <a:t>and rush through a change in the law as soon as possible, before anyone else in the UK starves </a:t>
            </a:r>
            <a:r>
              <a:rPr lang="en-GB" sz="2600" b="1" dirty="0">
                <a:solidFill>
                  <a:srgbClr val="FF0000"/>
                </a:solidFill>
                <a:latin typeface="Arial" pitchFamily="34" charset="0"/>
                <a:cs typeface="Arial" pitchFamily="34" charset="0"/>
              </a:rPr>
              <a:t>needlessly.</a:t>
            </a:r>
          </a:p>
          <a:p>
            <a:pPr marL="0" indent="0">
              <a:buNone/>
            </a:pPr>
            <a:endParaRPr lang="en-GB" dirty="0"/>
          </a:p>
        </p:txBody>
      </p:sp>
      <p:sp>
        <p:nvSpPr>
          <p:cNvPr id="4" name="Slide Number Placeholder 4"/>
          <p:cNvSpPr txBox="1">
            <a:spLocks/>
          </p:cNvSpPr>
          <p:nvPr/>
        </p:nvSpPr>
        <p:spPr bwMode="auto">
          <a:xfrm>
            <a:off x="824440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19</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1027511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4000" dirty="0" smtClean="0">
                <a:solidFill>
                  <a:srgbClr val="002060"/>
                </a:solidFill>
                <a:effectLst>
                  <a:outerShdw blurRad="38100" dist="38100" dir="2700000" algn="tl">
                    <a:srgbClr val="000000">
                      <a:alpha val="43137"/>
                    </a:srgbClr>
                  </a:outerShdw>
                </a:effectLst>
              </a:rPr>
              <a:t>Aims of the day:</a:t>
            </a:r>
            <a:endParaRPr lang="en-GB" sz="4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7396" y="1951892"/>
            <a:ext cx="8159060" cy="3537644"/>
          </a:xfrm>
        </p:spPr>
        <p:txBody>
          <a:bodyPr>
            <a:noAutofit/>
          </a:bodyPr>
          <a:lstStyle/>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a:t>
            </a:r>
            <a:r>
              <a:rPr lang="en-GB" sz="2400" dirty="0"/>
              <a:t>understand the teaching approaches in the persuasive writing </a:t>
            </a:r>
            <a:r>
              <a:rPr lang="en-GB" sz="2400" dirty="0" err="1" smtClean="0"/>
              <a:t>SoW</a:t>
            </a:r>
            <a:r>
              <a:rPr lang="en-GB" sz="2400" dirty="0" smtClean="0"/>
              <a:t>;</a:t>
            </a:r>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a:t>To secure grammatical subject knowledge of modal verbs and </a:t>
            </a:r>
            <a:r>
              <a:rPr lang="en-GB" sz="2400" dirty="0" smtClean="0"/>
              <a:t>adverbials;</a:t>
            </a:r>
            <a:endParaRPr lang="en-GB" sz="2400" dirty="0"/>
          </a:p>
          <a:p>
            <a:pPr marL="328254" indent="-328254">
              <a:lnSpc>
                <a:spcPct val="150000"/>
              </a:lnSpc>
              <a:spcBef>
                <a:spcPts val="554"/>
              </a:spcBef>
              <a:spcAft>
                <a:spcPts val="554"/>
              </a:spcAft>
              <a:buClrTx/>
              <a:buSzPct val="80000"/>
              <a:buFont typeface="Wingdings" panose="05000000000000000000" pitchFamily="2" charset="2"/>
              <a:buChar char="q"/>
            </a:pPr>
            <a:r>
              <a:rPr lang="en-GB" sz="2400" dirty="0" smtClean="0"/>
              <a:t>To support your own planning and teaching of writing informed by Grammar for Writing principles.</a:t>
            </a:r>
            <a:endParaRPr lang="en-GB" sz="2400" dirty="0"/>
          </a:p>
        </p:txBody>
      </p:sp>
      <p:sp>
        <p:nvSpPr>
          <p:cNvPr id="5" name="Slide Number Placeholder 4"/>
          <p:cNvSpPr>
            <a:spLocks noGrp="1"/>
          </p:cNvSpPr>
          <p:nvPr>
            <p:ph type="sldNum" sz="quarter" idx="11"/>
          </p:nvPr>
        </p:nvSpPr>
        <p:spPr/>
        <p:txBody>
          <a:bodyPr/>
          <a:lstStyle/>
          <a:p>
            <a:r>
              <a:rPr lang="en-US" dirty="0"/>
              <a:t>2</a:t>
            </a:r>
          </a:p>
        </p:txBody>
      </p:sp>
    </p:spTree>
    <p:extLst>
      <p:ext uri="{BB962C8B-B14F-4D97-AF65-F5344CB8AC3E}">
        <p14:creationId xmlns:p14="http://schemas.microsoft.com/office/powerpoint/2010/main" val="2013991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36904" cy="792088"/>
          </a:xfrm>
        </p:spPr>
        <p:txBody>
          <a:bodyPr>
            <a:normAutofit/>
          </a:bodyPr>
          <a:lstStyle/>
          <a:p>
            <a:r>
              <a:rPr lang="en-GB" sz="4000" dirty="0" smtClean="0">
                <a:solidFill>
                  <a:srgbClr val="002060"/>
                </a:solidFill>
                <a:effectLst>
                  <a:outerShdw blurRad="38100" dist="38100" dir="2700000" algn="tl">
                    <a:srgbClr val="000000">
                      <a:alpha val="43137"/>
                    </a:srgbClr>
                  </a:outerShdw>
                </a:effectLst>
                <a:cs typeface="Arial" pitchFamily="34" charset="0"/>
              </a:rPr>
              <a:t>Adverbials to Connect Ideas</a:t>
            </a:r>
            <a:endParaRPr lang="en-GB" sz="4000" dirty="0">
              <a:solidFill>
                <a:srgbClr val="002060"/>
              </a:solidFill>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467544" y="1484784"/>
            <a:ext cx="8136904" cy="2376264"/>
          </a:xfrm>
          <a:ln>
            <a:solidFill>
              <a:schemeClr val="tx1"/>
            </a:solidFill>
          </a:ln>
        </p:spPr>
        <p:txBody>
          <a:bodyPr>
            <a:noAutofit/>
          </a:bodyPr>
          <a:lstStyle/>
          <a:p>
            <a:pPr marL="68580" indent="0">
              <a:lnSpc>
                <a:spcPts val="2400"/>
              </a:lnSpc>
              <a:spcBef>
                <a:spcPts val="0"/>
              </a:spcBef>
              <a:spcAft>
                <a:spcPts val="600"/>
              </a:spcAft>
              <a:buNone/>
            </a:pPr>
            <a:r>
              <a:rPr lang="en-GB" sz="2000" dirty="0" smtClean="0">
                <a:latin typeface="Arial" pitchFamily="34" charset="0"/>
                <a:cs typeface="Arial" pitchFamily="34" charset="0"/>
              </a:rPr>
              <a:t>There </a:t>
            </a:r>
            <a:r>
              <a:rPr lang="en-GB" sz="2000" dirty="0">
                <a:latin typeface="Arial" pitchFamily="34" charset="0"/>
                <a:cs typeface="Arial" pitchFamily="34" charset="0"/>
              </a:rPr>
              <a:t>are two main threads to my campaign. </a:t>
            </a:r>
            <a:r>
              <a:rPr lang="en-GB" sz="2000" dirty="0">
                <a:solidFill>
                  <a:srgbClr val="FF0000"/>
                </a:solidFill>
                <a:latin typeface="Arial" pitchFamily="34" charset="0"/>
                <a:cs typeface="Arial" pitchFamily="34" charset="0"/>
              </a:rPr>
              <a:t>First of all, </a:t>
            </a:r>
            <a:r>
              <a:rPr lang="en-GB" sz="2000" dirty="0">
                <a:latin typeface="Arial" pitchFamily="34" charset="0"/>
                <a:cs typeface="Arial" pitchFamily="34" charset="0"/>
              </a:rPr>
              <a:t>I believe that supermarkets should be legally obliged to hand over all unsold but still edible foods to various food distribution charities instead of it going straight to landfill. </a:t>
            </a:r>
            <a:r>
              <a:rPr lang="en-GB" sz="2000" dirty="0">
                <a:solidFill>
                  <a:srgbClr val="FF0000"/>
                </a:solidFill>
                <a:latin typeface="Arial" pitchFamily="34" charset="0"/>
                <a:cs typeface="Arial" pitchFamily="34" charset="0"/>
              </a:rPr>
              <a:t>On top of this, </a:t>
            </a:r>
            <a:r>
              <a:rPr lang="en-GB" sz="2000" dirty="0">
                <a:latin typeface="Arial" pitchFamily="34" charset="0"/>
                <a:cs typeface="Arial" pitchFamily="34" charset="0"/>
              </a:rPr>
              <a:t>supermarkets should also be encouraged to offer a service whereby customers can opt in for voluntary weekly donations </a:t>
            </a:r>
            <a:r>
              <a:rPr lang="en-GB" sz="2000" dirty="0" smtClean="0">
                <a:latin typeface="Arial" pitchFamily="34" charset="0"/>
                <a:cs typeface="Arial" pitchFamily="34" charset="0"/>
              </a:rPr>
              <a:t>(a </a:t>
            </a:r>
            <a:r>
              <a:rPr lang="en-GB" sz="2000" dirty="0">
                <a:latin typeface="Arial" pitchFamily="34" charset="0"/>
                <a:cs typeface="Arial" pitchFamily="34" charset="0"/>
              </a:rPr>
              <a:t>small sum, around £2) when they buy their groceries online</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sp>
        <p:nvSpPr>
          <p:cNvPr id="14" name="TextBox 13"/>
          <p:cNvSpPr txBox="1"/>
          <p:nvPr/>
        </p:nvSpPr>
        <p:spPr>
          <a:xfrm>
            <a:off x="539552" y="4077072"/>
            <a:ext cx="8064896" cy="2246769"/>
          </a:xfrm>
          <a:prstGeom prst="rect">
            <a:avLst/>
          </a:prstGeom>
          <a:noFill/>
        </p:spPr>
        <p:txBody>
          <a:bodyPr wrap="square" rtlCol="0">
            <a:spAutoFit/>
          </a:bodyPr>
          <a:lstStyle/>
          <a:p>
            <a:pPr algn="just"/>
            <a:r>
              <a:rPr lang="en-GB" sz="2000" dirty="0" smtClean="0">
                <a:latin typeface="Arial" pitchFamily="34" charset="0"/>
                <a:cs typeface="Arial" pitchFamily="34" charset="0"/>
              </a:rPr>
              <a:t>In this paragraph the two adverbial phrases, ‘</a:t>
            </a:r>
            <a:r>
              <a:rPr lang="en-GB" sz="2000" i="1" dirty="0" smtClean="0">
                <a:latin typeface="Arial" pitchFamily="34" charset="0"/>
                <a:cs typeface="Arial" pitchFamily="34" charset="0"/>
              </a:rPr>
              <a:t>First of all</a:t>
            </a:r>
            <a:r>
              <a:rPr lang="en-GB" sz="2000" dirty="0" smtClean="0">
                <a:latin typeface="Arial" pitchFamily="34" charset="0"/>
                <a:cs typeface="Arial" pitchFamily="34" charset="0"/>
              </a:rPr>
              <a:t>’ and </a:t>
            </a:r>
            <a:r>
              <a:rPr lang="en-GB" sz="2000" i="1" dirty="0" smtClean="0">
                <a:latin typeface="Arial" pitchFamily="34" charset="0"/>
                <a:cs typeface="Arial" pitchFamily="34" charset="0"/>
              </a:rPr>
              <a:t>‘On top of this</a:t>
            </a:r>
            <a:r>
              <a:rPr lang="en-GB" sz="2000" dirty="0" smtClean="0">
                <a:latin typeface="Arial" pitchFamily="34" charset="0"/>
                <a:cs typeface="Arial" pitchFamily="34" charset="0"/>
              </a:rPr>
              <a:t>’, link back to the opening sentence and the ‘</a:t>
            </a:r>
            <a:r>
              <a:rPr lang="en-GB" sz="2000" i="1" dirty="0" smtClean="0">
                <a:latin typeface="Arial" pitchFamily="34" charset="0"/>
                <a:cs typeface="Arial" pitchFamily="34" charset="0"/>
              </a:rPr>
              <a:t>two main threads</a:t>
            </a:r>
            <a:r>
              <a:rPr lang="en-GB" sz="2000" dirty="0" smtClean="0">
                <a:latin typeface="Arial" pitchFamily="34" charset="0"/>
                <a:cs typeface="Arial" pitchFamily="34" charset="0"/>
              </a:rPr>
              <a:t>’.   Thread 1 is introduced by ‘</a:t>
            </a:r>
            <a:r>
              <a:rPr lang="en-GB" sz="2000" i="1" dirty="0" smtClean="0">
                <a:latin typeface="Arial" pitchFamily="34" charset="0"/>
                <a:cs typeface="Arial" pitchFamily="34" charset="0"/>
              </a:rPr>
              <a:t>First of all</a:t>
            </a:r>
            <a:r>
              <a:rPr lang="en-GB" sz="2000" dirty="0" smtClean="0">
                <a:latin typeface="Arial" pitchFamily="34" charset="0"/>
                <a:cs typeface="Arial" pitchFamily="34" charset="0"/>
              </a:rPr>
              <a:t>’ and thread 2 by ‘</a:t>
            </a:r>
            <a:r>
              <a:rPr lang="en-GB" sz="2000" i="1" dirty="0" smtClean="0">
                <a:latin typeface="Arial" pitchFamily="34" charset="0"/>
                <a:cs typeface="Arial" pitchFamily="34" charset="0"/>
              </a:rPr>
              <a:t>On top of this</a:t>
            </a:r>
            <a:r>
              <a:rPr lang="en-GB" sz="2000" dirty="0" smtClean="0">
                <a:latin typeface="Arial" pitchFamily="34" charset="0"/>
                <a:cs typeface="Arial" pitchFamily="34" charset="0"/>
              </a:rPr>
              <a:t>’.  This helps to make the paragraph coherent and flow well.</a:t>
            </a:r>
          </a:p>
          <a:p>
            <a:pPr algn="just"/>
            <a:endParaRPr lang="en-GB" sz="2000" dirty="0">
              <a:latin typeface="Arial" pitchFamily="34" charset="0"/>
              <a:cs typeface="Arial" pitchFamily="34" charset="0"/>
            </a:endParaRPr>
          </a:p>
          <a:p>
            <a:pPr algn="just"/>
            <a:r>
              <a:rPr lang="en-GB" sz="2000" dirty="0" smtClean="0">
                <a:latin typeface="Arial" pitchFamily="34" charset="0"/>
                <a:cs typeface="Arial" pitchFamily="34" charset="0"/>
              </a:rPr>
              <a:t>Have you noticed that this writer uses a short single clause sentence to introduce this paragraph?</a:t>
            </a:r>
            <a:endParaRPr lang="en-GB" sz="2000" dirty="0">
              <a:latin typeface="Arial" pitchFamily="34" charset="0"/>
              <a:cs typeface="Arial" pitchFamily="34" charset="0"/>
            </a:endParaRPr>
          </a:p>
        </p:txBody>
      </p:sp>
      <p:sp>
        <p:nvSpPr>
          <p:cNvPr id="5" name="Slide Number Placeholder 4"/>
          <p:cNvSpPr txBox="1">
            <a:spLocks/>
          </p:cNvSpPr>
          <p:nvPr/>
        </p:nvSpPr>
        <p:spPr bwMode="auto">
          <a:xfrm>
            <a:off x="824440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20</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4962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136904" cy="792088"/>
          </a:xfrm>
        </p:spPr>
        <p:txBody>
          <a:bodyPr>
            <a:normAutofit/>
          </a:bodyPr>
          <a:lstStyle/>
          <a:p>
            <a:r>
              <a:rPr lang="en-GB"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Adverbials to connect Ideas</a:t>
            </a:r>
            <a:endParaRPr lang="en-GB" sz="40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67544" y="1268760"/>
            <a:ext cx="8352928" cy="5400600"/>
          </a:xfrm>
        </p:spPr>
        <p:txBody>
          <a:bodyPr>
            <a:noAutofit/>
          </a:bodyPr>
          <a:lstStyle/>
          <a:p>
            <a:pPr marL="68580" indent="0">
              <a:lnSpc>
                <a:spcPts val="2400"/>
              </a:lnSpc>
              <a:spcBef>
                <a:spcPts val="0"/>
              </a:spcBef>
              <a:spcAft>
                <a:spcPts val="600"/>
              </a:spcAft>
              <a:buNone/>
            </a:pPr>
            <a:r>
              <a:rPr lang="en-GB" sz="1800" dirty="0">
                <a:latin typeface="Arial" pitchFamily="34" charset="0"/>
                <a:cs typeface="Arial" pitchFamily="34" charset="0"/>
              </a:rPr>
              <a:t>After reading about the bill being passed in France to force supermarkets to give their unsold but still consumable food products to at least one food charity</a:t>
            </a:r>
            <a:r>
              <a:rPr lang="en-GB" sz="1800" dirty="0" smtClean="0">
                <a:latin typeface="Arial" pitchFamily="34" charset="0"/>
                <a:cs typeface="Arial" pitchFamily="34" charset="0"/>
              </a:rPr>
              <a:t> </a:t>
            </a:r>
            <a:r>
              <a:rPr lang="en-GB" sz="1800" dirty="0">
                <a:latin typeface="Arial" pitchFamily="34" charset="0"/>
                <a:cs typeface="Arial" pitchFamily="34" charset="0"/>
              </a:rPr>
              <a:t>I decided that I’d </a:t>
            </a:r>
            <a:r>
              <a:rPr lang="en-GB" sz="1800" dirty="0">
                <a:solidFill>
                  <a:schemeClr val="tx1"/>
                </a:solidFill>
                <a:latin typeface="Arial" pitchFamily="34" charset="0"/>
                <a:cs typeface="Arial" pitchFamily="34" charset="0"/>
              </a:rPr>
              <a:t>try to do something for us here in the UK.  </a:t>
            </a:r>
            <a:r>
              <a:rPr lang="en-GB" sz="1800" dirty="0">
                <a:solidFill>
                  <a:srgbClr val="FF0000"/>
                </a:solidFill>
                <a:latin typeface="Arial" pitchFamily="34" charset="0"/>
                <a:cs typeface="Arial" pitchFamily="34" charset="0"/>
              </a:rPr>
              <a:t>For, </a:t>
            </a:r>
            <a:r>
              <a:rPr lang="en-GB" sz="1800" dirty="0">
                <a:latin typeface="Arial" pitchFamily="34" charset="0"/>
                <a:cs typeface="Arial" pitchFamily="34" charset="0"/>
              </a:rPr>
              <a:t>while we may be separated by the Channel, our problems with waste are very much the same. </a:t>
            </a:r>
            <a:r>
              <a:rPr lang="en-GB" sz="1800" dirty="0">
                <a:solidFill>
                  <a:srgbClr val="FF0000"/>
                </a:solidFill>
                <a:latin typeface="Arial" pitchFamily="34" charset="0"/>
                <a:cs typeface="Arial" pitchFamily="34" charset="0"/>
              </a:rPr>
              <a:t>For example</a:t>
            </a:r>
            <a:r>
              <a:rPr lang="en-GB" sz="1800" dirty="0">
                <a:latin typeface="Arial" pitchFamily="34" charset="0"/>
                <a:cs typeface="Arial" pitchFamily="34" charset="0"/>
              </a:rPr>
              <a:t>, two years ago Tesco announced that it had generated almost 30,000 tonnes of food waste over just six months. </a:t>
            </a:r>
          </a:p>
          <a:p>
            <a:pPr marL="68580" indent="0">
              <a:lnSpc>
                <a:spcPts val="2400"/>
              </a:lnSpc>
              <a:spcBef>
                <a:spcPts val="0"/>
              </a:spcBef>
              <a:spcAft>
                <a:spcPts val="600"/>
              </a:spcAft>
              <a:buNone/>
            </a:pPr>
            <a:r>
              <a:rPr lang="en-GB" sz="1800" dirty="0">
                <a:latin typeface="Arial" pitchFamily="34" charset="0"/>
                <a:cs typeface="Arial" pitchFamily="34" charset="0"/>
              </a:rPr>
              <a:t>In light of the successful French campaign to cut waste, I started a petition in the UK hoping that it may eventually make it to a debate in Parliament. I needed to get 100,000 signatures for this to happen. It's now got over 150,000, and has been popping up all over the world, across the press and social media.</a:t>
            </a:r>
          </a:p>
          <a:p>
            <a:pPr marL="68580" indent="0">
              <a:lnSpc>
                <a:spcPts val="2400"/>
              </a:lnSpc>
              <a:spcBef>
                <a:spcPts val="0"/>
              </a:spcBef>
              <a:spcAft>
                <a:spcPts val="600"/>
              </a:spcAft>
              <a:buNone/>
            </a:pPr>
            <a:r>
              <a:rPr lang="en-GB" sz="1800" dirty="0">
                <a:latin typeface="Arial" pitchFamily="34" charset="0"/>
                <a:cs typeface="Arial" pitchFamily="34" charset="0"/>
              </a:rPr>
              <a:t>There are two main threads to my campaign. </a:t>
            </a:r>
            <a:r>
              <a:rPr lang="en-GB" sz="1800" dirty="0">
                <a:solidFill>
                  <a:srgbClr val="FF0000"/>
                </a:solidFill>
                <a:latin typeface="Arial" pitchFamily="34" charset="0"/>
                <a:cs typeface="Arial" pitchFamily="34" charset="0"/>
              </a:rPr>
              <a:t>First of all, </a:t>
            </a:r>
            <a:r>
              <a:rPr lang="en-GB" sz="1800" dirty="0">
                <a:latin typeface="Arial" pitchFamily="34" charset="0"/>
                <a:cs typeface="Arial" pitchFamily="34" charset="0"/>
              </a:rPr>
              <a:t>I believe that supermarkets should be legally obliged to hand over all unsold but still edible foods to various food distribution charities instead of it going straight to landfill. </a:t>
            </a:r>
            <a:r>
              <a:rPr lang="en-GB" sz="1800" dirty="0">
                <a:solidFill>
                  <a:srgbClr val="FF0000"/>
                </a:solidFill>
                <a:latin typeface="Arial" pitchFamily="34" charset="0"/>
                <a:cs typeface="Arial" pitchFamily="34" charset="0"/>
              </a:rPr>
              <a:t>On top of this, </a:t>
            </a:r>
            <a:r>
              <a:rPr lang="en-GB" sz="1800" dirty="0">
                <a:latin typeface="Arial" pitchFamily="34" charset="0"/>
                <a:cs typeface="Arial" pitchFamily="34" charset="0"/>
              </a:rPr>
              <a:t>supermarkets should also be encouraged to offer a service whereby customers can opt in for voluntary weekly donations (a small sum, around £2) when they buy their groceries online</a:t>
            </a:r>
            <a:r>
              <a:rPr lang="en-GB" sz="1800" dirty="0" smtClean="0">
                <a:latin typeface="Arial" pitchFamily="34" charset="0"/>
                <a:cs typeface="Arial" pitchFamily="34" charset="0"/>
              </a:rPr>
              <a:t>.</a:t>
            </a:r>
            <a:endParaRPr lang="en-GB" sz="1800" dirty="0">
              <a:latin typeface="Arial" pitchFamily="34" charset="0"/>
              <a:cs typeface="Arial" pitchFamily="34" charset="0"/>
            </a:endParaRPr>
          </a:p>
        </p:txBody>
      </p:sp>
      <p:sp>
        <p:nvSpPr>
          <p:cNvPr id="4" name="Slide Number Placeholder 4"/>
          <p:cNvSpPr txBox="1">
            <a:spLocks/>
          </p:cNvSpPr>
          <p:nvPr/>
        </p:nvSpPr>
        <p:spPr bwMode="auto">
          <a:xfrm>
            <a:off x="824440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r>
              <a:rPr lang="en-US" sz="1100" dirty="0" smtClean="0">
                <a:solidFill>
                  <a:schemeClr val="tx1"/>
                </a:solidFill>
                <a:latin typeface="Arial Black" pitchFamily="34" charset="0"/>
              </a:rPr>
              <a:t>21</a:t>
            </a:r>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629621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8064896" cy="1143000"/>
          </a:xfrm>
        </p:spPr>
        <p:txBody>
          <a:bodyPr>
            <a:normAutofit/>
          </a:bodyPr>
          <a:lstStyle/>
          <a:p>
            <a:r>
              <a:rPr lang="en-GB" sz="4000" dirty="0" smtClean="0">
                <a:solidFill>
                  <a:srgbClr val="002060"/>
                </a:solidFill>
                <a:effectLst>
                  <a:outerShdw blurRad="38100" dist="38100" dir="2700000" algn="tl">
                    <a:srgbClr val="000000">
                      <a:alpha val="43137"/>
                    </a:srgbClr>
                  </a:outerShdw>
                </a:effectLst>
                <a:ea typeface="Arial Unicode MS" pitchFamily="34" charset="-128"/>
                <a:cs typeface="Arial Unicode MS" pitchFamily="34" charset="-128"/>
              </a:rPr>
              <a:t>Adverbials to Connect Ideas</a:t>
            </a:r>
            <a:endParaRPr lang="en-GB" sz="4000" dirty="0">
              <a:solidFill>
                <a:srgbClr val="002060"/>
              </a:solidFill>
              <a:effectLst>
                <a:outerShdw blurRad="38100" dist="38100" dir="2700000" algn="tl">
                  <a:srgbClr val="000000">
                    <a:alpha val="43137"/>
                  </a:srgbClr>
                </a:outerShdw>
              </a:effectLst>
              <a:ea typeface="Arial Unicode MS" pitchFamily="34" charset="-128"/>
              <a:cs typeface="Arial Unicode MS" pitchFamily="34" charset="-128"/>
            </a:endParaRPr>
          </a:p>
        </p:txBody>
      </p:sp>
      <p:sp>
        <p:nvSpPr>
          <p:cNvPr id="3" name="Content Placeholder 2"/>
          <p:cNvSpPr>
            <a:spLocks noGrp="1"/>
          </p:cNvSpPr>
          <p:nvPr>
            <p:ph idx="1"/>
          </p:nvPr>
        </p:nvSpPr>
        <p:spPr>
          <a:xfrm>
            <a:off x="539552" y="1988840"/>
            <a:ext cx="7848872" cy="3843789"/>
          </a:xfrm>
        </p:spPr>
        <p:txBody>
          <a:bodyPr>
            <a:noAutofit/>
          </a:bodyPr>
          <a:lstStyle/>
          <a:p>
            <a:pPr>
              <a:buFont typeface="Wingdings" panose="05000000000000000000" pitchFamily="2" charset="2"/>
              <a:buChar char="q"/>
            </a:pPr>
            <a:r>
              <a:rPr lang="en-GB" sz="2200" dirty="0" smtClean="0">
                <a:latin typeface="Arial" pitchFamily="34" charset="0"/>
                <a:cs typeface="Arial" pitchFamily="34" charset="0"/>
              </a:rPr>
              <a:t>Some examples of other adverbial phrases which can connect ideas across sentences and across your writing:</a:t>
            </a:r>
          </a:p>
          <a:p>
            <a:pPr lvl="1">
              <a:buFont typeface="Wingdings" panose="05000000000000000000" pitchFamily="2" charset="2"/>
              <a:buChar char="Ø"/>
            </a:pPr>
            <a:r>
              <a:rPr lang="en-GB" sz="2200" dirty="0">
                <a:latin typeface="Arial" pitchFamily="34" charset="0"/>
                <a:cs typeface="Arial" pitchFamily="34" charset="0"/>
              </a:rPr>
              <a:t>o</a:t>
            </a:r>
            <a:r>
              <a:rPr lang="en-GB" sz="2200" dirty="0" smtClean="0">
                <a:latin typeface="Arial" pitchFamily="34" charset="0"/>
                <a:cs typeface="Arial" pitchFamily="34" charset="0"/>
              </a:rPr>
              <a:t>n the other hand</a:t>
            </a:r>
          </a:p>
          <a:p>
            <a:pPr lvl="1">
              <a:buFont typeface="Wingdings" panose="05000000000000000000" pitchFamily="2" charset="2"/>
              <a:buChar char="Ø"/>
            </a:pPr>
            <a:r>
              <a:rPr lang="en-GB" sz="2200" dirty="0">
                <a:latin typeface="Arial" pitchFamily="34" charset="0"/>
                <a:cs typeface="Arial" pitchFamily="34" charset="0"/>
              </a:rPr>
              <a:t>d</a:t>
            </a:r>
            <a:r>
              <a:rPr lang="en-GB" sz="2200" dirty="0" smtClean="0">
                <a:latin typeface="Arial" pitchFamily="34" charset="0"/>
                <a:cs typeface="Arial" pitchFamily="34" charset="0"/>
              </a:rPr>
              <a:t>espite this</a:t>
            </a:r>
          </a:p>
          <a:p>
            <a:pPr lvl="1">
              <a:buFont typeface="Wingdings" panose="05000000000000000000" pitchFamily="2" charset="2"/>
              <a:buChar char="Ø"/>
            </a:pPr>
            <a:r>
              <a:rPr lang="en-GB" sz="2200" dirty="0">
                <a:latin typeface="Arial" pitchFamily="34" charset="0"/>
                <a:cs typeface="Arial" pitchFamily="34" charset="0"/>
              </a:rPr>
              <a:t>e</a:t>
            </a:r>
            <a:r>
              <a:rPr lang="en-GB" sz="2200" dirty="0" smtClean="0">
                <a:latin typeface="Arial" pitchFamily="34" charset="0"/>
                <a:cs typeface="Arial" pitchFamily="34" charset="0"/>
              </a:rPr>
              <a:t>ven so</a:t>
            </a:r>
          </a:p>
          <a:p>
            <a:pPr lvl="1">
              <a:buFont typeface="Wingdings" panose="05000000000000000000" pitchFamily="2" charset="2"/>
              <a:buChar char="Ø"/>
            </a:pPr>
            <a:r>
              <a:rPr lang="en-GB" sz="2200" dirty="0">
                <a:latin typeface="Arial" pitchFamily="34" charset="0"/>
                <a:cs typeface="Arial" pitchFamily="34" charset="0"/>
              </a:rPr>
              <a:t>t</a:t>
            </a:r>
            <a:r>
              <a:rPr lang="en-GB" sz="2200" dirty="0" smtClean="0">
                <a:latin typeface="Arial" pitchFamily="34" charset="0"/>
                <a:cs typeface="Arial" pitchFamily="34" charset="0"/>
              </a:rPr>
              <a:t>o sum up</a:t>
            </a:r>
          </a:p>
          <a:p>
            <a:pPr lvl="1">
              <a:buFont typeface="Wingdings" panose="05000000000000000000" pitchFamily="2" charset="2"/>
              <a:buChar char="Ø"/>
            </a:pPr>
            <a:r>
              <a:rPr lang="en-GB" sz="2200" dirty="0">
                <a:latin typeface="Arial" pitchFamily="34" charset="0"/>
                <a:cs typeface="Arial" pitchFamily="34" charset="0"/>
              </a:rPr>
              <a:t>i</a:t>
            </a:r>
            <a:r>
              <a:rPr lang="en-GB" sz="2200" dirty="0" smtClean="0">
                <a:latin typeface="Arial" pitchFamily="34" charset="0"/>
                <a:cs typeface="Arial" pitchFamily="34" charset="0"/>
              </a:rPr>
              <a:t>n contrast</a:t>
            </a:r>
          </a:p>
          <a:p>
            <a:pPr lvl="1">
              <a:buFont typeface="Wingdings" panose="05000000000000000000" pitchFamily="2" charset="2"/>
              <a:buChar char="Ø"/>
            </a:pPr>
            <a:r>
              <a:rPr lang="en-GB" sz="2200" dirty="0" smtClean="0">
                <a:latin typeface="Arial" pitchFamily="34" charset="0"/>
                <a:cs typeface="Arial" pitchFamily="34" charset="0"/>
              </a:rPr>
              <a:t>as a result</a:t>
            </a:r>
          </a:p>
          <a:p>
            <a:pPr lvl="1">
              <a:buFont typeface="Wingdings" panose="05000000000000000000" pitchFamily="2" charset="2"/>
              <a:buChar char="Ø"/>
            </a:pPr>
            <a:r>
              <a:rPr lang="en-GB" sz="2200" dirty="0">
                <a:latin typeface="Arial" pitchFamily="34" charset="0"/>
                <a:cs typeface="Arial" pitchFamily="34" charset="0"/>
              </a:rPr>
              <a:t>f</a:t>
            </a:r>
            <a:r>
              <a:rPr lang="en-GB" sz="2200" dirty="0" smtClean="0">
                <a:latin typeface="Arial" pitchFamily="34" charset="0"/>
                <a:cs typeface="Arial" pitchFamily="34" charset="0"/>
              </a:rPr>
              <a:t>or instance</a:t>
            </a:r>
          </a:p>
          <a:p>
            <a:pPr marL="365760" lvl="1" indent="0">
              <a:buNone/>
            </a:pPr>
            <a:endParaRPr lang="en-GB" sz="2200" dirty="0" smtClean="0">
              <a:latin typeface="Arial" pitchFamily="34" charset="0"/>
              <a:cs typeface="Arial" pitchFamily="34" charset="0"/>
            </a:endParaRPr>
          </a:p>
          <a:p>
            <a:pPr marL="84138" lvl="1" indent="0">
              <a:buNone/>
            </a:pPr>
            <a:r>
              <a:rPr lang="en-GB" sz="2200" dirty="0" smtClean="0">
                <a:latin typeface="Arial" pitchFamily="34" charset="0"/>
                <a:cs typeface="Arial" pitchFamily="34" charset="0"/>
              </a:rPr>
              <a:t>You might know some more?</a:t>
            </a:r>
            <a:endParaRPr lang="en-GB" sz="2200" dirty="0">
              <a:latin typeface="Arial" pitchFamily="34" charset="0"/>
              <a:cs typeface="Arial" pitchFamily="34" charset="0"/>
            </a:endParaRPr>
          </a:p>
        </p:txBody>
      </p:sp>
      <p:sp>
        <p:nvSpPr>
          <p:cNvPr id="4" name="Slide Number Placeholder 3"/>
          <p:cNvSpPr>
            <a:spLocks noGrp="1"/>
          </p:cNvSpPr>
          <p:nvPr>
            <p:ph type="sldNum" sz="quarter" idx="12"/>
          </p:nvPr>
        </p:nvSpPr>
        <p:spPr>
          <a:xfrm>
            <a:off x="7946504" y="6237312"/>
            <a:ext cx="1197496" cy="404242"/>
          </a:xfrm>
        </p:spPr>
        <p:txBody>
          <a:bodyPr/>
          <a:lstStyle/>
          <a:p>
            <a:r>
              <a:rPr lang="en-GB" dirty="0" smtClean="0">
                <a:latin typeface="Arial Black" pitchFamily="34" charset="0"/>
              </a:rPr>
              <a:t>22</a:t>
            </a:r>
            <a:endParaRPr lang="en-GB" dirty="0">
              <a:latin typeface="Arial Black" pitchFamily="34" charset="0"/>
            </a:endParaRPr>
          </a:p>
        </p:txBody>
      </p:sp>
    </p:spTree>
    <p:extLst>
      <p:ext uri="{BB962C8B-B14F-4D97-AF65-F5344CB8AC3E}">
        <p14:creationId xmlns:p14="http://schemas.microsoft.com/office/powerpoint/2010/main" val="2965347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7704856" cy="936104"/>
          </a:xfrm>
        </p:spPr>
        <p:txBody>
          <a:bodyPr>
            <a:normAutofit/>
          </a:bodyPr>
          <a:lstStyle/>
          <a:p>
            <a:r>
              <a:rPr lang="en-GB" sz="4000" dirty="0" smtClean="0">
                <a:solidFill>
                  <a:srgbClr val="002060"/>
                </a:solidFill>
                <a:effectLst>
                  <a:outerShdw blurRad="38100" dist="38100" dir="2700000" algn="tl">
                    <a:srgbClr val="000000">
                      <a:alpha val="43137"/>
                    </a:srgbClr>
                  </a:outerShdw>
                </a:effectLst>
                <a:cs typeface="Arial" pitchFamily="34" charset="0"/>
              </a:rPr>
              <a:t>Have your Say!</a:t>
            </a:r>
            <a:endParaRPr lang="en-GB" sz="4000" dirty="0">
              <a:solidFill>
                <a:srgbClr val="002060"/>
              </a:solidFill>
              <a:effectLst>
                <a:outerShdw blurRad="38100" dist="38100" dir="2700000" algn="tl">
                  <a:srgbClr val="000000">
                    <a:alpha val="43137"/>
                  </a:srgbClr>
                </a:outerShdw>
              </a:effectLst>
              <a:cs typeface="Arial"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273989"/>
            <a:ext cx="5191257" cy="3888432"/>
          </a:xfrm>
        </p:spPr>
      </p:pic>
      <p:sp>
        <p:nvSpPr>
          <p:cNvPr id="5" name="TextBox 4"/>
          <p:cNvSpPr txBox="1"/>
          <p:nvPr/>
        </p:nvSpPr>
        <p:spPr>
          <a:xfrm>
            <a:off x="6084168" y="1326265"/>
            <a:ext cx="2520280" cy="2739211"/>
          </a:xfrm>
          <a:prstGeom prst="rect">
            <a:avLst/>
          </a:prstGeom>
          <a:noFill/>
          <a:ln>
            <a:solidFill>
              <a:schemeClr val="tx1"/>
            </a:solidFill>
          </a:ln>
        </p:spPr>
        <p:txBody>
          <a:bodyPr wrap="square" rtlCol="0">
            <a:spAutoFit/>
          </a:bodyPr>
          <a:lstStyle/>
          <a:p>
            <a:r>
              <a:rPr lang="en-GB" sz="2200" dirty="0" smtClean="0">
                <a:latin typeface="Arial" pitchFamily="34" charset="0"/>
                <a:cs typeface="Arial" pitchFamily="34" charset="0"/>
              </a:rPr>
              <a:t>Your chance to change the world!</a:t>
            </a:r>
          </a:p>
          <a:p>
            <a:endParaRPr lang="en-GB" sz="2200" dirty="0">
              <a:latin typeface="Arial" pitchFamily="34" charset="0"/>
              <a:cs typeface="Arial" pitchFamily="34" charset="0"/>
            </a:endParaRPr>
          </a:p>
          <a:p>
            <a:r>
              <a:rPr lang="en-GB" sz="2200" dirty="0" smtClean="0">
                <a:latin typeface="Arial" pitchFamily="34" charset="0"/>
                <a:cs typeface="Arial" pitchFamily="34" charset="0"/>
              </a:rPr>
              <a:t>Make an argument expressing your opinion about food waste.</a:t>
            </a:r>
          </a:p>
          <a:p>
            <a:endParaRPr lang="en-GB" dirty="0">
              <a:latin typeface="Calibri" panose="020F0502020204030204" pitchFamily="34" charset="0"/>
            </a:endParaRPr>
          </a:p>
        </p:txBody>
      </p:sp>
      <p:sp>
        <p:nvSpPr>
          <p:cNvPr id="3" name="Slide Number Placeholder 2"/>
          <p:cNvSpPr>
            <a:spLocks noGrp="1"/>
          </p:cNvSpPr>
          <p:nvPr>
            <p:ph type="sldNum" sz="quarter" idx="12"/>
          </p:nvPr>
        </p:nvSpPr>
        <p:spPr>
          <a:xfrm>
            <a:off x="8077200" y="6314514"/>
            <a:ext cx="2133600" cy="476250"/>
          </a:xfrm>
        </p:spPr>
        <p:txBody>
          <a:bodyPr/>
          <a:lstStyle/>
          <a:p>
            <a:r>
              <a:rPr lang="en-GB" dirty="0" smtClean="0">
                <a:latin typeface="Arial Black" pitchFamily="34" charset="0"/>
              </a:rPr>
              <a:t>23</a:t>
            </a:r>
            <a:endParaRPr lang="en-GB" dirty="0">
              <a:latin typeface="Arial Black" pitchFamily="34" charset="0"/>
            </a:endParaRPr>
          </a:p>
        </p:txBody>
      </p:sp>
      <p:sp>
        <p:nvSpPr>
          <p:cNvPr id="6" name="TextBox 5"/>
          <p:cNvSpPr txBox="1"/>
          <p:nvPr/>
        </p:nvSpPr>
        <p:spPr>
          <a:xfrm>
            <a:off x="225974" y="5157192"/>
            <a:ext cx="8712968" cy="1446550"/>
          </a:xfrm>
          <a:prstGeom prst="rect">
            <a:avLst/>
          </a:prstGeom>
          <a:noFill/>
        </p:spPr>
        <p:txBody>
          <a:bodyPr wrap="square" rtlCol="0">
            <a:spAutoFit/>
          </a:bodyPr>
          <a:lstStyle/>
          <a:p>
            <a:r>
              <a:rPr lang="en-GB" sz="2200" dirty="0">
                <a:latin typeface="Arial" pitchFamily="34" charset="0"/>
                <a:cs typeface="Arial" pitchFamily="34" charset="0"/>
              </a:rPr>
              <a:t>D</a:t>
            </a:r>
            <a:r>
              <a:rPr lang="en-GB" sz="2200" dirty="0" smtClean="0">
                <a:latin typeface="Arial" pitchFamily="34" charset="0"/>
                <a:cs typeface="Arial" pitchFamily="34" charset="0"/>
              </a:rPr>
              <a:t>raft </a:t>
            </a:r>
            <a:r>
              <a:rPr lang="en-GB" sz="2200" dirty="0">
                <a:latin typeface="Arial" pitchFamily="34" charset="0"/>
                <a:cs typeface="Arial" pitchFamily="34" charset="0"/>
              </a:rPr>
              <a:t>and rehearse to each other a 30 </a:t>
            </a:r>
            <a:r>
              <a:rPr lang="en-GB" sz="2200" dirty="0" smtClean="0">
                <a:latin typeface="Arial" pitchFamily="34" charset="0"/>
                <a:cs typeface="Arial" pitchFamily="34" charset="0"/>
              </a:rPr>
              <a:t>– 60 second </a:t>
            </a:r>
            <a:r>
              <a:rPr lang="en-GB" sz="2200" dirty="0">
                <a:latin typeface="Arial" pitchFamily="34" charset="0"/>
                <a:cs typeface="Arial" pitchFamily="34" charset="0"/>
              </a:rPr>
              <a:t>soapbox speech (perhaps just four or five sentences), </a:t>
            </a:r>
            <a:r>
              <a:rPr lang="en-GB" sz="2200" dirty="0" smtClean="0">
                <a:latin typeface="Arial" pitchFamily="34" charset="0"/>
                <a:cs typeface="Arial" pitchFamily="34" charset="0"/>
              </a:rPr>
              <a:t>presenting your </a:t>
            </a:r>
            <a:r>
              <a:rPr lang="en-GB" sz="2200" dirty="0">
                <a:latin typeface="Arial" pitchFamily="34" charset="0"/>
                <a:cs typeface="Arial" pitchFamily="34" charset="0"/>
              </a:rPr>
              <a:t>opinion on food waste, using positioning adverbs and some of the adverbial connectives to make it </a:t>
            </a:r>
            <a:r>
              <a:rPr lang="en-GB" sz="2200" dirty="0" smtClean="0">
                <a:latin typeface="Arial" pitchFamily="34" charset="0"/>
                <a:cs typeface="Arial" pitchFamily="34" charset="0"/>
              </a:rPr>
              <a:t>cohesive.</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858793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lnSpcReduction="10000"/>
          </a:bodyPr>
          <a:lstStyle/>
          <a:p>
            <a:pPr algn="ctr"/>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PERSUADING WITH </a:t>
            </a:r>
          </a:p>
          <a:p>
            <a:pPr algn="ctr"/>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MODAL  VERBS </a:t>
            </a:r>
            <a:endParaRPr lang="en-GB" sz="4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7740352" y="6165304"/>
            <a:ext cx="2133600" cy="476250"/>
          </a:xfrm>
        </p:spPr>
        <p:txBody>
          <a:bodyPr/>
          <a:lstStyle/>
          <a:p>
            <a:fld id="{045ED7F1-2036-466F-86BD-47DE6400EF6A}" type="slidenum">
              <a:rPr lang="en-GB" smtClean="0">
                <a:latin typeface="Arial Black" pitchFamily="34" charset="0"/>
              </a:rPr>
              <a:pPr/>
              <a:t>24</a:t>
            </a:fld>
            <a:endParaRPr lang="en-GB" dirty="0">
              <a:latin typeface="Arial Black" pitchFamily="34" charset="0"/>
            </a:endParaRPr>
          </a:p>
        </p:txBody>
      </p:sp>
    </p:spTree>
    <p:extLst>
      <p:ext uri="{BB962C8B-B14F-4D97-AF65-F5344CB8AC3E}">
        <p14:creationId xmlns:p14="http://schemas.microsoft.com/office/powerpoint/2010/main" val="344464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smtClean="0"/>
          </a:p>
          <a:p>
            <a:endParaRPr lang="en-GB" dirty="0"/>
          </a:p>
          <a:p>
            <a:endParaRPr lang="en-GB" sz="4000" dirty="0" smtClean="0"/>
          </a:p>
          <a:p>
            <a:endParaRPr lang="en-GB" sz="4000" dirty="0"/>
          </a:p>
          <a:p>
            <a:endParaRPr lang="en-GB" sz="4000" dirty="0" smtClean="0"/>
          </a:p>
          <a:p>
            <a:pPr algn="ctr"/>
            <a:r>
              <a:rPr lang="en-GB" sz="4000" dirty="0" smtClean="0">
                <a:solidFill>
                  <a:schemeClr val="tx1"/>
                </a:solidFill>
              </a:rPr>
              <a:t>We ___________ open the door.</a:t>
            </a:r>
            <a:endParaRPr lang="en-GB" sz="4000" dirty="0">
              <a:solidFill>
                <a:schemeClr val="tx1"/>
              </a:solidFill>
            </a:endParaRPr>
          </a:p>
        </p:txBody>
      </p:sp>
      <p:sp>
        <p:nvSpPr>
          <p:cNvPr id="3" name="Text Placeholder 2"/>
          <p:cNvSpPr>
            <a:spLocks noGrp="1"/>
          </p:cNvSpPr>
          <p:nvPr>
            <p:ph type="body" sz="quarter" idx="11"/>
          </p:nvPr>
        </p:nvSpPr>
        <p:spPr>
          <a:xfrm>
            <a:off x="395536" y="764704"/>
            <a:ext cx="8286808" cy="500043"/>
          </a:xfrm>
        </p:spPr>
        <p:txBody>
          <a:bodyPr/>
          <a:lstStyle/>
          <a:p>
            <a:r>
              <a:rPr lang="en-GB" dirty="0" smtClean="0"/>
              <a:t>Modal Verbs</a:t>
            </a:r>
            <a:endParaRPr lang="en-GB" dirty="0"/>
          </a:p>
        </p:txBody>
      </p:sp>
      <p:sp>
        <p:nvSpPr>
          <p:cNvPr id="4" name="Rounded Rectangle 3"/>
          <p:cNvSpPr/>
          <p:nvPr/>
        </p:nvSpPr>
        <p:spPr>
          <a:xfrm>
            <a:off x="2915816" y="1484784"/>
            <a:ext cx="3384376" cy="23042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shall, should, can, could, might, may, must, </a:t>
            </a:r>
            <a:r>
              <a:rPr lang="en-GB" sz="2800" dirty="0" smtClean="0">
                <a:solidFill>
                  <a:schemeClr val="tx1"/>
                </a:solidFill>
              </a:rPr>
              <a:t>will, would</a:t>
            </a:r>
          </a:p>
          <a:p>
            <a:pPr algn="ctr"/>
            <a:r>
              <a:rPr lang="en-GB" sz="2800" dirty="0" smtClean="0">
                <a:solidFill>
                  <a:schemeClr val="tx1"/>
                </a:solidFill>
              </a:rPr>
              <a:t>(ought to)</a:t>
            </a:r>
            <a:endParaRPr lang="en-GB" sz="2800" dirty="0">
              <a:solidFill>
                <a:schemeClr val="tx1"/>
              </a:solidFill>
            </a:endParaRPr>
          </a:p>
          <a:p>
            <a:pPr algn="ctr"/>
            <a:endParaRPr lang="en-GB" sz="2800" dirty="0">
              <a:solidFill>
                <a:schemeClr val="tx1"/>
              </a:solidFill>
            </a:endParaRPr>
          </a:p>
        </p:txBody>
      </p:sp>
      <p:sp>
        <p:nvSpPr>
          <p:cNvPr id="5" name="Rectangle 4"/>
          <p:cNvSpPr/>
          <p:nvPr/>
        </p:nvSpPr>
        <p:spPr>
          <a:xfrm>
            <a:off x="7874242" y="6165304"/>
            <a:ext cx="373820" cy="261610"/>
          </a:xfrm>
          <a:prstGeom prst="rect">
            <a:avLst/>
          </a:prstGeom>
        </p:spPr>
        <p:txBody>
          <a:bodyPr wrap="none">
            <a:spAutoFit/>
          </a:bodyPr>
          <a:lstStyle/>
          <a:p>
            <a:fld id="{045ED7F1-2036-466F-86BD-47DE6400EF6A}" type="slidenum">
              <a:rPr lang="en-GB" sz="1100">
                <a:latin typeface="Arial Black" pitchFamily="34" charset="0"/>
              </a:rPr>
              <a:pPr/>
              <a:t>25</a:t>
            </a:fld>
            <a:endParaRPr lang="en-GB" sz="1100" dirty="0"/>
          </a:p>
        </p:txBody>
      </p:sp>
    </p:spTree>
    <p:extLst>
      <p:ext uri="{BB962C8B-B14F-4D97-AF65-F5344CB8AC3E}">
        <p14:creationId xmlns:p14="http://schemas.microsoft.com/office/powerpoint/2010/main" val="387068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r>
              <a:rPr lang="en-GB" b="1" dirty="0" smtClean="0">
                <a:solidFill>
                  <a:schemeClr val="tx1"/>
                </a:solidFill>
              </a:rPr>
              <a:t>Activity</a:t>
            </a:r>
          </a:p>
          <a:p>
            <a:pPr marL="457200" indent="-457200">
              <a:buFont typeface="Arial" panose="020B0604020202020204" pitchFamily="34" charset="0"/>
              <a:buChar char="•"/>
            </a:pPr>
            <a:r>
              <a:rPr lang="en-GB" dirty="0" smtClean="0">
                <a:solidFill>
                  <a:schemeClr val="tx1"/>
                </a:solidFill>
              </a:rPr>
              <a:t>Find the modal verbs</a:t>
            </a:r>
          </a:p>
          <a:p>
            <a:pPr marL="0" indent="0"/>
            <a:endParaRPr lang="en-GB" dirty="0" smtClean="0">
              <a:solidFill>
                <a:schemeClr val="tx1"/>
              </a:solidFill>
            </a:endParaRPr>
          </a:p>
          <a:p>
            <a:pPr marL="457200" indent="-457200">
              <a:buFont typeface="Arial" panose="020B0604020202020204" pitchFamily="34" charset="0"/>
              <a:buChar char="•"/>
            </a:pPr>
            <a:r>
              <a:rPr lang="en-GB" dirty="0" smtClean="0">
                <a:solidFill>
                  <a:schemeClr val="tx1"/>
                </a:solidFill>
              </a:rPr>
              <a:t>What is the effect on the reader?</a:t>
            </a:r>
          </a:p>
          <a:p>
            <a:pPr marL="0" indent="0"/>
            <a:endParaRPr lang="en-GB" dirty="0" smtClean="0">
              <a:solidFill>
                <a:schemeClr val="tx1"/>
              </a:solidFill>
            </a:endParaRPr>
          </a:p>
          <a:p>
            <a:pPr marL="457200" indent="-457200">
              <a:buFont typeface="Arial" panose="020B0604020202020204" pitchFamily="34" charset="0"/>
              <a:buChar char="•"/>
            </a:pPr>
            <a:r>
              <a:rPr lang="en-GB" dirty="0" smtClean="0">
                <a:solidFill>
                  <a:schemeClr val="tx1"/>
                </a:solidFill>
              </a:rPr>
              <a:t>How are they used across the text?</a:t>
            </a:r>
            <a:endParaRPr lang="en-GB" dirty="0">
              <a:solidFill>
                <a:schemeClr val="tx1"/>
              </a:solidFill>
            </a:endParaRPr>
          </a:p>
        </p:txBody>
      </p:sp>
      <p:sp>
        <p:nvSpPr>
          <p:cNvPr id="3" name="Text Placeholder 2"/>
          <p:cNvSpPr>
            <a:spLocks noGrp="1"/>
          </p:cNvSpPr>
          <p:nvPr>
            <p:ph type="body" sz="quarter" idx="11"/>
          </p:nvPr>
        </p:nvSpPr>
        <p:spPr/>
        <p:txBody>
          <a:bodyPr/>
          <a:lstStyle/>
          <a:p>
            <a:r>
              <a:rPr lang="en-GB" dirty="0" smtClean="0"/>
              <a:t>A letter from the RSPB</a:t>
            </a:r>
            <a:endParaRPr lang="en-GB" dirty="0"/>
          </a:p>
        </p:txBody>
      </p:sp>
      <p:sp>
        <p:nvSpPr>
          <p:cNvPr id="4" name="Rectangle 3"/>
          <p:cNvSpPr/>
          <p:nvPr/>
        </p:nvSpPr>
        <p:spPr>
          <a:xfrm>
            <a:off x="7956376" y="5949280"/>
            <a:ext cx="373820" cy="261610"/>
          </a:xfrm>
          <a:prstGeom prst="rect">
            <a:avLst/>
          </a:prstGeom>
        </p:spPr>
        <p:txBody>
          <a:bodyPr wrap="none">
            <a:spAutoFit/>
          </a:bodyPr>
          <a:lstStyle/>
          <a:p>
            <a:fld id="{045ED7F1-2036-466F-86BD-47DE6400EF6A}" type="slidenum">
              <a:rPr lang="en-GB" sz="1100">
                <a:latin typeface="Arial Black" pitchFamily="34" charset="0"/>
              </a:rPr>
              <a:pPr/>
              <a:t>26</a:t>
            </a:fld>
            <a:endParaRPr lang="en-GB" sz="1100" dirty="0"/>
          </a:p>
        </p:txBody>
      </p:sp>
    </p:spTree>
    <p:extLst>
      <p:ext uri="{BB962C8B-B14F-4D97-AF65-F5344CB8AC3E}">
        <p14:creationId xmlns:p14="http://schemas.microsoft.com/office/powerpoint/2010/main" val="1092680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145" y="508758"/>
            <a:ext cx="7992888" cy="792088"/>
          </a:xfrm>
        </p:spPr>
        <p:txBody>
          <a:bodyPr>
            <a:normAutofit/>
          </a:bodyPr>
          <a:lstStyle/>
          <a:p>
            <a:r>
              <a:rPr lang="en-GB" sz="40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Modal Verbs </a:t>
            </a:r>
            <a:endParaRPr lang="en-GB" sz="40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590731" y="2656741"/>
            <a:ext cx="4917373" cy="576064"/>
          </a:xfrm>
          <a:ln>
            <a:solidFill>
              <a:schemeClr val="tx1"/>
            </a:solidFill>
          </a:ln>
        </p:spPr>
        <p:txBody>
          <a:bodyPr>
            <a:noAutofit/>
          </a:bodyPr>
          <a:lstStyle/>
          <a:p>
            <a:pPr marL="68580" indent="0">
              <a:lnSpc>
                <a:spcPts val="2800"/>
              </a:lnSpc>
              <a:spcAft>
                <a:spcPts val="600"/>
              </a:spcAft>
              <a:buNone/>
            </a:pPr>
            <a:r>
              <a:rPr lang="en-GB" sz="2200" dirty="0" smtClean="0">
                <a:latin typeface="Arial" pitchFamily="34" charset="0"/>
                <a:cs typeface="Arial" pitchFamily="34" charset="0"/>
              </a:rPr>
              <a:t>You </a:t>
            </a:r>
            <a:r>
              <a:rPr lang="en-GB" sz="2200" b="1" i="1" dirty="0" smtClean="0">
                <a:solidFill>
                  <a:srgbClr val="00B050"/>
                </a:solidFill>
                <a:latin typeface="Arial" pitchFamily="34" charset="0"/>
                <a:cs typeface="Arial" pitchFamily="34" charset="0"/>
              </a:rPr>
              <a:t>can</a:t>
            </a:r>
            <a:r>
              <a:rPr lang="en-GB" sz="2200" b="1" dirty="0" smtClean="0">
                <a:latin typeface="Arial" pitchFamily="34" charset="0"/>
                <a:cs typeface="Arial" pitchFamily="34" charset="0"/>
              </a:rPr>
              <a:t> </a:t>
            </a:r>
            <a:r>
              <a:rPr lang="en-GB" sz="2200" dirty="0" smtClean="0">
                <a:latin typeface="Arial" pitchFamily="34" charset="0"/>
                <a:cs typeface="Arial" pitchFamily="34" charset="0"/>
              </a:rPr>
              <a:t>have chocolate after dinner.</a:t>
            </a:r>
          </a:p>
        </p:txBody>
      </p:sp>
      <p:sp>
        <p:nvSpPr>
          <p:cNvPr id="4" name="TextBox 3"/>
          <p:cNvSpPr txBox="1"/>
          <p:nvPr/>
        </p:nvSpPr>
        <p:spPr>
          <a:xfrm>
            <a:off x="590731" y="1332710"/>
            <a:ext cx="8013715" cy="769441"/>
          </a:xfrm>
          <a:prstGeom prst="rect">
            <a:avLst/>
          </a:prstGeom>
          <a:solidFill>
            <a:srgbClr val="9ED090"/>
          </a:solidFill>
          <a:ln>
            <a:solidFill>
              <a:schemeClr val="tx1"/>
            </a:solidFill>
          </a:ln>
        </p:spPr>
        <p:txBody>
          <a:bodyPr wrap="square" rtlCol="0">
            <a:spAutoFit/>
          </a:bodyPr>
          <a:lstStyle/>
          <a:p>
            <a:pPr algn="ctr"/>
            <a:r>
              <a:rPr lang="en-GB" sz="2200" dirty="0">
                <a:latin typeface="Arial" pitchFamily="34" charset="0"/>
                <a:cs typeface="Arial" pitchFamily="34" charset="0"/>
              </a:rPr>
              <a:t>m</a:t>
            </a:r>
            <a:r>
              <a:rPr lang="en-GB" sz="2200" dirty="0" smtClean="0">
                <a:latin typeface="Arial" pitchFamily="34" charset="0"/>
                <a:cs typeface="Arial" pitchFamily="34" charset="0"/>
              </a:rPr>
              <a:t>ust  can  will   may  would   shall   should  could </a:t>
            </a:r>
            <a:r>
              <a:rPr lang="en-GB" sz="2200" dirty="0">
                <a:latin typeface="Arial" pitchFamily="34" charset="0"/>
                <a:cs typeface="Arial" pitchFamily="34" charset="0"/>
              </a:rPr>
              <a:t> </a:t>
            </a:r>
            <a:r>
              <a:rPr lang="en-GB" sz="2200" dirty="0" smtClean="0">
                <a:latin typeface="Arial" pitchFamily="34" charset="0"/>
                <a:cs typeface="Arial" pitchFamily="34" charset="0"/>
              </a:rPr>
              <a:t>might  </a:t>
            </a:r>
          </a:p>
          <a:p>
            <a:pPr algn="ctr"/>
            <a:r>
              <a:rPr lang="en-GB" sz="2200" dirty="0" smtClean="0">
                <a:latin typeface="Arial" pitchFamily="34" charset="0"/>
                <a:cs typeface="Arial" pitchFamily="34" charset="0"/>
              </a:rPr>
              <a:t>ought to</a:t>
            </a:r>
            <a:endParaRPr lang="en-GB" sz="2200" dirty="0">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2656741"/>
            <a:ext cx="987769" cy="7836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45" y="5733256"/>
            <a:ext cx="771745" cy="612251"/>
          </a:xfrm>
          <a:prstGeom prst="rect">
            <a:avLst/>
          </a:prstGeom>
        </p:spPr>
      </p:pic>
      <p:cxnSp>
        <p:nvCxnSpPr>
          <p:cNvPr id="9" name="Straight Arrow Connector 8"/>
          <p:cNvCxnSpPr/>
          <p:nvPr/>
        </p:nvCxnSpPr>
        <p:spPr>
          <a:xfrm flipV="1">
            <a:off x="1475656" y="3212976"/>
            <a:ext cx="5544616" cy="2592288"/>
          </a:xfrm>
          <a:prstGeom prst="straightConnector1">
            <a:avLst/>
          </a:prstGeom>
          <a:ln w="25400"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72890" y="6039381"/>
            <a:ext cx="648072" cy="369332"/>
          </a:xfrm>
          <a:prstGeom prst="rect">
            <a:avLst/>
          </a:prstGeom>
          <a:noFill/>
        </p:spPr>
        <p:txBody>
          <a:bodyPr wrap="square" rtlCol="0">
            <a:spAutoFit/>
          </a:bodyPr>
          <a:lstStyle/>
          <a:p>
            <a:r>
              <a:rPr lang="en-GB" dirty="0" smtClean="0"/>
              <a:t>soft</a:t>
            </a:r>
            <a:endParaRPr lang="en-GB" dirty="0"/>
          </a:p>
        </p:txBody>
      </p:sp>
      <p:sp>
        <p:nvSpPr>
          <p:cNvPr id="13" name="TextBox 12"/>
          <p:cNvSpPr txBox="1"/>
          <p:nvPr/>
        </p:nvSpPr>
        <p:spPr>
          <a:xfrm>
            <a:off x="7700630" y="2164794"/>
            <a:ext cx="759802" cy="369332"/>
          </a:xfrm>
          <a:prstGeom prst="rect">
            <a:avLst/>
          </a:prstGeom>
          <a:noFill/>
        </p:spPr>
        <p:txBody>
          <a:bodyPr wrap="square" rtlCol="0">
            <a:spAutoFit/>
          </a:bodyPr>
          <a:lstStyle/>
          <a:p>
            <a:r>
              <a:rPr lang="en-GB" dirty="0" smtClean="0"/>
              <a:t>loud</a:t>
            </a:r>
            <a:endParaRPr lang="en-GB" dirty="0"/>
          </a:p>
        </p:txBody>
      </p:sp>
      <p:sp>
        <p:nvSpPr>
          <p:cNvPr id="14" name="TextBox 13"/>
          <p:cNvSpPr txBox="1"/>
          <p:nvPr/>
        </p:nvSpPr>
        <p:spPr>
          <a:xfrm>
            <a:off x="3491880" y="5023718"/>
            <a:ext cx="5400600" cy="1323439"/>
          </a:xfrm>
          <a:prstGeom prst="rect">
            <a:avLst/>
          </a:prstGeom>
          <a:noFill/>
        </p:spPr>
        <p:txBody>
          <a:bodyPr wrap="square" rtlCol="0">
            <a:spAutoFit/>
          </a:bodyPr>
          <a:lstStyle/>
          <a:p>
            <a:pPr>
              <a:lnSpc>
                <a:spcPts val="2400"/>
              </a:lnSpc>
            </a:pPr>
            <a:r>
              <a:rPr lang="en-GB" sz="2200" b="1" dirty="0" smtClean="0">
                <a:latin typeface="Arial" pitchFamily="34" charset="0"/>
                <a:cs typeface="Arial" pitchFamily="34" charset="0"/>
              </a:rPr>
              <a:t>Turning up the volume: </a:t>
            </a:r>
            <a:r>
              <a:rPr lang="en-GB" sz="2200" dirty="0" smtClean="0">
                <a:latin typeface="Arial" pitchFamily="34" charset="0"/>
                <a:cs typeface="Arial" pitchFamily="34" charset="0"/>
              </a:rPr>
              <a:t>modal verbs can be used for gentle persuasion or strong persuasion, like turning up or turning down the volume on the television</a:t>
            </a:r>
            <a:endParaRPr lang="en-GB" sz="2200" dirty="0">
              <a:latin typeface="Arial" pitchFamily="34" charset="0"/>
              <a:cs typeface="Arial" pitchFamily="34" charset="0"/>
            </a:endParaRPr>
          </a:p>
        </p:txBody>
      </p:sp>
      <p:sp>
        <p:nvSpPr>
          <p:cNvPr id="5" name="Slide Number Placeholder 4"/>
          <p:cNvSpPr>
            <a:spLocks noGrp="1"/>
          </p:cNvSpPr>
          <p:nvPr>
            <p:ph type="sldNum" sz="quarter" idx="12"/>
          </p:nvPr>
        </p:nvSpPr>
        <p:spPr>
          <a:xfrm>
            <a:off x="8080531" y="6345507"/>
            <a:ext cx="2133600" cy="476250"/>
          </a:xfrm>
        </p:spPr>
        <p:txBody>
          <a:bodyPr/>
          <a:lstStyle/>
          <a:p>
            <a:r>
              <a:rPr lang="en-GB" b="1" dirty="0" smtClean="0">
                <a:latin typeface="Arial Black" pitchFamily="34" charset="0"/>
              </a:rPr>
              <a:t>27</a:t>
            </a:r>
            <a:endParaRPr lang="en-GB" b="1" dirty="0">
              <a:latin typeface="Arial Black" pitchFamily="34" charset="0"/>
            </a:endParaRPr>
          </a:p>
        </p:txBody>
      </p:sp>
    </p:spTree>
    <p:extLst>
      <p:ext uri="{BB962C8B-B14F-4D97-AF65-F5344CB8AC3E}">
        <p14:creationId xmlns:p14="http://schemas.microsoft.com/office/powerpoint/2010/main" val="22114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92888" cy="792088"/>
          </a:xfrm>
        </p:spPr>
        <p:txBody>
          <a:bodyPr>
            <a:normAutofit/>
          </a:bodyPr>
          <a:lstStyle/>
          <a:p>
            <a:r>
              <a:rPr lang="en-GB" sz="4400" b="1" dirty="0" smtClean="0">
                <a:effectLst>
                  <a:outerShdw blurRad="38100" dist="38100" dir="2700000" algn="tl">
                    <a:srgbClr val="000000">
                      <a:alpha val="43137"/>
                    </a:srgbClr>
                  </a:outerShdw>
                </a:effectLst>
                <a:latin typeface="Calibri" panose="020F0502020204030204" pitchFamily="34" charset="0"/>
              </a:rPr>
              <a:t>Modal Verbs </a:t>
            </a:r>
            <a:endParaRPr lang="en-GB" sz="44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67544" y="2852936"/>
            <a:ext cx="7869700" cy="3456384"/>
          </a:xfrm>
          <a:ln>
            <a:solidFill>
              <a:schemeClr val="tx1"/>
            </a:solidFill>
          </a:ln>
        </p:spPr>
        <p:txBody>
          <a:bodyPr>
            <a:normAutofit/>
          </a:bodyPr>
          <a:lstStyle/>
          <a:p>
            <a:pPr>
              <a:buFont typeface="Wingdings" panose="05000000000000000000" pitchFamily="2" charset="2"/>
              <a:buChar char="q"/>
            </a:pPr>
            <a:r>
              <a:rPr lang="en-GB" sz="2000" dirty="0">
                <a:latin typeface="Calibri" panose="020F0502020204030204" pitchFamily="34" charset="0"/>
              </a:rPr>
              <a:t>they simply </a:t>
            </a:r>
            <a:r>
              <a:rPr lang="en-GB" sz="2000" dirty="0">
                <a:solidFill>
                  <a:srgbClr val="00B050"/>
                </a:solidFill>
                <a:latin typeface="Calibri" panose="020F0502020204030204" pitchFamily="34" charset="0"/>
              </a:rPr>
              <a:t>cannot</a:t>
            </a:r>
            <a:r>
              <a:rPr lang="en-GB" sz="2000" dirty="0">
                <a:latin typeface="Calibri" panose="020F0502020204030204" pitchFamily="34" charset="0"/>
              </a:rPr>
              <a:t> make ends meet</a:t>
            </a:r>
            <a:endParaRPr lang="en-GB" sz="2000" dirty="0" smtClean="0">
              <a:latin typeface="Calibri" panose="020F0502020204030204" pitchFamily="34" charset="0"/>
            </a:endParaRPr>
          </a:p>
          <a:p>
            <a:pPr>
              <a:buFont typeface="Wingdings" panose="05000000000000000000" pitchFamily="2" charset="2"/>
              <a:buChar char="q"/>
            </a:pPr>
            <a:r>
              <a:rPr lang="en-GB" sz="2000" dirty="0" smtClean="0">
                <a:latin typeface="Calibri" panose="020F0502020204030204" pitchFamily="34" charset="0"/>
              </a:rPr>
              <a:t>more </a:t>
            </a:r>
            <a:r>
              <a:rPr lang="en-GB" sz="2000" dirty="0" smtClean="0">
                <a:solidFill>
                  <a:srgbClr val="00B050"/>
                </a:solidFill>
                <a:latin typeface="Calibri" panose="020F0502020204030204" pitchFamily="34" charset="0"/>
              </a:rPr>
              <a:t>could</a:t>
            </a:r>
            <a:r>
              <a:rPr lang="en-GB" sz="2000" dirty="0" smtClean="0">
                <a:latin typeface="Calibri" panose="020F0502020204030204" pitchFamily="34" charset="0"/>
              </a:rPr>
              <a:t> be done to reduce food waste </a:t>
            </a:r>
          </a:p>
          <a:p>
            <a:pPr>
              <a:buFont typeface="Wingdings" panose="05000000000000000000" pitchFamily="2" charset="2"/>
              <a:buChar char="q"/>
            </a:pPr>
            <a:r>
              <a:rPr lang="en-GB" sz="2000" dirty="0">
                <a:latin typeface="Calibri" panose="020F0502020204030204" pitchFamily="34" charset="0"/>
              </a:rPr>
              <a:t>Just imagine what it </a:t>
            </a:r>
            <a:r>
              <a:rPr lang="en-GB" sz="2000" dirty="0">
                <a:solidFill>
                  <a:srgbClr val="00B050"/>
                </a:solidFill>
                <a:latin typeface="Calibri" panose="020F0502020204030204" pitchFamily="34" charset="0"/>
              </a:rPr>
              <a:t>must</a:t>
            </a:r>
            <a:r>
              <a:rPr lang="en-GB" sz="2000" dirty="0">
                <a:latin typeface="Calibri" panose="020F0502020204030204" pitchFamily="34" charset="0"/>
              </a:rPr>
              <a:t> be like </a:t>
            </a:r>
            <a:r>
              <a:rPr lang="en-GB" sz="2000" dirty="0" smtClean="0">
                <a:latin typeface="Calibri" panose="020F0502020204030204" pitchFamily="34" charset="0"/>
              </a:rPr>
              <a:t>…</a:t>
            </a:r>
          </a:p>
          <a:p>
            <a:pPr>
              <a:buFont typeface="Wingdings" panose="05000000000000000000" pitchFamily="2" charset="2"/>
              <a:buChar char="q"/>
            </a:pPr>
            <a:r>
              <a:rPr lang="en-GB" sz="2000" dirty="0">
                <a:latin typeface="Calibri" panose="020F0502020204030204" pitchFamily="34" charset="0"/>
              </a:rPr>
              <a:t>supermarkets </a:t>
            </a:r>
            <a:r>
              <a:rPr lang="en-GB" sz="2000" dirty="0">
                <a:solidFill>
                  <a:srgbClr val="00B050"/>
                </a:solidFill>
                <a:latin typeface="Calibri" panose="020F0502020204030204" pitchFamily="34" charset="0"/>
              </a:rPr>
              <a:t>should</a:t>
            </a:r>
            <a:r>
              <a:rPr lang="en-GB" sz="2000" dirty="0">
                <a:latin typeface="Calibri" panose="020F0502020204030204" pitchFamily="34" charset="0"/>
              </a:rPr>
              <a:t> also be encouraged to offer a service </a:t>
            </a:r>
            <a:r>
              <a:rPr lang="en-GB" sz="2000" dirty="0" smtClean="0">
                <a:latin typeface="Calibri" panose="020F0502020204030204" pitchFamily="34" charset="0"/>
              </a:rPr>
              <a:t> …</a:t>
            </a:r>
          </a:p>
          <a:p>
            <a:pPr>
              <a:buFont typeface="Wingdings" panose="05000000000000000000" pitchFamily="2" charset="2"/>
              <a:buChar char="q"/>
            </a:pPr>
            <a:r>
              <a:rPr lang="en-GB" sz="2000" dirty="0">
                <a:latin typeface="Calibri" panose="020F0502020204030204" pitchFamily="34" charset="0"/>
              </a:rPr>
              <a:t>Delivery vans </a:t>
            </a:r>
            <a:r>
              <a:rPr lang="en-GB" sz="2000" dirty="0">
                <a:solidFill>
                  <a:srgbClr val="00B050"/>
                </a:solidFill>
                <a:latin typeface="Calibri" panose="020F0502020204030204" pitchFamily="34" charset="0"/>
              </a:rPr>
              <a:t>could</a:t>
            </a:r>
            <a:r>
              <a:rPr lang="en-GB" sz="2000" dirty="0">
                <a:latin typeface="Calibri" panose="020F0502020204030204" pitchFamily="34" charset="0"/>
              </a:rPr>
              <a:t> then drop much needed perishables to people on the delivery route </a:t>
            </a:r>
            <a:r>
              <a:rPr lang="en-GB" sz="2000" dirty="0" smtClean="0">
                <a:latin typeface="Calibri" panose="020F0502020204030204" pitchFamily="34" charset="0"/>
              </a:rPr>
              <a:t> …</a:t>
            </a:r>
          </a:p>
          <a:p>
            <a:pPr>
              <a:buFont typeface="Wingdings" panose="05000000000000000000" pitchFamily="2" charset="2"/>
              <a:buChar char="q"/>
            </a:pPr>
            <a:r>
              <a:rPr lang="en-GB" sz="2000" dirty="0">
                <a:latin typeface="Calibri" panose="020F0502020204030204" pitchFamily="34" charset="0"/>
              </a:rPr>
              <a:t>My health </a:t>
            </a:r>
            <a:r>
              <a:rPr lang="en-GB" sz="2000" dirty="0">
                <a:solidFill>
                  <a:srgbClr val="00B050"/>
                </a:solidFill>
                <a:latin typeface="Calibri" panose="020F0502020204030204" pitchFamily="34" charset="0"/>
              </a:rPr>
              <a:t>would</a:t>
            </a:r>
            <a:r>
              <a:rPr lang="en-GB" sz="2000" dirty="0">
                <a:latin typeface="Calibri" panose="020F0502020204030204" pitchFamily="34" charset="0"/>
              </a:rPr>
              <a:t> have improved immeasurably </a:t>
            </a:r>
            <a:r>
              <a:rPr lang="en-GB" sz="2000" dirty="0" smtClean="0">
                <a:latin typeface="Calibri" panose="020F0502020204030204" pitchFamily="34" charset="0"/>
              </a:rPr>
              <a:t>…</a:t>
            </a:r>
          </a:p>
          <a:p>
            <a:pPr>
              <a:buFont typeface="Wingdings" panose="05000000000000000000" pitchFamily="2" charset="2"/>
              <a:buChar char="q"/>
            </a:pPr>
            <a:r>
              <a:rPr lang="en-GB" sz="2000" dirty="0">
                <a:latin typeface="Calibri" panose="020F0502020204030204" pitchFamily="34" charset="0"/>
              </a:rPr>
              <a:t>I </a:t>
            </a:r>
            <a:r>
              <a:rPr lang="en-GB" sz="2000" dirty="0">
                <a:solidFill>
                  <a:srgbClr val="00B050"/>
                </a:solidFill>
                <a:latin typeface="Calibri" panose="020F0502020204030204" pitchFamily="34" charset="0"/>
              </a:rPr>
              <a:t>would </a:t>
            </a:r>
            <a:r>
              <a:rPr lang="en-GB" sz="2000" dirty="0">
                <a:latin typeface="Calibri" panose="020F0502020204030204" pitchFamily="34" charset="0"/>
              </a:rPr>
              <a:t>have been </a:t>
            </a:r>
            <a:r>
              <a:rPr lang="en-GB" sz="2000" dirty="0" smtClean="0">
                <a:latin typeface="Calibri" panose="020F0502020204030204" pitchFamily="34" charset="0"/>
              </a:rPr>
              <a:t>spared…</a:t>
            </a:r>
          </a:p>
          <a:p>
            <a:pPr>
              <a:buFont typeface="Wingdings" panose="05000000000000000000" pitchFamily="2" charset="2"/>
              <a:buChar char="q"/>
            </a:pPr>
            <a:r>
              <a:rPr lang="en-GB" sz="2000" dirty="0">
                <a:latin typeface="Calibri" panose="020F0502020204030204" pitchFamily="34" charset="0"/>
              </a:rPr>
              <a:t>France has already proven that this </a:t>
            </a:r>
            <a:r>
              <a:rPr lang="en-GB" sz="2000" dirty="0">
                <a:solidFill>
                  <a:srgbClr val="00B050"/>
                </a:solidFill>
                <a:latin typeface="Calibri" panose="020F0502020204030204" pitchFamily="34" charset="0"/>
              </a:rPr>
              <a:t>can</a:t>
            </a:r>
            <a:r>
              <a:rPr lang="en-GB" sz="2000" dirty="0">
                <a:latin typeface="Calibri" panose="020F0502020204030204" pitchFamily="34" charset="0"/>
              </a:rPr>
              <a:t> </a:t>
            </a:r>
            <a:r>
              <a:rPr lang="en-GB" sz="2000" dirty="0" smtClean="0">
                <a:latin typeface="Calibri" panose="020F0502020204030204" pitchFamily="34" charset="0"/>
              </a:rPr>
              <a:t>work   </a:t>
            </a:r>
            <a:endParaRPr lang="en-GB" sz="2000" dirty="0">
              <a:latin typeface="Calibri" panose="020F0502020204030204" pitchFamily="34" charset="0"/>
            </a:endParaRPr>
          </a:p>
        </p:txBody>
      </p:sp>
      <p:sp>
        <p:nvSpPr>
          <p:cNvPr id="4" name="TextBox 3"/>
          <p:cNvSpPr txBox="1"/>
          <p:nvPr/>
        </p:nvSpPr>
        <p:spPr>
          <a:xfrm>
            <a:off x="590732" y="1900863"/>
            <a:ext cx="8013715" cy="400110"/>
          </a:xfrm>
          <a:prstGeom prst="rect">
            <a:avLst/>
          </a:prstGeom>
          <a:solidFill>
            <a:srgbClr val="CCFF99"/>
          </a:solidFill>
          <a:ln>
            <a:solidFill>
              <a:schemeClr val="tx1"/>
            </a:solidFill>
          </a:ln>
        </p:spPr>
        <p:txBody>
          <a:bodyPr wrap="square" rtlCol="0">
            <a:spAutoFit/>
          </a:bodyPr>
          <a:lstStyle/>
          <a:p>
            <a:pPr algn="ctr"/>
            <a:r>
              <a:rPr lang="en-GB" sz="2000" dirty="0">
                <a:latin typeface="Calibri" panose="020F0502020204030204" pitchFamily="34" charset="0"/>
              </a:rPr>
              <a:t>c</a:t>
            </a:r>
            <a:r>
              <a:rPr lang="en-GB" sz="2000" dirty="0" smtClean="0">
                <a:latin typeface="Calibri" panose="020F0502020204030204" pitchFamily="34" charset="0"/>
              </a:rPr>
              <a:t>an   could  will   would   shall   should  may  might   must   ought to </a:t>
            </a:r>
            <a:endParaRPr lang="en-GB" sz="2000" dirty="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5925574"/>
            <a:ext cx="483713" cy="3837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196" y="4797152"/>
            <a:ext cx="555721" cy="440872"/>
          </a:xfrm>
          <a:prstGeom prst="rect">
            <a:avLst/>
          </a:prstGeom>
        </p:spPr>
      </p:pic>
      <p:cxnSp>
        <p:nvCxnSpPr>
          <p:cNvPr id="8" name="Straight Arrow Connector 7"/>
          <p:cNvCxnSpPr/>
          <p:nvPr/>
        </p:nvCxnSpPr>
        <p:spPr>
          <a:xfrm flipV="1">
            <a:off x="6639889" y="5134846"/>
            <a:ext cx="1047780" cy="79072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a:xfrm>
            <a:off x="8305917" y="6302672"/>
            <a:ext cx="1187652" cy="476250"/>
          </a:xfrm>
        </p:spPr>
        <p:txBody>
          <a:bodyPr/>
          <a:lstStyle/>
          <a:p>
            <a:fld id="{045ED7F1-2036-466F-86BD-47DE6400EF6A}" type="slidenum">
              <a:rPr lang="en-GB" smtClean="0">
                <a:latin typeface="Arial Black" pitchFamily="34" charset="0"/>
              </a:rPr>
              <a:t>28</a:t>
            </a:fld>
            <a:endParaRPr lang="en-GB" dirty="0">
              <a:latin typeface="Arial Black" pitchFamily="34" charset="0"/>
            </a:endParaRPr>
          </a:p>
        </p:txBody>
      </p:sp>
    </p:spTree>
    <p:extLst>
      <p:ext uri="{BB962C8B-B14F-4D97-AF65-F5344CB8AC3E}">
        <p14:creationId xmlns:p14="http://schemas.microsoft.com/office/powerpoint/2010/main" val="28565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412776"/>
            <a:ext cx="8286750" cy="5040560"/>
          </a:xfrm>
        </p:spPr>
        <p:txBody>
          <a:bodyPr/>
          <a:lstStyle/>
          <a:p>
            <a:pPr marL="457200" indent="-457200">
              <a:buFont typeface="Arial" panose="020B0604020202020204" pitchFamily="34" charset="0"/>
              <a:buChar char="•"/>
            </a:pPr>
            <a:r>
              <a:rPr lang="en-GB" dirty="0" smtClean="0">
                <a:solidFill>
                  <a:schemeClr val="tx1"/>
                </a:solidFill>
              </a:rPr>
              <a:t>Type of auxiliary verb and help form verb phrases: </a:t>
            </a:r>
            <a:r>
              <a:rPr lang="en-GB" i="1" dirty="0" smtClean="0">
                <a:solidFill>
                  <a:schemeClr val="tx1"/>
                </a:solidFill>
              </a:rPr>
              <a:t>We </a:t>
            </a:r>
            <a:r>
              <a:rPr lang="en-GB" b="1" i="1" u="sng" dirty="0" smtClean="0">
                <a:solidFill>
                  <a:schemeClr val="tx1"/>
                </a:solidFill>
              </a:rPr>
              <a:t>must</a:t>
            </a:r>
            <a:r>
              <a:rPr lang="en-GB" i="1" u="sng" dirty="0" smtClean="0">
                <a:solidFill>
                  <a:schemeClr val="tx1"/>
                </a:solidFill>
              </a:rPr>
              <a:t> act</a:t>
            </a:r>
            <a:r>
              <a:rPr lang="en-GB" i="1" dirty="0" smtClean="0">
                <a:solidFill>
                  <a:schemeClr val="tx1"/>
                </a:solidFill>
              </a:rPr>
              <a:t> now; this </a:t>
            </a:r>
            <a:r>
              <a:rPr lang="en-GB" b="1" i="1" u="sng" dirty="0" smtClean="0">
                <a:solidFill>
                  <a:schemeClr val="tx1"/>
                </a:solidFill>
              </a:rPr>
              <a:t>can </a:t>
            </a:r>
            <a:r>
              <a:rPr lang="en-GB" i="1" u="sng" dirty="0" smtClean="0">
                <a:solidFill>
                  <a:schemeClr val="tx1"/>
                </a:solidFill>
              </a:rPr>
              <a:t>work</a:t>
            </a:r>
            <a:endParaRPr lang="en-GB" u="sng" dirty="0" smtClean="0">
              <a:solidFill>
                <a:schemeClr val="tx1"/>
              </a:solidFill>
            </a:endParaRPr>
          </a:p>
          <a:p>
            <a:pPr marL="457200" indent="-457200">
              <a:buFont typeface="Arial" panose="020B0604020202020204" pitchFamily="34" charset="0"/>
              <a:buChar char="•"/>
            </a:pPr>
            <a:r>
              <a:rPr lang="en-GB" dirty="0" smtClean="0">
                <a:solidFill>
                  <a:schemeClr val="tx1"/>
                </a:solidFill>
              </a:rPr>
              <a:t>Always placed first in a verb phrase, before other auxiliaries and before lexical verbs: </a:t>
            </a:r>
            <a:r>
              <a:rPr lang="en-GB" i="1" dirty="0" smtClean="0">
                <a:solidFill>
                  <a:schemeClr val="tx1"/>
                </a:solidFill>
              </a:rPr>
              <a:t>how empty life </a:t>
            </a:r>
            <a:r>
              <a:rPr lang="en-GB" i="1" u="sng" dirty="0" smtClean="0">
                <a:solidFill>
                  <a:schemeClr val="tx1"/>
                </a:solidFill>
              </a:rPr>
              <a:t>would </a:t>
            </a:r>
            <a:r>
              <a:rPr lang="en-GB" b="1" i="1" u="sng" dirty="0" smtClean="0">
                <a:solidFill>
                  <a:schemeClr val="tx1"/>
                </a:solidFill>
              </a:rPr>
              <a:t>be</a:t>
            </a:r>
            <a:r>
              <a:rPr lang="en-GB" i="1" dirty="0" smtClean="0">
                <a:solidFill>
                  <a:schemeClr val="tx1"/>
                </a:solidFill>
              </a:rPr>
              <a:t>; my health </a:t>
            </a:r>
            <a:r>
              <a:rPr lang="en-GB" i="1" u="sng" dirty="0" smtClean="0">
                <a:solidFill>
                  <a:schemeClr val="tx1"/>
                </a:solidFill>
              </a:rPr>
              <a:t>would have </a:t>
            </a:r>
            <a:r>
              <a:rPr lang="en-GB" b="1" i="1" u="sng" dirty="0" smtClean="0">
                <a:solidFill>
                  <a:schemeClr val="tx1"/>
                </a:solidFill>
              </a:rPr>
              <a:t>improved</a:t>
            </a:r>
          </a:p>
          <a:p>
            <a:pPr marL="457200" indent="-457200">
              <a:buFont typeface="Arial" panose="020B0604020202020204" pitchFamily="34" charset="0"/>
              <a:buChar char="•"/>
            </a:pPr>
            <a:r>
              <a:rPr lang="en-GB" dirty="0" smtClean="0">
                <a:solidFill>
                  <a:schemeClr val="tx1"/>
                </a:solidFill>
              </a:rPr>
              <a:t>Express degrees of possibility and certainty (and therefore can be used to position a reader)</a:t>
            </a:r>
            <a:endParaRPr lang="en-GB" dirty="0">
              <a:solidFill>
                <a:schemeClr val="tx1"/>
              </a:solidFill>
            </a:endParaRPr>
          </a:p>
          <a:p>
            <a:pPr marL="457200" indent="-457200">
              <a:buFont typeface="Arial" panose="020B0604020202020204" pitchFamily="34" charset="0"/>
              <a:buChar char="•"/>
            </a:pPr>
            <a:r>
              <a:rPr lang="en-GB" dirty="0" smtClean="0">
                <a:solidFill>
                  <a:schemeClr val="tx1"/>
                </a:solidFill>
              </a:rPr>
              <a:t>Do not have an ‘s’  form or non-finite forms (-</a:t>
            </a:r>
            <a:r>
              <a:rPr lang="en-GB" dirty="0" err="1" smtClean="0">
                <a:solidFill>
                  <a:schemeClr val="tx1"/>
                </a:solidFill>
              </a:rPr>
              <a:t>ing</a:t>
            </a:r>
            <a:r>
              <a:rPr lang="en-GB" dirty="0" smtClean="0">
                <a:solidFill>
                  <a:schemeClr val="tx1"/>
                </a:solidFill>
              </a:rPr>
              <a:t>, -</a:t>
            </a:r>
            <a:r>
              <a:rPr lang="en-GB" dirty="0" err="1" smtClean="0">
                <a:solidFill>
                  <a:schemeClr val="tx1"/>
                </a:solidFill>
              </a:rPr>
              <a:t>ed</a:t>
            </a:r>
            <a:r>
              <a:rPr lang="en-GB" dirty="0" smtClean="0">
                <a:solidFill>
                  <a:schemeClr val="tx1"/>
                </a:solidFill>
              </a:rPr>
              <a:t>, to - )</a:t>
            </a:r>
            <a:r>
              <a:rPr lang="en-GB" dirty="0">
                <a:latin typeface="Arial Black" pitchFamily="34" charset="0"/>
              </a:rPr>
              <a:t> </a:t>
            </a:r>
            <a:r>
              <a:rPr lang="en-GB" dirty="0" smtClean="0">
                <a:latin typeface="Arial Black" pitchFamily="34" charset="0"/>
              </a:rPr>
              <a:t>                                               </a:t>
            </a:r>
            <a:fld id="{045ED7F1-2036-466F-86BD-47DE6400EF6A}" type="slidenum">
              <a:rPr lang="en-GB" sz="1100" smtClean="0">
                <a:latin typeface="Arial Black" pitchFamily="34" charset="0"/>
              </a:rPr>
              <a:pPr marL="457200" indent="-457200">
                <a:buFont typeface="Arial" panose="020B0604020202020204" pitchFamily="34" charset="0"/>
                <a:buChar char="•"/>
              </a:pPr>
              <a:t>29</a:t>
            </a:fld>
            <a:endParaRPr lang="en-GB" sz="1100" dirty="0">
              <a:solidFill>
                <a:schemeClr val="tx1"/>
              </a:solidFill>
            </a:endParaRPr>
          </a:p>
        </p:txBody>
      </p:sp>
      <p:sp>
        <p:nvSpPr>
          <p:cNvPr id="3" name="Text Placeholder 2"/>
          <p:cNvSpPr>
            <a:spLocks noGrp="1"/>
          </p:cNvSpPr>
          <p:nvPr>
            <p:ph type="body" sz="quarter" idx="11"/>
          </p:nvPr>
        </p:nvSpPr>
        <p:spPr>
          <a:xfrm>
            <a:off x="395536" y="692696"/>
            <a:ext cx="8286808" cy="500043"/>
          </a:xfrm>
        </p:spPr>
        <p:txBody>
          <a:bodyPr/>
          <a:lstStyle/>
          <a:p>
            <a:r>
              <a:rPr lang="en-GB" dirty="0" smtClean="0"/>
              <a:t>Modal verbs: big ideas</a:t>
            </a:r>
            <a:endParaRPr lang="en-GB" dirty="0"/>
          </a:p>
        </p:txBody>
      </p:sp>
    </p:spTree>
    <p:extLst>
      <p:ext uri="{BB962C8B-B14F-4D97-AF65-F5344CB8AC3E}">
        <p14:creationId xmlns:p14="http://schemas.microsoft.com/office/powerpoint/2010/main" val="3549751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sz="4000" dirty="0" err="1" smtClean="0">
                <a:solidFill>
                  <a:srgbClr val="002060"/>
                </a:solidFill>
                <a:effectLst>
                  <a:outerShdw blurRad="38100" dist="38100" dir="2700000" algn="tl">
                    <a:srgbClr val="000000">
                      <a:alpha val="43137"/>
                    </a:srgbClr>
                  </a:outerShdw>
                </a:effectLst>
              </a:rPr>
              <a:t>GfW</a:t>
            </a:r>
            <a:r>
              <a:rPr lang="en-GB" sz="4000" dirty="0" smtClean="0">
                <a:solidFill>
                  <a:srgbClr val="002060"/>
                </a:solidFill>
                <a:effectLst>
                  <a:outerShdw blurRad="38100" dist="38100" dir="2700000" algn="tl">
                    <a:srgbClr val="000000">
                      <a:alpha val="43137"/>
                    </a:srgbClr>
                  </a:outerShdw>
                </a:effectLst>
              </a:rPr>
              <a:t>: Four Key Teaching </a:t>
            </a:r>
            <a:r>
              <a:rPr lang="en-GB" sz="4000" dirty="0">
                <a:solidFill>
                  <a:srgbClr val="002060"/>
                </a:solidFill>
                <a:effectLst>
                  <a:outerShdw blurRad="38100" dist="38100" dir="2700000" algn="tl">
                    <a:srgbClr val="000000">
                      <a:alpha val="43137"/>
                    </a:srgbClr>
                  </a:outerShdw>
                </a:effectLst>
              </a:rPr>
              <a:t>P</a:t>
            </a:r>
            <a:r>
              <a:rPr lang="en-GB" sz="4000" dirty="0" smtClean="0">
                <a:solidFill>
                  <a:srgbClr val="002060"/>
                </a:solidFill>
                <a:effectLst>
                  <a:outerShdw blurRad="38100" dist="38100" dir="2700000" algn="tl">
                    <a:srgbClr val="000000">
                      <a:alpha val="43137"/>
                    </a:srgbClr>
                  </a:outerShdw>
                </a:effectLst>
              </a:rPr>
              <a:t>rinciples</a:t>
            </a:r>
            <a:endParaRPr lang="en-GB" sz="4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q"/>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q"/>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q"/>
            </a:pPr>
            <a:endParaRPr lang="en-GB" sz="2400" dirty="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a:latin typeface="Arial" panose="020B0604020202020204" pitchFamily="34" charset="0"/>
                <a:cs typeface="Arial" panose="020B0604020202020204" pitchFamily="34" charset="0"/>
              </a:rPr>
              <a:t>Use 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a:t>
            </a:r>
            <a:r>
              <a:rPr lang="en-GB" sz="2400" dirty="0" smtClean="0">
                <a:latin typeface="Arial" panose="020B0604020202020204" pitchFamily="34" charset="0"/>
                <a:cs typeface="Arial" panose="020B0604020202020204" pitchFamily="34" charset="0"/>
              </a:rPr>
              <a:t>writers;</a:t>
            </a:r>
          </a:p>
          <a:p>
            <a:pPr>
              <a:lnSpc>
                <a:spcPts val="2800"/>
              </a:lnSpc>
              <a:buFont typeface="Wingdings" pitchFamily="2" charset="2"/>
              <a:buChar char="q"/>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a:t>
            </a:r>
            <a:r>
              <a:rPr lang="en-GB" sz="2400" dirty="0" smtClean="0">
                <a:latin typeface="Arial" panose="020B0604020202020204" pitchFamily="34" charset="0"/>
                <a:cs typeface="Arial" panose="020B0604020202020204" pitchFamily="34" charset="0"/>
              </a:rPr>
              <a:t>effects.</a:t>
            </a:r>
            <a:endParaRPr lang="en-GB" sz="2400" dirty="0">
              <a:latin typeface="Arial" panose="020B0604020202020204" pitchFamily="34" charset="0"/>
              <a:cs typeface="Arial" panose="020B0604020202020204" pitchFamily="34" charset="0"/>
            </a:endParaRPr>
          </a:p>
          <a:p>
            <a:pPr>
              <a:lnSpc>
                <a:spcPts val="2800"/>
              </a:lnSpc>
              <a:buFont typeface="Wingdings" pitchFamily="2" charset="2"/>
              <a:buChar char="Ø"/>
            </a:pPr>
            <a:endParaRPr lang="en-GB" sz="2400" dirty="0" smtClean="0">
              <a:latin typeface="Arial" panose="020B0604020202020204" pitchFamily="34" charset="0"/>
              <a:cs typeface="Arial" panose="020B0604020202020204" pitchFamily="34" charset="0"/>
            </a:endParaRPr>
          </a:p>
          <a:p>
            <a:pPr marL="0" indent="0">
              <a:lnSpc>
                <a:spcPts val="2800"/>
              </a:lnSpc>
              <a:buNone/>
            </a:pPr>
            <a:endParaRPr lang="en-GB" sz="2400" dirty="0">
              <a:latin typeface="Arial" panose="020B0604020202020204" pitchFamily="34" charset="0"/>
              <a:cs typeface="Arial" panose="020B0604020202020204" pitchFamily="34" charset="0"/>
            </a:endParaRPr>
          </a:p>
          <a:p>
            <a:pPr>
              <a:lnSpc>
                <a:spcPts val="2215"/>
              </a:lnSpc>
              <a:buNone/>
            </a:pPr>
            <a:r>
              <a:rPr lang="en-GB" sz="1662" i="1" dirty="0">
                <a:solidFill>
                  <a:srgbClr val="FF0000"/>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2"/>
          </p:nvPr>
        </p:nvSpPr>
        <p:spPr>
          <a:xfrm>
            <a:off x="8316416" y="6309319"/>
            <a:ext cx="424455" cy="323629"/>
          </a:xfrm>
        </p:spPr>
        <p:txBody>
          <a:bodyPr/>
          <a:lstStyle/>
          <a:p>
            <a:r>
              <a:rPr lang="en-GB" b="1" dirty="0">
                <a:latin typeface="Arial Black" pitchFamily="34" charset="0"/>
              </a:rPr>
              <a:t>3</a:t>
            </a:r>
          </a:p>
        </p:txBody>
      </p:sp>
    </p:spTree>
    <p:extLst>
      <p:ext uri="{BB962C8B-B14F-4D97-AF65-F5344CB8AC3E}">
        <p14:creationId xmlns:p14="http://schemas.microsoft.com/office/powerpoint/2010/main" val="155508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normAutofit/>
          </a:bodyPr>
          <a:lstStyle/>
          <a:p>
            <a:pPr algn="ctr"/>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REVISING WRITING </a:t>
            </a:r>
            <a:endParaRPr lang="en-GB" sz="4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7956376" y="6165304"/>
            <a:ext cx="2133600" cy="476250"/>
          </a:xfrm>
        </p:spPr>
        <p:txBody>
          <a:bodyPr/>
          <a:lstStyle/>
          <a:p>
            <a:fld id="{045ED7F1-2036-466F-86BD-47DE6400EF6A}" type="slidenum">
              <a:rPr lang="en-GB" smtClean="0">
                <a:latin typeface="Arial Black" pitchFamily="34" charset="0"/>
              </a:rPr>
              <a:pPr/>
              <a:t>30</a:t>
            </a:fld>
            <a:endParaRPr lang="en-GB" dirty="0">
              <a:latin typeface="Arial Black" pitchFamily="34" charset="0"/>
            </a:endParaRPr>
          </a:p>
        </p:txBody>
      </p:sp>
    </p:spTree>
    <p:extLst>
      <p:ext uri="{BB962C8B-B14F-4D97-AF65-F5344CB8AC3E}">
        <p14:creationId xmlns:p14="http://schemas.microsoft.com/office/powerpoint/2010/main" val="3016794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371600"/>
          </a:xfrm>
        </p:spPr>
        <p:txBody>
          <a:bodyPr/>
          <a:lstStyle/>
          <a:p>
            <a:r>
              <a:rPr lang="en-GB" dirty="0" smtClean="0"/>
              <a:t>Persuasive letter: first draft </a:t>
            </a:r>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31</a:t>
            </a:fld>
            <a:endParaRPr lang="en-US"/>
          </a:p>
        </p:txBody>
      </p:sp>
      <p:pic>
        <p:nvPicPr>
          <p:cNvPr id="3074" name="Picture 2" descr="C:\Users\helen\Desktop\EEF TRIAL\EEF Merlin Photos\IMG_20170404_112556299.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196752"/>
            <a:ext cx="885698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96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74" y="188640"/>
            <a:ext cx="8229600" cy="1371600"/>
          </a:xfrm>
        </p:spPr>
        <p:txBody>
          <a:bodyPr/>
          <a:lstStyle/>
          <a:p>
            <a:r>
              <a:rPr lang="en-GB" sz="2800" dirty="0" smtClean="0"/>
              <a:t>Persuasive letter redraft: what has this student learned and applied? How successfully?</a:t>
            </a:r>
            <a:endParaRPr lang="en-GB" sz="28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32</a:t>
            </a:fld>
            <a:endParaRPr lang="en-US"/>
          </a:p>
        </p:txBody>
      </p:sp>
      <p:pic>
        <p:nvPicPr>
          <p:cNvPr id="6" name="Picture 3" descr="C:\Users\helen\Desktop\EEF TRIAL\EEF Merlin Photos\IMG_20170404_113829580B.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00808"/>
            <a:ext cx="38862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02474" y="1377121"/>
            <a:ext cx="4392488" cy="5170646"/>
          </a:xfrm>
          <a:prstGeom prst="rect">
            <a:avLst/>
          </a:prstGeom>
          <a:noFill/>
        </p:spPr>
        <p:txBody>
          <a:bodyPr wrap="square" rtlCol="0">
            <a:spAutoFit/>
          </a:bodyPr>
          <a:lstStyle/>
          <a:p>
            <a:r>
              <a:rPr lang="en-GB" sz="2400" b="1" dirty="0"/>
              <a:t>Dear </a:t>
            </a:r>
            <a:r>
              <a:rPr lang="en-GB" sz="2400" b="1" dirty="0">
                <a:solidFill>
                  <a:srgbClr val="FF0000"/>
                </a:solidFill>
              </a:rPr>
              <a:t>Madam</a:t>
            </a:r>
            <a:r>
              <a:rPr lang="en-GB" sz="2400" b="1" dirty="0"/>
              <a:t> </a:t>
            </a:r>
            <a:r>
              <a:rPr lang="en-GB" sz="2400" b="1" dirty="0" err="1" smtClean="0"/>
              <a:t>Haigh</a:t>
            </a:r>
            <a:r>
              <a:rPr lang="en-GB" sz="2400" b="1" dirty="0" smtClean="0"/>
              <a:t> </a:t>
            </a:r>
            <a:r>
              <a:rPr lang="en-GB" sz="2400" dirty="0"/>
              <a:t/>
            </a:r>
            <a:br>
              <a:rPr lang="en-GB" sz="2400" dirty="0"/>
            </a:br>
            <a:r>
              <a:rPr lang="en-GB" sz="2400" dirty="0"/>
              <a:t>I am writing to you about food waste and how it effects our planet. We live in a </a:t>
            </a:r>
            <a:r>
              <a:rPr lang="en-GB" sz="2400" dirty="0" err="1"/>
              <a:t>sersyety</a:t>
            </a:r>
            <a:r>
              <a:rPr lang="en-GB" sz="2400" dirty="0"/>
              <a:t> where food waste seems to be everywhere. </a:t>
            </a:r>
            <a:r>
              <a:rPr lang="en-GB" sz="2400" b="1" dirty="0"/>
              <a:t>A </a:t>
            </a:r>
            <a:r>
              <a:rPr lang="en-GB" sz="2400" b="1" dirty="0">
                <a:solidFill>
                  <a:srgbClr val="FF0000"/>
                </a:solidFill>
              </a:rPr>
              <a:t>staggering </a:t>
            </a:r>
            <a:r>
              <a:rPr lang="en-GB" sz="2400" b="1" dirty="0" smtClean="0"/>
              <a:t>19% of </a:t>
            </a:r>
            <a:r>
              <a:rPr lang="en-GB" sz="2400" b="1" dirty="0"/>
              <a:t>the food bought by households is wasted</a:t>
            </a:r>
            <a:r>
              <a:rPr lang="en-GB" sz="2400" dirty="0"/>
              <a:t>. </a:t>
            </a:r>
            <a:r>
              <a:rPr lang="en-GB" sz="2400" b="1" dirty="0"/>
              <a:t>This must change</a:t>
            </a:r>
            <a:r>
              <a:rPr lang="en-GB" sz="2400" b="1" dirty="0">
                <a:solidFill>
                  <a:srgbClr val="FF0000"/>
                </a:solidFill>
              </a:rPr>
              <a:t>!</a:t>
            </a:r>
            <a:r>
              <a:rPr lang="en-GB" sz="2400" b="1" dirty="0"/>
              <a:t> </a:t>
            </a:r>
            <a:r>
              <a:rPr lang="en-GB" sz="2400" dirty="0"/>
              <a:t>If 7.2 million tonnes of food is wasted each year then think about how much carbon dioxide is released into the </a:t>
            </a:r>
            <a:r>
              <a:rPr lang="en-GB" sz="2400" dirty="0" err="1"/>
              <a:t>atmosfear</a:t>
            </a:r>
            <a:r>
              <a:rPr lang="en-GB" sz="2400" dirty="0"/>
              <a:t>.</a:t>
            </a:r>
            <a:r>
              <a:rPr lang="en-GB" dirty="0"/>
              <a:t/>
            </a:r>
            <a:br>
              <a:rPr lang="en-GB" dirty="0"/>
            </a:br>
            <a:endParaRPr lang="en-GB" dirty="0"/>
          </a:p>
        </p:txBody>
      </p:sp>
    </p:spTree>
    <p:extLst>
      <p:ext uri="{BB962C8B-B14F-4D97-AF65-F5344CB8AC3E}">
        <p14:creationId xmlns:p14="http://schemas.microsoft.com/office/powerpoint/2010/main" val="559678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64896" cy="864096"/>
          </a:xfrm>
        </p:spPr>
        <p:txBody>
          <a:bodyPr/>
          <a:lstStyle/>
          <a:p>
            <a:r>
              <a:rPr lang="en-GB" dirty="0" smtClean="0">
                <a:solidFill>
                  <a:srgbClr val="002060"/>
                </a:solidFill>
                <a:effectLst>
                  <a:outerShdw blurRad="38100" dist="38100" dir="2700000" algn="tl">
                    <a:srgbClr val="000000">
                      <a:alpha val="43137"/>
                    </a:srgbClr>
                  </a:outerShdw>
                </a:effectLst>
                <a:cs typeface="Arial" pitchFamily="34" charset="0"/>
              </a:rPr>
              <a:t>Revising Well </a:t>
            </a:r>
            <a:endParaRPr lang="en-GB" dirty="0">
              <a:solidFill>
                <a:srgbClr val="002060"/>
              </a:solidFill>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467544" y="1340768"/>
            <a:ext cx="8208912" cy="5184576"/>
          </a:xfrm>
        </p:spPr>
        <p:txBody>
          <a:bodyPr>
            <a:normAutofit fontScale="77500" lnSpcReduction="20000"/>
          </a:bodyPr>
          <a:lstStyle/>
          <a:p>
            <a:pPr marL="68580" indent="0">
              <a:buNone/>
              <a:tabLst>
                <a:tab pos="176213" algn="l"/>
              </a:tabLst>
            </a:pPr>
            <a:r>
              <a:rPr lang="en-GB" sz="2600" b="1" dirty="0" smtClean="0">
                <a:cs typeface="Arial" pitchFamily="34" charset="0"/>
              </a:rPr>
              <a:t>Revising </a:t>
            </a:r>
            <a:r>
              <a:rPr lang="en-GB" sz="2600" b="1" u="sng" dirty="0" smtClean="0">
                <a:cs typeface="Arial" pitchFamily="34" charset="0"/>
              </a:rPr>
              <a:t>what</a:t>
            </a:r>
            <a:r>
              <a:rPr lang="en-GB" sz="2600" b="1" dirty="0" smtClean="0">
                <a:cs typeface="Arial" pitchFamily="34" charset="0"/>
              </a:rPr>
              <a:t> you have written: the content</a:t>
            </a:r>
            <a:r>
              <a:rPr lang="en-GB" sz="2600" dirty="0" smtClean="0">
                <a:cs typeface="Arial" pitchFamily="34" charset="0"/>
              </a:rPr>
              <a:t>:-</a:t>
            </a:r>
          </a:p>
          <a:p>
            <a:pPr>
              <a:buFont typeface="Wingdings" panose="05000000000000000000" pitchFamily="2" charset="2"/>
              <a:buChar char="q"/>
              <a:tabLst>
                <a:tab pos="176213" algn="l"/>
              </a:tabLst>
            </a:pPr>
            <a:r>
              <a:rPr lang="en-GB" sz="2600" dirty="0" smtClean="0">
                <a:cs typeface="Arial" pitchFamily="34" charset="0"/>
              </a:rPr>
              <a:t>How strong are the points you have made?</a:t>
            </a:r>
          </a:p>
          <a:p>
            <a:pPr>
              <a:buFont typeface="Wingdings" panose="05000000000000000000" pitchFamily="2" charset="2"/>
              <a:buChar char="q"/>
              <a:tabLst>
                <a:tab pos="176213" algn="l"/>
              </a:tabLst>
            </a:pPr>
            <a:r>
              <a:rPr lang="en-GB" sz="2600" dirty="0" smtClean="0">
                <a:cs typeface="Arial" pitchFamily="34" charset="0"/>
              </a:rPr>
              <a:t>How  much detail or information have you given to support your argument?</a:t>
            </a:r>
          </a:p>
          <a:p>
            <a:pPr marL="68580" indent="0">
              <a:buNone/>
              <a:tabLst>
                <a:tab pos="176213" algn="l"/>
              </a:tabLst>
            </a:pPr>
            <a:endParaRPr lang="en-GB" sz="2600" dirty="0">
              <a:cs typeface="Arial" pitchFamily="34" charset="0"/>
            </a:endParaRPr>
          </a:p>
          <a:p>
            <a:pPr marL="68580" indent="0">
              <a:buNone/>
              <a:tabLst>
                <a:tab pos="176213" algn="l"/>
              </a:tabLst>
            </a:pPr>
            <a:r>
              <a:rPr lang="en-GB" sz="2600" b="1" dirty="0" smtClean="0">
                <a:cs typeface="Arial" pitchFamily="34" charset="0"/>
              </a:rPr>
              <a:t>Revising </a:t>
            </a:r>
            <a:r>
              <a:rPr lang="en-GB" sz="2600" b="1" u="sng" dirty="0" smtClean="0">
                <a:cs typeface="Arial" pitchFamily="34" charset="0"/>
              </a:rPr>
              <a:t>how</a:t>
            </a:r>
            <a:r>
              <a:rPr lang="en-GB" sz="2600" b="1" dirty="0" smtClean="0">
                <a:cs typeface="Arial" pitchFamily="34" charset="0"/>
              </a:rPr>
              <a:t> you have written it: the choices you have made:-</a:t>
            </a:r>
          </a:p>
          <a:p>
            <a:pPr>
              <a:buFont typeface="Wingdings" panose="05000000000000000000" pitchFamily="2" charset="2"/>
              <a:buChar char="q"/>
              <a:tabLst>
                <a:tab pos="176213" algn="l"/>
              </a:tabLst>
            </a:pPr>
            <a:r>
              <a:rPr lang="en-GB" sz="2600" dirty="0" smtClean="0">
                <a:cs typeface="Arial" pitchFamily="34" charset="0"/>
              </a:rPr>
              <a:t>How have you made your text persuasive?</a:t>
            </a:r>
          </a:p>
          <a:p>
            <a:pPr>
              <a:buFont typeface="Wingdings" panose="05000000000000000000" pitchFamily="2" charset="2"/>
              <a:buChar char="q"/>
              <a:tabLst>
                <a:tab pos="176213" algn="l"/>
              </a:tabLst>
            </a:pPr>
            <a:r>
              <a:rPr lang="en-GB" sz="2600" dirty="0" smtClean="0">
                <a:cs typeface="Arial" pitchFamily="34" charset="0"/>
              </a:rPr>
              <a:t>What language choices can you make to create a really persuasive text?</a:t>
            </a:r>
          </a:p>
          <a:p>
            <a:pPr>
              <a:buFont typeface="Wingdings" panose="05000000000000000000" pitchFamily="2" charset="2"/>
              <a:buChar char="q"/>
              <a:tabLst>
                <a:tab pos="176213" algn="l"/>
              </a:tabLst>
            </a:pPr>
            <a:endParaRPr lang="en-GB" sz="2600" dirty="0">
              <a:cs typeface="Arial" pitchFamily="34" charset="0"/>
            </a:endParaRPr>
          </a:p>
          <a:p>
            <a:pPr marL="68580" indent="0">
              <a:buNone/>
              <a:tabLst>
                <a:tab pos="176213" algn="l"/>
              </a:tabLst>
            </a:pPr>
            <a:r>
              <a:rPr lang="en-GB" sz="2600" b="1" dirty="0" smtClean="0">
                <a:cs typeface="Arial" pitchFamily="34" charset="0"/>
              </a:rPr>
              <a:t>Revising strategies:</a:t>
            </a:r>
          </a:p>
          <a:p>
            <a:pPr marL="68580" indent="0">
              <a:buNone/>
              <a:tabLst>
                <a:tab pos="176213" algn="l"/>
              </a:tabLst>
            </a:pPr>
            <a:r>
              <a:rPr lang="en-GB" sz="2600" dirty="0" smtClean="0">
                <a:cs typeface="Arial" pitchFamily="34" charset="0"/>
              </a:rPr>
              <a:t>Reading and re-reading; crossing out words and phrases; writing new words or phrases in margins; using arrows to show where things need to move around; reading aloud to each other; trying out different choices …</a:t>
            </a:r>
          </a:p>
          <a:p>
            <a:pPr marL="68580" indent="0">
              <a:buNone/>
              <a:tabLst>
                <a:tab pos="176213" algn="l"/>
              </a:tabLst>
            </a:pPr>
            <a:endParaRPr lang="en-GB" sz="2600" dirty="0">
              <a:cs typeface="Arial" pitchFamily="34" charset="0"/>
            </a:endParaRPr>
          </a:p>
          <a:p>
            <a:pPr marL="68580" indent="0">
              <a:buNone/>
              <a:tabLst>
                <a:tab pos="176213" algn="l"/>
              </a:tabLst>
            </a:pPr>
            <a:r>
              <a:rPr lang="en-GB" sz="2600" dirty="0" smtClean="0">
                <a:cs typeface="Arial" pitchFamily="34" charset="0"/>
              </a:rPr>
              <a:t>Revising is messy</a:t>
            </a:r>
            <a:r>
              <a:rPr lang="en-GB" sz="2600" dirty="0" smtClean="0"/>
              <a:t>!</a:t>
            </a:r>
          </a:p>
          <a:p>
            <a:pPr>
              <a:buFont typeface="Wingdings" panose="05000000000000000000" pitchFamily="2" charset="2"/>
              <a:buChar char="q"/>
            </a:pPr>
            <a:endParaRPr lang="en-GB" sz="1800" dirty="0">
              <a:latin typeface="Calibri" panose="020F0502020204030204" pitchFamily="34" charset="0"/>
            </a:endParaRPr>
          </a:p>
        </p:txBody>
      </p:sp>
      <p:sp>
        <p:nvSpPr>
          <p:cNvPr id="4" name="Slide Number Placeholder 3"/>
          <p:cNvSpPr>
            <a:spLocks noGrp="1"/>
          </p:cNvSpPr>
          <p:nvPr>
            <p:ph type="sldNum" sz="quarter" idx="12"/>
          </p:nvPr>
        </p:nvSpPr>
        <p:spPr>
          <a:xfrm>
            <a:off x="8077200" y="6165304"/>
            <a:ext cx="2133600" cy="476250"/>
          </a:xfrm>
        </p:spPr>
        <p:txBody>
          <a:bodyPr/>
          <a:lstStyle/>
          <a:p>
            <a:r>
              <a:rPr lang="en-GB" dirty="0" smtClean="0">
                <a:latin typeface="Arial Black" pitchFamily="34" charset="0"/>
              </a:rPr>
              <a:t>33</a:t>
            </a:r>
            <a:endParaRPr lang="en-GB" dirty="0">
              <a:latin typeface="Arial Black" pitchFamily="34" charset="0"/>
            </a:endParaRPr>
          </a:p>
        </p:txBody>
      </p:sp>
    </p:spTree>
    <p:extLst>
      <p:ext uri="{BB962C8B-B14F-4D97-AF65-F5344CB8AC3E}">
        <p14:creationId xmlns:p14="http://schemas.microsoft.com/office/powerpoint/2010/main" val="92135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5576" y="2780928"/>
            <a:ext cx="6841747" cy="2088232"/>
          </a:xfrm>
        </p:spPr>
        <p:txBody>
          <a:bodyPr>
            <a:noAutofit/>
          </a:bodyPr>
          <a:lstStyle/>
          <a:p>
            <a:endPar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TAKING THE PROJECT FORWARD</a:t>
            </a:r>
            <a:endParaRPr lang="en-GB" sz="4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7956376" y="6237312"/>
            <a:ext cx="2133600" cy="476250"/>
          </a:xfrm>
        </p:spPr>
        <p:txBody>
          <a:bodyPr/>
          <a:lstStyle/>
          <a:p>
            <a:endParaRPr lang="en-GB" dirty="0" smtClean="0"/>
          </a:p>
          <a:p>
            <a:endParaRPr lang="en-GB" dirty="0"/>
          </a:p>
        </p:txBody>
      </p:sp>
    </p:spTree>
    <p:extLst>
      <p:ext uri="{BB962C8B-B14F-4D97-AF65-F5344CB8AC3E}">
        <p14:creationId xmlns:p14="http://schemas.microsoft.com/office/powerpoint/2010/main" val="1742514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effectLst>
                  <a:outerShdw blurRad="38100" dist="38100" dir="2700000" algn="tl">
                    <a:srgbClr val="000000">
                      <a:alpha val="43137"/>
                    </a:srgbClr>
                  </a:outerShdw>
                </a:effectLst>
                <a:cs typeface="Arial" pitchFamily="34" charset="0"/>
              </a:rPr>
              <a:t>What we have learned </a:t>
            </a:r>
            <a:endParaRPr lang="en-GB" dirty="0"/>
          </a:p>
        </p:txBody>
      </p:sp>
      <p:sp>
        <p:nvSpPr>
          <p:cNvPr id="3" name="Content Placeholder 2"/>
          <p:cNvSpPr>
            <a:spLocks noGrp="1"/>
          </p:cNvSpPr>
          <p:nvPr>
            <p:ph idx="1"/>
          </p:nvPr>
        </p:nvSpPr>
        <p:spPr>
          <a:xfrm>
            <a:off x="467544" y="1772816"/>
            <a:ext cx="8229600" cy="4184104"/>
          </a:xfrm>
        </p:spPr>
        <p:txBody>
          <a:bodyPr/>
          <a:lstStyle/>
          <a:p>
            <a:pPr>
              <a:lnSpc>
                <a:spcPts val="2800"/>
              </a:lnSpc>
              <a:spcBef>
                <a:spcPts val="0"/>
              </a:spcBef>
              <a:spcAft>
                <a:spcPts val="600"/>
              </a:spcAft>
              <a:buFont typeface="Wingdings" panose="05000000000000000000" pitchFamily="2" charset="2"/>
              <a:buChar char="q"/>
            </a:pPr>
            <a:r>
              <a:rPr lang="en-GB" sz="2400" dirty="0" smtClean="0"/>
              <a:t>Teachers and students have been strongly engaged by the teaching units;</a:t>
            </a:r>
          </a:p>
          <a:p>
            <a:pPr>
              <a:lnSpc>
                <a:spcPts val="2800"/>
              </a:lnSpc>
              <a:spcBef>
                <a:spcPts val="0"/>
              </a:spcBef>
              <a:spcAft>
                <a:spcPts val="600"/>
              </a:spcAft>
              <a:buFont typeface="Wingdings" panose="05000000000000000000" pitchFamily="2" charset="2"/>
              <a:buChar char="q"/>
            </a:pPr>
            <a:r>
              <a:rPr lang="en-GB" sz="2400" dirty="0" smtClean="0"/>
              <a:t>The power of imaginative engagement in ‘</a:t>
            </a:r>
            <a:r>
              <a:rPr lang="en-GB" sz="2400" i="1" dirty="0" smtClean="0"/>
              <a:t>Merlin’ </a:t>
            </a:r>
            <a:r>
              <a:rPr lang="en-GB" sz="2400" dirty="0" smtClean="0"/>
              <a:t>unit – it is easy to move so quickly to analysing text or talking about success criteria that young writers have no time to engage with ideas and purpose. But imaginative engagement is key.</a:t>
            </a:r>
          </a:p>
          <a:p>
            <a:pPr>
              <a:lnSpc>
                <a:spcPts val="2800"/>
              </a:lnSpc>
              <a:spcBef>
                <a:spcPts val="0"/>
              </a:spcBef>
              <a:spcAft>
                <a:spcPts val="600"/>
              </a:spcAft>
              <a:buFont typeface="Wingdings" panose="05000000000000000000" pitchFamily="2" charset="2"/>
              <a:buChar char="q"/>
            </a:pPr>
            <a:r>
              <a:rPr lang="en-GB" sz="2400" dirty="0" smtClean="0"/>
              <a:t>Strong take-up of the idea of linking grammar with making meaning in writing;</a:t>
            </a:r>
          </a:p>
          <a:p>
            <a:pPr>
              <a:lnSpc>
                <a:spcPts val="2800"/>
              </a:lnSpc>
              <a:spcBef>
                <a:spcPts val="0"/>
              </a:spcBef>
              <a:spcAft>
                <a:spcPts val="600"/>
              </a:spcAft>
              <a:buFont typeface="Wingdings" panose="05000000000000000000" pitchFamily="2" charset="2"/>
              <a:buChar char="q"/>
            </a:pPr>
            <a:r>
              <a:rPr lang="en-GB" sz="2400" dirty="0" smtClean="0"/>
              <a:t>Some schools reporting strong improvement in writing;</a:t>
            </a:r>
          </a:p>
          <a:p>
            <a:pPr>
              <a:lnSpc>
                <a:spcPts val="2800"/>
              </a:lnSpc>
              <a:spcBef>
                <a:spcPts val="0"/>
              </a:spcBef>
              <a:spcAft>
                <a:spcPts val="600"/>
              </a:spcAft>
              <a:buFont typeface="Wingdings" panose="05000000000000000000" pitchFamily="2" charset="2"/>
              <a:buChar char="q"/>
            </a:pPr>
            <a:r>
              <a:rPr lang="en-GB" sz="2400" dirty="0" smtClean="0"/>
              <a:t>Some schools have planned whole school or whole academy roll-out of this project.</a:t>
            </a:r>
            <a:endParaRPr lang="en-GB" sz="24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35</a:t>
            </a:fld>
            <a:endParaRPr lang="en-US"/>
          </a:p>
        </p:txBody>
      </p:sp>
    </p:spTree>
    <p:extLst>
      <p:ext uri="{BB962C8B-B14F-4D97-AF65-F5344CB8AC3E}">
        <p14:creationId xmlns:p14="http://schemas.microsoft.com/office/powerpoint/2010/main" val="19349517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effectLst>
                  <a:outerShdw blurRad="38100" dist="38100" dir="2700000" algn="tl">
                    <a:srgbClr val="000000">
                      <a:alpha val="43137"/>
                    </a:srgbClr>
                  </a:outerShdw>
                </a:effectLst>
                <a:cs typeface="Arial" pitchFamily="34" charset="0"/>
              </a:rPr>
              <a:t>What we have learned </a:t>
            </a:r>
            <a:endParaRPr lang="en-GB" dirty="0"/>
          </a:p>
        </p:txBody>
      </p:sp>
      <p:sp>
        <p:nvSpPr>
          <p:cNvPr id="3" name="Content Placeholder 2"/>
          <p:cNvSpPr>
            <a:spLocks noGrp="1"/>
          </p:cNvSpPr>
          <p:nvPr>
            <p:ph idx="1"/>
          </p:nvPr>
        </p:nvSpPr>
        <p:spPr>
          <a:xfrm>
            <a:off x="251520" y="1700808"/>
            <a:ext cx="8579296" cy="4184104"/>
          </a:xfrm>
        </p:spPr>
        <p:txBody>
          <a:bodyPr/>
          <a:lstStyle/>
          <a:p>
            <a:pPr marL="0" indent="0">
              <a:lnSpc>
                <a:spcPts val="2800"/>
              </a:lnSpc>
              <a:spcBef>
                <a:spcPts val="0"/>
              </a:spcBef>
              <a:spcAft>
                <a:spcPts val="600"/>
              </a:spcAft>
              <a:buNone/>
            </a:pPr>
            <a:r>
              <a:rPr lang="en-GB" sz="2400" dirty="0" smtClean="0"/>
              <a:t>Some development points to consider:</a:t>
            </a:r>
          </a:p>
          <a:p>
            <a:pPr>
              <a:lnSpc>
                <a:spcPts val="2800"/>
              </a:lnSpc>
              <a:spcBef>
                <a:spcPts val="0"/>
              </a:spcBef>
              <a:spcAft>
                <a:spcPts val="600"/>
              </a:spcAft>
              <a:buFont typeface="Wingdings" panose="05000000000000000000" pitchFamily="2" charset="2"/>
              <a:buChar char="q"/>
            </a:pPr>
            <a:r>
              <a:rPr lang="en-GB" sz="2400" dirty="0" smtClean="0"/>
              <a:t>Verbalising more clearly the effect of a particular grammatical choice:</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b</a:t>
            </a:r>
            <a:r>
              <a:rPr lang="en-GB" sz="2400" dirty="0" smtClean="0">
                <a:solidFill>
                  <a:srgbClr val="002060"/>
                </a:solidFill>
              </a:rPr>
              <a:t>eing sure you can articulate the effect yourself, perhaps in your planning, until it becomes more natural; </a:t>
            </a:r>
          </a:p>
          <a:p>
            <a:pPr lvl="1">
              <a:lnSpc>
                <a:spcPts val="2800"/>
              </a:lnSpc>
              <a:spcBef>
                <a:spcPts val="0"/>
              </a:spcBef>
              <a:spcAft>
                <a:spcPts val="600"/>
              </a:spcAft>
              <a:buFont typeface="Wingdings" panose="05000000000000000000" pitchFamily="2" charset="2"/>
              <a:buChar char="Ø"/>
            </a:pPr>
            <a:r>
              <a:rPr lang="en-GB" sz="2400" dirty="0" smtClean="0">
                <a:solidFill>
                  <a:srgbClr val="002060"/>
                </a:solidFill>
              </a:rPr>
              <a:t>modelling this kind of language talk for children;</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c</a:t>
            </a:r>
            <a:r>
              <a:rPr lang="en-GB" sz="2400" dirty="0" smtClean="0">
                <a:solidFill>
                  <a:srgbClr val="002060"/>
                </a:solidFill>
              </a:rPr>
              <a:t>reating tasks which give children opportunities to verbalise their understanding of the effect of a particular choice;</a:t>
            </a:r>
          </a:p>
          <a:p>
            <a:pPr lvl="1">
              <a:lnSpc>
                <a:spcPts val="2800"/>
              </a:lnSpc>
              <a:spcBef>
                <a:spcPts val="0"/>
              </a:spcBef>
              <a:spcAft>
                <a:spcPts val="600"/>
              </a:spcAft>
              <a:buFont typeface="Wingdings" panose="05000000000000000000" pitchFamily="2" charset="2"/>
              <a:buChar char="Ø"/>
            </a:pPr>
            <a:r>
              <a:rPr lang="en-GB" sz="2400" dirty="0" smtClean="0">
                <a:solidFill>
                  <a:srgbClr val="002060"/>
                </a:solidFill>
              </a:rPr>
              <a:t>displaying visually examples of expressing the effect;</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g</a:t>
            </a:r>
            <a:r>
              <a:rPr lang="en-GB" sz="2400" dirty="0" smtClean="0">
                <a:solidFill>
                  <a:srgbClr val="002060"/>
                </a:solidFill>
              </a:rPr>
              <a:t>iving formative feedback where you articulate the effect of a child’s choice for them.</a:t>
            </a:r>
          </a:p>
          <a:p>
            <a:pPr marL="0" indent="0">
              <a:lnSpc>
                <a:spcPts val="2800"/>
              </a:lnSpc>
              <a:spcBef>
                <a:spcPts val="0"/>
              </a:spcBef>
              <a:spcAft>
                <a:spcPts val="600"/>
              </a:spcAft>
              <a:buNone/>
            </a:pPr>
            <a:endParaRPr lang="en-GB" sz="2000" dirty="0" smtClean="0"/>
          </a:p>
        </p:txBody>
      </p:sp>
      <p:sp>
        <p:nvSpPr>
          <p:cNvPr id="4" name="Slide Number Placeholder 3"/>
          <p:cNvSpPr>
            <a:spLocks noGrp="1"/>
          </p:cNvSpPr>
          <p:nvPr>
            <p:ph type="sldNum" sz="quarter" idx="11"/>
          </p:nvPr>
        </p:nvSpPr>
        <p:spPr/>
        <p:txBody>
          <a:bodyPr/>
          <a:lstStyle/>
          <a:p>
            <a:fld id="{132371F7-CEE0-4AF0-87BE-4D51F1612E4F}" type="slidenum">
              <a:rPr lang="en-US" smtClean="0"/>
              <a:pPr/>
              <a:t>36</a:t>
            </a:fld>
            <a:endParaRPr lang="en-US"/>
          </a:p>
        </p:txBody>
      </p:sp>
    </p:spTree>
    <p:extLst>
      <p:ext uri="{BB962C8B-B14F-4D97-AF65-F5344CB8AC3E}">
        <p14:creationId xmlns:p14="http://schemas.microsoft.com/office/powerpoint/2010/main" val="2750021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2679"/>
            <a:ext cx="8229600" cy="1371600"/>
          </a:xfrm>
        </p:spPr>
        <p:txBody>
          <a:bodyPr/>
          <a:lstStyle/>
          <a:p>
            <a:r>
              <a:rPr lang="en-GB" dirty="0" smtClean="0">
                <a:solidFill>
                  <a:srgbClr val="002060"/>
                </a:solidFill>
              </a:rPr>
              <a:t>Have a go!</a:t>
            </a:r>
            <a:endParaRPr lang="en-GB" dirty="0">
              <a:solidFill>
                <a:srgbClr val="002060"/>
              </a:solidFill>
            </a:endParaRPr>
          </a:p>
        </p:txBody>
      </p:sp>
      <p:sp>
        <p:nvSpPr>
          <p:cNvPr id="3" name="Content Placeholder 2"/>
          <p:cNvSpPr>
            <a:spLocks noGrp="1"/>
          </p:cNvSpPr>
          <p:nvPr>
            <p:ph idx="1"/>
          </p:nvPr>
        </p:nvSpPr>
        <p:spPr>
          <a:xfrm>
            <a:off x="179512" y="1484784"/>
            <a:ext cx="8784976" cy="4696544"/>
          </a:xfrm>
        </p:spPr>
        <p:txBody>
          <a:bodyPr/>
          <a:lstStyle/>
          <a:p>
            <a:pPr marL="0" indent="0">
              <a:lnSpc>
                <a:spcPts val="2400"/>
              </a:lnSpc>
              <a:spcBef>
                <a:spcPts val="0"/>
              </a:spcBef>
              <a:buNone/>
            </a:pPr>
            <a:r>
              <a:rPr lang="en-GB" sz="2400" dirty="0"/>
              <a:t>Late one evening, in a cave of soft mosses high in the mountains </a:t>
            </a:r>
            <a:r>
              <a:rPr lang="en-GB" sz="2400" dirty="0" smtClean="0"/>
              <a:t>where </a:t>
            </a:r>
            <a:r>
              <a:rPr lang="en-GB" sz="2400" dirty="0"/>
              <a:t>the air was thin and stars sparkled in sky and snow, the Child took the great leopard’s head in her hands.</a:t>
            </a:r>
            <a:br>
              <a:rPr lang="en-GB" sz="2400" dirty="0"/>
            </a:br>
            <a:endParaRPr lang="en-GB" sz="2400" dirty="0" smtClean="0"/>
          </a:p>
          <a:p>
            <a:pPr marL="0" indent="0">
              <a:lnSpc>
                <a:spcPts val="2400"/>
              </a:lnSpc>
              <a:spcBef>
                <a:spcPts val="0"/>
              </a:spcBef>
              <a:buNone/>
            </a:pPr>
            <a:r>
              <a:rPr lang="en-GB" sz="2400" dirty="0" smtClean="0"/>
              <a:t>The </a:t>
            </a:r>
            <a:r>
              <a:rPr lang="en-GB" sz="2400" dirty="0"/>
              <a:t>Snow Leopard licked the Child’s cold face, rough cat tongue against soft skin, purring her final spirit song. And as she licked, Child became Leopard, thick-furred and wild-eyed, mottled like shadows, spirit cat.</a:t>
            </a:r>
            <a:br>
              <a:rPr lang="en-GB" sz="2400" dirty="0"/>
            </a:br>
            <a:r>
              <a:rPr lang="en-GB" sz="2400" dirty="0"/>
              <a:t/>
            </a:r>
            <a:br>
              <a:rPr lang="en-GB" sz="2400" dirty="0"/>
            </a:br>
            <a:r>
              <a:rPr lang="en-GB" sz="2400" dirty="0"/>
              <a:t>As the old Leopard finished her song she leapt from the mountain into the star-filled sky, her dappled coat blending with the stars of the Milky Way, and her song changed to a whisper of starlight.</a:t>
            </a:r>
            <a:br>
              <a:rPr lang="en-GB" sz="2400" dirty="0"/>
            </a:br>
            <a:r>
              <a:rPr lang="en-GB" sz="2400" dirty="0"/>
              <a:t/>
            </a:r>
            <a:br>
              <a:rPr lang="en-GB" sz="2400" dirty="0"/>
            </a:br>
            <a:r>
              <a:rPr lang="en-GB" sz="2400" dirty="0"/>
              <a:t>And back in the mountains, the young Snow Leopard </a:t>
            </a:r>
            <a:r>
              <a:rPr lang="en-GB" sz="2400" dirty="0">
                <a:solidFill>
                  <a:srgbClr val="FF0000"/>
                </a:solidFill>
              </a:rPr>
              <a:t>looked</a:t>
            </a:r>
            <a:r>
              <a:rPr lang="en-GB" sz="2400" dirty="0"/>
              <a:t> up at the stars </a:t>
            </a:r>
            <a:r>
              <a:rPr lang="en-GB" sz="2400" dirty="0" smtClean="0"/>
              <a:t>mirrored </a:t>
            </a:r>
            <a:r>
              <a:rPr lang="en-GB" sz="2400" dirty="0"/>
              <a:t>in her blue cat’s eyes</a:t>
            </a:r>
            <a:r>
              <a:rPr lang="en-GB" sz="2400" dirty="0">
                <a:solidFill>
                  <a:srgbClr val="FF0000"/>
                </a:solidFill>
              </a:rPr>
              <a:t>, heard</a:t>
            </a:r>
            <a:r>
              <a:rPr lang="en-GB" sz="2400" dirty="0"/>
              <a:t> the whisper </a:t>
            </a:r>
            <a:r>
              <a:rPr lang="en-GB" sz="2400" dirty="0">
                <a:solidFill>
                  <a:srgbClr val="FF0000"/>
                </a:solidFill>
              </a:rPr>
              <a:t>– and began</a:t>
            </a:r>
            <a:r>
              <a:rPr lang="en-GB" sz="2400" dirty="0"/>
              <a:t> a new song.</a:t>
            </a:r>
          </a:p>
        </p:txBody>
      </p:sp>
      <p:sp>
        <p:nvSpPr>
          <p:cNvPr id="4" name="Slide Number Placeholder 3"/>
          <p:cNvSpPr>
            <a:spLocks noGrp="1"/>
          </p:cNvSpPr>
          <p:nvPr>
            <p:ph type="sldNum" sz="quarter" idx="11"/>
          </p:nvPr>
        </p:nvSpPr>
        <p:spPr/>
        <p:txBody>
          <a:bodyPr/>
          <a:lstStyle/>
          <a:p>
            <a:fld id="{132371F7-CEE0-4AF0-87BE-4D51F1612E4F}" type="slidenum">
              <a:rPr lang="en-US" smtClean="0"/>
              <a:pPr/>
              <a:t>37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85" r="16359"/>
          <a:stretch/>
        </p:blipFill>
        <p:spPr>
          <a:xfrm>
            <a:off x="7697738" y="0"/>
            <a:ext cx="1440160" cy="1628800"/>
          </a:xfrm>
          <a:prstGeom prst="rect">
            <a:avLst/>
          </a:prstGeom>
        </p:spPr>
      </p:pic>
    </p:spTree>
    <p:extLst>
      <p:ext uri="{BB962C8B-B14F-4D97-AF65-F5344CB8AC3E}">
        <p14:creationId xmlns:p14="http://schemas.microsoft.com/office/powerpoint/2010/main" val="767171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371600"/>
          </a:xfrm>
        </p:spPr>
        <p:txBody>
          <a:bodyPr/>
          <a:lstStyle/>
          <a:p>
            <a:r>
              <a:rPr lang="en-GB" dirty="0">
                <a:solidFill>
                  <a:srgbClr val="002060"/>
                </a:solidFill>
                <a:effectLst>
                  <a:outerShdw blurRad="38100" dist="38100" dir="2700000" algn="tl">
                    <a:srgbClr val="000000">
                      <a:alpha val="43137"/>
                    </a:srgbClr>
                  </a:outerShdw>
                </a:effectLst>
                <a:cs typeface="Arial" pitchFamily="34" charset="0"/>
              </a:rPr>
              <a:t>What we have learned </a:t>
            </a:r>
            <a:endParaRPr lang="en-GB" dirty="0"/>
          </a:p>
        </p:txBody>
      </p:sp>
      <p:sp>
        <p:nvSpPr>
          <p:cNvPr id="3" name="Content Placeholder 2"/>
          <p:cNvSpPr>
            <a:spLocks noGrp="1"/>
          </p:cNvSpPr>
          <p:nvPr>
            <p:ph idx="1"/>
          </p:nvPr>
        </p:nvSpPr>
        <p:spPr>
          <a:xfrm>
            <a:off x="251520" y="1412776"/>
            <a:ext cx="8568952" cy="4768552"/>
          </a:xfrm>
        </p:spPr>
        <p:txBody>
          <a:bodyPr/>
          <a:lstStyle/>
          <a:p>
            <a:pPr marL="0" indent="0">
              <a:lnSpc>
                <a:spcPts val="2800"/>
              </a:lnSpc>
              <a:spcBef>
                <a:spcPts val="0"/>
              </a:spcBef>
              <a:spcAft>
                <a:spcPts val="600"/>
              </a:spcAft>
              <a:buNone/>
            </a:pPr>
            <a:r>
              <a:rPr lang="en-GB" sz="2400" dirty="0" smtClean="0"/>
              <a:t>Some development points to consider:</a:t>
            </a:r>
          </a:p>
          <a:p>
            <a:pPr>
              <a:lnSpc>
                <a:spcPts val="2800"/>
              </a:lnSpc>
              <a:spcBef>
                <a:spcPts val="0"/>
              </a:spcBef>
              <a:spcAft>
                <a:spcPts val="600"/>
              </a:spcAft>
              <a:buFont typeface="Wingdings" panose="05000000000000000000" pitchFamily="2" charset="2"/>
              <a:buChar char="q"/>
            </a:pPr>
            <a:r>
              <a:rPr lang="en-GB" sz="2400" dirty="0" smtClean="0"/>
              <a:t>Creating classrooms where children talk about language choices:</a:t>
            </a:r>
          </a:p>
          <a:p>
            <a:pPr lvl="1">
              <a:lnSpc>
                <a:spcPts val="2800"/>
              </a:lnSpc>
              <a:spcBef>
                <a:spcPts val="0"/>
              </a:spcBef>
              <a:spcAft>
                <a:spcPts val="600"/>
              </a:spcAft>
              <a:buFont typeface="Wingdings" panose="05000000000000000000" pitchFamily="2" charset="2"/>
              <a:buChar char="Ø"/>
            </a:pPr>
            <a:r>
              <a:rPr lang="en-GB" sz="2400" dirty="0" smtClean="0">
                <a:solidFill>
                  <a:srgbClr val="002060"/>
                </a:solidFill>
              </a:rPr>
              <a:t>group or paired talk tasks discussing different versions of a text or different choices;</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i</a:t>
            </a:r>
            <a:r>
              <a:rPr lang="en-GB" sz="2400" dirty="0" smtClean="0">
                <a:solidFill>
                  <a:srgbClr val="002060"/>
                </a:solidFill>
              </a:rPr>
              <a:t>nviting children to explain the choices they have made in their own writing and why they think they are effective;</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u</a:t>
            </a:r>
            <a:r>
              <a:rPr lang="en-GB" sz="2400" dirty="0" smtClean="0">
                <a:solidFill>
                  <a:srgbClr val="002060"/>
                </a:solidFill>
              </a:rPr>
              <a:t>sing whole class discussion to generate real enquiry about language and its possibilities</a:t>
            </a:r>
          </a:p>
          <a:p>
            <a:pPr lvl="1">
              <a:lnSpc>
                <a:spcPts val="2800"/>
              </a:lnSpc>
              <a:spcBef>
                <a:spcPts val="0"/>
              </a:spcBef>
              <a:spcAft>
                <a:spcPts val="600"/>
              </a:spcAft>
              <a:buFont typeface="Wingdings" panose="05000000000000000000" pitchFamily="2" charset="2"/>
              <a:buChar char="Ø"/>
            </a:pPr>
            <a:r>
              <a:rPr lang="en-GB" sz="2400" dirty="0">
                <a:solidFill>
                  <a:srgbClr val="002060"/>
                </a:solidFill>
              </a:rPr>
              <a:t>l</a:t>
            </a:r>
            <a:r>
              <a:rPr lang="en-GB" sz="2400" dirty="0" smtClean="0">
                <a:solidFill>
                  <a:srgbClr val="002060"/>
                </a:solidFill>
              </a:rPr>
              <a:t>eading a discussion drawing on your expertise but not directed towards a single right answer; naming the effect of a particular choice is not right/wrong but an interpretation, just as in literary interpretation</a:t>
            </a:r>
          </a:p>
        </p:txBody>
      </p:sp>
      <p:sp>
        <p:nvSpPr>
          <p:cNvPr id="4" name="Slide Number Placeholder 3"/>
          <p:cNvSpPr>
            <a:spLocks noGrp="1"/>
          </p:cNvSpPr>
          <p:nvPr>
            <p:ph type="sldNum" sz="quarter" idx="11"/>
          </p:nvPr>
        </p:nvSpPr>
        <p:spPr/>
        <p:txBody>
          <a:bodyPr/>
          <a:lstStyle/>
          <a:p>
            <a:fld id="{132371F7-CEE0-4AF0-87BE-4D51F1612E4F}" type="slidenum">
              <a:rPr lang="en-US" smtClean="0"/>
              <a:pPr/>
              <a:t>38</a:t>
            </a:fld>
            <a:endParaRPr lang="en-US"/>
          </a:p>
        </p:txBody>
      </p:sp>
    </p:spTree>
    <p:extLst>
      <p:ext uri="{BB962C8B-B14F-4D97-AF65-F5344CB8AC3E}">
        <p14:creationId xmlns:p14="http://schemas.microsoft.com/office/powerpoint/2010/main" val="1432539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6656"/>
            <a:ext cx="7818072" cy="1143000"/>
          </a:xfrm>
        </p:spPr>
        <p:txBody>
          <a:bodyPr/>
          <a:lstStyle/>
          <a:p>
            <a:r>
              <a:rPr lang="en-GB" dirty="0" smtClean="0">
                <a:solidFill>
                  <a:srgbClr val="002060"/>
                </a:solidFill>
              </a:rPr>
              <a:t>Have a go!</a:t>
            </a:r>
            <a:endParaRPr lang="en-GB" dirty="0">
              <a:solidFill>
                <a:srgbClr val="002060"/>
              </a:solidFill>
            </a:endParaRPr>
          </a:p>
        </p:txBody>
      </p:sp>
      <p:sp>
        <p:nvSpPr>
          <p:cNvPr id="4" name="Slide Number Placeholder 3"/>
          <p:cNvSpPr>
            <a:spLocks noGrp="1"/>
          </p:cNvSpPr>
          <p:nvPr>
            <p:ph type="sldNum" sz="quarter" idx="12"/>
          </p:nvPr>
        </p:nvSpPr>
        <p:spPr/>
        <p:txBody>
          <a:bodyPr/>
          <a:lstStyle/>
          <a:p>
            <a:endParaRPr lang="en-GB" dirty="0" smtClean="0"/>
          </a:p>
          <a:p>
            <a:endParaRPr lang="en-GB" dirty="0"/>
          </a:p>
        </p:txBody>
      </p:sp>
      <p:sp>
        <p:nvSpPr>
          <p:cNvPr id="5" name="TextBox 4"/>
          <p:cNvSpPr txBox="1"/>
          <p:nvPr/>
        </p:nvSpPr>
        <p:spPr>
          <a:xfrm>
            <a:off x="508752" y="1196752"/>
            <a:ext cx="7848872" cy="2246769"/>
          </a:xfrm>
          <a:prstGeom prst="rect">
            <a:avLst/>
          </a:prstGeom>
          <a:solidFill>
            <a:srgbClr val="CCFFCC"/>
          </a:solidFill>
          <a:ln>
            <a:solidFill>
              <a:schemeClr val="tx1"/>
            </a:solidFill>
          </a:ln>
        </p:spPr>
        <p:txBody>
          <a:bodyPr wrap="square" rtlCol="0">
            <a:spAutoFit/>
          </a:bodyPr>
          <a:lstStyle/>
          <a:p>
            <a:pPr>
              <a:lnSpc>
                <a:spcPts val="2800"/>
              </a:lnSpc>
            </a:pPr>
            <a:r>
              <a:rPr lang="en-GB" sz="2400" i="1" dirty="0">
                <a:latin typeface="+mn-lt"/>
                <a:cs typeface="Arial" panose="020B0604020202020204" pitchFamily="34" charset="0"/>
              </a:rPr>
              <a:t>On Saturday, he ate through one piece of chocolate cake, one ice-cream cone, one pickle, one slice of Swiss cheese, one slice of salami, one lollipop, one piece of cherry pie, one sausage, one cupcake, </a:t>
            </a:r>
            <a:r>
              <a:rPr lang="en-GB" sz="2400" i="1" dirty="0">
                <a:solidFill>
                  <a:srgbClr val="FF0000"/>
                </a:solidFill>
                <a:latin typeface="+mn-lt"/>
                <a:cs typeface="Arial" panose="020B0604020202020204" pitchFamily="34" charset="0"/>
              </a:rPr>
              <a:t>and</a:t>
            </a:r>
            <a:r>
              <a:rPr lang="en-GB" sz="2400" i="1" dirty="0">
                <a:latin typeface="+mn-lt"/>
                <a:cs typeface="Arial" panose="020B0604020202020204" pitchFamily="34" charset="0"/>
              </a:rPr>
              <a:t> one slice of watermelon.</a:t>
            </a:r>
            <a:endParaRPr lang="en-GB" sz="2400" dirty="0">
              <a:latin typeface="+mn-lt"/>
              <a:cs typeface="Arial" panose="020B0604020202020204" pitchFamily="34" charset="0"/>
            </a:endParaRPr>
          </a:p>
          <a:p>
            <a:pPr algn="r">
              <a:lnSpc>
                <a:spcPts val="2800"/>
              </a:lnSpc>
            </a:pPr>
            <a:r>
              <a:rPr lang="en-GB" sz="2400" i="1" dirty="0">
                <a:latin typeface="+mn-lt"/>
                <a:cs typeface="Arial" panose="020B0604020202020204" pitchFamily="34" charset="0"/>
              </a:rPr>
              <a:t>The Very Hungry Caterpillar</a:t>
            </a:r>
            <a:r>
              <a:rPr lang="en-GB" sz="2400" dirty="0">
                <a:latin typeface="+mn-lt"/>
                <a:cs typeface="Arial" panose="020B0604020202020204" pitchFamily="34" charset="0"/>
              </a:rPr>
              <a:t> – Eric </a:t>
            </a:r>
            <a:r>
              <a:rPr lang="en-GB" sz="2400" dirty="0" smtClean="0">
                <a:latin typeface="+mn-lt"/>
                <a:cs typeface="Arial" panose="020B0604020202020204" pitchFamily="34" charset="0"/>
              </a:rPr>
              <a:t>Carle</a:t>
            </a:r>
          </a:p>
        </p:txBody>
      </p:sp>
      <p:sp>
        <p:nvSpPr>
          <p:cNvPr id="6" name="Content Placeholder 2"/>
          <p:cNvSpPr txBox="1">
            <a:spLocks/>
          </p:cNvSpPr>
          <p:nvPr/>
        </p:nvSpPr>
        <p:spPr bwMode="auto">
          <a:xfrm>
            <a:off x="539552" y="3645024"/>
            <a:ext cx="7818072" cy="1856720"/>
          </a:xfrm>
          <a:prstGeom prst="rect">
            <a:avLst/>
          </a:prstGeom>
          <a:solidFill>
            <a:srgbClr val="CCFFCC"/>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noAutofit/>
          </a:bodyPr>
          <a:lstStyle>
            <a:lvl1pPr marL="316531" indent="-316531" algn="l" rtl="0" fontAlgn="base">
              <a:spcBef>
                <a:spcPct val="20000"/>
              </a:spcBef>
              <a:spcAft>
                <a:spcPct val="0"/>
              </a:spcAft>
              <a:buClr>
                <a:schemeClr val="bg2"/>
              </a:buClr>
              <a:buSzPct val="75000"/>
              <a:buFont typeface="Wingdings" pitchFamily="2" charset="2"/>
              <a:buChar char="n"/>
              <a:defRPr sz="2954">
                <a:solidFill>
                  <a:schemeClr val="tx1"/>
                </a:solidFill>
                <a:latin typeface="+mn-lt"/>
                <a:ea typeface="+mn-ea"/>
                <a:cs typeface="+mn-cs"/>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pPr marL="45720" indent="0" algn="just">
              <a:lnSpc>
                <a:spcPts val="2800"/>
              </a:lnSpc>
              <a:spcBef>
                <a:spcPts val="0"/>
              </a:spcBef>
              <a:buFont typeface="Wingdings" pitchFamily="2" charset="2"/>
              <a:buNone/>
            </a:pPr>
            <a:r>
              <a:rPr lang="en-GB" sz="2400" i="1" kern="0" dirty="0" smtClean="0">
                <a:latin typeface="Arial" panose="020B0604020202020204" pitchFamily="34" charset="0"/>
                <a:cs typeface="Arial" panose="020B0604020202020204" pitchFamily="34" charset="0"/>
              </a:rPr>
              <a:t>Then Mr </a:t>
            </a:r>
            <a:r>
              <a:rPr lang="en-GB" sz="2400" i="1" kern="0" dirty="0" err="1" smtClean="0">
                <a:latin typeface="Arial" panose="020B0604020202020204" pitchFamily="34" charset="0"/>
                <a:cs typeface="Arial" panose="020B0604020202020204" pitchFamily="34" charset="0"/>
              </a:rPr>
              <a:t>Gumpy</a:t>
            </a:r>
            <a:r>
              <a:rPr lang="en-GB" sz="2400" i="1" kern="0" dirty="0" smtClean="0">
                <a:latin typeface="Arial" panose="020B0604020202020204" pitchFamily="34" charset="0"/>
                <a:cs typeface="Arial" panose="020B0604020202020204" pitchFamily="34" charset="0"/>
              </a:rPr>
              <a:t>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goat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calf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chickens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sheep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pig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dog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cat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rabbit </a:t>
            </a:r>
            <a:r>
              <a:rPr lang="en-GB" sz="2400" i="1" kern="0" dirty="0" smtClean="0">
                <a:solidFill>
                  <a:srgbClr val="FF0000"/>
                </a:solidFill>
                <a:latin typeface="Arial" panose="020B0604020202020204" pitchFamily="34" charset="0"/>
                <a:cs typeface="Arial" panose="020B0604020202020204" pitchFamily="34" charset="0"/>
              </a:rPr>
              <a:t>and</a:t>
            </a:r>
            <a:r>
              <a:rPr lang="en-GB" sz="2400" i="1" kern="0" dirty="0" smtClean="0">
                <a:latin typeface="Arial" panose="020B0604020202020204" pitchFamily="34" charset="0"/>
                <a:cs typeface="Arial" panose="020B0604020202020204" pitchFamily="34" charset="0"/>
              </a:rPr>
              <a:t> the children all </a:t>
            </a:r>
            <a:r>
              <a:rPr lang="en-GB" sz="2400" b="1" i="1" kern="0" dirty="0" smtClean="0">
                <a:solidFill>
                  <a:srgbClr val="00B050"/>
                </a:solidFill>
                <a:latin typeface="Arial" panose="020B0604020202020204" pitchFamily="34" charset="0"/>
                <a:cs typeface="Arial" panose="020B0604020202020204" pitchFamily="34" charset="0"/>
              </a:rPr>
              <a:t>swam</a:t>
            </a:r>
            <a:r>
              <a:rPr lang="en-GB" sz="2400" i="1" kern="0" dirty="0" smtClean="0">
                <a:latin typeface="Arial" panose="020B0604020202020204" pitchFamily="34" charset="0"/>
                <a:cs typeface="Arial" panose="020B0604020202020204" pitchFamily="34" charset="0"/>
              </a:rPr>
              <a:t> to the bank and </a:t>
            </a:r>
            <a:r>
              <a:rPr lang="en-GB" sz="2400" b="1" i="1" kern="0" dirty="0" smtClean="0">
                <a:solidFill>
                  <a:srgbClr val="00B050"/>
                </a:solidFill>
                <a:latin typeface="Arial" panose="020B0604020202020204" pitchFamily="34" charset="0"/>
                <a:cs typeface="Arial" panose="020B0604020202020204" pitchFamily="34" charset="0"/>
              </a:rPr>
              <a:t>climbed</a:t>
            </a:r>
            <a:r>
              <a:rPr lang="en-GB" sz="2400" i="1" kern="0" dirty="0" smtClean="0">
                <a:latin typeface="Arial" panose="020B0604020202020204" pitchFamily="34" charset="0"/>
                <a:cs typeface="Arial" panose="020B0604020202020204" pitchFamily="34" charset="0"/>
              </a:rPr>
              <a:t> out to dry in the sun.</a:t>
            </a:r>
            <a:endParaRPr lang="en-GB" sz="2400" kern="0" dirty="0" smtClean="0">
              <a:latin typeface="Arial" panose="020B0604020202020204" pitchFamily="34" charset="0"/>
              <a:cs typeface="Arial" panose="020B0604020202020204" pitchFamily="34" charset="0"/>
            </a:endParaRPr>
          </a:p>
          <a:p>
            <a:pPr marL="45720" indent="0">
              <a:lnSpc>
                <a:spcPts val="2800"/>
              </a:lnSpc>
              <a:spcBef>
                <a:spcPts val="0"/>
              </a:spcBef>
              <a:buFont typeface="Wingdings" pitchFamily="2" charset="2"/>
              <a:buNone/>
            </a:pPr>
            <a:r>
              <a:rPr lang="en-GB" sz="2400" kern="0" dirty="0" smtClean="0">
                <a:latin typeface="Arial" panose="020B0604020202020204" pitchFamily="34" charset="0"/>
                <a:cs typeface="Arial" panose="020B0604020202020204" pitchFamily="34" charset="0"/>
              </a:rPr>
              <a:t>                          M</a:t>
            </a:r>
            <a:r>
              <a:rPr lang="en-GB" sz="2400" i="1" kern="0" dirty="0" smtClean="0">
                <a:latin typeface="Arial" panose="020B0604020202020204" pitchFamily="34" charset="0"/>
                <a:cs typeface="Arial" panose="020B0604020202020204" pitchFamily="34" charset="0"/>
              </a:rPr>
              <a:t>r </a:t>
            </a:r>
            <a:r>
              <a:rPr lang="en-GB" sz="2400" i="1" kern="0" dirty="0" err="1" smtClean="0">
                <a:latin typeface="Arial" panose="020B0604020202020204" pitchFamily="34" charset="0"/>
                <a:cs typeface="Arial" panose="020B0604020202020204" pitchFamily="34" charset="0"/>
              </a:rPr>
              <a:t>Gumpy’s</a:t>
            </a:r>
            <a:r>
              <a:rPr lang="en-GB" sz="2400" i="1" kern="0" dirty="0" smtClean="0">
                <a:latin typeface="Arial" panose="020B0604020202020204" pitchFamily="34" charset="0"/>
                <a:cs typeface="Arial" panose="020B0604020202020204" pitchFamily="34" charset="0"/>
              </a:rPr>
              <a:t> Outing </a:t>
            </a:r>
            <a:r>
              <a:rPr lang="en-GB" sz="2400" kern="0" dirty="0" smtClean="0">
                <a:latin typeface="Arial" panose="020B0604020202020204" pitchFamily="34" charset="0"/>
                <a:cs typeface="Arial" panose="020B0604020202020204" pitchFamily="34" charset="0"/>
              </a:rPr>
              <a:t>– John </a:t>
            </a:r>
            <a:r>
              <a:rPr lang="en-GB" sz="2400" kern="0" dirty="0" err="1" smtClean="0">
                <a:latin typeface="Arial" panose="020B0604020202020204" pitchFamily="34" charset="0"/>
                <a:cs typeface="Arial" panose="020B0604020202020204" pitchFamily="34" charset="0"/>
              </a:rPr>
              <a:t>Burningham</a:t>
            </a:r>
            <a:endParaRPr lang="en-GB" sz="2400" kern="0" dirty="0">
              <a:latin typeface="Arial" panose="020B0604020202020204" pitchFamily="34" charset="0"/>
              <a:cs typeface="Arial" panose="020B0604020202020204" pitchFamily="34" charset="0"/>
            </a:endParaRPr>
          </a:p>
        </p:txBody>
      </p:sp>
      <p:sp>
        <p:nvSpPr>
          <p:cNvPr id="7" name="TextBox 6"/>
          <p:cNvSpPr txBox="1"/>
          <p:nvPr/>
        </p:nvSpPr>
        <p:spPr>
          <a:xfrm>
            <a:off x="251520" y="5545029"/>
            <a:ext cx="8712968" cy="1169551"/>
          </a:xfrm>
          <a:prstGeom prst="rect">
            <a:avLst/>
          </a:prstGeom>
          <a:noFill/>
        </p:spPr>
        <p:txBody>
          <a:bodyPr wrap="square" rtlCol="0">
            <a:spAutoFit/>
          </a:bodyPr>
          <a:lstStyle/>
          <a:p>
            <a:pPr algn="ctr">
              <a:lnSpc>
                <a:spcPts val="2800"/>
              </a:lnSpc>
            </a:pPr>
            <a:r>
              <a:rPr lang="en-GB" sz="2400" dirty="0" smtClean="0"/>
              <a:t>Why do you think Eric Carle chooses to use commas to separate his long list of noun phrases and John </a:t>
            </a:r>
            <a:r>
              <a:rPr lang="en-GB" sz="2400" dirty="0" err="1" smtClean="0"/>
              <a:t>Burningham</a:t>
            </a:r>
            <a:r>
              <a:rPr lang="en-GB" sz="2400" dirty="0" smtClean="0"/>
              <a:t> chooses to use ‘and’?</a:t>
            </a:r>
            <a:endParaRPr lang="en-GB" sz="2400" dirty="0"/>
          </a:p>
        </p:txBody>
      </p:sp>
      <p:sp>
        <p:nvSpPr>
          <p:cNvPr id="8" name="Slide Number Placeholder 3"/>
          <p:cNvSpPr>
            <a:spLocks noGrp="1"/>
          </p:cNvSpPr>
          <p:nvPr>
            <p:ph type="sldNum" sz="quarter" idx="11"/>
          </p:nvPr>
        </p:nvSpPr>
        <p:spPr>
          <a:xfrm>
            <a:off x="6553200" y="6248400"/>
            <a:ext cx="2133600" cy="457200"/>
          </a:xfrm>
        </p:spPr>
        <p:txBody>
          <a:bodyPr/>
          <a:lstStyle/>
          <a:p>
            <a:fld id="{132371F7-CEE0-4AF0-87BE-4D51F1612E4F}" type="slidenum">
              <a:rPr lang="en-US" smtClean="0"/>
              <a:pPr/>
              <a:t>39</a:t>
            </a:fld>
            <a:endParaRPr lang="en-US" dirty="0"/>
          </a:p>
        </p:txBody>
      </p:sp>
    </p:spTree>
    <p:extLst>
      <p:ext uri="{BB962C8B-B14F-4D97-AF65-F5344CB8AC3E}">
        <p14:creationId xmlns:p14="http://schemas.microsoft.com/office/powerpoint/2010/main" val="2569596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000" dirty="0" smtClean="0">
                <a:solidFill>
                  <a:srgbClr val="002060"/>
                </a:solidFill>
                <a:effectLst>
                  <a:outerShdw blurRad="38100" dist="38100" dir="2700000" algn="tl">
                    <a:srgbClr val="000000">
                      <a:alpha val="43137"/>
                    </a:srgbClr>
                  </a:outerShdw>
                </a:effectLst>
              </a:rPr>
              <a:t>Teaching Writing Creatively</a:t>
            </a:r>
            <a:endParaRPr lang="en-GB" sz="4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84784"/>
            <a:ext cx="8229600" cy="5220816"/>
          </a:xfrm>
        </p:spPr>
        <p:txBody>
          <a:bodyPr/>
          <a:lstStyle/>
          <a:p>
            <a:pPr>
              <a:lnSpc>
                <a:spcPts val="2800"/>
              </a:lnSpc>
              <a:spcBef>
                <a:spcPts val="0"/>
              </a:spcBef>
              <a:spcAft>
                <a:spcPts val="0"/>
              </a:spcAft>
              <a:buClrTx/>
              <a:buSzPct val="80000"/>
              <a:buFont typeface="Wingdings" panose="05000000000000000000" pitchFamily="2" charset="2"/>
              <a:buChar char="q"/>
            </a:pPr>
            <a:r>
              <a:rPr lang="en-GB" sz="2200" dirty="0"/>
              <a:t>To write well we all need to have something to say and a desire to say </a:t>
            </a:r>
            <a:r>
              <a:rPr lang="en-GB" sz="2200" dirty="0" smtClean="0"/>
              <a:t>it.</a:t>
            </a: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Before young writers can meaningfully attend to how they have written something, they need to have engaged with what they want to say – the </a:t>
            </a:r>
            <a:r>
              <a:rPr lang="en-GB" sz="2200" dirty="0" smtClean="0"/>
              <a:t>ideas.</a:t>
            </a: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Engaging young writers’ imaginations, emotions and personal beliefs is a really important part of teaching </a:t>
            </a:r>
            <a:r>
              <a:rPr lang="en-GB" sz="2200" dirty="0" smtClean="0"/>
              <a:t>writing.</a:t>
            </a: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Allowing young writers freedom to explore ideas, test things out, and to write to find out what they want to say is </a:t>
            </a:r>
            <a:r>
              <a:rPr lang="en-GB" sz="2200" dirty="0" smtClean="0"/>
              <a:t>critical.</a:t>
            </a:r>
            <a:endParaRPr lang="en-GB" sz="2200" dirty="0"/>
          </a:p>
          <a:p>
            <a:pPr>
              <a:lnSpc>
                <a:spcPts val="2800"/>
              </a:lnSpc>
              <a:spcBef>
                <a:spcPts val="0"/>
              </a:spcBef>
              <a:spcAft>
                <a:spcPts val="0"/>
              </a:spcAft>
              <a:buClrTx/>
              <a:buSzPct val="80000"/>
              <a:buFont typeface="Wingdings" panose="05000000000000000000" pitchFamily="2" charset="2"/>
              <a:buChar char="q"/>
            </a:pPr>
            <a:endParaRPr lang="en-GB" sz="2200" dirty="0"/>
          </a:p>
          <a:p>
            <a:pPr>
              <a:lnSpc>
                <a:spcPts val="2800"/>
              </a:lnSpc>
              <a:spcBef>
                <a:spcPts val="0"/>
              </a:spcBef>
              <a:spcAft>
                <a:spcPts val="0"/>
              </a:spcAft>
              <a:buClrTx/>
              <a:buSzPct val="80000"/>
              <a:buFont typeface="Wingdings" panose="05000000000000000000" pitchFamily="2" charset="2"/>
              <a:buChar char="q"/>
            </a:pPr>
            <a:r>
              <a:rPr lang="en-GB" sz="2200" dirty="0"/>
              <a:t>We often move far too quickly to pinning things down, and making writing a very linear process – we </a:t>
            </a:r>
            <a:r>
              <a:rPr lang="en-GB" sz="2200" dirty="0" smtClean="0"/>
              <a:t>need </a:t>
            </a:r>
            <a:r>
              <a:rPr lang="en-GB" sz="2200" dirty="0"/>
              <a:t>to create space for exploration, experimentation and re-drafting.</a:t>
            </a:r>
          </a:p>
          <a:p>
            <a:pPr>
              <a:lnSpc>
                <a:spcPts val="2800"/>
              </a:lnSpc>
              <a:spcBef>
                <a:spcPts val="0"/>
              </a:spcBef>
              <a:spcAft>
                <a:spcPts val="0"/>
              </a:spcAft>
              <a:buClrTx/>
              <a:buSzPct val="80000"/>
              <a:buFont typeface="Wingdings" panose="05000000000000000000" pitchFamily="2" charset="2"/>
              <a:buChar char="q"/>
            </a:pPr>
            <a:r>
              <a:rPr lang="en-GB" sz="2200" dirty="0"/>
              <a:t>This is built into both of our Schemes of Work.</a:t>
            </a:r>
          </a:p>
        </p:txBody>
      </p:sp>
      <p:sp>
        <p:nvSpPr>
          <p:cNvPr id="5" name="Slide Number Placeholder 4"/>
          <p:cNvSpPr>
            <a:spLocks noGrp="1"/>
          </p:cNvSpPr>
          <p:nvPr>
            <p:ph type="sldNum" sz="quarter" idx="11"/>
          </p:nvPr>
        </p:nvSpPr>
        <p:spPr/>
        <p:txBody>
          <a:bodyPr/>
          <a:lstStyle/>
          <a:p>
            <a:r>
              <a:rPr lang="en-US" dirty="0"/>
              <a:t>4</a:t>
            </a:r>
          </a:p>
        </p:txBody>
      </p:sp>
    </p:spTree>
    <p:extLst>
      <p:ext uri="{BB962C8B-B14F-4D97-AF65-F5344CB8AC3E}">
        <p14:creationId xmlns:p14="http://schemas.microsoft.com/office/powerpoint/2010/main" val="14735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effectLst>
                  <a:outerShdw blurRad="38100" dist="38100" dir="2700000" algn="tl">
                    <a:srgbClr val="000000">
                      <a:alpha val="43137"/>
                    </a:srgbClr>
                  </a:outerShdw>
                </a:effectLst>
                <a:cs typeface="Arial" pitchFamily="34" charset="0"/>
              </a:rPr>
              <a:t>What we have learned </a:t>
            </a:r>
            <a:endParaRPr lang="en-GB" dirty="0"/>
          </a:p>
        </p:txBody>
      </p:sp>
      <p:sp>
        <p:nvSpPr>
          <p:cNvPr id="3" name="Content Placeholder 2"/>
          <p:cNvSpPr>
            <a:spLocks noGrp="1"/>
          </p:cNvSpPr>
          <p:nvPr>
            <p:ph idx="1"/>
          </p:nvPr>
        </p:nvSpPr>
        <p:spPr/>
        <p:txBody>
          <a:bodyPr/>
          <a:lstStyle/>
          <a:p>
            <a:pPr marL="0" indent="0">
              <a:buNone/>
            </a:pPr>
            <a:r>
              <a:rPr lang="en-GB" sz="2400" dirty="0"/>
              <a:t>Teaching grammar purposefully requires strong subject knowledge:</a:t>
            </a:r>
          </a:p>
          <a:p>
            <a:pPr lvl="0">
              <a:buFont typeface="Wingdings" pitchFamily="2" charset="2"/>
              <a:buChar char="q"/>
            </a:pPr>
            <a:r>
              <a:rPr lang="en-GB" sz="2400" dirty="0"/>
              <a:t>Understanding the grammatical concepts yourself;</a:t>
            </a:r>
          </a:p>
          <a:p>
            <a:pPr lvl="0">
              <a:buFont typeface="Wingdings" pitchFamily="2" charset="2"/>
              <a:buChar char="q"/>
            </a:pPr>
            <a:r>
              <a:rPr lang="en-GB" sz="2400" dirty="0"/>
              <a:t>Knowing how to teach grammatical concepts;</a:t>
            </a:r>
          </a:p>
          <a:p>
            <a:pPr>
              <a:buFont typeface="Wingdings" pitchFamily="2" charset="2"/>
              <a:buChar char="q"/>
            </a:pPr>
            <a:r>
              <a:rPr lang="en-GB" sz="2400" dirty="0"/>
              <a:t>Knowing how to make links between a grammatical feature and its possible effects in </a:t>
            </a:r>
            <a:r>
              <a:rPr lang="en-GB" sz="2400" dirty="0" smtClean="0"/>
              <a:t>writing</a:t>
            </a:r>
          </a:p>
          <a:p>
            <a:pPr>
              <a:buFont typeface="Wingdings" pitchFamily="2" charset="2"/>
              <a:buChar char="q"/>
            </a:pPr>
            <a:r>
              <a:rPr lang="en-GB" sz="2400" dirty="0" smtClean="0"/>
              <a:t>Knowing how and when to intervene to improve students’ writing</a:t>
            </a:r>
          </a:p>
          <a:p>
            <a:pPr>
              <a:buFont typeface="Wingdings" pitchFamily="2" charset="2"/>
              <a:buChar char="q"/>
            </a:pPr>
            <a:r>
              <a:rPr lang="en-GB" sz="2400" dirty="0"/>
              <a:t>Knowing what to look for </a:t>
            </a:r>
            <a:r>
              <a:rPr lang="en-GB" sz="2400" dirty="0" smtClean="0"/>
              <a:t>as evidence of transfer of learning into students’ writing, and to focus feedback</a:t>
            </a:r>
            <a:endParaRPr lang="en-GB" sz="2400" dirty="0"/>
          </a:p>
          <a:p>
            <a:pPr marL="0" indent="0">
              <a:buNone/>
            </a:pPr>
            <a:endParaRPr lang="en-GB" sz="2400" dirty="0" smtClean="0"/>
          </a:p>
          <a:p>
            <a:endParaRPr lang="en-GB"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40</a:t>
            </a:fld>
            <a:endParaRPr lang="en-US" dirty="0"/>
          </a:p>
        </p:txBody>
      </p:sp>
    </p:spTree>
    <p:extLst>
      <p:ext uri="{BB962C8B-B14F-4D97-AF65-F5344CB8AC3E}">
        <p14:creationId xmlns:p14="http://schemas.microsoft.com/office/powerpoint/2010/main" val="22522755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2276872"/>
            <a:ext cx="8286750" cy="4714908"/>
          </a:xfrm>
        </p:spPr>
        <p:txBody>
          <a:bodyPr/>
          <a:lstStyle/>
          <a:p>
            <a:pPr marL="457200" indent="-457200">
              <a:buFont typeface="Wingdings" pitchFamily="2" charset="2"/>
              <a:buChar char="q"/>
            </a:pPr>
            <a:r>
              <a:rPr lang="en-GB" sz="2400" dirty="0" smtClean="0">
                <a:solidFill>
                  <a:schemeClr val="tx1"/>
                </a:solidFill>
              </a:rPr>
              <a:t>Choosing texts that engage the imagination or stimulate ideas</a:t>
            </a:r>
          </a:p>
          <a:p>
            <a:pPr marL="0" indent="0"/>
            <a:endParaRPr lang="en-GB" sz="2400" dirty="0">
              <a:solidFill>
                <a:schemeClr val="tx1"/>
              </a:solidFill>
            </a:endParaRPr>
          </a:p>
          <a:p>
            <a:pPr marL="457200" indent="-457200">
              <a:buFont typeface="Wingdings" pitchFamily="2" charset="2"/>
              <a:buChar char="q"/>
            </a:pPr>
            <a:r>
              <a:rPr lang="en-GB" sz="2400" dirty="0" smtClean="0">
                <a:solidFill>
                  <a:schemeClr val="tx1"/>
                </a:solidFill>
              </a:rPr>
              <a:t>Identifying how effects have been created grammatically to focus the grammar teaching</a:t>
            </a:r>
          </a:p>
          <a:p>
            <a:pPr marL="457200" indent="-457200">
              <a:buFont typeface="Wingdings" pitchFamily="2" charset="2"/>
              <a:buChar char="q"/>
            </a:pPr>
            <a:endParaRPr lang="en-GB" sz="2400" dirty="0">
              <a:solidFill>
                <a:schemeClr val="tx1"/>
              </a:solidFill>
            </a:endParaRPr>
          </a:p>
          <a:p>
            <a:pPr marL="457200" indent="-457200">
              <a:buFont typeface="Wingdings" pitchFamily="2" charset="2"/>
              <a:buChar char="q"/>
            </a:pPr>
            <a:r>
              <a:rPr lang="en-GB" sz="2400" dirty="0" smtClean="0">
                <a:solidFill>
                  <a:schemeClr val="tx1"/>
                </a:solidFill>
              </a:rPr>
              <a:t>Planning grammar activities which will support children’s understanding and independent application when creating their own texts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a:xfrm>
            <a:off x="323528" y="764704"/>
            <a:ext cx="8286808" cy="623562"/>
          </a:xfrm>
        </p:spPr>
        <p:txBody>
          <a:bodyPr/>
          <a:lstStyle/>
          <a:p>
            <a:r>
              <a:rPr lang="en-GB" sz="4000" dirty="0" smtClean="0">
                <a:solidFill>
                  <a:srgbClr val="002060"/>
                </a:solidFill>
                <a:effectLst>
                  <a:outerShdw blurRad="38100" dist="38100" dir="2700000" algn="tl">
                    <a:srgbClr val="000000">
                      <a:alpha val="43137"/>
                    </a:srgbClr>
                  </a:outerShdw>
                </a:effectLst>
              </a:rPr>
              <a:t>‘The Long Walk’: consolidating grammar subject knowledge </a:t>
            </a:r>
            <a:endParaRPr lang="en-GB" sz="4000" dirty="0" smtClean="0">
              <a:effectLst>
                <a:outerShdw blurRad="38100" dist="38100" dir="2700000" algn="tl">
                  <a:srgbClr val="000000">
                    <a:alpha val="43137"/>
                  </a:srgbClr>
                </a:outerShdw>
              </a:effectLst>
            </a:endParaRPr>
          </a:p>
        </p:txBody>
      </p:sp>
      <p:sp>
        <p:nvSpPr>
          <p:cNvPr id="4" name="Slide Number Placeholder 3"/>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fld id="{132371F7-CEE0-4AF0-87BE-4D51F1612E4F}" type="slidenum">
              <a:rPr lang="en-US" sz="1100" smtClean="0">
                <a:solidFill>
                  <a:schemeClr val="tx1"/>
                </a:solidFill>
                <a:latin typeface="Arial Black" pitchFamily="34" charset="0"/>
              </a:rPr>
              <a:pPr/>
              <a:t>41</a:t>
            </a:fld>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3822711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10800000">
            <a:off x="0" y="332653"/>
            <a:ext cx="9144000" cy="6552727"/>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p:cNvCxnSpPr/>
          <p:nvPr/>
        </p:nvCxnSpPr>
        <p:spPr>
          <a:xfrm>
            <a:off x="1187624" y="1340768"/>
            <a:ext cx="6965087"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27584" y="625186"/>
            <a:ext cx="7632848" cy="461665"/>
          </a:xfrm>
          <a:prstGeom prst="rect">
            <a:avLst/>
          </a:prstGeom>
          <a:noFill/>
        </p:spPr>
        <p:txBody>
          <a:bodyPr wrap="square" rtlCol="0">
            <a:spAutoFit/>
          </a:bodyPr>
          <a:lstStyle/>
          <a:p>
            <a:pPr algn="ctr"/>
            <a:r>
              <a:rPr lang="en-GB" sz="2400" dirty="0" smtClean="0"/>
              <a:t>Read </a:t>
            </a:r>
            <a:r>
              <a:rPr lang="en-GB" sz="2400" dirty="0"/>
              <a:t> </a:t>
            </a:r>
            <a:r>
              <a:rPr lang="en-GB" sz="2400" dirty="0" smtClean="0"/>
              <a:t>the text and decide what is important about it</a:t>
            </a:r>
            <a:r>
              <a:rPr lang="en-GB" dirty="0" smtClean="0"/>
              <a:t>.</a:t>
            </a:r>
            <a:endParaRPr lang="en-GB" dirty="0"/>
          </a:p>
        </p:txBody>
      </p:sp>
      <p:cxnSp>
        <p:nvCxnSpPr>
          <p:cNvPr id="12" name="Straight Connector 11"/>
          <p:cNvCxnSpPr/>
          <p:nvPr/>
        </p:nvCxnSpPr>
        <p:spPr>
          <a:xfrm>
            <a:off x="1804240" y="2782408"/>
            <a:ext cx="561220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63688" y="1359041"/>
            <a:ext cx="5652758" cy="1200329"/>
          </a:xfrm>
          <a:prstGeom prst="rect">
            <a:avLst/>
          </a:prstGeom>
          <a:noFill/>
        </p:spPr>
        <p:txBody>
          <a:bodyPr wrap="square" rtlCol="0">
            <a:spAutoFit/>
          </a:bodyPr>
          <a:lstStyle/>
          <a:p>
            <a:pPr algn="ctr"/>
            <a:r>
              <a:rPr lang="en-GB" sz="2400" dirty="0" smtClean="0"/>
              <a:t>Which sections would you choose to focus on and what does the writer do grammatically to create the effects?</a:t>
            </a:r>
            <a:endParaRPr lang="en-GB" sz="2400" dirty="0"/>
          </a:p>
        </p:txBody>
      </p:sp>
      <p:cxnSp>
        <p:nvCxnSpPr>
          <p:cNvPr id="15" name="Straight Connector 14"/>
          <p:cNvCxnSpPr/>
          <p:nvPr/>
        </p:nvCxnSpPr>
        <p:spPr>
          <a:xfrm>
            <a:off x="2843808" y="4077072"/>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55776" y="3060247"/>
            <a:ext cx="4176464" cy="830997"/>
          </a:xfrm>
          <a:prstGeom prst="rect">
            <a:avLst/>
          </a:prstGeom>
          <a:noFill/>
        </p:spPr>
        <p:txBody>
          <a:bodyPr wrap="square" rtlCol="0">
            <a:spAutoFit/>
          </a:bodyPr>
          <a:lstStyle/>
          <a:p>
            <a:pPr algn="ctr"/>
            <a:r>
              <a:rPr lang="en-GB" sz="2400" dirty="0" smtClean="0"/>
              <a:t>Which specific parts would you use as examples?</a:t>
            </a:r>
            <a:endParaRPr lang="en-GB" sz="2400" dirty="0"/>
          </a:p>
        </p:txBody>
      </p:sp>
      <p:sp>
        <p:nvSpPr>
          <p:cNvPr id="21" name="TextBox 20"/>
          <p:cNvSpPr txBox="1"/>
          <p:nvPr/>
        </p:nvSpPr>
        <p:spPr>
          <a:xfrm>
            <a:off x="3446031" y="4293096"/>
            <a:ext cx="2448272" cy="1200329"/>
          </a:xfrm>
          <a:prstGeom prst="rect">
            <a:avLst/>
          </a:prstGeom>
          <a:noFill/>
        </p:spPr>
        <p:txBody>
          <a:bodyPr wrap="square" rtlCol="0">
            <a:spAutoFit/>
          </a:bodyPr>
          <a:lstStyle/>
          <a:p>
            <a:pPr algn="ctr"/>
            <a:r>
              <a:rPr lang="en-GB" sz="2400" dirty="0" smtClean="0"/>
              <a:t>What sequence of activities might you do?</a:t>
            </a:r>
            <a:endParaRPr lang="en-GB" sz="2400" dirty="0"/>
          </a:p>
        </p:txBody>
      </p:sp>
      <p:sp>
        <p:nvSpPr>
          <p:cNvPr id="10" name="Slide Number Placeholder 3"/>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fld id="{132371F7-CEE0-4AF0-87BE-4D51F1612E4F}" type="slidenum">
              <a:rPr lang="en-US" sz="1100" smtClean="0">
                <a:solidFill>
                  <a:schemeClr val="tx1"/>
                </a:solidFill>
                <a:latin typeface="Arial Black" pitchFamily="34" charset="0"/>
              </a:rPr>
              <a:pPr/>
              <a:t>42</a:t>
            </a:fld>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74407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188" y="1628800"/>
            <a:ext cx="8286750" cy="4300530"/>
          </a:xfrm>
        </p:spPr>
        <p:txBody>
          <a:bodyPr/>
          <a:lstStyle/>
          <a:p>
            <a:pPr marL="457200" indent="-457200">
              <a:buFont typeface="Arial" panose="020B0604020202020204" pitchFamily="34" charset="0"/>
              <a:buChar char="•"/>
            </a:pPr>
            <a:r>
              <a:rPr lang="en-GB" dirty="0" smtClean="0">
                <a:solidFill>
                  <a:schemeClr val="tx1"/>
                </a:solidFill>
              </a:rPr>
              <a:t>Read the story</a:t>
            </a:r>
          </a:p>
          <a:p>
            <a:pPr marL="457200" indent="-457200">
              <a:buFont typeface="Arial" panose="020B0604020202020204" pitchFamily="34" charset="0"/>
              <a:buChar char="•"/>
            </a:pPr>
            <a:r>
              <a:rPr lang="en-GB" dirty="0">
                <a:solidFill>
                  <a:schemeClr val="tx1"/>
                </a:solidFill>
              </a:rPr>
              <a:t>What  is really important about this text? </a:t>
            </a:r>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The Long Walk </a:t>
            </a:r>
          </a:p>
          <a:p>
            <a:r>
              <a:rPr lang="en-GB" sz="2400" i="1" dirty="0" smtClean="0"/>
              <a:t>From The Fib and Other Stories </a:t>
            </a:r>
            <a:r>
              <a:rPr lang="en-GB" sz="2400" dirty="0" smtClean="0"/>
              <a:t>by George Layton</a:t>
            </a:r>
            <a:endParaRPr lang="en-GB" sz="2400" i="1" dirty="0"/>
          </a:p>
        </p:txBody>
      </p:sp>
      <p:sp>
        <p:nvSpPr>
          <p:cNvPr id="4" name="Slide Number Placeholder 3"/>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fld id="{132371F7-CEE0-4AF0-87BE-4D51F1612E4F}" type="slidenum">
              <a:rPr lang="en-US" sz="1100" smtClean="0">
                <a:solidFill>
                  <a:schemeClr val="tx1"/>
                </a:solidFill>
                <a:latin typeface="Arial Black" pitchFamily="34" charset="0"/>
              </a:rPr>
              <a:pPr/>
              <a:t>43</a:t>
            </a:fld>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2225262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457200" indent="-457200">
              <a:buFont typeface="Arial" panose="020B0604020202020204" pitchFamily="34" charset="0"/>
              <a:buChar char="•"/>
            </a:pPr>
            <a:r>
              <a:rPr lang="en-GB" dirty="0" smtClean="0">
                <a:solidFill>
                  <a:schemeClr val="tx1"/>
                </a:solidFill>
              </a:rPr>
              <a:t>Noticing the impact or effect of the text</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smtClean="0">
                <a:solidFill>
                  <a:schemeClr val="tx1"/>
                </a:solidFill>
              </a:rPr>
              <a:t>Identifying how those effects have been created by the writing</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smtClean="0">
                <a:solidFill>
                  <a:schemeClr val="tx1"/>
                </a:solidFill>
              </a:rPr>
              <a:t>Noting specific examples</a:t>
            </a:r>
            <a:endParaRPr lang="en-GB" dirty="0">
              <a:solidFill>
                <a:schemeClr val="tx1"/>
              </a:solidFill>
            </a:endParaRPr>
          </a:p>
        </p:txBody>
      </p:sp>
      <p:sp>
        <p:nvSpPr>
          <p:cNvPr id="3" name="Text Placeholder 2"/>
          <p:cNvSpPr>
            <a:spLocks noGrp="1"/>
          </p:cNvSpPr>
          <p:nvPr>
            <p:ph type="body" sz="quarter" idx="11"/>
          </p:nvPr>
        </p:nvSpPr>
        <p:spPr/>
        <p:txBody>
          <a:bodyPr/>
          <a:lstStyle/>
          <a:p>
            <a:r>
              <a:rPr lang="en-GB" dirty="0" err="1" smtClean="0"/>
              <a:t>Writerly</a:t>
            </a:r>
            <a:r>
              <a:rPr lang="en-GB" dirty="0" smtClean="0"/>
              <a:t> Knowledge Charts</a:t>
            </a:r>
            <a:endParaRPr lang="en-GB" dirty="0"/>
          </a:p>
        </p:txBody>
      </p:sp>
      <p:sp>
        <p:nvSpPr>
          <p:cNvPr id="4" name="Slide Number Placeholder 3"/>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fld id="{132371F7-CEE0-4AF0-87BE-4D51F1612E4F}" type="slidenum">
              <a:rPr lang="en-US" sz="1100" smtClean="0">
                <a:solidFill>
                  <a:schemeClr val="tx1"/>
                </a:solidFill>
                <a:latin typeface="Arial Black" pitchFamily="34" charset="0"/>
              </a:rPr>
              <a:pPr/>
              <a:t>44</a:t>
            </a:fld>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18717148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smtClean="0"/>
          </a:p>
          <a:p>
            <a:pPr marL="457200" indent="-457200">
              <a:buFont typeface="Arial" panose="020B0604020202020204" pitchFamily="34" charset="0"/>
              <a:buChar char="•"/>
            </a:pPr>
            <a:r>
              <a:rPr lang="en-GB" dirty="0" smtClean="0">
                <a:solidFill>
                  <a:schemeClr val="tx1"/>
                </a:solidFill>
              </a:rPr>
              <a:t>Noticing, exploring and discussing the effect of the grammar in the text</a:t>
            </a:r>
          </a:p>
          <a:p>
            <a:pPr marL="457200" indent="-457200">
              <a:buFont typeface="Arial" panose="020B0604020202020204" pitchFamily="34" charset="0"/>
              <a:buChar char="•"/>
            </a:pPr>
            <a:r>
              <a:rPr lang="en-GB" dirty="0" smtClean="0">
                <a:solidFill>
                  <a:schemeClr val="tx1"/>
                </a:solidFill>
              </a:rPr>
              <a:t>Learning about and playing with the construction</a:t>
            </a:r>
          </a:p>
          <a:p>
            <a:pPr marL="457200" indent="-457200">
              <a:buFont typeface="Arial" panose="020B0604020202020204" pitchFamily="34" charset="0"/>
              <a:buChar char="•"/>
            </a:pPr>
            <a:endParaRPr lang="en-GB" dirty="0">
              <a:solidFill>
                <a:schemeClr val="tx1"/>
              </a:solidFill>
            </a:endParaRPr>
          </a:p>
          <a:p>
            <a:pPr marL="457200" indent="-457200">
              <a:buFont typeface="Arial" panose="020B0604020202020204" pitchFamily="34" charset="0"/>
              <a:buChar char="•"/>
            </a:pPr>
            <a:r>
              <a:rPr lang="en-GB" dirty="0" smtClean="0">
                <a:solidFill>
                  <a:schemeClr val="tx1"/>
                </a:solidFill>
              </a:rPr>
              <a:t>Practising, discussing and evaluating the effect</a:t>
            </a:r>
          </a:p>
          <a:p>
            <a:pPr marL="457200" indent="-457200">
              <a:buFont typeface="Arial" panose="020B0604020202020204" pitchFamily="34" charset="0"/>
              <a:buChar char="•"/>
            </a:pPr>
            <a:r>
              <a:rPr lang="en-GB" dirty="0" smtClean="0">
                <a:solidFill>
                  <a:schemeClr val="tx1"/>
                </a:solidFill>
              </a:rPr>
              <a:t>Applying independently to create meaning</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
        <p:nvSpPr>
          <p:cNvPr id="3" name="Text Placeholder 2"/>
          <p:cNvSpPr>
            <a:spLocks noGrp="1"/>
          </p:cNvSpPr>
          <p:nvPr>
            <p:ph type="body" sz="quarter" idx="11"/>
          </p:nvPr>
        </p:nvSpPr>
        <p:spPr/>
        <p:txBody>
          <a:bodyPr/>
          <a:lstStyle/>
          <a:p>
            <a:r>
              <a:rPr lang="en-GB" dirty="0" smtClean="0"/>
              <a:t>Planning a sequence of grammar activities that includes:</a:t>
            </a:r>
          </a:p>
          <a:p>
            <a:pPr marL="457200" indent="-457200">
              <a:buFont typeface="Arial" panose="020B0604020202020204" pitchFamily="34" charset="0"/>
              <a:buChar char="•"/>
            </a:pPr>
            <a:endParaRPr lang="en-GB" dirty="0"/>
          </a:p>
        </p:txBody>
      </p:sp>
      <p:sp>
        <p:nvSpPr>
          <p:cNvPr id="4" name="Slide Number Placeholder 3"/>
          <p:cNvSpPr txBox="1">
            <a:spLocks/>
          </p:cNvSpPr>
          <p:nvPr/>
        </p:nvSpPr>
        <p:spPr bwMode="auto">
          <a:xfrm>
            <a:off x="807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16531" indent="-316531" algn="l" rtl="0" fontAlgn="base">
              <a:spcBef>
                <a:spcPct val="20000"/>
              </a:spcBef>
              <a:spcAft>
                <a:spcPct val="0"/>
              </a:spcAft>
              <a:buClr>
                <a:schemeClr val="bg2"/>
              </a:buClr>
              <a:buSzPct val="75000"/>
              <a:buFont typeface="Wingdings" pitchFamily="2" charset="2"/>
              <a:buNone/>
              <a:defRPr sz="2800" b="1">
                <a:solidFill>
                  <a:srgbClr val="004090"/>
                </a:solidFill>
                <a:latin typeface="Arial" pitchFamily="34" charset="0"/>
                <a:ea typeface="+mn-ea"/>
                <a:cs typeface="Arial" pitchFamily="34" charset="0"/>
              </a:defRPr>
            </a:lvl1pPr>
            <a:lvl2pPr marL="685817" indent="-263776" algn="l" rtl="0" fontAlgn="base">
              <a:spcBef>
                <a:spcPct val="20000"/>
              </a:spcBef>
              <a:spcAft>
                <a:spcPct val="0"/>
              </a:spcAft>
              <a:buClr>
                <a:schemeClr val="accent2"/>
              </a:buClr>
              <a:buSzPct val="80000"/>
              <a:buFont typeface="Wingdings" pitchFamily="2" charset="2"/>
              <a:buChar char="¨"/>
              <a:defRPr sz="2585">
                <a:solidFill>
                  <a:schemeClr val="tx1"/>
                </a:solidFill>
                <a:latin typeface="+mn-lt"/>
                <a:cs typeface="+mn-cs"/>
              </a:defRPr>
            </a:lvl2pPr>
            <a:lvl3pPr marL="1055103" indent="-211021" algn="l" rtl="0" fontAlgn="base">
              <a:spcBef>
                <a:spcPct val="20000"/>
              </a:spcBef>
              <a:spcAft>
                <a:spcPct val="0"/>
              </a:spcAft>
              <a:buClr>
                <a:schemeClr val="bg2"/>
              </a:buClr>
              <a:buSzPct val="65000"/>
              <a:buFont typeface="Wingdings" pitchFamily="2" charset="2"/>
              <a:buChar char="n"/>
              <a:defRPr sz="2215">
                <a:solidFill>
                  <a:schemeClr val="tx1"/>
                </a:solidFill>
                <a:latin typeface="+mn-lt"/>
                <a:cs typeface="+mn-cs"/>
              </a:defRPr>
            </a:lvl3pPr>
            <a:lvl4pPr marL="1477145" indent="-211021" algn="l" rtl="0" fontAlgn="base">
              <a:spcBef>
                <a:spcPct val="20000"/>
              </a:spcBef>
              <a:spcAft>
                <a:spcPct val="0"/>
              </a:spcAft>
              <a:buClr>
                <a:schemeClr val="accent2"/>
              </a:buClr>
              <a:buSzPct val="70000"/>
              <a:buFont typeface="Wingdings" pitchFamily="2" charset="2"/>
              <a:buChar char="¨"/>
              <a:defRPr sz="1846">
                <a:solidFill>
                  <a:schemeClr val="tx1"/>
                </a:solidFill>
                <a:latin typeface="+mn-lt"/>
                <a:cs typeface="+mn-cs"/>
              </a:defRPr>
            </a:lvl4pPr>
            <a:lvl5pPr marL="1899186"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5pPr>
            <a:lvl6pPr marL="2321227"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6pPr>
            <a:lvl7pPr marL="2743269"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7pPr>
            <a:lvl8pPr marL="3165310"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8pPr>
            <a:lvl9pPr marL="3587351" indent="-211021" algn="l" rtl="0" fontAlgn="base">
              <a:spcBef>
                <a:spcPct val="20000"/>
              </a:spcBef>
              <a:spcAft>
                <a:spcPct val="0"/>
              </a:spcAft>
              <a:buClr>
                <a:schemeClr val="bg2"/>
              </a:buClr>
              <a:buFont typeface="Wingdings" pitchFamily="2" charset="2"/>
              <a:buChar char="§"/>
              <a:defRPr sz="1846">
                <a:solidFill>
                  <a:schemeClr val="tx1"/>
                </a:solidFill>
                <a:latin typeface="+mn-lt"/>
                <a:cs typeface="+mn-cs"/>
              </a:defRPr>
            </a:lvl9pPr>
          </a:lstStyle>
          <a:p>
            <a:fld id="{132371F7-CEE0-4AF0-87BE-4D51F1612E4F}" type="slidenum">
              <a:rPr lang="en-US" sz="1100" smtClean="0">
                <a:solidFill>
                  <a:schemeClr val="tx1"/>
                </a:solidFill>
                <a:latin typeface="Arial Black" pitchFamily="34" charset="0"/>
              </a:rPr>
              <a:pPr/>
              <a:t>45</a:t>
            </a:fld>
            <a:endParaRPr lang="en-US" sz="1100" dirty="0">
              <a:solidFill>
                <a:schemeClr val="tx1"/>
              </a:solidFill>
              <a:latin typeface="Arial Black" pitchFamily="34" charset="0"/>
            </a:endParaRPr>
          </a:p>
        </p:txBody>
      </p:sp>
    </p:spTree>
    <p:extLst>
      <p:ext uri="{BB962C8B-B14F-4D97-AF65-F5344CB8AC3E}">
        <p14:creationId xmlns:p14="http://schemas.microsoft.com/office/powerpoint/2010/main" val="511877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8" y="764704"/>
            <a:ext cx="8640960" cy="5382930"/>
          </a:xfrm>
        </p:spPr>
        <p:txBody>
          <a:bodyPr/>
          <a:lstStyle/>
          <a:p>
            <a:pPr marL="457200" indent="-457200">
              <a:buFont typeface="Arial" panose="020B0604020202020204" pitchFamily="34" charset="0"/>
              <a:buChar char="•"/>
            </a:pPr>
            <a:r>
              <a:rPr lang="en-GB" sz="2400" dirty="0" smtClean="0">
                <a:solidFill>
                  <a:schemeClr val="tx1"/>
                </a:solidFill>
              </a:rPr>
              <a:t>Identifying words and phrases that create effects in texts – text marking</a:t>
            </a:r>
          </a:p>
          <a:p>
            <a:pPr marL="457200" indent="-457200">
              <a:buFont typeface="Arial" panose="020B0604020202020204" pitchFamily="34" charset="0"/>
              <a:buChar char="•"/>
            </a:pPr>
            <a:r>
              <a:rPr lang="en-GB" sz="2400" dirty="0" smtClean="0">
                <a:solidFill>
                  <a:schemeClr val="tx1"/>
                </a:solidFill>
              </a:rPr>
              <a:t>Card sorting and classifying</a:t>
            </a:r>
          </a:p>
          <a:p>
            <a:pPr marL="457200" indent="-457200">
              <a:buFont typeface="Arial" panose="020B0604020202020204" pitchFamily="34" charset="0"/>
              <a:buChar char="•"/>
            </a:pPr>
            <a:r>
              <a:rPr lang="en-GB" sz="2400" dirty="0" smtClean="0">
                <a:solidFill>
                  <a:schemeClr val="tx1"/>
                </a:solidFill>
              </a:rPr>
              <a:t>Using cards to manipulate parts of sentences to create different effects – controlled to freer experimentation</a:t>
            </a:r>
          </a:p>
          <a:p>
            <a:pPr marL="457200" indent="-457200">
              <a:buFont typeface="Arial" panose="020B0604020202020204" pitchFamily="34" charset="0"/>
              <a:buChar char="•"/>
            </a:pPr>
            <a:r>
              <a:rPr lang="en-GB" sz="2400" dirty="0" smtClean="0">
                <a:solidFill>
                  <a:schemeClr val="tx1"/>
                </a:solidFill>
              </a:rPr>
              <a:t>Using a picture to create a phrase and then prompt cards to transform the meaning/mood</a:t>
            </a:r>
          </a:p>
          <a:p>
            <a:pPr marL="457200" indent="-457200">
              <a:buFont typeface="Arial" panose="020B0604020202020204" pitchFamily="34" charset="0"/>
              <a:buChar char="•"/>
            </a:pPr>
            <a:r>
              <a:rPr lang="en-GB" sz="2400" dirty="0" smtClean="0">
                <a:solidFill>
                  <a:schemeClr val="tx1"/>
                </a:solidFill>
              </a:rPr>
              <a:t>Using a chart to generate phrases/clauses and then manipulating them to create different meanings</a:t>
            </a:r>
          </a:p>
          <a:p>
            <a:pPr marL="457200" indent="-457200">
              <a:buFont typeface="Arial" panose="020B0604020202020204" pitchFamily="34" charset="0"/>
              <a:buChar char="•"/>
            </a:pPr>
            <a:r>
              <a:rPr lang="en-GB" sz="2400" dirty="0">
                <a:solidFill>
                  <a:schemeClr val="tx1"/>
                </a:solidFill>
              </a:rPr>
              <a:t>Using a picture to </a:t>
            </a:r>
            <a:r>
              <a:rPr lang="en-GB" sz="2400" dirty="0" smtClean="0">
                <a:solidFill>
                  <a:schemeClr val="tx1"/>
                </a:solidFill>
              </a:rPr>
              <a:t>practise/apply </a:t>
            </a:r>
            <a:r>
              <a:rPr lang="en-GB" sz="2400" dirty="0">
                <a:solidFill>
                  <a:schemeClr val="tx1"/>
                </a:solidFill>
              </a:rPr>
              <a:t>new knowledge</a:t>
            </a:r>
          </a:p>
          <a:p>
            <a:pPr marL="457200" indent="-457200">
              <a:buFont typeface="Arial" panose="020B0604020202020204" pitchFamily="34" charset="0"/>
              <a:buChar char="•"/>
            </a:pPr>
            <a:r>
              <a:rPr lang="en-GB" sz="2400" dirty="0" smtClean="0">
                <a:solidFill>
                  <a:schemeClr val="tx1"/>
                </a:solidFill>
              </a:rPr>
              <a:t>Direct instruction about the form of a grammatical element</a:t>
            </a:r>
          </a:p>
          <a:p>
            <a:pPr marL="457200" indent="-457200">
              <a:buFont typeface="Arial" panose="020B0604020202020204" pitchFamily="34" charset="0"/>
              <a:buChar char="•"/>
            </a:pPr>
            <a:r>
              <a:rPr lang="en-GB" sz="2400" dirty="0" smtClean="0">
                <a:solidFill>
                  <a:schemeClr val="tx1"/>
                </a:solidFill>
              </a:rPr>
              <a:t>Using a film clip to apply film techniques to writing </a:t>
            </a:r>
          </a:p>
          <a:p>
            <a:pPr marL="457200" indent="-457200">
              <a:buFont typeface="Arial" panose="020B0604020202020204" pitchFamily="34" charset="0"/>
              <a:buChar char="•"/>
            </a:pPr>
            <a:r>
              <a:rPr lang="en-GB" sz="2400" dirty="0" smtClean="0">
                <a:solidFill>
                  <a:schemeClr val="tx1"/>
                </a:solidFill>
              </a:rPr>
              <a:t>Experimenting with sentences: adding words/substituting words/ deconstructing sentences</a:t>
            </a:r>
          </a:p>
          <a:p>
            <a:pPr marL="0" indent="0"/>
            <a:endParaRPr lang="en-GB" sz="2400" dirty="0"/>
          </a:p>
        </p:txBody>
      </p:sp>
      <p:sp>
        <p:nvSpPr>
          <p:cNvPr id="3" name="Text Placeholder 2"/>
          <p:cNvSpPr>
            <a:spLocks noGrp="1"/>
          </p:cNvSpPr>
          <p:nvPr>
            <p:ph type="body" sz="quarter" idx="11"/>
          </p:nvPr>
        </p:nvSpPr>
        <p:spPr/>
        <p:txBody>
          <a:bodyPr/>
          <a:lstStyle/>
          <a:p>
            <a:r>
              <a:rPr lang="en-GB" dirty="0" smtClean="0"/>
              <a:t>Planning a sequence of grammar activities</a:t>
            </a:r>
            <a:endParaRPr lang="en-GB" dirty="0"/>
          </a:p>
        </p:txBody>
      </p:sp>
    </p:spTree>
    <p:extLst>
      <p:ext uri="{BB962C8B-B14F-4D97-AF65-F5344CB8AC3E}">
        <p14:creationId xmlns:p14="http://schemas.microsoft.com/office/powerpoint/2010/main" val="3108203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7281"/>
            <a:ext cx="8368811" cy="1055077"/>
          </a:xfrm>
        </p:spPr>
        <p:txBody>
          <a:bodyPr/>
          <a:lstStyle/>
          <a:p>
            <a:pPr algn="l"/>
            <a:r>
              <a:rPr lang="en-GB" dirty="0" err="1" smtClean="0">
                <a:solidFill>
                  <a:srgbClr val="002060"/>
                </a:solidFill>
                <a:effectLst>
                  <a:outerShdw blurRad="38100" dist="38100" dir="2700000" algn="tl">
                    <a:srgbClr val="000000">
                      <a:alpha val="43137"/>
                    </a:srgbClr>
                  </a:outerShdw>
                </a:effectLst>
                <a:latin typeface="+mn-lt"/>
              </a:rPr>
              <a:t>GfW</a:t>
            </a:r>
            <a:r>
              <a:rPr lang="en-GB" dirty="0" smtClean="0">
                <a:solidFill>
                  <a:srgbClr val="002060"/>
                </a:solidFill>
                <a:effectLst>
                  <a:outerShdw blurRad="38100" dist="38100" dir="2700000" algn="tl">
                    <a:srgbClr val="000000">
                      <a:alpha val="43137"/>
                    </a:srgbClr>
                  </a:outerShdw>
                </a:effectLst>
                <a:latin typeface="+mn-lt"/>
              </a:rPr>
              <a:t>: Four Key Teaching </a:t>
            </a:r>
            <a:r>
              <a:rPr lang="en-GB" dirty="0">
                <a:solidFill>
                  <a:srgbClr val="002060"/>
                </a:solidFill>
                <a:effectLst>
                  <a:outerShdw blurRad="38100" dist="38100" dir="2700000" algn="tl">
                    <a:srgbClr val="000000">
                      <a:alpha val="43137"/>
                    </a:srgbClr>
                  </a:outerShdw>
                </a:effectLst>
                <a:latin typeface="+mn-lt"/>
              </a:rPr>
              <a:t>P</a:t>
            </a:r>
            <a:r>
              <a:rPr lang="en-GB" dirty="0" smtClean="0">
                <a:solidFill>
                  <a:srgbClr val="002060"/>
                </a:solidFill>
                <a:effectLst>
                  <a:outerShdw blurRad="38100" dist="38100" dir="2700000" algn="tl">
                    <a:srgbClr val="000000">
                      <a:alpha val="43137"/>
                    </a:srgbClr>
                  </a:outerShdw>
                </a:effectLst>
                <a:latin typeface="+mn-lt"/>
              </a:rPr>
              <a:t>rinciples</a:t>
            </a:r>
            <a:endParaRPr lang="en-GB" dirty="0">
              <a:solidFill>
                <a:srgbClr val="00206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844824"/>
            <a:ext cx="8002763" cy="4550000"/>
          </a:xfrm>
        </p:spPr>
        <p:txBody>
          <a:bodyPr>
            <a:noAutofit/>
          </a:bodyPr>
          <a:lstStyle/>
          <a:p>
            <a:pPr>
              <a:lnSpc>
                <a:spcPts val="2800"/>
              </a:lnSpc>
              <a:buFont typeface="Wingdings" pitchFamily="2" charset="2"/>
              <a:buChar char="q"/>
            </a:pPr>
            <a:r>
              <a:rPr lang="en-GB" sz="2400" b="1" dirty="0">
                <a:latin typeface="Arial" panose="020B0604020202020204" pitchFamily="34" charset="0"/>
                <a:cs typeface="Arial" panose="020B0604020202020204" pitchFamily="34" charset="0"/>
              </a:rPr>
              <a:t>Make a link </a:t>
            </a:r>
            <a:r>
              <a:rPr lang="en-GB" sz="2400" dirty="0">
                <a:latin typeface="Arial" panose="020B0604020202020204" pitchFamily="34" charset="0"/>
                <a:cs typeface="Arial" panose="020B0604020202020204" pitchFamily="34" charset="0"/>
              </a:rPr>
              <a:t>between the grammar being introduced and how it works in the writing being taught;</a:t>
            </a:r>
          </a:p>
          <a:p>
            <a:pPr>
              <a:lnSpc>
                <a:spcPts val="2800"/>
              </a:lnSpc>
              <a:buFont typeface="Wingdings" pitchFamily="2" charset="2"/>
              <a:buChar char="q"/>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smtClean="0">
                <a:latin typeface="Arial" panose="020B0604020202020204" pitchFamily="34" charset="0"/>
                <a:cs typeface="Arial" panose="020B0604020202020204" pitchFamily="34" charset="0"/>
              </a:rPr>
              <a:t>Explain </a:t>
            </a:r>
            <a:r>
              <a:rPr lang="en-GB" sz="2400" dirty="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grammar through examples</a:t>
            </a:r>
            <a:r>
              <a:rPr lang="en-GB" sz="2400" dirty="0">
                <a:latin typeface="Arial" panose="020B0604020202020204" pitchFamily="34" charset="0"/>
                <a:cs typeface="Arial" panose="020B0604020202020204" pitchFamily="34" charset="0"/>
              </a:rPr>
              <a:t>, not lengthy explanations; </a:t>
            </a:r>
          </a:p>
          <a:p>
            <a:pPr>
              <a:lnSpc>
                <a:spcPts val="2800"/>
              </a:lnSpc>
              <a:buFont typeface="Wingdings" pitchFamily="2" charset="2"/>
              <a:buChar char="q"/>
            </a:pPr>
            <a:endParaRPr lang="en-GB" sz="2400" dirty="0" smtClean="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a:latin typeface="Arial" panose="020B0604020202020204" pitchFamily="34" charset="0"/>
                <a:cs typeface="Arial" panose="020B0604020202020204" pitchFamily="34" charset="0"/>
              </a:rPr>
              <a:t>Use examples from </a:t>
            </a:r>
            <a:r>
              <a:rPr lang="en-GB" sz="2400" b="1" dirty="0">
                <a:latin typeface="Arial" panose="020B0604020202020204" pitchFamily="34" charset="0"/>
                <a:cs typeface="Arial" panose="020B0604020202020204" pitchFamily="34" charset="0"/>
              </a:rPr>
              <a:t>authentic texts </a:t>
            </a:r>
            <a:r>
              <a:rPr lang="en-GB" sz="2400" dirty="0">
                <a:latin typeface="Arial" panose="020B0604020202020204" pitchFamily="34" charset="0"/>
                <a:cs typeface="Arial" panose="020B0604020202020204" pitchFamily="34" charset="0"/>
              </a:rPr>
              <a:t>to</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links writers to the broader community of writers</a:t>
            </a:r>
            <a:r>
              <a:rPr lang="en-GB" sz="2400" dirty="0" smtClean="0">
                <a:latin typeface="Arial" panose="020B0604020202020204" pitchFamily="34" charset="0"/>
                <a:cs typeface="Arial" panose="020B0604020202020204" pitchFamily="34" charset="0"/>
              </a:rPr>
              <a:t>.</a:t>
            </a:r>
          </a:p>
          <a:p>
            <a:pPr marL="0" indent="0">
              <a:lnSpc>
                <a:spcPts val="2800"/>
              </a:lnSpc>
              <a:buNone/>
            </a:pPr>
            <a:endParaRPr lang="en-GB" sz="2400" dirty="0">
              <a:latin typeface="Arial" panose="020B0604020202020204" pitchFamily="34" charset="0"/>
              <a:cs typeface="Arial" panose="020B0604020202020204" pitchFamily="34" charset="0"/>
            </a:endParaRPr>
          </a:p>
          <a:p>
            <a:pPr>
              <a:lnSpc>
                <a:spcPts val="2800"/>
              </a:lnSpc>
              <a:buFont typeface="Wingdings" pitchFamily="2" charset="2"/>
              <a:buChar char="q"/>
            </a:pPr>
            <a:r>
              <a:rPr lang="en-GB" sz="2400" dirty="0" smtClean="0">
                <a:latin typeface="Arial" panose="020B0604020202020204" pitchFamily="34" charset="0"/>
                <a:cs typeface="Arial" panose="020B0604020202020204" pitchFamily="34" charset="0"/>
              </a:rPr>
              <a:t>Build </a:t>
            </a:r>
            <a:r>
              <a:rPr lang="en-GB" sz="2400" dirty="0">
                <a:latin typeface="Arial" panose="020B0604020202020204" pitchFamily="34" charset="0"/>
                <a:cs typeface="Arial" panose="020B0604020202020204" pitchFamily="34" charset="0"/>
              </a:rPr>
              <a:t>in </a:t>
            </a:r>
            <a:r>
              <a:rPr lang="en-GB" sz="2400" b="1" dirty="0">
                <a:latin typeface="Arial" panose="020B0604020202020204" pitchFamily="34" charset="0"/>
                <a:cs typeface="Arial" panose="020B0604020202020204" pitchFamily="34" charset="0"/>
              </a:rPr>
              <a:t>high-quality discussion </a:t>
            </a:r>
            <a:r>
              <a:rPr lang="en-GB" sz="2400" dirty="0">
                <a:latin typeface="Arial" panose="020B0604020202020204" pitchFamily="34" charset="0"/>
                <a:cs typeface="Arial" panose="020B0604020202020204" pitchFamily="34" charset="0"/>
              </a:rPr>
              <a:t>about grammar and its effects.</a:t>
            </a:r>
          </a:p>
          <a:p>
            <a:pPr>
              <a:lnSpc>
                <a:spcPts val="2800"/>
              </a:lnSpc>
              <a:buFont typeface="Wingdings" pitchFamily="2" charset="2"/>
              <a:buChar char="q"/>
            </a:pPr>
            <a:endParaRPr lang="en-GB" sz="2400" dirty="0" smtClean="0">
              <a:latin typeface="Arial" panose="020B0604020202020204" pitchFamily="34" charset="0"/>
              <a:cs typeface="Arial" panose="020B0604020202020204" pitchFamily="34" charset="0"/>
            </a:endParaRPr>
          </a:p>
          <a:p>
            <a:pPr>
              <a:lnSpc>
                <a:spcPts val="2215"/>
              </a:lnSpc>
              <a:buNone/>
            </a:pPr>
            <a:r>
              <a:rPr lang="en-GB" sz="1662" i="1" dirty="0" smtClean="0">
                <a:solidFill>
                  <a:srgbClr val="FF0000"/>
                </a:solidFill>
                <a:latin typeface="Arial" panose="020B0604020202020204" pitchFamily="34" charset="0"/>
                <a:cs typeface="Arial" panose="020B0604020202020204" pitchFamily="34" charset="0"/>
              </a:rPr>
              <a:t>     </a:t>
            </a:r>
            <a:endParaRPr lang="en-GB" sz="1662"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7956376" y="6156699"/>
            <a:ext cx="784495" cy="476250"/>
          </a:xfrm>
        </p:spPr>
        <p:txBody>
          <a:bodyPr/>
          <a:lstStyle/>
          <a:p>
            <a:fld id="{72051ED8-246A-4ED7-BA39-F0E168D1450D}" type="slidenum">
              <a:rPr lang="en-GB" b="1" smtClean="0"/>
              <a:pPr/>
              <a:t>47</a:t>
            </a:fld>
            <a:endParaRPr lang="en-GB" b="1" dirty="0"/>
          </a:p>
        </p:txBody>
      </p:sp>
    </p:spTree>
    <p:extLst>
      <p:ext uri="{BB962C8B-B14F-4D97-AF65-F5344CB8AC3E}">
        <p14:creationId xmlns:p14="http://schemas.microsoft.com/office/powerpoint/2010/main" val="1813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501008"/>
            <a:ext cx="7772400" cy="1362075"/>
          </a:xfrm>
        </p:spPr>
        <p:txBody>
          <a:bodyPr/>
          <a:lstStyle/>
          <a:p>
            <a:endParaRPr lang="en-GB" dirty="0"/>
          </a:p>
        </p:txBody>
      </p:sp>
      <p:sp>
        <p:nvSpPr>
          <p:cNvPr id="3" name="Text Placeholder 2"/>
          <p:cNvSpPr>
            <a:spLocks noGrp="1"/>
          </p:cNvSpPr>
          <p:nvPr>
            <p:ph type="body" idx="1"/>
          </p:nvPr>
        </p:nvSpPr>
        <p:spPr>
          <a:xfrm>
            <a:off x="755576" y="2780928"/>
            <a:ext cx="6841747" cy="2088232"/>
          </a:xfrm>
        </p:spPr>
        <p:txBody>
          <a:bodyPr>
            <a:noAutofit/>
          </a:bodyPr>
          <a:lstStyle/>
          <a:p>
            <a:r>
              <a:rPr lang="en-GB" sz="4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PLENARY </a:t>
            </a:r>
            <a:endParaRPr lang="en-GB" sz="4400" b="1"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7956376" y="6237312"/>
            <a:ext cx="2133600" cy="476250"/>
          </a:xfrm>
        </p:spPr>
        <p:txBody>
          <a:bodyPr/>
          <a:lstStyle/>
          <a:p>
            <a:endParaRPr lang="en-GB" dirty="0" smtClean="0"/>
          </a:p>
          <a:p>
            <a:endParaRPr lang="en-GB" dirty="0"/>
          </a:p>
        </p:txBody>
      </p:sp>
    </p:spTree>
    <p:extLst>
      <p:ext uri="{BB962C8B-B14F-4D97-AF65-F5344CB8AC3E}">
        <p14:creationId xmlns:p14="http://schemas.microsoft.com/office/powerpoint/2010/main" val="3954169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effectLst>
                  <a:outerShdw blurRad="38100" dist="38100" dir="2700000" algn="tl">
                    <a:srgbClr val="000000">
                      <a:alpha val="43137"/>
                    </a:srgbClr>
                  </a:outerShdw>
                </a:effectLst>
              </a:rPr>
              <a:t>Grammar Subject Knowledge</a:t>
            </a:r>
            <a:endParaRPr lang="en-GB"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981200"/>
            <a:ext cx="8496944" cy="4544144"/>
          </a:xfrm>
        </p:spPr>
        <p:txBody>
          <a:bodyPr/>
          <a:lstStyle/>
          <a:p>
            <a:pPr>
              <a:lnSpc>
                <a:spcPts val="2800"/>
              </a:lnSpc>
              <a:spcBef>
                <a:spcPts val="0"/>
              </a:spcBef>
              <a:spcAft>
                <a:spcPts val="600"/>
              </a:spcAft>
              <a:buFont typeface="Wingdings" panose="05000000000000000000" pitchFamily="2" charset="2"/>
              <a:buChar char="q"/>
            </a:pPr>
            <a:r>
              <a:rPr lang="en-GB" sz="2400" dirty="0" smtClean="0"/>
              <a:t>The project has tried to support you in developing and strengthening grammar knowledge;</a:t>
            </a:r>
          </a:p>
          <a:p>
            <a:pPr>
              <a:lnSpc>
                <a:spcPts val="2800"/>
              </a:lnSpc>
              <a:spcBef>
                <a:spcPts val="0"/>
              </a:spcBef>
              <a:spcAft>
                <a:spcPts val="600"/>
              </a:spcAft>
              <a:buFont typeface="Wingdings" panose="05000000000000000000" pitchFamily="2" charset="2"/>
              <a:buChar char="q"/>
            </a:pPr>
            <a:r>
              <a:rPr lang="en-GB" sz="2400" dirty="0" smtClean="0"/>
              <a:t>This is a journey that all of us are still travelling on, the project team included!</a:t>
            </a:r>
          </a:p>
          <a:p>
            <a:pPr>
              <a:lnSpc>
                <a:spcPts val="2800"/>
              </a:lnSpc>
              <a:spcBef>
                <a:spcPts val="0"/>
              </a:spcBef>
              <a:spcAft>
                <a:spcPts val="600"/>
              </a:spcAft>
              <a:buFont typeface="Wingdings" panose="05000000000000000000" pitchFamily="2" charset="2"/>
              <a:buChar char="q"/>
            </a:pPr>
            <a:r>
              <a:rPr lang="en-GB" sz="2400" dirty="0" smtClean="0"/>
              <a:t>Our current research is showing how important teachers’ grammar knowledge is in helping students understand grammatical concepts and understand how language is working.</a:t>
            </a:r>
          </a:p>
          <a:p>
            <a:pPr marL="0" indent="0">
              <a:lnSpc>
                <a:spcPts val="2800"/>
              </a:lnSpc>
              <a:spcBef>
                <a:spcPts val="0"/>
              </a:spcBef>
              <a:spcAft>
                <a:spcPts val="600"/>
              </a:spcAft>
              <a:buNone/>
            </a:pPr>
            <a:endParaRPr lang="en-GB" sz="2400" dirty="0"/>
          </a:p>
          <a:p>
            <a:pPr marL="0" indent="0">
              <a:lnSpc>
                <a:spcPts val="2800"/>
              </a:lnSpc>
              <a:spcBef>
                <a:spcPts val="0"/>
              </a:spcBef>
              <a:spcAft>
                <a:spcPts val="600"/>
              </a:spcAft>
              <a:buNone/>
            </a:pPr>
            <a:r>
              <a:rPr lang="en-GB" sz="2400" u="sng" dirty="0" smtClean="0"/>
              <a:t>Task</a:t>
            </a:r>
            <a:r>
              <a:rPr lang="en-GB" sz="2400" dirty="0" smtClean="0"/>
              <a:t>: Reflect on and evaluate what you have learned and have still to learn.</a:t>
            </a:r>
          </a:p>
          <a:p>
            <a:pPr>
              <a:lnSpc>
                <a:spcPts val="2800"/>
              </a:lnSpc>
              <a:spcBef>
                <a:spcPts val="0"/>
              </a:spcBef>
              <a:spcAft>
                <a:spcPts val="600"/>
              </a:spcAft>
              <a:buFont typeface="Wingdings" panose="05000000000000000000" pitchFamily="2" charset="2"/>
              <a:buChar char="q"/>
            </a:pPr>
            <a:endParaRPr lang="en-GB" sz="2000" dirty="0" smtClean="0"/>
          </a:p>
          <a:p>
            <a:pPr>
              <a:lnSpc>
                <a:spcPts val="2800"/>
              </a:lnSpc>
              <a:spcBef>
                <a:spcPts val="0"/>
              </a:spcBef>
              <a:spcAft>
                <a:spcPts val="600"/>
              </a:spcAft>
              <a:buFont typeface="Wingdings" panose="05000000000000000000" pitchFamily="2" charset="2"/>
              <a:buChar char="q"/>
            </a:pPr>
            <a:endParaRPr lang="en-GB" sz="2000" dirty="0"/>
          </a:p>
        </p:txBody>
      </p:sp>
      <p:sp>
        <p:nvSpPr>
          <p:cNvPr id="4" name="Slide Number Placeholder 3"/>
          <p:cNvSpPr>
            <a:spLocks noGrp="1"/>
          </p:cNvSpPr>
          <p:nvPr>
            <p:ph type="sldNum" sz="quarter" idx="11"/>
          </p:nvPr>
        </p:nvSpPr>
        <p:spPr/>
        <p:txBody>
          <a:bodyPr/>
          <a:lstStyle/>
          <a:p>
            <a:fld id="{132371F7-CEE0-4AF0-87BE-4D51F1612E4F}" type="slidenum">
              <a:rPr lang="en-US" smtClean="0"/>
              <a:pPr/>
              <a:t>49</a:t>
            </a:fld>
            <a:endParaRPr lang="en-US"/>
          </a:p>
        </p:txBody>
      </p:sp>
    </p:spTree>
    <p:extLst>
      <p:ext uri="{BB962C8B-B14F-4D97-AF65-F5344CB8AC3E}">
        <p14:creationId xmlns:p14="http://schemas.microsoft.com/office/powerpoint/2010/main" val="309104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3787306" cy="266429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9652" y="3229322"/>
            <a:ext cx="3996804" cy="271256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9652" y="260648"/>
            <a:ext cx="3996804" cy="266429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3229322"/>
            <a:ext cx="3787306" cy="2719958"/>
          </a:xfrm>
          <a:prstGeom prst="rect">
            <a:avLst/>
          </a:prstGeom>
        </p:spPr>
      </p:pic>
      <p:sp>
        <p:nvSpPr>
          <p:cNvPr id="6" name="TextBox 5"/>
          <p:cNvSpPr txBox="1"/>
          <p:nvPr/>
        </p:nvSpPr>
        <p:spPr>
          <a:xfrm>
            <a:off x="539552" y="6309320"/>
            <a:ext cx="8136904" cy="369332"/>
          </a:xfrm>
          <a:prstGeom prst="rect">
            <a:avLst/>
          </a:prstGeom>
          <a:noFill/>
        </p:spPr>
        <p:txBody>
          <a:bodyPr wrap="square" rtlCol="0">
            <a:spAutoFit/>
          </a:bodyPr>
          <a:lstStyle/>
          <a:p>
            <a:r>
              <a:rPr lang="en-GB" dirty="0" smtClean="0">
                <a:hlinkClick r:id="rId7" tooltip="https://www.youtube.com/watch?v=tU1m6EWMZaY"/>
              </a:rPr>
              <a:t>https://www.youtube.com/watch?v=tU1m6EWMZaY</a:t>
            </a:r>
            <a:endParaRPr lang="en-GB" dirty="0"/>
          </a:p>
        </p:txBody>
      </p:sp>
    </p:spTree>
    <p:extLst>
      <p:ext uri="{BB962C8B-B14F-4D97-AF65-F5344CB8AC3E}">
        <p14:creationId xmlns:p14="http://schemas.microsoft.com/office/powerpoint/2010/main" val="8763193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002060"/>
                </a:solidFill>
                <a:effectLst>
                  <a:outerShdw blurRad="38100" dist="38100" dir="2700000" algn="tl">
                    <a:srgbClr val="000000">
                      <a:alpha val="43137"/>
                    </a:srgbClr>
                  </a:outerShdw>
                </a:effectLst>
              </a:rPr>
              <a:t>Project Website</a:t>
            </a:r>
            <a:endParaRPr lang="en-GB" sz="4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sz="2400" u="sng" dirty="0">
                <a:hlinkClick r:id="rId2"/>
              </a:rPr>
              <a:t>http://</a:t>
            </a:r>
            <a:r>
              <a:rPr lang="en-GB" sz="2400" u="sng" dirty="0" smtClean="0">
                <a:hlinkClick r:id="rId2"/>
              </a:rPr>
              <a:t>socialsciences.exeter.ac.uk/education/research/centres/centreforresearchinwriting/projects/grammarforwriting/comparisonteachers</a:t>
            </a:r>
            <a:r>
              <a:rPr lang="en-GB" sz="2400" u="sng" dirty="0">
                <a:hlinkClick r:id="rId2"/>
              </a:rPr>
              <a:t>/</a:t>
            </a:r>
            <a:endParaRPr lang="en-GB" sz="2400" dirty="0"/>
          </a:p>
          <a:p>
            <a:pPr marL="0" indent="0">
              <a:buNone/>
            </a:pPr>
            <a:endParaRPr lang="en-GB" sz="2400" dirty="0" smtClean="0"/>
          </a:p>
          <a:p>
            <a:pPr marL="0" indent="0">
              <a:buNone/>
            </a:pPr>
            <a:r>
              <a:rPr lang="en-GB" sz="2400" dirty="0" smtClean="0"/>
              <a:t>Username: </a:t>
            </a:r>
            <a:r>
              <a:rPr lang="en-GB" sz="2400" dirty="0" smtClean="0"/>
              <a:t>Lancelot</a:t>
            </a:r>
            <a:endParaRPr lang="en-GB" sz="2400" dirty="0" smtClean="0"/>
          </a:p>
          <a:p>
            <a:pPr marL="0" indent="0">
              <a:buNone/>
            </a:pPr>
            <a:r>
              <a:rPr lang="en-GB" sz="2400" dirty="0" smtClean="0"/>
              <a:t>Password:  </a:t>
            </a:r>
            <a:r>
              <a:rPr lang="en-GB" sz="2400" dirty="0" smtClean="0"/>
              <a:t>Avalon</a:t>
            </a:r>
            <a:endParaRPr lang="en-GB" sz="2400" dirty="0"/>
          </a:p>
        </p:txBody>
      </p:sp>
      <p:sp>
        <p:nvSpPr>
          <p:cNvPr id="4" name="Slide Number Placeholder 3"/>
          <p:cNvSpPr>
            <a:spLocks noGrp="1"/>
          </p:cNvSpPr>
          <p:nvPr>
            <p:ph type="sldNum" sz="quarter" idx="11"/>
          </p:nvPr>
        </p:nvSpPr>
        <p:spPr/>
        <p:txBody>
          <a:bodyPr/>
          <a:lstStyle/>
          <a:p>
            <a:r>
              <a:rPr lang="en-US" dirty="0" smtClean="0"/>
              <a:t>50</a:t>
            </a:r>
            <a:endParaRPr lang="en-US" dirty="0"/>
          </a:p>
        </p:txBody>
      </p:sp>
    </p:spTree>
    <p:extLst>
      <p:ext uri="{BB962C8B-B14F-4D97-AF65-F5344CB8AC3E}">
        <p14:creationId xmlns:p14="http://schemas.microsoft.com/office/powerpoint/2010/main" val="26026020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611396"/>
            <a:ext cx="7416824" cy="461665"/>
          </a:xfrm>
          <a:prstGeom prst="rect">
            <a:avLst/>
          </a:prstGeom>
          <a:noFill/>
        </p:spPr>
        <p:txBody>
          <a:bodyPr wrap="square" rtlCol="0">
            <a:spAutoFit/>
          </a:bodyPr>
          <a:lstStyle/>
          <a:p>
            <a:r>
              <a:rPr lang="en-GB" sz="2400" dirty="0" smtClean="0"/>
              <a:t>Resources to help you…</a:t>
            </a:r>
            <a:endParaRPr lang="en-GB"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055" y="1171219"/>
            <a:ext cx="1837439" cy="249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59832" y="1198362"/>
            <a:ext cx="4896544" cy="707886"/>
          </a:xfrm>
          <a:prstGeom prst="rect">
            <a:avLst/>
          </a:prstGeom>
          <a:noFill/>
        </p:spPr>
        <p:txBody>
          <a:bodyPr wrap="square" rtlCol="0">
            <a:spAutoFit/>
          </a:bodyPr>
          <a:lstStyle/>
          <a:p>
            <a:r>
              <a:rPr lang="en-GB" sz="2000" dirty="0" smtClean="0"/>
              <a:t>Essential Primary Grammar: </a:t>
            </a:r>
          </a:p>
          <a:p>
            <a:r>
              <a:rPr lang="en-GB" sz="2000" dirty="0" smtClean="0"/>
              <a:t>Myhill, Jones, Watson &amp; Lines (2016)</a:t>
            </a:r>
            <a:endParaRPr lang="en-GB" sz="20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244782"/>
            <a:ext cx="2455473"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3443195"/>
            <a:ext cx="1800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897496" y="4365104"/>
            <a:ext cx="5058879" cy="707886"/>
          </a:xfrm>
          <a:prstGeom prst="rect">
            <a:avLst/>
          </a:prstGeom>
          <a:noFill/>
        </p:spPr>
        <p:txBody>
          <a:bodyPr wrap="square" rtlCol="0">
            <a:spAutoFit/>
          </a:bodyPr>
          <a:lstStyle/>
          <a:p>
            <a:r>
              <a:rPr lang="en-GB" sz="2000" dirty="0" smtClean="0"/>
              <a:t>No Nonsense Grammar: Babcock LDP Literacy Team,  </a:t>
            </a:r>
            <a:r>
              <a:rPr lang="en-GB" sz="2000" dirty="0" err="1" smtClean="0"/>
              <a:t>Raintree</a:t>
            </a:r>
            <a:r>
              <a:rPr lang="en-GB" sz="2000" dirty="0" smtClean="0"/>
              <a:t> (2016</a:t>
            </a:r>
            <a:r>
              <a:rPr lang="en-GB" dirty="0" smtClean="0"/>
              <a:t>)</a:t>
            </a:r>
            <a:endParaRPr lang="en-GB" dirty="0"/>
          </a:p>
        </p:txBody>
      </p:sp>
      <p:sp>
        <p:nvSpPr>
          <p:cNvPr id="6" name="TextBox 5"/>
          <p:cNvSpPr txBox="1"/>
          <p:nvPr/>
        </p:nvSpPr>
        <p:spPr>
          <a:xfrm>
            <a:off x="1475656" y="5121448"/>
            <a:ext cx="7272808" cy="400110"/>
          </a:xfrm>
          <a:prstGeom prst="rect">
            <a:avLst/>
          </a:prstGeom>
          <a:noFill/>
        </p:spPr>
        <p:txBody>
          <a:bodyPr wrap="square" rtlCol="0">
            <a:spAutoFit/>
          </a:bodyPr>
          <a:lstStyle/>
          <a:p>
            <a:r>
              <a:rPr lang="en-GB" sz="2000" dirty="0" smtClean="0"/>
              <a:t>                    www.babcock-education.co.uk/ldp/literacy</a:t>
            </a:r>
            <a:endParaRPr lang="en-GB" sz="2000" dirty="0"/>
          </a:p>
        </p:txBody>
      </p:sp>
      <p:pic>
        <p:nvPicPr>
          <p:cNvPr id="9" name="Picture 8"/>
          <p:cNvPicPr/>
          <p:nvPr/>
        </p:nvPicPr>
        <p:blipFill rotWithShape="1">
          <a:blip r:embed="rId6" cstate="print">
            <a:extLst>
              <a:ext uri="{28A0092B-C50C-407E-A947-70E740481C1C}">
                <a14:useLocalDpi xmlns:a14="http://schemas.microsoft.com/office/drawing/2010/main" val="0"/>
              </a:ext>
            </a:extLst>
          </a:blip>
          <a:srcRect l="72500" b="82500"/>
          <a:stretch/>
        </p:blipFill>
        <p:spPr bwMode="auto">
          <a:xfrm>
            <a:off x="7414964" y="4330352"/>
            <a:ext cx="1333500" cy="63627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63736" y="5764614"/>
            <a:ext cx="8568952" cy="707886"/>
          </a:xfrm>
          <a:prstGeom prst="rect">
            <a:avLst/>
          </a:prstGeom>
          <a:noFill/>
        </p:spPr>
        <p:txBody>
          <a:bodyPr wrap="square" rtlCol="0">
            <a:spAutoFit/>
          </a:bodyPr>
          <a:lstStyle/>
          <a:p>
            <a:r>
              <a:rPr lang="en-GB" sz="2000" dirty="0" smtClean="0"/>
              <a:t>Exeter’s Resources for Teachers website: </a:t>
            </a:r>
          </a:p>
          <a:p>
            <a:r>
              <a:rPr lang="en-GB" sz="2000" dirty="0" smtClean="0"/>
              <a:t>www.exeter.ac.uk/education/grammar-teacher-resources</a:t>
            </a:r>
            <a:endParaRPr lang="en-GB" sz="2000" dirty="0"/>
          </a:p>
        </p:txBody>
      </p:sp>
      <p:sp>
        <p:nvSpPr>
          <p:cNvPr id="11" name="Slide Number Placeholder 3"/>
          <p:cNvSpPr>
            <a:spLocks noGrp="1"/>
          </p:cNvSpPr>
          <p:nvPr>
            <p:ph type="sldNum" sz="quarter" idx="11"/>
          </p:nvPr>
        </p:nvSpPr>
        <p:spPr>
          <a:xfrm>
            <a:off x="6553200" y="6248400"/>
            <a:ext cx="2133600" cy="457200"/>
          </a:xfrm>
        </p:spPr>
        <p:txBody>
          <a:bodyPr/>
          <a:lstStyle/>
          <a:p>
            <a:r>
              <a:rPr lang="en-US" dirty="0" smtClean="0"/>
              <a:t>51</a:t>
            </a:r>
            <a:endParaRPr lang="en-US" dirty="0"/>
          </a:p>
        </p:txBody>
      </p:sp>
    </p:spTree>
    <p:extLst>
      <p:ext uri="{BB962C8B-B14F-4D97-AF65-F5344CB8AC3E}">
        <p14:creationId xmlns:p14="http://schemas.microsoft.com/office/powerpoint/2010/main" val="423693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8539"/>
          </a:xfrm>
        </p:spPr>
        <p:txBody>
          <a:bodyPr/>
          <a:lstStyle/>
          <a:p>
            <a:r>
              <a:rPr lang="en-GB" sz="4000" dirty="0" smtClean="0">
                <a:solidFill>
                  <a:srgbClr val="002060"/>
                </a:solidFill>
                <a:effectLst>
                  <a:outerShdw blurRad="38100" dist="38100" dir="2700000" algn="tl">
                    <a:srgbClr val="000000">
                      <a:alpha val="43137"/>
                    </a:srgbClr>
                  </a:outerShdw>
                </a:effectLst>
              </a:rPr>
              <a:t>Teaching Writing Creatively</a:t>
            </a:r>
            <a:endParaRPr lang="en-GB" sz="40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412776"/>
            <a:ext cx="8229600" cy="4932784"/>
          </a:xfrm>
        </p:spPr>
        <p:txBody>
          <a:bodyPr/>
          <a:lstStyle/>
          <a:p>
            <a:pPr marL="0" indent="0" algn="ctr">
              <a:lnSpc>
                <a:spcPts val="2800"/>
              </a:lnSpc>
              <a:spcBef>
                <a:spcPts val="0"/>
              </a:spcBef>
              <a:spcAft>
                <a:spcPts val="0"/>
              </a:spcAft>
              <a:buClrTx/>
              <a:buSzPct val="80000"/>
              <a:buNone/>
            </a:pPr>
            <a:r>
              <a:rPr lang="en-GB" sz="2200" b="1" dirty="0" smtClean="0"/>
              <a:t>Persuasive Writing Scheme of Work – ‘Food Waste: Can you Change the World?’</a:t>
            </a:r>
            <a:endParaRPr lang="en-GB" sz="2200" b="1" dirty="0"/>
          </a:p>
          <a:p>
            <a:pPr>
              <a:lnSpc>
                <a:spcPts val="2800"/>
              </a:lnSpc>
              <a:spcBef>
                <a:spcPts val="0"/>
              </a:spcBef>
              <a:spcAft>
                <a:spcPts val="0"/>
              </a:spcAft>
              <a:buClrTx/>
              <a:buSzPct val="80000"/>
              <a:buFont typeface="Wingdings" panose="05000000000000000000" pitchFamily="2" charset="2"/>
              <a:buChar char="q"/>
            </a:pPr>
            <a:r>
              <a:rPr lang="en-GB" sz="2200" dirty="0" smtClean="0">
                <a:solidFill>
                  <a:srgbClr val="FF0000"/>
                </a:solidFill>
              </a:rPr>
              <a:t>Real life issue: </a:t>
            </a:r>
            <a:r>
              <a:rPr lang="en-GB" sz="2200" dirty="0" smtClean="0"/>
              <a:t>connecting persuasive writing with an issue which they can understand, and which can be extended in the local context.</a:t>
            </a:r>
            <a:endParaRPr lang="en-GB" sz="2200" dirty="0" smtClean="0">
              <a:solidFill>
                <a:srgbClr val="FF0000"/>
              </a:solidFill>
            </a:endParaRPr>
          </a:p>
          <a:p>
            <a:pPr>
              <a:lnSpc>
                <a:spcPts val="2800"/>
              </a:lnSpc>
              <a:spcBef>
                <a:spcPts val="0"/>
              </a:spcBef>
              <a:spcAft>
                <a:spcPts val="0"/>
              </a:spcAft>
              <a:buClrTx/>
              <a:buSzPct val="80000"/>
              <a:buFont typeface="Wingdings" panose="05000000000000000000" pitchFamily="2" charset="2"/>
              <a:buChar char="q"/>
            </a:pPr>
            <a:r>
              <a:rPr lang="en-GB" sz="2200" dirty="0" smtClean="0">
                <a:solidFill>
                  <a:srgbClr val="FF0000"/>
                </a:solidFill>
              </a:rPr>
              <a:t>Content input:  </a:t>
            </a:r>
            <a:r>
              <a:rPr lang="en-GB" sz="2200" dirty="0" smtClean="0"/>
              <a:t>video and text information to ensure the children have the information to be persuasive with</a:t>
            </a:r>
            <a:r>
              <a:rPr lang="en-GB" sz="2200" dirty="0"/>
              <a:t>.</a:t>
            </a:r>
            <a:endParaRPr lang="en-GB" sz="2200" dirty="0" smtClean="0"/>
          </a:p>
          <a:p>
            <a:pPr>
              <a:lnSpc>
                <a:spcPts val="2800"/>
              </a:lnSpc>
              <a:spcBef>
                <a:spcPts val="0"/>
              </a:spcBef>
              <a:spcAft>
                <a:spcPts val="0"/>
              </a:spcAft>
              <a:buClrTx/>
              <a:buSzPct val="80000"/>
              <a:buFont typeface="Wingdings" panose="05000000000000000000" pitchFamily="2" charset="2"/>
              <a:buChar char="q"/>
            </a:pPr>
            <a:r>
              <a:rPr lang="en-GB" sz="2200" dirty="0" smtClean="0">
                <a:solidFill>
                  <a:srgbClr val="FF0000"/>
                </a:solidFill>
              </a:rPr>
              <a:t>On the Soapbox: </a:t>
            </a:r>
            <a:r>
              <a:rPr lang="en-GB" sz="2200" dirty="0" smtClean="0"/>
              <a:t>practising written speech orally in an authentic persuasive context; generating confidence in public speaking.</a:t>
            </a:r>
          </a:p>
          <a:p>
            <a:pPr>
              <a:lnSpc>
                <a:spcPts val="2800"/>
              </a:lnSpc>
              <a:spcBef>
                <a:spcPts val="0"/>
              </a:spcBef>
              <a:spcAft>
                <a:spcPts val="0"/>
              </a:spcAft>
              <a:buClrTx/>
              <a:buSzPct val="80000"/>
              <a:buFont typeface="Wingdings" panose="05000000000000000000" pitchFamily="2" charset="2"/>
              <a:buChar char="q"/>
            </a:pPr>
            <a:r>
              <a:rPr lang="en-GB" sz="2200" dirty="0" smtClean="0">
                <a:solidFill>
                  <a:srgbClr val="FF0000"/>
                </a:solidFill>
              </a:rPr>
              <a:t>The Writing Process: </a:t>
            </a:r>
            <a:r>
              <a:rPr lang="en-GB" sz="2200" dirty="0" smtClean="0"/>
              <a:t>gives space for idea generating, planning, outlining, drafting and revising throughout the scheme, with a particular emphasis on initial collaborative writing, then independent writing.</a:t>
            </a:r>
            <a:endParaRPr lang="en-GB" sz="2200" dirty="0"/>
          </a:p>
        </p:txBody>
      </p:sp>
      <p:sp>
        <p:nvSpPr>
          <p:cNvPr id="5" name="Slide Number Placeholder 4"/>
          <p:cNvSpPr>
            <a:spLocks noGrp="1"/>
          </p:cNvSpPr>
          <p:nvPr>
            <p:ph type="sldNum" sz="quarter" idx="11"/>
          </p:nvPr>
        </p:nvSpPr>
        <p:spPr/>
        <p:txBody>
          <a:bodyPr/>
          <a:lstStyle/>
          <a:p>
            <a:r>
              <a:rPr lang="en-US" dirty="0"/>
              <a:t>6</a:t>
            </a:r>
          </a:p>
        </p:txBody>
      </p:sp>
    </p:spTree>
    <p:extLst>
      <p:ext uri="{BB962C8B-B14F-4D97-AF65-F5344CB8AC3E}">
        <p14:creationId xmlns:p14="http://schemas.microsoft.com/office/powerpoint/2010/main" val="12632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371600"/>
          </a:xfrm>
        </p:spPr>
        <p:txBody>
          <a:bodyPr/>
          <a:lstStyle/>
          <a:p>
            <a:r>
              <a:rPr lang="en-GB" dirty="0" smtClean="0">
                <a:solidFill>
                  <a:srgbClr val="002060"/>
                </a:solidFill>
                <a:effectLst>
                  <a:outerShdw blurRad="38100" dist="38100" dir="2700000" algn="tl">
                    <a:srgbClr val="000000">
                      <a:alpha val="43137"/>
                    </a:srgbClr>
                  </a:outerShdw>
                </a:effectLst>
              </a:rPr>
              <a:t>Food Waste: </a:t>
            </a:r>
            <a:r>
              <a:rPr lang="en-GB" dirty="0" err="1" smtClean="0">
                <a:solidFill>
                  <a:srgbClr val="002060"/>
                </a:solidFill>
                <a:effectLst>
                  <a:outerShdw blurRad="38100" dist="38100" dir="2700000" algn="tl">
                    <a:srgbClr val="000000">
                      <a:alpha val="43137"/>
                    </a:srgbClr>
                  </a:outerShdw>
                </a:effectLst>
              </a:rPr>
              <a:t>SoW</a:t>
            </a:r>
            <a:r>
              <a:rPr lang="en-GB" dirty="0" smtClean="0">
                <a:solidFill>
                  <a:srgbClr val="002060"/>
                </a:solidFill>
                <a:effectLst>
                  <a:outerShdw blurRad="38100" dist="38100" dir="2700000" algn="tl">
                    <a:srgbClr val="000000">
                      <a:alpha val="43137"/>
                    </a:srgbClr>
                  </a:outerShdw>
                </a:effectLst>
              </a:rPr>
              <a:t> Overview</a:t>
            </a:r>
            <a:endParaRPr lang="en-GB"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28800"/>
            <a:ext cx="8496944" cy="4328120"/>
          </a:xfrm>
        </p:spPr>
        <p:txBody>
          <a:bodyPr/>
          <a:lstStyle/>
          <a:p>
            <a:pPr>
              <a:lnSpc>
                <a:spcPts val="2800"/>
              </a:lnSpc>
              <a:spcBef>
                <a:spcPts val="0"/>
              </a:spcBef>
              <a:spcAft>
                <a:spcPts val="600"/>
              </a:spcAft>
              <a:buFont typeface="Wingdings" panose="05000000000000000000" pitchFamily="2" charset="2"/>
              <a:buChar char="q"/>
            </a:pPr>
            <a:r>
              <a:rPr lang="en-GB" sz="2200" dirty="0"/>
              <a:t>This scheme of work focuses on developing students’ awareness of the need to craft and shape a persuasive text. Through collaborative joint composition and collaborative revision, it supports students in learning about the writing process and how to plan and revise. The scheme draws attention to some characteristics of a persuasive text, developing students’ understanding of 3 core </a:t>
            </a:r>
            <a:r>
              <a:rPr lang="en-GB" sz="2200" dirty="0" smtClean="0"/>
              <a:t>issues: </a:t>
            </a:r>
            <a:endParaRPr lang="en-GB" sz="2200" dirty="0"/>
          </a:p>
          <a:p>
            <a:pPr lvl="0">
              <a:lnSpc>
                <a:spcPts val="2800"/>
              </a:lnSpc>
              <a:spcBef>
                <a:spcPts val="0"/>
              </a:spcBef>
              <a:spcAft>
                <a:spcPts val="600"/>
              </a:spcAft>
              <a:buFont typeface="Wingdings" panose="05000000000000000000" pitchFamily="2" charset="2"/>
              <a:buChar char="q"/>
            </a:pPr>
            <a:r>
              <a:rPr lang="en-US" sz="2200" dirty="0"/>
              <a:t>Task awareness:  Who is the reader?  What is the purpose of the text? What are the writer’s authorial intentions?</a:t>
            </a:r>
            <a:endParaRPr lang="en-GB" sz="2200" dirty="0"/>
          </a:p>
          <a:p>
            <a:pPr lvl="0">
              <a:lnSpc>
                <a:spcPts val="2800"/>
              </a:lnSpc>
              <a:spcBef>
                <a:spcPts val="0"/>
              </a:spcBef>
              <a:spcAft>
                <a:spcPts val="600"/>
              </a:spcAft>
              <a:buFont typeface="Wingdings" panose="05000000000000000000" pitchFamily="2" charset="2"/>
              <a:buChar char="q"/>
            </a:pPr>
            <a:r>
              <a:rPr lang="en-US" sz="2200" dirty="0"/>
              <a:t>Content: What do we need to know about the topic of food waste to create a persuasive text? </a:t>
            </a:r>
            <a:endParaRPr lang="en-GB" sz="2200" dirty="0"/>
          </a:p>
          <a:p>
            <a:pPr>
              <a:lnSpc>
                <a:spcPts val="2800"/>
              </a:lnSpc>
              <a:spcBef>
                <a:spcPts val="0"/>
              </a:spcBef>
              <a:spcAft>
                <a:spcPts val="600"/>
              </a:spcAft>
              <a:buFont typeface="Wingdings" panose="05000000000000000000" pitchFamily="2" charset="2"/>
              <a:buChar char="q"/>
            </a:pPr>
            <a:r>
              <a:rPr lang="en-GB" sz="2200" dirty="0"/>
              <a:t>Grammar and Language Choices: How are we going to write the text? </a:t>
            </a:r>
          </a:p>
        </p:txBody>
      </p:sp>
      <p:sp>
        <p:nvSpPr>
          <p:cNvPr id="4" name="Slide Number Placeholder 3"/>
          <p:cNvSpPr>
            <a:spLocks noGrp="1"/>
          </p:cNvSpPr>
          <p:nvPr>
            <p:ph type="sldNum" sz="quarter" idx="11"/>
          </p:nvPr>
        </p:nvSpPr>
        <p:spPr/>
        <p:txBody>
          <a:bodyPr/>
          <a:lstStyle/>
          <a:p>
            <a:r>
              <a:rPr lang="en-US" dirty="0" smtClean="0"/>
              <a:t>7</a:t>
            </a:r>
          </a:p>
        </p:txBody>
      </p:sp>
    </p:spTree>
    <p:extLst>
      <p:ext uri="{BB962C8B-B14F-4D97-AF65-F5344CB8AC3E}">
        <p14:creationId xmlns:p14="http://schemas.microsoft.com/office/powerpoint/2010/main" val="132457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371600"/>
          </a:xfrm>
        </p:spPr>
        <p:txBody>
          <a:bodyPr/>
          <a:lstStyle/>
          <a:p>
            <a:r>
              <a:rPr lang="en-GB" dirty="0" smtClean="0">
                <a:solidFill>
                  <a:srgbClr val="002060"/>
                </a:solidFill>
                <a:effectLst>
                  <a:outerShdw blurRad="38100" dist="38100" dir="2700000" algn="tl">
                    <a:srgbClr val="000000">
                      <a:alpha val="43137"/>
                    </a:srgbClr>
                  </a:outerShdw>
                </a:effectLst>
              </a:rPr>
              <a:t>Food Waste: </a:t>
            </a:r>
            <a:r>
              <a:rPr lang="en-GB" dirty="0" err="1" smtClean="0">
                <a:solidFill>
                  <a:srgbClr val="002060"/>
                </a:solidFill>
                <a:effectLst>
                  <a:outerShdw blurRad="38100" dist="38100" dir="2700000" algn="tl">
                    <a:srgbClr val="000000">
                      <a:alpha val="43137"/>
                    </a:srgbClr>
                  </a:outerShdw>
                </a:effectLst>
              </a:rPr>
              <a:t>SoW</a:t>
            </a:r>
            <a:r>
              <a:rPr lang="en-GB" dirty="0" smtClean="0">
                <a:solidFill>
                  <a:srgbClr val="002060"/>
                </a:solidFill>
                <a:effectLst>
                  <a:outerShdw blurRad="38100" dist="38100" dir="2700000" algn="tl">
                    <a:srgbClr val="000000">
                      <a:alpha val="43137"/>
                    </a:srgbClr>
                  </a:outerShdw>
                </a:effectLst>
              </a:rPr>
              <a:t> Overview</a:t>
            </a:r>
            <a:endParaRPr lang="en-GB"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84784"/>
            <a:ext cx="8496944" cy="4328120"/>
          </a:xfrm>
        </p:spPr>
        <p:txBody>
          <a:bodyPr/>
          <a:lstStyle/>
          <a:p>
            <a:pPr marL="0" indent="0">
              <a:lnSpc>
                <a:spcPts val="2800"/>
              </a:lnSpc>
              <a:spcBef>
                <a:spcPts val="0"/>
              </a:spcBef>
              <a:spcAft>
                <a:spcPts val="600"/>
              </a:spcAft>
              <a:buNone/>
            </a:pPr>
            <a:r>
              <a:rPr lang="en-GB" sz="2200" b="1" dirty="0" smtClean="0"/>
              <a:t>Grammar-Writing Links: </a:t>
            </a:r>
          </a:p>
          <a:p>
            <a:pPr marL="0" indent="0">
              <a:lnSpc>
                <a:spcPts val="2800"/>
              </a:lnSpc>
              <a:spcBef>
                <a:spcPts val="0"/>
              </a:spcBef>
              <a:spcAft>
                <a:spcPts val="600"/>
              </a:spcAft>
              <a:buNone/>
            </a:pPr>
            <a:r>
              <a:rPr lang="en-GB" sz="2200" dirty="0" smtClean="0"/>
              <a:t>Understanding </a:t>
            </a:r>
            <a:r>
              <a:rPr lang="en-GB" sz="2200" dirty="0"/>
              <a:t>how to create a persuasive argument through:</a:t>
            </a:r>
          </a:p>
          <a:p>
            <a:pPr lvl="0">
              <a:buFont typeface="Wingdings" pitchFamily="2" charset="2"/>
              <a:buChar char="q"/>
            </a:pPr>
            <a:r>
              <a:rPr lang="en-US" sz="2200" dirty="0"/>
              <a:t>Using clear statement sentences to make important points</a:t>
            </a:r>
            <a:endParaRPr lang="en-GB" sz="2200" dirty="0"/>
          </a:p>
          <a:p>
            <a:pPr lvl="0">
              <a:buFont typeface="Wingdings" pitchFamily="2" charset="2"/>
              <a:buChar char="q"/>
            </a:pPr>
            <a:r>
              <a:rPr lang="en-US" sz="2200" dirty="0"/>
              <a:t>Using single clause sentences to draw attention to key points</a:t>
            </a:r>
            <a:endParaRPr lang="en-GB" sz="2200" dirty="0"/>
          </a:p>
          <a:p>
            <a:pPr lvl="0">
              <a:buFont typeface="Wingdings" pitchFamily="2" charset="2"/>
              <a:buChar char="q"/>
            </a:pPr>
            <a:r>
              <a:rPr lang="en-US" sz="2200" dirty="0"/>
              <a:t>Choosing positioning vocabulary to indicate your point of view </a:t>
            </a:r>
            <a:endParaRPr lang="en-GB" sz="2200" dirty="0"/>
          </a:p>
          <a:p>
            <a:pPr lvl="0">
              <a:buFont typeface="Wingdings" pitchFamily="2" charset="2"/>
              <a:buChar char="q"/>
            </a:pPr>
            <a:r>
              <a:rPr lang="en-US" sz="2200" dirty="0"/>
              <a:t>Choosing information, such as statistics, to support your point of view</a:t>
            </a:r>
            <a:endParaRPr lang="en-GB" sz="2200" dirty="0"/>
          </a:p>
          <a:p>
            <a:pPr lvl="0">
              <a:buFont typeface="Wingdings" pitchFamily="2" charset="2"/>
              <a:buChar char="q"/>
            </a:pPr>
            <a:r>
              <a:rPr lang="en-US" sz="2200" dirty="0"/>
              <a:t>Using modal verbs to indicate different levels of </a:t>
            </a:r>
            <a:r>
              <a:rPr lang="en-US" sz="2200" dirty="0" smtClean="0"/>
              <a:t>assertion or possibility</a:t>
            </a:r>
            <a:endParaRPr lang="en-GB" sz="2200" dirty="0"/>
          </a:p>
          <a:p>
            <a:pPr lvl="0">
              <a:buFont typeface="Wingdings" pitchFamily="2" charset="2"/>
              <a:buChar char="q"/>
            </a:pPr>
            <a:r>
              <a:rPr lang="en-US" sz="2200" dirty="0"/>
              <a:t>Choosing adverbs to reveal or </a:t>
            </a:r>
            <a:r>
              <a:rPr lang="en-US" sz="2200" dirty="0" err="1"/>
              <a:t>emphasise</a:t>
            </a:r>
            <a:r>
              <a:rPr lang="en-US" sz="2200" dirty="0"/>
              <a:t> your point of view </a:t>
            </a:r>
            <a:endParaRPr lang="en-GB" sz="2200" dirty="0"/>
          </a:p>
          <a:p>
            <a:pPr>
              <a:buFont typeface="Wingdings" pitchFamily="2" charset="2"/>
              <a:buChar char="q"/>
            </a:pPr>
            <a:r>
              <a:rPr lang="en-GB" sz="2200" dirty="0"/>
              <a:t>Choosing connecting adverbials to link ideas across sentences </a:t>
            </a:r>
          </a:p>
        </p:txBody>
      </p:sp>
      <p:sp>
        <p:nvSpPr>
          <p:cNvPr id="4" name="Slide Number Placeholder 3"/>
          <p:cNvSpPr>
            <a:spLocks noGrp="1"/>
          </p:cNvSpPr>
          <p:nvPr>
            <p:ph type="sldNum" sz="quarter" idx="11"/>
          </p:nvPr>
        </p:nvSpPr>
        <p:spPr/>
        <p:txBody>
          <a:bodyPr/>
          <a:lstStyle/>
          <a:p>
            <a:r>
              <a:rPr lang="en-US" dirty="0"/>
              <a:t>8</a:t>
            </a:r>
            <a:endParaRPr lang="en-US" dirty="0" smtClean="0"/>
          </a:p>
        </p:txBody>
      </p:sp>
    </p:spTree>
    <p:extLst>
      <p:ext uri="{BB962C8B-B14F-4D97-AF65-F5344CB8AC3E}">
        <p14:creationId xmlns:p14="http://schemas.microsoft.com/office/powerpoint/2010/main" val="1819855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61" y="620688"/>
            <a:ext cx="8229600" cy="762438"/>
          </a:xfrm>
        </p:spPr>
        <p:txBody>
          <a:bodyPr/>
          <a:lstStyle/>
          <a:p>
            <a:pPr algn="ctr"/>
            <a:r>
              <a:rPr lang="en-GB"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Writing Task</a:t>
            </a:r>
            <a:endParaRPr lang="en-GB"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1187624" y="2708920"/>
            <a:ext cx="7056784" cy="1440160"/>
          </a:xfrm>
          <a:solidFill>
            <a:schemeClr val="accent1">
              <a:lumMod val="20000"/>
              <a:lumOff val="80000"/>
            </a:schemeClr>
          </a:solidFill>
          <a:ln>
            <a:solidFill>
              <a:schemeClr val="tx1"/>
            </a:solidFill>
          </a:ln>
        </p:spPr>
        <p:txBody>
          <a:bodyPr>
            <a:noAutofit/>
          </a:bodyPr>
          <a:lstStyle/>
          <a:p>
            <a:pPr marL="0" indent="0">
              <a:lnSpc>
                <a:spcPct val="150000"/>
              </a:lnSpc>
              <a:spcBef>
                <a:spcPts val="0"/>
              </a:spcBef>
              <a:buNone/>
            </a:pPr>
            <a:r>
              <a:rPr lang="en-GB" sz="2000" dirty="0" smtClean="0"/>
              <a:t>Write a letter to your local paper arguing that so much food waste is wrong and suggesting what action we should take to reduce food waste. [No more than 300 words]</a:t>
            </a:r>
            <a:endParaRPr lang="en-GB" sz="2000" dirty="0"/>
          </a:p>
        </p:txBody>
      </p:sp>
      <p:sp>
        <p:nvSpPr>
          <p:cNvPr id="4" name="TextBox 3"/>
          <p:cNvSpPr txBox="1"/>
          <p:nvPr/>
        </p:nvSpPr>
        <p:spPr>
          <a:xfrm>
            <a:off x="6606226" y="1537013"/>
            <a:ext cx="1440160" cy="707886"/>
          </a:xfrm>
          <a:prstGeom prst="rect">
            <a:avLst/>
          </a:prstGeom>
          <a:noFill/>
          <a:ln>
            <a:solidFill>
              <a:schemeClr val="tx1"/>
            </a:solidFill>
          </a:ln>
        </p:spPr>
        <p:txBody>
          <a:bodyPr wrap="square" rtlCol="0">
            <a:spAutoFit/>
          </a:bodyPr>
          <a:lstStyle/>
          <a:p>
            <a:pPr algn="ctr"/>
            <a:r>
              <a:rPr lang="en-GB" sz="2000" dirty="0" smtClean="0">
                <a:latin typeface="Arial" pitchFamily="34" charset="0"/>
                <a:cs typeface="Arial" pitchFamily="34" charset="0"/>
              </a:rPr>
              <a:t>Who is the </a:t>
            </a:r>
            <a:r>
              <a:rPr lang="en-GB" sz="2000" b="1" dirty="0" smtClean="0">
                <a:latin typeface="Arial" pitchFamily="34" charset="0"/>
                <a:cs typeface="Arial" pitchFamily="34" charset="0"/>
              </a:rPr>
              <a:t>audience</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p:txBody>
      </p:sp>
      <p:sp>
        <p:nvSpPr>
          <p:cNvPr id="5" name="TextBox 4"/>
          <p:cNvSpPr txBox="1"/>
          <p:nvPr/>
        </p:nvSpPr>
        <p:spPr>
          <a:xfrm>
            <a:off x="567846" y="1383125"/>
            <a:ext cx="2419978" cy="1015663"/>
          </a:xfrm>
          <a:prstGeom prst="rect">
            <a:avLst/>
          </a:prstGeom>
          <a:noFill/>
          <a:ln>
            <a:solidFill>
              <a:schemeClr val="tx1"/>
            </a:solidFill>
          </a:ln>
        </p:spPr>
        <p:txBody>
          <a:bodyPr wrap="square" rtlCol="0">
            <a:spAutoFit/>
          </a:bodyPr>
          <a:lstStyle/>
          <a:p>
            <a:pPr algn="ctr"/>
            <a:r>
              <a:rPr lang="en-GB" sz="2000" dirty="0" smtClean="0">
                <a:latin typeface="Arial" pitchFamily="34" charset="0"/>
                <a:cs typeface="Arial" pitchFamily="34" charset="0"/>
              </a:rPr>
              <a:t>What is the </a:t>
            </a:r>
            <a:r>
              <a:rPr lang="en-GB" sz="2000" b="1" dirty="0" smtClean="0">
                <a:latin typeface="Arial" pitchFamily="34" charset="0"/>
                <a:cs typeface="Arial" pitchFamily="34" charset="0"/>
              </a:rPr>
              <a:t>opinion </a:t>
            </a:r>
            <a:r>
              <a:rPr lang="en-GB" sz="2000" dirty="0" smtClean="0">
                <a:latin typeface="Arial" pitchFamily="34" charset="0"/>
                <a:cs typeface="Arial" pitchFamily="34" charset="0"/>
              </a:rPr>
              <a:t>you want to express?</a:t>
            </a:r>
            <a:endParaRPr lang="en-GB" sz="2000" dirty="0">
              <a:latin typeface="Arial" pitchFamily="34" charset="0"/>
              <a:cs typeface="Arial" pitchFamily="34" charset="0"/>
            </a:endParaRPr>
          </a:p>
        </p:txBody>
      </p:sp>
      <p:sp>
        <p:nvSpPr>
          <p:cNvPr id="6" name="TextBox 5"/>
          <p:cNvSpPr txBox="1"/>
          <p:nvPr/>
        </p:nvSpPr>
        <p:spPr>
          <a:xfrm>
            <a:off x="582555" y="4373826"/>
            <a:ext cx="2203954" cy="2246769"/>
          </a:xfrm>
          <a:prstGeom prst="rect">
            <a:avLst/>
          </a:prstGeom>
          <a:noFill/>
          <a:ln>
            <a:solidFill>
              <a:schemeClr val="tx1"/>
            </a:solidFill>
          </a:ln>
        </p:spPr>
        <p:txBody>
          <a:bodyPr wrap="square" rtlCol="0">
            <a:spAutoFit/>
          </a:bodyPr>
          <a:lstStyle/>
          <a:p>
            <a:pPr algn="ctr"/>
            <a:r>
              <a:rPr lang="en-GB" sz="2000" dirty="0" smtClean="0">
                <a:latin typeface="Arial" pitchFamily="34" charset="0"/>
                <a:cs typeface="Arial" pitchFamily="34" charset="0"/>
              </a:rPr>
              <a:t>What is the </a:t>
            </a:r>
            <a:r>
              <a:rPr lang="en-GB" sz="2000" b="1" dirty="0" smtClean="0">
                <a:latin typeface="Arial" pitchFamily="34" charset="0"/>
                <a:cs typeface="Arial" pitchFamily="34" charset="0"/>
              </a:rPr>
              <a:t>purpose</a:t>
            </a:r>
            <a:r>
              <a:rPr lang="en-GB" sz="2000" dirty="0" smtClean="0">
                <a:latin typeface="Arial" pitchFamily="34" charset="0"/>
                <a:cs typeface="Arial" pitchFamily="34" charset="0"/>
              </a:rPr>
              <a:t> of this task?  What do you want to happen if someone reads your letter?</a:t>
            </a:r>
            <a:endParaRPr lang="en-GB" sz="2000" dirty="0">
              <a:latin typeface="Arial" pitchFamily="34" charset="0"/>
              <a:cs typeface="Arial" pitchFamily="34" charset="0"/>
            </a:endParaRPr>
          </a:p>
        </p:txBody>
      </p:sp>
      <p:sp>
        <p:nvSpPr>
          <p:cNvPr id="7" name="TextBox 6"/>
          <p:cNvSpPr txBox="1"/>
          <p:nvPr/>
        </p:nvSpPr>
        <p:spPr>
          <a:xfrm>
            <a:off x="6084168" y="4835491"/>
            <a:ext cx="2484276" cy="1015663"/>
          </a:xfrm>
          <a:prstGeom prst="rect">
            <a:avLst/>
          </a:prstGeom>
          <a:noFill/>
          <a:ln>
            <a:solidFill>
              <a:schemeClr val="tx1"/>
            </a:solidFill>
          </a:ln>
        </p:spPr>
        <p:txBody>
          <a:bodyPr wrap="square" rtlCol="0">
            <a:spAutoFit/>
          </a:bodyPr>
          <a:lstStyle/>
          <a:p>
            <a:pPr algn="ctr"/>
            <a:r>
              <a:rPr lang="en-GB" sz="2000" dirty="0" smtClean="0">
                <a:latin typeface="Arial" pitchFamily="34" charset="0"/>
                <a:cs typeface="Arial" pitchFamily="34" charset="0"/>
              </a:rPr>
              <a:t>How do you need to write this letter to be </a:t>
            </a:r>
            <a:r>
              <a:rPr lang="en-GB" sz="2000" b="1" dirty="0" smtClean="0">
                <a:latin typeface="Arial" pitchFamily="34" charset="0"/>
                <a:cs typeface="Arial" pitchFamily="34" charset="0"/>
              </a:rPr>
              <a:t>persuasive</a:t>
            </a:r>
            <a:r>
              <a:rPr lang="en-GB" sz="2000" dirty="0" smtClean="0">
                <a:latin typeface="Arial" pitchFamily="34" charset="0"/>
                <a:cs typeface="Arial" pitchFamily="34" charset="0"/>
              </a:rPr>
              <a:t>? </a:t>
            </a:r>
            <a:endParaRPr lang="en-GB" sz="2000" dirty="0">
              <a:latin typeface="Arial" pitchFamily="34" charset="0"/>
              <a:cs typeface="Arial" pitchFamily="34" charset="0"/>
            </a:endParaRPr>
          </a:p>
        </p:txBody>
      </p:sp>
      <p:sp>
        <p:nvSpPr>
          <p:cNvPr id="8" name="TextBox 7"/>
          <p:cNvSpPr txBox="1"/>
          <p:nvPr/>
        </p:nvSpPr>
        <p:spPr>
          <a:xfrm>
            <a:off x="3353923" y="5269580"/>
            <a:ext cx="2088232" cy="1015663"/>
          </a:xfrm>
          <a:prstGeom prst="rect">
            <a:avLst/>
          </a:prstGeom>
          <a:noFill/>
          <a:ln>
            <a:solidFill>
              <a:schemeClr val="tx1"/>
            </a:solidFill>
          </a:ln>
        </p:spPr>
        <p:txBody>
          <a:bodyPr wrap="square" rtlCol="0">
            <a:spAutoFit/>
          </a:bodyPr>
          <a:lstStyle/>
          <a:p>
            <a:pPr algn="ctr"/>
            <a:r>
              <a:rPr lang="en-GB" sz="2000" dirty="0" smtClean="0">
                <a:latin typeface="Arial" pitchFamily="34" charset="0"/>
                <a:cs typeface="Arial" pitchFamily="34" charset="0"/>
              </a:rPr>
              <a:t>What do you know about how to write letters?</a:t>
            </a:r>
            <a:endParaRPr lang="en-GB" sz="2000" dirty="0">
              <a:latin typeface="Arial" pitchFamily="34" charset="0"/>
              <a:cs typeface="Arial" pitchFamily="34" charset="0"/>
            </a:endParaRPr>
          </a:p>
        </p:txBody>
      </p:sp>
      <p:sp>
        <p:nvSpPr>
          <p:cNvPr id="9" name="Slide Number Placeholder 8"/>
          <p:cNvSpPr>
            <a:spLocks noGrp="1"/>
          </p:cNvSpPr>
          <p:nvPr>
            <p:ph type="sldNum" sz="quarter" idx="12"/>
          </p:nvPr>
        </p:nvSpPr>
        <p:spPr>
          <a:xfrm>
            <a:off x="8244408" y="6074693"/>
            <a:ext cx="2133600" cy="476250"/>
          </a:xfrm>
        </p:spPr>
        <p:txBody>
          <a:bodyPr/>
          <a:lstStyle/>
          <a:p>
            <a:r>
              <a:rPr lang="en-GB" b="1" dirty="0" smtClean="0">
                <a:latin typeface="Arial Black" pitchFamily="34" charset="0"/>
              </a:rPr>
              <a:t>9</a:t>
            </a:r>
            <a:endParaRPr lang="en-GB" b="1" dirty="0">
              <a:latin typeface="Arial Black" pitchFamily="34" charset="0"/>
            </a:endParaRPr>
          </a:p>
        </p:txBody>
      </p:sp>
    </p:spTree>
    <p:extLst>
      <p:ext uri="{BB962C8B-B14F-4D97-AF65-F5344CB8AC3E}">
        <p14:creationId xmlns:p14="http://schemas.microsoft.com/office/powerpoint/2010/main" val="4667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5388</TotalTime>
  <Words>5498</Words>
  <Application>Microsoft Office PowerPoint</Application>
  <PresentationFormat>On-screen Show (4:3)</PresentationFormat>
  <Paragraphs>535</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Pixel</vt:lpstr>
      <vt:lpstr>PowerPoint Presentation</vt:lpstr>
      <vt:lpstr>Aims of the day:</vt:lpstr>
      <vt:lpstr>GfW: Four Key Teaching Principles</vt:lpstr>
      <vt:lpstr>Teaching Writing Creatively</vt:lpstr>
      <vt:lpstr>PowerPoint Presentation</vt:lpstr>
      <vt:lpstr>Teaching Writing Creatively</vt:lpstr>
      <vt:lpstr>Food Waste: SoW Overview</vt:lpstr>
      <vt:lpstr>Food Waste: SoW Overview</vt:lpstr>
      <vt:lpstr>Writing Task</vt:lpstr>
      <vt:lpstr>Planning and Drafting</vt:lpstr>
      <vt:lpstr>Writing Together</vt:lpstr>
      <vt:lpstr>Using language devices to position the reader</vt:lpstr>
      <vt:lpstr>PowerPoint Presentation</vt:lpstr>
      <vt:lpstr>PowerPoint Presentation</vt:lpstr>
      <vt:lpstr>PowerPoint Presentation</vt:lpstr>
      <vt:lpstr>PowerPoint Presentation</vt:lpstr>
      <vt:lpstr>Being Persuasive</vt:lpstr>
      <vt:lpstr>PowerPoint Presentation</vt:lpstr>
      <vt:lpstr>Adverbs to show Point of View</vt:lpstr>
      <vt:lpstr>Adverbials to Connect Ideas</vt:lpstr>
      <vt:lpstr>Adverbials to connect Ideas</vt:lpstr>
      <vt:lpstr>Adverbials to Connect Ideas</vt:lpstr>
      <vt:lpstr>Have your Say!</vt:lpstr>
      <vt:lpstr>PowerPoint Presentation</vt:lpstr>
      <vt:lpstr>PowerPoint Presentation</vt:lpstr>
      <vt:lpstr>PowerPoint Presentation</vt:lpstr>
      <vt:lpstr>Modal Verbs </vt:lpstr>
      <vt:lpstr>Modal Verbs </vt:lpstr>
      <vt:lpstr>PowerPoint Presentation</vt:lpstr>
      <vt:lpstr>PowerPoint Presentation</vt:lpstr>
      <vt:lpstr>Persuasive letter: first draft </vt:lpstr>
      <vt:lpstr>Persuasive letter redraft: what has this student learned and applied? How successfully?</vt:lpstr>
      <vt:lpstr>Revising Well </vt:lpstr>
      <vt:lpstr>PowerPoint Presentation</vt:lpstr>
      <vt:lpstr>What we have learned </vt:lpstr>
      <vt:lpstr>What we have learned </vt:lpstr>
      <vt:lpstr>Have a go!</vt:lpstr>
      <vt:lpstr>What we have learned </vt:lpstr>
      <vt:lpstr>Have a go!</vt:lpstr>
      <vt:lpstr>What we have learned </vt:lpstr>
      <vt:lpstr>PowerPoint Presentation</vt:lpstr>
      <vt:lpstr>PowerPoint Presentation</vt:lpstr>
      <vt:lpstr>PowerPoint Presentation</vt:lpstr>
      <vt:lpstr>PowerPoint Presentation</vt:lpstr>
      <vt:lpstr>PowerPoint Presentation</vt:lpstr>
      <vt:lpstr>PowerPoint Presentation</vt:lpstr>
      <vt:lpstr>GfW: Four Key Teaching Principles</vt:lpstr>
      <vt:lpstr>PowerPoint Presentation</vt:lpstr>
      <vt:lpstr>Grammar Subject Knowledge</vt:lpstr>
      <vt:lpstr>Project Website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Myhill, Debra</dc:creator>
  <cp:lastModifiedBy>helen lines</cp:lastModifiedBy>
  <cp:revision>479</cp:revision>
  <cp:lastPrinted>2017-02-21T15:56:15Z</cp:lastPrinted>
  <dcterms:created xsi:type="dcterms:W3CDTF">2006-06-23T08:27:44Z</dcterms:created>
  <dcterms:modified xsi:type="dcterms:W3CDTF">2017-08-07T12:07:35Z</dcterms:modified>
</cp:coreProperties>
</file>