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Lst>
  <p:notesMasterIdLst>
    <p:notesMasterId r:id="rId52"/>
  </p:notesMasterIdLst>
  <p:handoutMasterIdLst>
    <p:handoutMasterId r:id="rId53"/>
  </p:handoutMasterIdLst>
  <p:sldIdLst>
    <p:sldId id="261" r:id="rId2"/>
    <p:sldId id="277" r:id="rId3"/>
    <p:sldId id="283" r:id="rId4"/>
    <p:sldId id="289" r:id="rId5"/>
    <p:sldId id="285" r:id="rId6"/>
    <p:sldId id="286" r:id="rId7"/>
    <p:sldId id="287" r:id="rId8"/>
    <p:sldId id="288" r:id="rId9"/>
    <p:sldId id="276" r:id="rId10"/>
    <p:sldId id="307" r:id="rId11"/>
    <p:sldId id="308" r:id="rId12"/>
    <p:sldId id="309" r:id="rId13"/>
    <p:sldId id="329" r:id="rId14"/>
    <p:sldId id="310" r:id="rId15"/>
    <p:sldId id="326" r:id="rId16"/>
    <p:sldId id="327" r:id="rId17"/>
    <p:sldId id="328" r:id="rId18"/>
    <p:sldId id="312" r:id="rId19"/>
    <p:sldId id="330" r:id="rId20"/>
    <p:sldId id="317" r:id="rId21"/>
    <p:sldId id="313" r:id="rId22"/>
    <p:sldId id="314" r:id="rId23"/>
    <p:sldId id="315" r:id="rId24"/>
    <p:sldId id="316" r:id="rId25"/>
    <p:sldId id="318" r:id="rId26"/>
    <p:sldId id="319" r:id="rId27"/>
    <p:sldId id="331" r:id="rId28"/>
    <p:sldId id="278" r:id="rId29"/>
    <p:sldId id="279" r:id="rId30"/>
    <p:sldId id="282" r:id="rId31"/>
    <p:sldId id="321" r:id="rId32"/>
    <p:sldId id="325" r:id="rId33"/>
    <p:sldId id="297" r:id="rId34"/>
    <p:sldId id="299" r:id="rId35"/>
    <p:sldId id="300" r:id="rId36"/>
    <p:sldId id="298" r:id="rId37"/>
    <p:sldId id="303" r:id="rId38"/>
    <p:sldId id="304" r:id="rId39"/>
    <p:sldId id="301" r:id="rId40"/>
    <p:sldId id="305" r:id="rId41"/>
    <p:sldId id="280" r:id="rId42"/>
    <p:sldId id="281" r:id="rId43"/>
    <p:sldId id="293" r:id="rId44"/>
    <p:sldId id="294" r:id="rId45"/>
    <p:sldId id="296" r:id="rId46"/>
    <p:sldId id="324" r:id="rId47"/>
    <p:sldId id="295" r:id="rId48"/>
    <p:sldId id="306" r:id="rId49"/>
    <p:sldId id="322" r:id="rId50"/>
    <p:sldId id="323" r:id="rId51"/>
  </p:sldIdLst>
  <p:sldSz cx="9144000" cy="6858000" type="screen4x3"/>
  <p:notesSz cx="6881813" cy="96615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D090"/>
    <a:srgbClr val="55C37A"/>
    <a:srgbClr val="7AD097"/>
    <a:srgbClr val="008000"/>
    <a:srgbClr val="384A94"/>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78718" autoAdjust="0"/>
  </p:normalViewPr>
  <p:slideViewPr>
    <p:cSldViewPr>
      <p:cViewPr varScale="1">
        <p:scale>
          <a:sx n="72" d="100"/>
          <a:sy n="72" d="100"/>
        </p:scale>
        <p:origin x="1542" y="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99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82119" cy="48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0659" name="Rectangle 3"/>
          <p:cNvSpPr>
            <a:spLocks noGrp="1" noChangeArrowheads="1"/>
          </p:cNvSpPr>
          <p:nvPr>
            <p:ph type="dt" sz="quarter" idx="1"/>
          </p:nvPr>
        </p:nvSpPr>
        <p:spPr bwMode="auto">
          <a:xfrm>
            <a:off x="3898102" y="0"/>
            <a:ext cx="2982119" cy="48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0660" name="Rectangle 4"/>
          <p:cNvSpPr>
            <a:spLocks noGrp="1" noChangeArrowheads="1"/>
          </p:cNvSpPr>
          <p:nvPr>
            <p:ph type="ftr" sz="quarter" idx="2"/>
          </p:nvPr>
        </p:nvSpPr>
        <p:spPr bwMode="auto">
          <a:xfrm>
            <a:off x="0" y="9176401"/>
            <a:ext cx="2982119" cy="48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0661" name="Rectangle 5"/>
          <p:cNvSpPr>
            <a:spLocks noGrp="1" noChangeArrowheads="1"/>
          </p:cNvSpPr>
          <p:nvPr>
            <p:ph type="sldNum" sz="quarter" idx="3"/>
          </p:nvPr>
        </p:nvSpPr>
        <p:spPr bwMode="auto">
          <a:xfrm>
            <a:off x="3898102" y="9176401"/>
            <a:ext cx="2982119" cy="48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39577D1-B2A1-402A-B7B5-CE6EAB3E0D87}" type="slidenum">
              <a:rPr lang="en-US"/>
              <a:pPr/>
              <a:t>‹#›</a:t>
            </a:fld>
            <a:endParaRPr lang="en-US"/>
          </a:p>
        </p:txBody>
      </p:sp>
    </p:spTree>
    <p:extLst>
      <p:ext uri="{BB962C8B-B14F-4D97-AF65-F5344CB8AC3E}">
        <p14:creationId xmlns:p14="http://schemas.microsoft.com/office/powerpoint/2010/main" val="4014493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82119" cy="48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98102" y="0"/>
            <a:ext cx="2982119" cy="48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027113" y="725488"/>
            <a:ext cx="4827587" cy="3621087"/>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8182" y="4589776"/>
            <a:ext cx="5505450" cy="434721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9176401"/>
            <a:ext cx="2982119" cy="48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98102" y="9176401"/>
            <a:ext cx="2982119" cy="48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8C648E7-3A21-4E05-9F45-05274052E9C8}" type="slidenum">
              <a:rPr lang="en-US"/>
              <a:pPr/>
              <a:t>‹#›</a:t>
            </a:fld>
            <a:endParaRPr lang="en-US"/>
          </a:p>
        </p:txBody>
      </p:sp>
    </p:spTree>
    <p:extLst>
      <p:ext uri="{BB962C8B-B14F-4D97-AF65-F5344CB8AC3E}">
        <p14:creationId xmlns:p14="http://schemas.microsoft.com/office/powerpoint/2010/main" val="34067930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9884BA-55AD-4B17-980B-1B5D061C55E0}" type="slidenum">
              <a:rPr lang="en-US"/>
              <a:pPr/>
              <a:t>1</a:t>
            </a:fld>
            <a:endParaRPr lang="en-US" dirty="0"/>
          </a:p>
        </p:txBody>
      </p:sp>
      <p:sp>
        <p:nvSpPr>
          <p:cNvPr id="14338" name="Rectangle 2"/>
          <p:cNvSpPr>
            <a:spLocks noGrp="1" noRot="1" noChangeAspect="1" noChangeArrowheads="1" noTextEdit="1"/>
          </p:cNvSpPr>
          <p:nvPr>
            <p:ph type="sldImg"/>
          </p:nvPr>
        </p:nvSpPr>
        <p:spPr>
          <a:xfrm>
            <a:off x="1027113" y="725488"/>
            <a:ext cx="4827587" cy="3621087"/>
          </a:xfrm>
          <a:ln/>
        </p:spPr>
      </p:sp>
      <p:sp>
        <p:nvSpPr>
          <p:cNvPr id="14339"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568256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725488"/>
            <a:ext cx="4827587" cy="36210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80497D-1873-41D2-83B8-70CA552CD29C}" type="slidenum">
              <a:rPr lang="en-GB" smtClean="0"/>
              <a:t>18</a:t>
            </a:fld>
            <a:endParaRPr lang="en-GB"/>
          </a:p>
        </p:txBody>
      </p:sp>
    </p:spTree>
    <p:extLst>
      <p:ext uri="{BB962C8B-B14F-4D97-AF65-F5344CB8AC3E}">
        <p14:creationId xmlns:p14="http://schemas.microsoft.com/office/powerpoint/2010/main" val="1365477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2D1621EC-B597-43DE-AC34-4A30C070A158}" type="slidenum">
              <a:rPr lang="en-GB" smtClean="0"/>
              <a:t>19</a:t>
            </a:fld>
            <a:endParaRPr lang="en-GB"/>
          </a:p>
        </p:txBody>
      </p:sp>
    </p:spTree>
    <p:extLst>
      <p:ext uri="{BB962C8B-B14F-4D97-AF65-F5344CB8AC3E}">
        <p14:creationId xmlns:p14="http://schemas.microsoft.com/office/powerpoint/2010/main" val="3694233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725488"/>
            <a:ext cx="4827587" cy="36210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80497D-1873-41D2-83B8-70CA552CD29C}" type="slidenum">
              <a:rPr lang="en-GB" smtClean="0"/>
              <a:t>21</a:t>
            </a:fld>
            <a:endParaRPr lang="en-GB"/>
          </a:p>
        </p:txBody>
      </p:sp>
    </p:spTree>
    <p:extLst>
      <p:ext uri="{BB962C8B-B14F-4D97-AF65-F5344CB8AC3E}">
        <p14:creationId xmlns:p14="http://schemas.microsoft.com/office/powerpoint/2010/main" val="1332431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725488"/>
            <a:ext cx="4827587" cy="36210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80497D-1873-41D2-83B8-70CA552CD29C}" type="slidenum">
              <a:rPr lang="en-GB" smtClean="0"/>
              <a:t>22</a:t>
            </a:fld>
            <a:endParaRPr lang="en-GB"/>
          </a:p>
        </p:txBody>
      </p:sp>
    </p:spTree>
    <p:extLst>
      <p:ext uri="{BB962C8B-B14F-4D97-AF65-F5344CB8AC3E}">
        <p14:creationId xmlns:p14="http://schemas.microsoft.com/office/powerpoint/2010/main" val="3438650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725488"/>
            <a:ext cx="4827587" cy="36210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80497D-1873-41D2-83B8-70CA552CD29C}" type="slidenum">
              <a:rPr lang="en-GB" smtClean="0"/>
              <a:t>23</a:t>
            </a:fld>
            <a:endParaRPr lang="en-GB"/>
          </a:p>
        </p:txBody>
      </p:sp>
    </p:spTree>
    <p:extLst>
      <p:ext uri="{BB962C8B-B14F-4D97-AF65-F5344CB8AC3E}">
        <p14:creationId xmlns:p14="http://schemas.microsoft.com/office/powerpoint/2010/main" val="374578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725488"/>
            <a:ext cx="4827587" cy="36210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80497D-1873-41D2-83B8-70CA552CD29C}" type="slidenum">
              <a:rPr lang="en-GB" smtClean="0"/>
              <a:t>24</a:t>
            </a:fld>
            <a:endParaRPr lang="en-GB"/>
          </a:p>
        </p:txBody>
      </p:sp>
    </p:spTree>
    <p:extLst>
      <p:ext uri="{BB962C8B-B14F-4D97-AF65-F5344CB8AC3E}">
        <p14:creationId xmlns:p14="http://schemas.microsoft.com/office/powerpoint/2010/main" val="3133894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725488"/>
            <a:ext cx="4827587" cy="36210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D1621EC-B597-43DE-AC34-4A30C070A158}" type="slidenum">
              <a:rPr lang="en-GB" smtClean="0"/>
              <a:t>25</a:t>
            </a:fld>
            <a:endParaRPr lang="en-GB"/>
          </a:p>
        </p:txBody>
      </p:sp>
    </p:spTree>
    <p:extLst>
      <p:ext uri="{BB962C8B-B14F-4D97-AF65-F5344CB8AC3E}">
        <p14:creationId xmlns:p14="http://schemas.microsoft.com/office/powerpoint/2010/main" val="2228502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725488"/>
            <a:ext cx="4827587" cy="36210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D1621EC-B597-43DE-AC34-4A30C070A158}" type="slidenum">
              <a:rPr lang="en-GB" smtClean="0"/>
              <a:t>26</a:t>
            </a:fld>
            <a:endParaRPr lang="en-GB"/>
          </a:p>
        </p:txBody>
      </p:sp>
    </p:spTree>
    <p:extLst>
      <p:ext uri="{BB962C8B-B14F-4D97-AF65-F5344CB8AC3E}">
        <p14:creationId xmlns:p14="http://schemas.microsoft.com/office/powerpoint/2010/main" val="3141951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261938"/>
            <a:ext cx="4208462" cy="3155950"/>
          </a:xfrm>
        </p:spPr>
      </p:sp>
      <p:sp>
        <p:nvSpPr>
          <p:cNvPr id="3" name="Notes Placeholder 2"/>
          <p:cNvSpPr>
            <a:spLocks noGrp="1"/>
          </p:cNvSpPr>
          <p:nvPr>
            <p:ph type="body" idx="1"/>
          </p:nvPr>
        </p:nvSpPr>
        <p:spPr>
          <a:xfrm>
            <a:off x="682128" y="3493211"/>
            <a:ext cx="5457023" cy="5935603"/>
          </a:xfrm>
        </p:spPr>
        <p:txBody>
          <a:bodyPr/>
          <a:lstStyle/>
          <a:p>
            <a:pPr marL="628650" lvl="1"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380497D-1873-41D2-83B8-70CA552CD29C}" type="slidenum">
              <a:rPr lang="en-GB" smtClean="0"/>
              <a:t>31</a:t>
            </a:fld>
            <a:endParaRPr lang="en-GB"/>
          </a:p>
        </p:txBody>
      </p:sp>
    </p:spTree>
    <p:extLst>
      <p:ext uri="{BB962C8B-B14F-4D97-AF65-F5344CB8AC3E}">
        <p14:creationId xmlns:p14="http://schemas.microsoft.com/office/powerpoint/2010/main" val="1115766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725488"/>
            <a:ext cx="4827587" cy="36210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34</a:t>
            </a:fld>
            <a:endParaRPr lang="en-US"/>
          </a:p>
        </p:txBody>
      </p:sp>
    </p:spTree>
    <p:extLst>
      <p:ext uri="{BB962C8B-B14F-4D97-AF65-F5344CB8AC3E}">
        <p14:creationId xmlns:p14="http://schemas.microsoft.com/office/powerpoint/2010/main" val="1274778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4</a:t>
            </a:fld>
            <a:endParaRPr lang="en-US"/>
          </a:p>
        </p:txBody>
      </p:sp>
    </p:spTree>
    <p:extLst>
      <p:ext uri="{BB962C8B-B14F-4D97-AF65-F5344CB8AC3E}">
        <p14:creationId xmlns:p14="http://schemas.microsoft.com/office/powerpoint/2010/main" val="38242770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725488"/>
            <a:ext cx="4827587" cy="36210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35</a:t>
            </a:fld>
            <a:endParaRPr lang="en-US"/>
          </a:p>
        </p:txBody>
      </p:sp>
    </p:spTree>
    <p:extLst>
      <p:ext uri="{BB962C8B-B14F-4D97-AF65-F5344CB8AC3E}">
        <p14:creationId xmlns:p14="http://schemas.microsoft.com/office/powerpoint/2010/main" val="957521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725488"/>
            <a:ext cx="4827587" cy="3621087"/>
          </a:xfrm>
        </p:spPr>
      </p:sp>
      <p:sp>
        <p:nvSpPr>
          <p:cNvPr id="3" name="Notes Placeholder 2"/>
          <p:cNvSpPr>
            <a:spLocks noGrp="1"/>
          </p:cNvSpPr>
          <p:nvPr>
            <p:ph type="body" idx="1"/>
          </p:nvPr>
        </p:nvSpPr>
        <p:spPr/>
        <p:txBody>
          <a:bodyPr/>
          <a:lstStyle/>
          <a:p>
            <a:r>
              <a:rPr lang="en-GB" dirty="0" smtClean="0"/>
              <a:t>The Big Three!</a:t>
            </a:r>
            <a:endParaRPr lang="en-GB" dirty="0"/>
          </a:p>
        </p:txBody>
      </p:sp>
      <p:sp>
        <p:nvSpPr>
          <p:cNvPr id="4" name="Slide Number Placeholder 3"/>
          <p:cNvSpPr>
            <a:spLocks noGrp="1"/>
          </p:cNvSpPr>
          <p:nvPr>
            <p:ph type="sldNum" sz="quarter" idx="10"/>
          </p:nvPr>
        </p:nvSpPr>
        <p:spPr/>
        <p:txBody>
          <a:bodyPr/>
          <a:lstStyle/>
          <a:p>
            <a:fld id="{89386896-0B8F-4F53-AC0D-2C1ACB4E414C}" type="slidenum">
              <a:rPr lang="en-GB" smtClean="0"/>
              <a:t>41</a:t>
            </a:fld>
            <a:endParaRPr lang="en-GB"/>
          </a:p>
        </p:txBody>
      </p:sp>
    </p:spTree>
    <p:extLst>
      <p:ext uri="{BB962C8B-B14F-4D97-AF65-F5344CB8AC3E}">
        <p14:creationId xmlns:p14="http://schemas.microsoft.com/office/powerpoint/2010/main" val="928347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725488"/>
            <a:ext cx="4827587" cy="36210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43</a:t>
            </a:fld>
            <a:endParaRPr lang="en-US"/>
          </a:p>
        </p:txBody>
      </p:sp>
    </p:spTree>
    <p:extLst>
      <p:ext uri="{BB962C8B-B14F-4D97-AF65-F5344CB8AC3E}">
        <p14:creationId xmlns:p14="http://schemas.microsoft.com/office/powerpoint/2010/main" val="4226677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725488"/>
            <a:ext cx="4827587" cy="36210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44</a:t>
            </a:fld>
            <a:endParaRPr lang="en-US"/>
          </a:p>
        </p:txBody>
      </p:sp>
    </p:spTree>
    <p:extLst>
      <p:ext uri="{BB962C8B-B14F-4D97-AF65-F5344CB8AC3E}">
        <p14:creationId xmlns:p14="http://schemas.microsoft.com/office/powerpoint/2010/main" val="2689537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725488"/>
            <a:ext cx="4827587" cy="3621087"/>
          </a:xfrm>
        </p:spPr>
      </p:sp>
      <p:sp>
        <p:nvSpPr>
          <p:cNvPr id="3" name="Notes Placeholder 2"/>
          <p:cNvSpPr>
            <a:spLocks noGrp="1"/>
          </p:cNvSpPr>
          <p:nvPr>
            <p:ph type="body" idx="1"/>
          </p:nvPr>
        </p:nvSpPr>
        <p:spPr/>
        <p:txBody>
          <a:bodyPr/>
          <a:lstStyle/>
          <a:p>
            <a:r>
              <a:rPr lang="en-GB" dirty="0" smtClean="0"/>
              <a:t>The Big Three!</a:t>
            </a:r>
            <a:endParaRPr lang="en-GB" dirty="0"/>
          </a:p>
        </p:txBody>
      </p:sp>
      <p:sp>
        <p:nvSpPr>
          <p:cNvPr id="4" name="Slide Number Placeholder 3"/>
          <p:cNvSpPr>
            <a:spLocks noGrp="1"/>
          </p:cNvSpPr>
          <p:nvPr>
            <p:ph type="sldNum" sz="quarter" idx="10"/>
          </p:nvPr>
        </p:nvSpPr>
        <p:spPr/>
        <p:txBody>
          <a:bodyPr/>
          <a:lstStyle/>
          <a:p>
            <a:fld id="{89386896-0B8F-4F53-AC0D-2C1ACB4E414C}" type="slidenum">
              <a:rPr lang="en-GB" smtClean="0"/>
              <a:t>48</a:t>
            </a:fld>
            <a:endParaRPr lang="en-GB"/>
          </a:p>
        </p:txBody>
      </p:sp>
    </p:spTree>
    <p:extLst>
      <p:ext uri="{BB962C8B-B14F-4D97-AF65-F5344CB8AC3E}">
        <p14:creationId xmlns:p14="http://schemas.microsoft.com/office/powerpoint/2010/main" val="2807173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5538" y="187325"/>
            <a:ext cx="2779712" cy="2084388"/>
          </a:xfrm>
        </p:spPr>
      </p:sp>
      <p:sp>
        <p:nvSpPr>
          <p:cNvPr id="3" name="Notes Placeholder 2"/>
          <p:cNvSpPr>
            <a:spLocks noGrp="1"/>
          </p:cNvSpPr>
          <p:nvPr>
            <p:ph type="body" idx="1"/>
          </p:nvPr>
        </p:nvSpPr>
        <p:spPr>
          <a:xfrm>
            <a:off x="682128" y="2441332"/>
            <a:ext cx="5457023" cy="6384079"/>
          </a:xfrm>
        </p:spPr>
        <p:txBody>
          <a:bodyPr/>
          <a:lstStyle/>
          <a:p>
            <a:endParaRPr lang="en-GB" dirty="0"/>
          </a:p>
        </p:txBody>
      </p:sp>
      <p:sp>
        <p:nvSpPr>
          <p:cNvPr id="4" name="Slide Number Placeholder 3"/>
          <p:cNvSpPr>
            <a:spLocks noGrp="1"/>
          </p:cNvSpPr>
          <p:nvPr>
            <p:ph type="sldNum" sz="quarter" idx="10"/>
          </p:nvPr>
        </p:nvSpPr>
        <p:spPr/>
        <p:txBody>
          <a:bodyPr/>
          <a:lstStyle/>
          <a:p>
            <a:fld id="{C380497D-1873-41D2-83B8-70CA552CD29C}" type="slidenum">
              <a:rPr lang="en-GB" smtClean="0"/>
              <a:t>10</a:t>
            </a:fld>
            <a:endParaRPr lang="en-GB"/>
          </a:p>
        </p:txBody>
      </p:sp>
    </p:spTree>
    <p:extLst>
      <p:ext uri="{BB962C8B-B14F-4D97-AF65-F5344CB8AC3E}">
        <p14:creationId xmlns:p14="http://schemas.microsoft.com/office/powerpoint/2010/main" val="340040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9775" y="715963"/>
            <a:ext cx="2801938" cy="2101850"/>
          </a:xfrm>
        </p:spPr>
      </p:sp>
      <p:sp>
        <p:nvSpPr>
          <p:cNvPr id="3" name="Notes Placeholder 2"/>
          <p:cNvSpPr>
            <a:spLocks noGrp="1"/>
          </p:cNvSpPr>
          <p:nvPr>
            <p:ph type="body" idx="1"/>
          </p:nvPr>
        </p:nvSpPr>
        <p:spPr>
          <a:xfrm>
            <a:off x="682128" y="3117540"/>
            <a:ext cx="5457023" cy="5935603"/>
          </a:xfrm>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380497D-1873-41D2-83B8-70CA552CD29C}" type="slidenum">
              <a:rPr lang="en-GB" smtClean="0"/>
              <a:t>11</a:t>
            </a:fld>
            <a:endParaRPr lang="en-GB"/>
          </a:p>
        </p:txBody>
      </p:sp>
    </p:spTree>
    <p:extLst>
      <p:ext uri="{BB962C8B-B14F-4D97-AF65-F5344CB8AC3E}">
        <p14:creationId xmlns:p14="http://schemas.microsoft.com/office/powerpoint/2010/main" val="2582140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336550"/>
            <a:ext cx="2806700" cy="2105025"/>
          </a:xfrm>
        </p:spPr>
      </p:sp>
      <p:sp>
        <p:nvSpPr>
          <p:cNvPr id="3" name="Notes Placeholder 2"/>
          <p:cNvSpPr>
            <a:spLocks noGrp="1"/>
          </p:cNvSpPr>
          <p:nvPr>
            <p:ph type="body" idx="1"/>
          </p:nvPr>
        </p:nvSpPr>
        <p:spPr>
          <a:xfrm>
            <a:off x="682128" y="2666735"/>
            <a:ext cx="5457023" cy="6461542"/>
          </a:xfrm>
        </p:spPr>
        <p:txBody>
          <a:bodyPr/>
          <a:lstStyle/>
          <a:p>
            <a:endParaRPr lang="en-GB" dirty="0"/>
          </a:p>
        </p:txBody>
      </p:sp>
      <p:sp>
        <p:nvSpPr>
          <p:cNvPr id="4" name="Slide Number Placeholder 3"/>
          <p:cNvSpPr>
            <a:spLocks noGrp="1"/>
          </p:cNvSpPr>
          <p:nvPr>
            <p:ph type="sldNum" sz="quarter" idx="10"/>
          </p:nvPr>
        </p:nvSpPr>
        <p:spPr/>
        <p:txBody>
          <a:bodyPr/>
          <a:lstStyle/>
          <a:p>
            <a:fld id="{C380497D-1873-41D2-83B8-70CA552CD29C}" type="slidenum">
              <a:rPr lang="en-GB" smtClean="0"/>
              <a:t>12</a:t>
            </a:fld>
            <a:endParaRPr lang="en-GB"/>
          </a:p>
        </p:txBody>
      </p:sp>
    </p:spTree>
    <p:extLst>
      <p:ext uri="{BB962C8B-B14F-4D97-AF65-F5344CB8AC3E}">
        <p14:creationId xmlns:p14="http://schemas.microsoft.com/office/powerpoint/2010/main" val="483326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pPr>
              <a:defRPr/>
            </a:pPr>
            <a:fld id="{8C958033-DA38-49D1-9538-252E551A7946}" type="slidenum">
              <a:rPr lang="en-GB" smtClean="0"/>
              <a:pPr>
                <a:defRPr/>
              </a:pPr>
              <a:t>13</a:t>
            </a:fld>
            <a:endParaRPr lang="en-GB"/>
          </a:p>
        </p:txBody>
      </p:sp>
    </p:spTree>
    <p:extLst>
      <p:ext uri="{BB962C8B-B14F-4D97-AF65-F5344CB8AC3E}">
        <p14:creationId xmlns:p14="http://schemas.microsoft.com/office/powerpoint/2010/main" val="432204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15963"/>
            <a:ext cx="3503612" cy="2627312"/>
          </a:xfrm>
        </p:spPr>
      </p:sp>
      <p:sp>
        <p:nvSpPr>
          <p:cNvPr id="3" name="Notes Placeholder 2"/>
          <p:cNvSpPr>
            <a:spLocks noGrp="1"/>
          </p:cNvSpPr>
          <p:nvPr>
            <p:ph type="body" idx="1"/>
          </p:nvPr>
        </p:nvSpPr>
        <p:spPr>
          <a:xfrm>
            <a:off x="682128" y="3493212"/>
            <a:ext cx="5457023" cy="5332200"/>
          </a:xfrm>
        </p:spPr>
        <p:txBody>
          <a:bodyPr/>
          <a:lstStyle/>
          <a:p>
            <a:endParaRPr lang="en-GB" dirty="0"/>
          </a:p>
        </p:txBody>
      </p:sp>
      <p:sp>
        <p:nvSpPr>
          <p:cNvPr id="4" name="Slide Number Placeholder 3"/>
          <p:cNvSpPr>
            <a:spLocks noGrp="1"/>
          </p:cNvSpPr>
          <p:nvPr>
            <p:ph type="sldNum" sz="quarter" idx="10"/>
          </p:nvPr>
        </p:nvSpPr>
        <p:spPr/>
        <p:txBody>
          <a:bodyPr/>
          <a:lstStyle/>
          <a:p>
            <a:pPr>
              <a:defRPr/>
            </a:pPr>
            <a:fld id="{8C958033-DA38-49D1-9538-252E551A7946}" type="slidenum">
              <a:rPr lang="en-GB" smtClean="0"/>
              <a:pPr>
                <a:defRPr/>
              </a:pPr>
              <a:t>14</a:t>
            </a:fld>
            <a:endParaRPr lang="en-GB"/>
          </a:p>
        </p:txBody>
      </p:sp>
    </p:spTree>
    <p:extLst>
      <p:ext uri="{BB962C8B-B14F-4D97-AF65-F5344CB8AC3E}">
        <p14:creationId xmlns:p14="http://schemas.microsoft.com/office/powerpoint/2010/main" val="688990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15</a:t>
            </a:fld>
            <a:endParaRPr lang="en-US"/>
          </a:p>
        </p:txBody>
      </p:sp>
    </p:spTree>
    <p:extLst>
      <p:ext uri="{BB962C8B-B14F-4D97-AF65-F5344CB8AC3E}">
        <p14:creationId xmlns:p14="http://schemas.microsoft.com/office/powerpoint/2010/main" val="2627266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C958033-DA38-49D1-9538-252E551A7946}" type="slidenum">
              <a:rPr lang="en-GB" smtClean="0"/>
              <a:pPr>
                <a:defRPr/>
              </a:pPr>
              <a:t>16</a:t>
            </a:fld>
            <a:endParaRPr lang="en-GB"/>
          </a:p>
        </p:txBody>
      </p:sp>
    </p:spTree>
    <p:extLst>
      <p:ext uri="{BB962C8B-B14F-4D97-AF65-F5344CB8AC3E}">
        <p14:creationId xmlns:p14="http://schemas.microsoft.com/office/powerpoint/2010/main" val="1914945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9330" name="Group 2"/>
          <p:cNvGrpSpPr>
            <a:grpSpLocks/>
          </p:cNvGrpSpPr>
          <p:nvPr/>
        </p:nvGrpSpPr>
        <p:grpSpPr bwMode="auto">
          <a:xfrm>
            <a:off x="0" y="0"/>
            <a:ext cx="9144000" cy="6858000"/>
            <a:chOff x="0" y="0"/>
            <a:chExt cx="5760" cy="4320"/>
          </a:xfrm>
        </p:grpSpPr>
        <p:sp>
          <p:nvSpPr>
            <p:cNvPr id="99331"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n-GB" sz="2215">
                <a:latin typeface="Times New Roman" pitchFamily="18" charset="0"/>
              </a:endParaRPr>
            </a:p>
          </p:txBody>
        </p:sp>
        <p:sp>
          <p:nvSpPr>
            <p:cNvPr id="99332"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endParaRPr lang="en-GB" sz="2215">
                <a:latin typeface="Times New Roman" pitchFamily="18" charset="0"/>
              </a:endParaRPr>
            </a:p>
          </p:txBody>
        </p:sp>
        <p:grpSp>
          <p:nvGrpSpPr>
            <p:cNvPr id="99333" name="Group 5"/>
            <p:cNvGrpSpPr>
              <a:grpSpLocks/>
            </p:cNvGrpSpPr>
            <p:nvPr/>
          </p:nvGrpSpPr>
          <p:grpSpPr bwMode="auto">
            <a:xfrm>
              <a:off x="0" y="672"/>
              <a:ext cx="1806" cy="1989"/>
              <a:chOff x="0" y="672"/>
              <a:chExt cx="1806" cy="1989"/>
            </a:xfrm>
          </p:grpSpPr>
          <p:sp>
            <p:nvSpPr>
              <p:cNvPr id="99334"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endParaRPr lang="en-GB" sz="2215">
                  <a:latin typeface="Times New Roman" pitchFamily="18" charset="0"/>
                </a:endParaRPr>
              </a:p>
            </p:txBody>
          </p:sp>
          <p:sp>
            <p:nvSpPr>
              <p:cNvPr id="99335"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endParaRPr lang="en-GB" sz="2215">
                  <a:latin typeface="Times New Roman" pitchFamily="18" charset="0"/>
                </a:endParaRPr>
              </a:p>
            </p:txBody>
          </p:sp>
          <p:sp>
            <p:nvSpPr>
              <p:cNvPr id="99336"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endParaRPr lang="en-GB" sz="2215">
                  <a:latin typeface="Times New Roman" pitchFamily="18" charset="0"/>
                </a:endParaRPr>
              </a:p>
            </p:txBody>
          </p:sp>
          <p:sp>
            <p:nvSpPr>
              <p:cNvPr id="99337"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endParaRPr lang="en-GB" sz="2215">
                  <a:latin typeface="Times New Roman" pitchFamily="18" charset="0"/>
                </a:endParaRPr>
              </a:p>
            </p:txBody>
          </p:sp>
          <p:sp>
            <p:nvSpPr>
              <p:cNvPr id="99338"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endParaRPr lang="en-GB" sz="2215">
                  <a:latin typeface="Times New Roman" pitchFamily="18" charset="0"/>
                </a:endParaRPr>
              </a:p>
            </p:txBody>
          </p:sp>
          <p:sp>
            <p:nvSpPr>
              <p:cNvPr id="99339"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endParaRPr lang="en-GB" sz="2215">
                  <a:latin typeface="Times New Roman" pitchFamily="18" charset="0"/>
                </a:endParaRPr>
              </a:p>
            </p:txBody>
          </p:sp>
          <p:sp>
            <p:nvSpPr>
              <p:cNvPr id="99340"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endParaRPr lang="en-GB" sz="2215">
                  <a:latin typeface="Times New Roman" pitchFamily="18" charset="0"/>
                </a:endParaRPr>
              </a:p>
            </p:txBody>
          </p:sp>
          <p:sp>
            <p:nvSpPr>
              <p:cNvPr id="99341"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endParaRPr lang="en-GB" sz="2215">
                  <a:latin typeface="Times New Roman" pitchFamily="18" charset="0"/>
                </a:endParaRPr>
              </a:p>
            </p:txBody>
          </p:sp>
          <p:sp>
            <p:nvSpPr>
              <p:cNvPr id="99342"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endParaRPr lang="en-GB" sz="2215">
                  <a:latin typeface="Times New Roman" pitchFamily="18" charset="0"/>
                </a:endParaRPr>
              </a:p>
            </p:txBody>
          </p:sp>
          <p:sp>
            <p:nvSpPr>
              <p:cNvPr id="99343"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endParaRPr lang="en-GB" sz="2215">
                  <a:latin typeface="Times New Roman" pitchFamily="18" charset="0"/>
                </a:endParaRPr>
              </a:p>
            </p:txBody>
          </p:sp>
        </p:grpSp>
      </p:grpSp>
      <p:sp>
        <p:nvSpPr>
          <p:cNvPr id="99344" name="Rectangle 16"/>
          <p:cNvSpPr>
            <a:spLocks noGrp="1" noChangeArrowheads="1"/>
          </p:cNvSpPr>
          <p:nvPr>
            <p:ph type="dt" sz="half" idx="2"/>
          </p:nvPr>
        </p:nvSpPr>
        <p:spPr>
          <a:xfrm>
            <a:off x="457200" y="6248400"/>
            <a:ext cx="2133600" cy="457200"/>
          </a:xfrm>
        </p:spPr>
        <p:txBody>
          <a:bodyPr/>
          <a:lstStyle>
            <a:lvl1pPr>
              <a:defRPr/>
            </a:lvl1pPr>
          </a:lstStyle>
          <a:p>
            <a:endParaRPr lang="en-US"/>
          </a:p>
        </p:txBody>
      </p:sp>
      <p:sp>
        <p:nvSpPr>
          <p:cNvPr id="99345" name="Rectangle 17"/>
          <p:cNvSpPr>
            <a:spLocks noGrp="1" noChangeArrowheads="1"/>
          </p:cNvSpPr>
          <p:nvPr>
            <p:ph type="ftr" sz="quarter" idx="3"/>
          </p:nvPr>
        </p:nvSpPr>
        <p:spPr/>
        <p:txBody>
          <a:bodyPr/>
          <a:lstStyle>
            <a:lvl1pPr>
              <a:defRPr/>
            </a:lvl1pPr>
          </a:lstStyle>
          <a:p>
            <a:endParaRPr lang="en-US"/>
          </a:p>
        </p:txBody>
      </p:sp>
      <p:sp>
        <p:nvSpPr>
          <p:cNvPr id="99346" name="Rectangle 18"/>
          <p:cNvSpPr>
            <a:spLocks noGrp="1" noChangeArrowheads="1"/>
          </p:cNvSpPr>
          <p:nvPr>
            <p:ph type="sldNum" sz="quarter" idx="4"/>
          </p:nvPr>
        </p:nvSpPr>
        <p:spPr/>
        <p:txBody>
          <a:bodyPr/>
          <a:lstStyle>
            <a:lvl1pPr>
              <a:defRPr/>
            </a:lvl1pPr>
          </a:lstStyle>
          <a:p>
            <a:fld id="{928B8021-518E-4444-803D-6368375A8850}" type="slidenum">
              <a:rPr lang="en-US"/>
              <a:pPr/>
              <a:t>‹#›</a:t>
            </a:fld>
            <a:endParaRPr lang="en-US"/>
          </a:p>
        </p:txBody>
      </p:sp>
      <p:sp>
        <p:nvSpPr>
          <p:cNvPr id="99347" name="Rectangle 19"/>
          <p:cNvSpPr>
            <a:spLocks noGrp="1" noChangeArrowheads="1"/>
          </p:cNvSpPr>
          <p:nvPr>
            <p:ph type="ctrTitle"/>
          </p:nvPr>
        </p:nvSpPr>
        <p:spPr>
          <a:xfrm>
            <a:off x="2971800" y="1828800"/>
            <a:ext cx="6019800" cy="2209800"/>
          </a:xfrm>
        </p:spPr>
        <p:txBody>
          <a:bodyPr/>
          <a:lstStyle>
            <a:lvl1pPr>
              <a:defRPr sz="4616">
                <a:solidFill>
                  <a:srgbClr val="FFFFFF"/>
                </a:solidFill>
              </a:defRPr>
            </a:lvl1pPr>
          </a:lstStyle>
          <a:p>
            <a:r>
              <a:rPr lang="en-US"/>
              <a:t>Click to edit Master title style</a:t>
            </a:r>
          </a:p>
        </p:txBody>
      </p:sp>
      <p:sp>
        <p:nvSpPr>
          <p:cNvPr id="9934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139"/>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FB33B30B-0559-45AF-BD4C-0A67DCE494A3}"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457200"/>
            <a:ext cx="6031523"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00FD6A94-7B7B-45BC-B182-11493A102A19}"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981200"/>
            <a:ext cx="8229600" cy="3886200"/>
          </a:xfrm>
        </p:spPr>
        <p:txBody>
          <a:bodyPr/>
          <a:lstStyle/>
          <a:p>
            <a:endParaRPr lang="en-GB"/>
          </a:p>
        </p:txBody>
      </p:sp>
      <p:sp>
        <p:nvSpPr>
          <p:cNvPr id="4" name="Footer Placeholder 3"/>
          <p:cNvSpPr>
            <a:spLocks noGrp="1"/>
          </p:cNvSpPr>
          <p:nvPr>
            <p:ph type="ftr" sz="quarter" idx="10"/>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1"/>
          </p:nvPr>
        </p:nvSpPr>
        <p:spPr>
          <a:xfrm>
            <a:off x="6553200" y="6248400"/>
            <a:ext cx="2133600" cy="457200"/>
          </a:xfrm>
        </p:spPr>
        <p:txBody>
          <a:bodyPr/>
          <a:lstStyle>
            <a:lvl1pPr>
              <a:defRPr/>
            </a:lvl1pPr>
          </a:lstStyle>
          <a:p>
            <a:fld id="{A33EFEC2-447E-47B5-82EC-485651B8DD4A}" type="slidenum">
              <a:rPr lang="en-US"/>
              <a:pPr/>
              <a:t>‹#›</a:t>
            </a:fld>
            <a:endParaRPr lang="en-US"/>
          </a:p>
        </p:txBody>
      </p:sp>
      <p:sp>
        <p:nvSpPr>
          <p:cNvPr id="6" name="Date Placeholder 5"/>
          <p:cNvSpPr>
            <a:spLocks noGrp="1"/>
          </p:cNvSpPr>
          <p:nvPr>
            <p:ph type="dt" sz="half" idx="12"/>
          </p:nvPr>
        </p:nvSpPr>
        <p:spPr>
          <a:xfrm>
            <a:off x="457200" y="6245225"/>
            <a:ext cx="2133600" cy="476250"/>
          </a:xfrm>
        </p:spPr>
        <p:txBody>
          <a:bodyPr/>
          <a:lstStyle>
            <a:lvl1pP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57188" y="1214422"/>
            <a:ext cx="8286750" cy="4714908"/>
          </a:xfrm>
          <a:prstGeom prst="rect">
            <a:avLst/>
          </a:prstGeom>
        </p:spPr>
        <p:txBody>
          <a:bodyPr/>
          <a:lstStyle>
            <a:lvl1pPr>
              <a:buNone/>
              <a:defRPr sz="2585">
                <a:solidFill>
                  <a:srgbClr val="658080"/>
                </a:solidFill>
                <a:latin typeface="Arial" pitchFamily="34" charset="0"/>
                <a:cs typeface="Arial" pitchFamily="34" charset="0"/>
              </a:defRPr>
            </a:lvl1pPr>
            <a:lvl2pPr>
              <a:buFont typeface="Arial" pitchFamily="34" charset="0"/>
              <a:buChar char="•"/>
              <a:defRPr sz="2215">
                <a:solidFill>
                  <a:srgbClr val="658080"/>
                </a:solidFill>
                <a:latin typeface="Arial" pitchFamily="34" charset="0"/>
                <a:cs typeface="Arial" pitchFamily="34" charset="0"/>
              </a:defRPr>
            </a:lvl2pPr>
            <a:lvl3pPr>
              <a:buFont typeface="Arial" pitchFamily="34" charset="0"/>
              <a:buChar char="–"/>
              <a:defRPr sz="1662">
                <a:solidFill>
                  <a:srgbClr val="658080"/>
                </a:solidFill>
                <a:latin typeface="Arial" pitchFamily="34" charset="0"/>
                <a:cs typeface="Arial" pitchFamily="34" charset="0"/>
              </a:defRPr>
            </a:lvl3pPr>
            <a:lvl4pPr>
              <a:buFont typeface="Arial" pitchFamily="34" charset="0"/>
              <a:buChar char="–"/>
              <a:defRPr sz="1292">
                <a:solidFill>
                  <a:srgbClr val="658080"/>
                </a:solidFill>
                <a:latin typeface="Arial" pitchFamily="34" charset="0"/>
                <a:cs typeface="Arial" pitchFamily="34" charset="0"/>
              </a:defRPr>
            </a:lvl4pPr>
            <a:lvl5pPr>
              <a:buFont typeface="Arial" pitchFamily="34" charset="0"/>
              <a:buChar char="•"/>
              <a:defRPr>
                <a:solidFill>
                  <a:srgbClr val="677D82"/>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6"/>
          <p:cNvSpPr>
            <a:spLocks noGrp="1"/>
          </p:cNvSpPr>
          <p:nvPr>
            <p:ph type="body" sz="quarter" idx="11"/>
          </p:nvPr>
        </p:nvSpPr>
        <p:spPr>
          <a:xfrm>
            <a:off x="357158" y="357168"/>
            <a:ext cx="8286808" cy="500043"/>
          </a:xfrm>
          <a:prstGeom prst="rect">
            <a:avLst/>
          </a:prstGeom>
        </p:spPr>
        <p:txBody>
          <a:bodyPr/>
          <a:lstStyle>
            <a:lvl1pPr>
              <a:buNone/>
              <a:defRPr sz="2585" b="1">
                <a:solidFill>
                  <a:srgbClr val="004090"/>
                </a:solidFill>
                <a:latin typeface="Arial" pitchFamily="34" charset="0"/>
                <a:cs typeface="Arial"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072162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132371F7-CEE0-4AF0-87BE-4D51F1612E4F}"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1"/>
            <a:ext cx="7772400" cy="1362075"/>
          </a:xfrm>
        </p:spPr>
        <p:txBody>
          <a:bodyPr anchor="t"/>
          <a:lstStyle>
            <a:lvl1pPr algn="l">
              <a:defRPr sz="3692"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93BB0EA1-6604-4695-83C9-111488B4725B}"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81200"/>
            <a:ext cx="4044462" cy="388620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2338" y="1981200"/>
            <a:ext cx="4044462" cy="388620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1602B4F-3055-4CC8-93F0-6C29671ADA64}"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270" y="1535113"/>
            <a:ext cx="4041531"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smtClean="0"/>
              <a:t>Click to edit Master text styles</a:t>
            </a:r>
          </a:p>
        </p:txBody>
      </p:sp>
      <p:sp>
        <p:nvSpPr>
          <p:cNvPr id="6" name="Content Placeholder 5"/>
          <p:cNvSpPr>
            <a:spLocks noGrp="1"/>
          </p:cNvSpPr>
          <p:nvPr>
            <p:ph sz="quarter" idx="4"/>
          </p:nvPr>
        </p:nvSpPr>
        <p:spPr>
          <a:xfrm>
            <a:off x="4645270" y="2174875"/>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4F0189C7-E73C-4E91-B7B7-8041E4B4D174}"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A139ACA1-5F09-4DE5-83C0-43B1BA6C5F0F}"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C39B2B38-D11A-4162-A07D-19CF903C6249}"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nchor="b"/>
          <a:lstStyle>
            <a:lvl1pPr algn="l">
              <a:defRPr sz="1846" b="1"/>
            </a:lvl1pPr>
          </a:lstStyle>
          <a:p>
            <a:r>
              <a:rPr lang="en-US" smtClean="0"/>
              <a:t>Click to edit Master title style</a:t>
            </a:r>
            <a:endParaRPr lang="en-GB"/>
          </a:p>
        </p:txBody>
      </p:sp>
      <p:sp>
        <p:nvSpPr>
          <p:cNvPr id="3" name="Content Placeholder 2"/>
          <p:cNvSpPr>
            <a:spLocks noGrp="1"/>
          </p:cNvSpPr>
          <p:nvPr>
            <p:ph idx="1"/>
          </p:nvPr>
        </p:nvSpPr>
        <p:spPr>
          <a:xfrm>
            <a:off x="3575538" y="273051"/>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1"/>
            <a:ext cx="3008435"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EA8A4E89-24C6-42F1-85B8-DFB8A3A8820C}"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1846"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lang="en-GB"/>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9B331C36-0522-4F0A-BB7D-8449E7C99AB2}"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108"/>
            </a:lvl1pPr>
          </a:lstStyle>
          <a:p>
            <a:endParaRPr lang="en-US"/>
          </a:p>
        </p:txBody>
      </p:sp>
      <p:sp>
        <p:nvSpPr>
          <p:cNvPr id="9830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108">
                <a:latin typeface="Arial Black" pitchFamily="34" charset="0"/>
              </a:defRPr>
            </a:lvl1pPr>
          </a:lstStyle>
          <a:p>
            <a:fld id="{54BE24D9-E976-4E65-98A0-3A8F250EA8A5}" type="slidenum">
              <a:rPr lang="en-US"/>
              <a:pPr/>
              <a:t>‹#›</a:t>
            </a:fld>
            <a:endParaRPr lang="en-US"/>
          </a:p>
        </p:txBody>
      </p:sp>
      <p:grpSp>
        <p:nvGrpSpPr>
          <p:cNvPr id="98308" name="Group 4"/>
          <p:cNvGrpSpPr>
            <a:grpSpLocks/>
          </p:cNvGrpSpPr>
          <p:nvPr/>
        </p:nvGrpSpPr>
        <p:grpSpPr bwMode="auto">
          <a:xfrm>
            <a:off x="0" y="0"/>
            <a:ext cx="9144000" cy="546100"/>
            <a:chOff x="0" y="0"/>
            <a:chExt cx="5760" cy="344"/>
          </a:xfrm>
        </p:grpSpPr>
        <p:sp>
          <p:nvSpPr>
            <p:cNvPr id="98309"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n-GB" sz="2215">
                <a:latin typeface="Times New Roman" pitchFamily="18" charset="0"/>
              </a:endParaRPr>
            </a:p>
          </p:txBody>
        </p:sp>
        <p:sp>
          <p:nvSpPr>
            <p:cNvPr id="98310"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endParaRPr lang="en-GB" sz="2215">
                <a:latin typeface="Times New Roman" pitchFamily="18" charset="0"/>
              </a:endParaRPr>
            </a:p>
          </p:txBody>
        </p:sp>
        <p:sp>
          <p:nvSpPr>
            <p:cNvPr id="98311"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endParaRPr lang="en-GB">
                <a:solidFill>
                  <a:schemeClr val="hlink"/>
                </a:solidFill>
              </a:endParaRPr>
            </a:p>
          </p:txBody>
        </p:sp>
        <p:sp>
          <p:nvSpPr>
            <p:cNvPr id="98312"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endParaRPr lang="en-GB">
                <a:solidFill>
                  <a:schemeClr val="hlink"/>
                </a:solidFill>
              </a:endParaRPr>
            </a:p>
          </p:txBody>
        </p:sp>
        <p:sp>
          <p:nvSpPr>
            <p:cNvPr id="98313"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endParaRPr lang="en-GB">
                <a:solidFill>
                  <a:schemeClr val="accent2"/>
                </a:solidFill>
              </a:endParaRPr>
            </a:p>
          </p:txBody>
        </p:sp>
        <p:sp>
          <p:nvSpPr>
            <p:cNvPr id="98314"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endParaRPr lang="en-GB">
                <a:solidFill>
                  <a:schemeClr val="hlink"/>
                </a:solidFill>
              </a:endParaRPr>
            </a:p>
          </p:txBody>
        </p:sp>
        <p:sp>
          <p:nvSpPr>
            <p:cNvPr id="98315"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endParaRPr lang="en-GB" sz="2215">
                <a:latin typeface="Times New Roman" pitchFamily="18" charset="0"/>
              </a:endParaRPr>
            </a:p>
          </p:txBody>
        </p:sp>
        <p:sp>
          <p:nvSpPr>
            <p:cNvPr id="98316"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endParaRPr lang="en-GB">
                <a:solidFill>
                  <a:schemeClr val="accent2"/>
                </a:solidFill>
              </a:endParaRPr>
            </a:p>
          </p:txBody>
        </p:sp>
        <p:sp>
          <p:nvSpPr>
            <p:cNvPr id="98317"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endParaRPr lang="en-GB">
                <a:solidFill>
                  <a:schemeClr val="accent2"/>
                </a:solidFill>
              </a:endParaRPr>
            </a:p>
          </p:txBody>
        </p:sp>
      </p:grpSp>
      <p:sp>
        <p:nvSpPr>
          <p:cNvPr id="98318"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8319"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832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108"/>
            </a:lvl1pPr>
          </a:lstStyle>
          <a:p>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hdr="0" ftr="0" dt="0"/>
  <p:txStyles>
    <p:titleStyle>
      <a:lvl1pPr algn="l" rtl="0" fontAlgn="base">
        <a:spcBef>
          <a:spcPct val="0"/>
        </a:spcBef>
        <a:spcAft>
          <a:spcPct val="0"/>
        </a:spcAft>
        <a:defRPr sz="4062">
          <a:solidFill>
            <a:schemeClr val="tx1"/>
          </a:solidFill>
          <a:latin typeface="+mj-lt"/>
          <a:ea typeface="+mj-ea"/>
          <a:cs typeface="+mj-cs"/>
        </a:defRPr>
      </a:lvl1pPr>
      <a:lvl2pPr algn="l" rtl="0" fontAlgn="base">
        <a:spcBef>
          <a:spcPct val="0"/>
        </a:spcBef>
        <a:spcAft>
          <a:spcPct val="0"/>
        </a:spcAft>
        <a:defRPr sz="4062">
          <a:solidFill>
            <a:schemeClr val="tx1"/>
          </a:solidFill>
          <a:latin typeface="Arial" charset="0"/>
          <a:cs typeface="Arial" charset="0"/>
        </a:defRPr>
      </a:lvl2pPr>
      <a:lvl3pPr algn="l" rtl="0" fontAlgn="base">
        <a:spcBef>
          <a:spcPct val="0"/>
        </a:spcBef>
        <a:spcAft>
          <a:spcPct val="0"/>
        </a:spcAft>
        <a:defRPr sz="4062">
          <a:solidFill>
            <a:schemeClr val="tx1"/>
          </a:solidFill>
          <a:latin typeface="Arial" charset="0"/>
          <a:cs typeface="Arial" charset="0"/>
        </a:defRPr>
      </a:lvl3pPr>
      <a:lvl4pPr algn="l" rtl="0" fontAlgn="base">
        <a:spcBef>
          <a:spcPct val="0"/>
        </a:spcBef>
        <a:spcAft>
          <a:spcPct val="0"/>
        </a:spcAft>
        <a:defRPr sz="4062">
          <a:solidFill>
            <a:schemeClr val="tx1"/>
          </a:solidFill>
          <a:latin typeface="Arial" charset="0"/>
          <a:cs typeface="Arial" charset="0"/>
        </a:defRPr>
      </a:lvl4pPr>
      <a:lvl5pPr algn="l" rtl="0" fontAlgn="base">
        <a:spcBef>
          <a:spcPct val="0"/>
        </a:spcBef>
        <a:spcAft>
          <a:spcPct val="0"/>
        </a:spcAft>
        <a:defRPr sz="4062">
          <a:solidFill>
            <a:schemeClr val="tx1"/>
          </a:solidFill>
          <a:latin typeface="Arial" charset="0"/>
          <a:cs typeface="Arial" charset="0"/>
        </a:defRPr>
      </a:lvl5pPr>
      <a:lvl6pPr marL="422041" algn="l" rtl="0" fontAlgn="base">
        <a:spcBef>
          <a:spcPct val="0"/>
        </a:spcBef>
        <a:spcAft>
          <a:spcPct val="0"/>
        </a:spcAft>
        <a:defRPr sz="4062">
          <a:solidFill>
            <a:schemeClr val="tx1"/>
          </a:solidFill>
          <a:latin typeface="Arial" charset="0"/>
          <a:cs typeface="Arial" charset="0"/>
        </a:defRPr>
      </a:lvl6pPr>
      <a:lvl7pPr marL="844083" algn="l" rtl="0" fontAlgn="base">
        <a:spcBef>
          <a:spcPct val="0"/>
        </a:spcBef>
        <a:spcAft>
          <a:spcPct val="0"/>
        </a:spcAft>
        <a:defRPr sz="4062">
          <a:solidFill>
            <a:schemeClr val="tx1"/>
          </a:solidFill>
          <a:latin typeface="Arial" charset="0"/>
          <a:cs typeface="Arial" charset="0"/>
        </a:defRPr>
      </a:lvl7pPr>
      <a:lvl8pPr marL="1266124" algn="l" rtl="0" fontAlgn="base">
        <a:spcBef>
          <a:spcPct val="0"/>
        </a:spcBef>
        <a:spcAft>
          <a:spcPct val="0"/>
        </a:spcAft>
        <a:defRPr sz="4062">
          <a:solidFill>
            <a:schemeClr val="tx1"/>
          </a:solidFill>
          <a:latin typeface="Arial" charset="0"/>
          <a:cs typeface="Arial" charset="0"/>
        </a:defRPr>
      </a:lvl8pPr>
      <a:lvl9pPr marL="1688165" algn="l" rtl="0" fontAlgn="base">
        <a:spcBef>
          <a:spcPct val="0"/>
        </a:spcBef>
        <a:spcAft>
          <a:spcPct val="0"/>
        </a:spcAft>
        <a:defRPr sz="4062">
          <a:solidFill>
            <a:schemeClr val="tx1"/>
          </a:solidFill>
          <a:latin typeface="Arial" charset="0"/>
          <a:cs typeface="Arial" charset="0"/>
        </a:defRPr>
      </a:lvl9pPr>
    </p:titleStyle>
    <p:bodyStyle>
      <a:lvl1pPr marL="316531" indent="-316531" algn="l" rtl="0" fontAlgn="base">
        <a:spcBef>
          <a:spcPct val="20000"/>
        </a:spcBef>
        <a:spcAft>
          <a:spcPct val="0"/>
        </a:spcAft>
        <a:buClr>
          <a:schemeClr val="bg2"/>
        </a:buClr>
        <a:buSzPct val="75000"/>
        <a:buFont typeface="Wingdings" pitchFamily="2" charset="2"/>
        <a:buChar char="n"/>
        <a:defRPr sz="2954">
          <a:solidFill>
            <a:schemeClr val="tx1"/>
          </a:solidFill>
          <a:latin typeface="+mn-lt"/>
          <a:ea typeface="+mn-ea"/>
          <a:cs typeface="+mn-cs"/>
        </a:defRPr>
      </a:lvl1pPr>
      <a:lvl2pPr marL="685817" indent="-263776" algn="l" rtl="0" fontAlgn="base">
        <a:spcBef>
          <a:spcPct val="20000"/>
        </a:spcBef>
        <a:spcAft>
          <a:spcPct val="0"/>
        </a:spcAft>
        <a:buClr>
          <a:schemeClr val="accent2"/>
        </a:buClr>
        <a:buSzPct val="80000"/>
        <a:buFont typeface="Wingdings" pitchFamily="2" charset="2"/>
        <a:buChar char="¨"/>
        <a:defRPr sz="2585">
          <a:solidFill>
            <a:schemeClr val="tx1"/>
          </a:solidFill>
          <a:latin typeface="+mn-lt"/>
          <a:cs typeface="+mn-cs"/>
        </a:defRPr>
      </a:lvl2pPr>
      <a:lvl3pPr marL="1055103" indent="-211021" algn="l" rtl="0" fontAlgn="base">
        <a:spcBef>
          <a:spcPct val="20000"/>
        </a:spcBef>
        <a:spcAft>
          <a:spcPct val="0"/>
        </a:spcAft>
        <a:buClr>
          <a:schemeClr val="bg2"/>
        </a:buClr>
        <a:buSzPct val="65000"/>
        <a:buFont typeface="Wingdings" pitchFamily="2" charset="2"/>
        <a:buChar char="n"/>
        <a:defRPr sz="2215">
          <a:solidFill>
            <a:schemeClr val="tx1"/>
          </a:solidFill>
          <a:latin typeface="+mn-lt"/>
          <a:cs typeface="+mn-cs"/>
        </a:defRPr>
      </a:lvl3pPr>
      <a:lvl4pPr marL="1477145" indent="-211021" algn="l" rtl="0" fontAlgn="base">
        <a:spcBef>
          <a:spcPct val="20000"/>
        </a:spcBef>
        <a:spcAft>
          <a:spcPct val="0"/>
        </a:spcAft>
        <a:buClr>
          <a:schemeClr val="accent2"/>
        </a:buClr>
        <a:buSzPct val="70000"/>
        <a:buFont typeface="Wingdings" pitchFamily="2" charset="2"/>
        <a:buChar char="¨"/>
        <a:defRPr sz="1846">
          <a:solidFill>
            <a:schemeClr val="tx1"/>
          </a:solidFill>
          <a:latin typeface="+mn-lt"/>
          <a:cs typeface="+mn-cs"/>
        </a:defRPr>
      </a:lvl4pPr>
      <a:lvl5pPr marL="1899186"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5pPr>
      <a:lvl6pPr marL="2321227"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6pPr>
      <a:lvl7pPr marL="2743269"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7pPr>
      <a:lvl8pPr marL="3165310"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8pPr>
      <a:lvl9pPr marL="3587351"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ocialsciences.exeter.ac.uk/education/research/centres/centreforresearchinwriting/projects/grammarforwriting/interventionteacher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2910277" y="1833746"/>
            <a:ext cx="5948003" cy="1001556"/>
          </a:xfrm>
          <a:prstGeom prst="rect">
            <a:avLst/>
          </a:prstGeom>
          <a:noFill/>
          <a:ln w="9525">
            <a:noFill/>
            <a:miter lim="800000"/>
            <a:headEnd/>
            <a:tailEnd/>
          </a:ln>
          <a:effectLst/>
        </p:spPr>
        <p:txBody>
          <a:bodyPr wrap="square">
            <a:spAutoFit/>
          </a:bodyPr>
          <a:lstStyle/>
          <a:p>
            <a:r>
              <a:rPr lang="en-GB" sz="2954" b="1" dirty="0">
                <a:solidFill>
                  <a:schemeClr val="bg1"/>
                </a:solidFill>
              </a:rPr>
              <a:t>GRAMMAR FOR WRITING</a:t>
            </a:r>
          </a:p>
          <a:p>
            <a:r>
              <a:rPr lang="en-GB" sz="2954" b="1" dirty="0">
                <a:solidFill>
                  <a:schemeClr val="bg1"/>
                </a:solidFill>
              </a:rPr>
              <a:t>Choice and Control</a:t>
            </a:r>
            <a:r>
              <a:rPr lang="en-GB" sz="2954" b="1" dirty="0"/>
              <a:t>.</a:t>
            </a:r>
            <a:endParaRPr lang="en-GB" sz="2954" dirty="0"/>
          </a:p>
        </p:txBody>
      </p:sp>
      <p:pic>
        <p:nvPicPr>
          <p:cNvPr id="13317" name="Picture 5" descr="UniLogo"/>
          <p:cNvPicPr>
            <a:picLocks noChangeAspect="1" noChangeArrowheads="1"/>
          </p:cNvPicPr>
          <p:nvPr/>
        </p:nvPicPr>
        <p:blipFill>
          <a:blip r:embed="rId3" cstate="print"/>
          <a:srcRect/>
          <a:stretch>
            <a:fillRect/>
          </a:stretch>
        </p:blipFill>
        <p:spPr bwMode="auto">
          <a:xfrm>
            <a:off x="7077826" y="5539169"/>
            <a:ext cx="1661746" cy="685800"/>
          </a:xfrm>
          <a:prstGeom prst="rect">
            <a:avLst/>
          </a:prstGeom>
          <a:noFill/>
          <a:ln w="9525">
            <a:noFill/>
            <a:miter lim="800000"/>
            <a:headEnd/>
            <a:tailEnd/>
          </a:ln>
        </p:spPr>
      </p:pic>
      <p:sp>
        <p:nvSpPr>
          <p:cNvPr id="4" name="TextBox 3"/>
          <p:cNvSpPr txBox="1"/>
          <p:nvPr/>
        </p:nvSpPr>
        <p:spPr>
          <a:xfrm>
            <a:off x="2527774" y="4550027"/>
            <a:ext cx="4879765" cy="490134"/>
          </a:xfrm>
          <a:prstGeom prst="rect">
            <a:avLst/>
          </a:prstGeom>
          <a:noFill/>
        </p:spPr>
        <p:txBody>
          <a:bodyPr wrap="square" rtlCol="0">
            <a:spAutoFit/>
          </a:bodyPr>
          <a:lstStyle/>
          <a:p>
            <a:pPr algn="ctr"/>
            <a:endParaRPr lang="en-GB" sz="2585"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864" y="5539169"/>
            <a:ext cx="1654361" cy="602097"/>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927" y="368247"/>
            <a:ext cx="8229600" cy="1133154"/>
          </a:xfrm>
        </p:spPr>
        <p:txBody>
          <a:bodyPr/>
          <a:lstStyle/>
          <a:p>
            <a:r>
              <a:rPr lang="en-GB" sz="4400" dirty="0" smtClean="0">
                <a:effectLst>
                  <a:outerShdw blurRad="38100" dist="38100" dir="2700000" algn="tl">
                    <a:srgbClr val="000000">
                      <a:alpha val="43137"/>
                    </a:srgbClr>
                  </a:outerShdw>
                </a:effectLst>
              </a:rPr>
              <a:t>Grammar Subject Knowledge</a:t>
            </a:r>
            <a:endParaRPr lang="en-GB" sz="4400" dirty="0">
              <a:effectLst>
                <a:outerShdw blurRad="38100" dist="38100" dir="2700000" algn="tl">
                  <a:srgbClr val="000000">
                    <a:alpha val="43137"/>
                  </a:srgbClr>
                </a:outerShdw>
              </a:effectLst>
            </a:endParaRP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7396" y="1543206"/>
            <a:ext cx="2018776" cy="2417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http://isbn.abebooks.com/lbr/15/09/00996092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3002" y="4093689"/>
            <a:ext cx="1630184" cy="218979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9655" y="1634339"/>
            <a:ext cx="2459350" cy="2063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7847" y="3888147"/>
            <a:ext cx="1661723" cy="2363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1"/>
          </p:nvPr>
        </p:nvSpPr>
        <p:spPr/>
        <p:txBody>
          <a:bodyPr/>
          <a:lstStyle/>
          <a:p>
            <a:fld id="{132371F7-CEE0-4AF0-87BE-4D51F1612E4F}" type="slidenum">
              <a:rPr lang="en-US" smtClean="0"/>
              <a:pPr/>
              <a:t>10</a:t>
            </a:fld>
            <a:endParaRPr lang="en-US"/>
          </a:p>
        </p:txBody>
      </p:sp>
    </p:spTree>
    <p:extLst>
      <p:ext uri="{BB962C8B-B14F-4D97-AF65-F5344CB8AC3E}">
        <p14:creationId xmlns:p14="http://schemas.microsoft.com/office/powerpoint/2010/main" val="3159589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4400" dirty="0" smtClean="0">
                <a:effectLst>
                  <a:outerShdw blurRad="38100" dist="38100" dir="2700000" algn="tl">
                    <a:srgbClr val="000000">
                      <a:alpha val="43137"/>
                    </a:srgbClr>
                  </a:outerShdw>
                </a:effectLst>
              </a:rPr>
              <a:t>Phrase, clause, sentence?</a:t>
            </a:r>
            <a:endParaRPr lang="en-GB" sz="4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GB" sz="1846" i="1" dirty="0"/>
              <a:t>Beauty and the Beast - </a:t>
            </a:r>
            <a:r>
              <a:rPr lang="en-GB" sz="1846" dirty="0"/>
              <a:t>Geraldine </a:t>
            </a:r>
            <a:r>
              <a:rPr lang="en-GB" sz="1846" dirty="0" err="1"/>
              <a:t>McCaughrean</a:t>
            </a:r>
            <a:r>
              <a:rPr lang="en-GB" sz="1846" dirty="0"/>
              <a:t> (2000)</a:t>
            </a:r>
          </a:p>
          <a:p>
            <a:pPr marL="0" indent="0">
              <a:buNone/>
            </a:pPr>
            <a:endParaRPr lang="en-GB" sz="2585" i="1" dirty="0"/>
          </a:p>
          <a:p>
            <a:pPr marL="0" indent="0">
              <a:buNone/>
            </a:pPr>
            <a:endParaRPr lang="en-GB" sz="2585" i="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866" y="2752002"/>
            <a:ext cx="2535345" cy="3036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1"/>
          </p:nvPr>
        </p:nvSpPr>
        <p:spPr/>
        <p:txBody>
          <a:bodyPr/>
          <a:lstStyle/>
          <a:p>
            <a:fld id="{132371F7-CEE0-4AF0-87BE-4D51F1612E4F}" type="slidenum">
              <a:rPr lang="en-US" smtClean="0"/>
              <a:pPr/>
              <a:t>11</a:t>
            </a:fld>
            <a:endParaRPr lang="en-US"/>
          </a:p>
        </p:txBody>
      </p:sp>
    </p:spTree>
    <p:extLst>
      <p:ext uri="{BB962C8B-B14F-4D97-AF65-F5344CB8AC3E}">
        <p14:creationId xmlns:p14="http://schemas.microsoft.com/office/powerpoint/2010/main" val="3795439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smtClean="0">
                <a:effectLst>
                  <a:outerShdw blurRad="38100" dist="38100" dir="2700000" algn="tl">
                    <a:srgbClr val="000000">
                      <a:alpha val="43137"/>
                    </a:srgbClr>
                  </a:outerShdw>
                </a:effectLst>
              </a:rPr>
              <a:t>What’s in a clause?</a:t>
            </a:r>
            <a:endParaRPr lang="en-GB" sz="4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lgn="ctr">
              <a:buNone/>
            </a:pPr>
            <a:endParaRPr lang="en-GB"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12</a:t>
            </a:fld>
            <a:endParaRPr lang="en-US"/>
          </a:p>
        </p:txBody>
      </p:sp>
    </p:spTree>
    <p:extLst>
      <p:ext uri="{BB962C8B-B14F-4D97-AF65-F5344CB8AC3E}">
        <p14:creationId xmlns:p14="http://schemas.microsoft.com/office/powerpoint/2010/main" val="5772487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7188" y="1412776"/>
            <a:ext cx="8286750" cy="4516554"/>
          </a:xfrm>
        </p:spPr>
        <p:txBody>
          <a:bodyPr/>
          <a:lstStyle/>
          <a:p>
            <a:r>
              <a:rPr lang="en-GB" sz="1800" b="1" dirty="0" smtClean="0">
                <a:solidFill>
                  <a:srgbClr val="004090"/>
                </a:solidFill>
              </a:rPr>
              <a:t>Subject</a:t>
            </a:r>
          </a:p>
          <a:p>
            <a:r>
              <a:rPr lang="en-GB" sz="1800" b="1" dirty="0" smtClean="0">
                <a:solidFill>
                  <a:srgbClr val="FA0A21"/>
                </a:solidFill>
              </a:rPr>
              <a:t>Verb</a:t>
            </a:r>
          </a:p>
          <a:p>
            <a:r>
              <a:rPr lang="en-GB" sz="1800" b="1" dirty="0" smtClean="0">
                <a:solidFill>
                  <a:srgbClr val="004090"/>
                </a:solidFill>
              </a:rPr>
              <a:t>Object</a:t>
            </a:r>
          </a:p>
          <a:p>
            <a:r>
              <a:rPr lang="en-GB" sz="1800" b="1" dirty="0" smtClean="0">
                <a:solidFill>
                  <a:srgbClr val="00B050"/>
                </a:solidFill>
              </a:rPr>
              <a:t>Adverbial</a:t>
            </a:r>
          </a:p>
          <a:p>
            <a:r>
              <a:rPr lang="en-GB" sz="1800" b="1" dirty="0" smtClean="0">
                <a:solidFill>
                  <a:srgbClr val="00B0F0"/>
                </a:solidFill>
              </a:rPr>
              <a:t>Complement (adjective)</a:t>
            </a:r>
            <a:r>
              <a:rPr lang="en-GB" sz="1800" dirty="0" smtClean="0">
                <a:solidFill>
                  <a:srgbClr val="00B0F0"/>
                </a:solidFill>
              </a:rPr>
              <a:t> </a:t>
            </a:r>
            <a:r>
              <a:rPr lang="en-GB" sz="1800" dirty="0" smtClean="0">
                <a:solidFill>
                  <a:srgbClr val="677D82"/>
                </a:solidFill>
              </a:rPr>
              <a:t>/ </a:t>
            </a:r>
            <a:r>
              <a:rPr lang="en-GB" sz="1800" b="1" dirty="0" smtClean="0">
                <a:solidFill>
                  <a:srgbClr val="004090"/>
                </a:solidFill>
              </a:rPr>
              <a:t>Complement (noun)</a:t>
            </a:r>
          </a:p>
          <a:p>
            <a:endParaRPr lang="en-GB" sz="1600" b="1" dirty="0" smtClean="0">
              <a:solidFill>
                <a:srgbClr val="004090"/>
              </a:solidFill>
            </a:endParaRPr>
          </a:p>
          <a:p>
            <a:endParaRPr lang="en-GB" sz="1600" b="1" dirty="0" smtClean="0">
              <a:solidFill>
                <a:srgbClr val="004090"/>
              </a:solidFill>
            </a:endParaRPr>
          </a:p>
          <a:p>
            <a:r>
              <a:rPr lang="en-GB" b="1" dirty="0" smtClean="0">
                <a:solidFill>
                  <a:srgbClr val="0F4DBC"/>
                </a:solidFill>
              </a:rPr>
              <a:t>Gregor</a:t>
            </a:r>
            <a:r>
              <a:rPr lang="en-GB" b="1" dirty="0" smtClean="0">
                <a:solidFill>
                  <a:srgbClr val="58BC5A"/>
                </a:solidFill>
              </a:rPr>
              <a:t>  </a:t>
            </a:r>
            <a:r>
              <a:rPr lang="en-GB" b="1" dirty="0" smtClean="0">
                <a:solidFill>
                  <a:srgbClr val="FF0000"/>
                </a:solidFill>
              </a:rPr>
              <a:t>ate  </a:t>
            </a:r>
            <a:r>
              <a:rPr lang="en-GB" b="1" dirty="0" smtClean="0">
                <a:solidFill>
                  <a:srgbClr val="0F4DBC"/>
                </a:solidFill>
              </a:rPr>
              <a:t>bread </a:t>
            </a:r>
            <a:r>
              <a:rPr lang="en-GB" b="1" dirty="0" smtClean="0">
                <a:solidFill>
                  <a:srgbClr val="58BC5A"/>
                </a:solidFill>
              </a:rPr>
              <a:t> greedily</a:t>
            </a:r>
            <a:r>
              <a:rPr lang="en-GB" b="1" dirty="0" smtClean="0">
                <a:solidFill>
                  <a:schemeClr val="tx1"/>
                </a:solidFill>
              </a:rPr>
              <a:t>.</a:t>
            </a:r>
            <a:endParaRPr lang="en-GB" b="1" dirty="0" smtClean="0">
              <a:solidFill>
                <a:srgbClr val="58BC5A"/>
              </a:solidFill>
            </a:endParaRPr>
          </a:p>
          <a:p>
            <a:endParaRPr lang="en-GB" b="1" dirty="0">
              <a:solidFill>
                <a:srgbClr val="58BC5A"/>
              </a:solidFill>
            </a:endParaRPr>
          </a:p>
          <a:p>
            <a:r>
              <a:rPr lang="en-GB" b="1" dirty="0" smtClean="0">
                <a:solidFill>
                  <a:srgbClr val="0F4DBC"/>
                </a:solidFill>
              </a:rPr>
              <a:t>Beauty’s father </a:t>
            </a:r>
            <a:r>
              <a:rPr lang="en-GB" b="1" dirty="0" smtClean="0">
                <a:solidFill>
                  <a:srgbClr val="FF0000"/>
                </a:solidFill>
              </a:rPr>
              <a:t>was eating</a:t>
            </a:r>
            <a:r>
              <a:rPr lang="en-GB" b="1" dirty="0" smtClean="0">
                <a:solidFill>
                  <a:srgbClr val="58BC5A"/>
                </a:solidFill>
              </a:rPr>
              <a:t> </a:t>
            </a:r>
            <a:r>
              <a:rPr lang="en-GB" b="1" dirty="0" smtClean="0">
                <a:solidFill>
                  <a:srgbClr val="0F4DBC"/>
                </a:solidFill>
              </a:rPr>
              <a:t>the freshly baked bread </a:t>
            </a:r>
            <a:r>
              <a:rPr lang="en-GB" b="1" dirty="0" smtClean="0">
                <a:solidFill>
                  <a:srgbClr val="58BC5A"/>
                </a:solidFill>
              </a:rPr>
              <a:t>in the sumptuous palace.</a:t>
            </a:r>
          </a:p>
        </p:txBody>
      </p:sp>
      <p:sp>
        <p:nvSpPr>
          <p:cNvPr id="3" name="Text Placeholder 2"/>
          <p:cNvSpPr>
            <a:spLocks noGrp="1"/>
          </p:cNvSpPr>
          <p:nvPr>
            <p:ph type="body" sz="quarter" idx="11"/>
          </p:nvPr>
        </p:nvSpPr>
        <p:spPr>
          <a:xfrm>
            <a:off x="357159" y="404664"/>
            <a:ext cx="8286808" cy="767576"/>
          </a:xfrm>
        </p:spPr>
        <p:txBody>
          <a:bodyPr/>
          <a:lstStyle/>
          <a:p>
            <a:r>
              <a:rPr lang="en-GB" sz="4400" b="0" dirty="0" smtClean="0">
                <a:solidFill>
                  <a:schemeClr val="tx1"/>
                </a:solidFill>
                <a:effectLst>
                  <a:outerShdw blurRad="38100" dist="38100" dir="2700000" algn="tl">
                    <a:srgbClr val="000000">
                      <a:alpha val="43137"/>
                    </a:srgbClr>
                  </a:outerShdw>
                </a:effectLst>
              </a:rPr>
              <a:t>‘Slots’ in a clause</a:t>
            </a:r>
            <a:endParaRPr lang="en-GB" sz="4400" b="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528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815563" y="2679700"/>
            <a:ext cx="3690342" cy="2862322"/>
          </a:xfrm>
          <a:prstGeom prst="rect">
            <a:avLst/>
          </a:prstGeom>
          <a:noFill/>
        </p:spPr>
        <p:txBody>
          <a:bodyPr wrap="square" numCol="1" spcCol="180000" rtlCol="0">
            <a:spAutoFit/>
          </a:bodyPr>
          <a:lstStyle/>
          <a:p>
            <a:pPr eaLnBrk="1" hangingPunct="1">
              <a:lnSpc>
                <a:spcPct val="250000"/>
              </a:lnSpc>
            </a:pPr>
            <a:r>
              <a:rPr lang="en-US" dirty="0" smtClean="0">
                <a:cs typeface="Arial" charset="0"/>
              </a:rPr>
              <a:t>beneath </a:t>
            </a:r>
            <a:r>
              <a:rPr lang="en-US" dirty="0">
                <a:cs typeface="Arial" charset="0"/>
              </a:rPr>
              <a:t>their crystal skies</a:t>
            </a:r>
          </a:p>
          <a:p>
            <a:pPr eaLnBrk="1" hangingPunct="1">
              <a:lnSpc>
                <a:spcPct val="250000"/>
              </a:lnSpc>
            </a:pPr>
            <a:r>
              <a:rPr lang="en-US" dirty="0">
                <a:cs typeface="Arial" charset="0"/>
              </a:rPr>
              <a:t>life was so peaceful</a:t>
            </a:r>
          </a:p>
          <a:p>
            <a:pPr eaLnBrk="1" hangingPunct="1">
              <a:lnSpc>
                <a:spcPct val="250000"/>
              </a:lnSpc>
            </a:pPr>
            <a:r>
              <a:rPr lang="en-US" dirty="0" smtClean="0">
                <a:cs typeface="Arial" charset="0"/>
              </a:rPr>
              <a:t>the only house</a:t>
            </a:r>
          </a:p>
          <a:p>
            <a:pPr eaLnBrk="1" hangingPunct="1">
              <a:lnSpc>
                <a:spcPct val="250000"/>
              </a:lnSpc>
            </a:pPr>
            <a:r>
              <a:rPr lang="en-US" dirty="0" smtClean="0">
                <a:cs typeface="Arial" charset="0"/>
              </a:rPr>
              <a:t>summer grew weary</a:t>
            </a:r>
          </a:p>
        </p:txBody>
      </p:sp>
      <p:sp>
        <p:nvSpPr>
          <p:cNvPr id="4099" name="Text Placeholder 2"/>
          <p:cNvSpPr>
            <a:spLocks noGrp="1"/>
          </p:cNvSpPr>
          <p:nvPr>
            <p:ph type="body" sz="quarter" idx="11"/>
          </p:nvPr>
        </p:nvSpPr>
        <p:spPr bwMode="auto">
          <a:xfrm>
            <a:off x="474122" y="698591"/>
            <a:ext cx="7649308" cy="461596"/>
          </a:xfrm>
          <a:noFill/>
          <a:ln>
            <a:miter lim="800000"/>
            <a:headEnd/>
            <a:tailEnd/>
          </a:ln>
        </p:spPr>
        <p:txBody>
          <a:bodyPr vert="horz" wrap="square" lIns="84406" tIns="42203" rIns="84406" bIns="42203" numCol="1" anchor="t" anchorCtr="0" compatLnSpc="1">
            <a:prstTxWarp prst="textNoShape">
              <a:avLst/>
            </a:prstTxWarp>
            <a:normAutofit fontScale="25000" lnSpcReduction="20000"/>
          </a:bodyPr>
          <a:lstStyle/>
          <a:p>
            <a:pPr eaLnBrk="1" hangingPunct="1"/>
            <a:r>
              <a:rPr lang="en-GB" sz="13293" b="0" dirty="0">
                <a:solidFill>
                  <a:schemeClr val="tx1"/>
                </a:solidFill>
                <a:effectLst>
                  <a:outerShdw blurRad="38100" dist="38100" dir="2700000" algn="tl">
                    <a:srgbClr val="000000">
                      <a:alpha val="43137"/>
                    </a:srgbClr>
                  </a:outerShdw>
                </a:effectLst>
                <a:latin typeface="Arial" charset="0"/>
                <a:cs typeface="Arial" charset="0"/>
              </a:rPr>
              <a:t>Phrase, Clause or Sentence?</a:t>
            </a:r>
          </a:p>
          <a:p>
            <a:pPr eaLnBrk="1" hangingPunct="1"/>
            <a:r>
              <a:rPr lang="en-US" sz="10339" i="1" dirty="0">
                <a:solidFill>
                  <a:schemeClr val="tx1"/>
                </a:solidFill>
                <a:latin typeface="Arial" charset="0"/>
                <a:cs typeface="Arial" charset="0"/>
              </a:rPr>
              <a:t>Which is which?</a:t>
            </a:r>
          </a:p>
          <a:p>
            <a:pPr eaLnBrk="1" hangingPunct="1"/>
            <a:endParaRPr lang="en-GB" dirty="0" smtClean="0">
              <a:solidFill>
                <a:srgbClr val="658080"/>
              </a:solidFill>
              <a:latin typeface="Arial" charset="0"/>
              <a:cs typeface="Arial" charset="0"/>
            </a:endParaRPr>
          </a:p>
        </p:txBody>
      </p:sp>
      <p:grpSp>
        <p:nvGrpSpPr>
          <p:cNvPr id="11" name="Group 10"/>
          <p:cNvGrpSpPr/>
          <p:nvPr/>
        </p:nvGrpSpPr>
        <p:grpSpPr>
          <a:xfrm>
            <a:off x="3779912" y="5519866"/>
            <a:ext cx="2128500" cy="1079518"/>
            <a:chOff x="357189" y="5102697"/>
            <a:chExt cx="2342603" cy="1438114"/>
          </a:xfrm>
        </p:grpSpPr>
        <p:sp>
          <p:nvSpPr>
            <p:cNvPr id="6" name="Cloud Callout 5"/>
            <p:cNvSpPr/>
            <p:nvPr/>
          </p:nvSpPr>
          <p:spPr>
            <a:xfrm>
              <a:off x="899592" y="5357817"/>
              <a:ext cx="1800200" cy="571496"/>
            </a:xfrm>
            <a:prstGeom prst="cloudCallout">
              <a:avLst>
                <a:gd name="adj1" fmla="val -45854"/>
                <a:gd name="adj2" fmla="val -718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46" b="1" dirty="0"/>
                <a:t>clause?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189" y="5102697"/>
              <a:ext cx="542404" cy="1438114"/>
            </a:xfrm>
            <a:prstGeom prst="rect">
              <a:avLst/>
            </a:prstGeom>
          </p:spPr>
        </p:pic>
      </p:grpSp>
      <p:grpSp>
        <p:nvGrpSpPr>
          <p:cNvPr id="13" name="Group 12"/>
          <p:cNvGrpSpPr/>
          <p:nvPr/>
        </p:nvGrpSpPr>
        <p:grpSpPr>
          <a:xfrm>
            <a:off x="6812423" y="2166091"/>
            <a:ext cx="2131573" cy="2320881"/>
            <a:chOff x="7032826" y="2922754"/>
            <a:chExt cx="2057231" cy="2514288"/>
          </a:xfrm>
        </p:grpSpPr>
        <p:sp>
          <p:nvSpPr>
            <p:cNvPr id="5" name="Cloud Callout 4"/>
            <p:cNvSpPr/>
            <p:nvPr/>
          </p:nvSpPr>
          <p:spPr>
            <a:xfrm>
              <a:off x="7032826" y="2922754"/>
              <a:ext cx="2057231" cy="752025"/>
            </a:xfrm>
            <a:prstGeom prst="cloudCallout">
              <a:avLst>
                <a:gd name="adj1" fmla="val 11277"/>
                <a:gd name="adj2" fmla="val 985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46" b="1" dirty="0"/>
                <a:t>sentence?</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0248" y="3912809"/>
              <a:ext cx="1294036" cy="1524233"/>
            </a:xfrm>
            <a:prstGeom prst="rect">
              <a:avLst/>
            </a:prstGeom>
          </p:spPr>
        </p:pic>
      </p:grpSp>
      <p:grpSp>
        <p:nvGrpSpPr>
          <p:cNvPr id="15" name="Group 14"/>
          <p:cNvGrpSpPr/>
          <p:nvPr/>
        </p:nvGrpSpPr>
        <p:grpSpPr>
          <a:xfrm>
            <a:off x="4239655" y="944080"/>
            <a:ext cx="2326135" cy="1388355"/>
            <a:chOff x="4465898" y="183716"/>
            <a:chExt cx="2519980" cy="1504051"/>
          </a:xfrm>
        </p:grpSpPr>
        <p:sp>
          <p:nvSpPr>
            <p:cNvPr id="2" name="Cloud Callout 1"/>
            <p:cNvSpPr/>
            <p:nvPr/>
          </p:nvSpPr>
          <p:spPr>
            <a:xfrm>
              <a:off x="4465898" y="900671"/>
              <a:ext cx="1899843" cy="680634"/>
            </a:xfrm>
            <a:prstGeom prst="cloudCallout">
              <a:avLst>
                <a:gd name="adj1" fmla="val 63036"/>
                <a:gd name="adj2" fmla="val -1129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46" b="1" dirty="0"/>
                <a:t>phrase?</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5742" y="183716"/>
              <a:ext cx="620136" cy="1504051"/>
            </a:xfrm>
            <a:prstGeom prst="rect">
              <a:avLst/>
            </a:prstGeom>
          </p:spPr>
        </p:pic>
      </p:grpSp>
      <p:sp>
        <p:nvSpPr>
          <p:cNvPr id="14" name="TextBox 13"/>
          <p:cNvSpPr txBox="1"/>
          <p:nvPr/>
        </p:nvSpPr>
        <p:spPr>
          <a:xfrm>
            <a:off x="317990" y="1765889"/>
            <a:ext cx="4497573" cy="2862322"/>
          </a:xfrm>
          <a:prstGeom prst="rect">
            <a:avLst/>
          </a:prstGeom>
          <a:noFill/>
        </p:spPr>
        <p:txBody>
          <a:bodyPr wrap="square" numCol="1" spcCol="216000" rtlCol="0">
            <a:spAutoFit/>
          </a:bodyPr>
          <a:lstStyle/>
          <a:p>
            <a:pPr eaLnBrk="1" hangingPunct="1">
              <a:lnSpc>
                <a:spcPct val="250000"/>
              </a:lnSpc>
            </a:pPr>
            <a:r>
              <a:rPr lang="en-US" dirty="0">
                <a:cs typeface="Arial" charset="0"/>
              </a:rPr>
              <a:t>the noise was driving Peter crazy</a:t>
            </a:r>
          </a:p>
          <a:p>
            <a:pPr eaLnBrk="1" hangingPunct="1">
              <a:lnSpc>
                <a:spcPct val="250000"/>
              </a:lnSpc>
            </a:pPr>
            <a:r>
              <a:rPr lang="en-US" dirty="0">
                <a:cs typeface="Arial" charset="0"/>
              </a:rPr>
              <a:t>in the west of the city</a:t>
            </a:r>
          </a:p>
          <a:p>
            <a:pPr eaLnBrk="1" hangingPunct="1">
              <a:lnSpc>
                <a:spcPct val="250000"/>
              </a:lnSpc>
            </a:pPr>
            <a:r>
              <a:rPr lang="en-US" dirty="0">
                <a:cs typeface="Arial" charset="0"/>
              </a:rPr>
              <a:t>who had lived all his life in narrow streets</a:t>
            </a:r>
          </a:p>
          <a:p>
            <a:pPr eaLnBrk="1" hangingPunct="1">
              <a:lnSpc>
                <a:spcPct val="250000"/>
              </a:lnSpc>
            </a:pPr>
            <a:r>
              <a:rPr lang="en-US" dirty="0" smtClean="0">
                <a:cs typeface="Arial" charset="0"/>
              </a:rPr>
              <a:t>when </a:t>
            </a:r>
            <a:r>
              <a:rPr lang="en-US" dirty="0">
                <a:cs typeface="Arial" charset="0"/>
              </a:rPr>
              <a:t>it </a:t>
            </a:r>
            <a:r>
              <a:rPr lang="en-US" dirty="0" smtClean="0">
                <a:cs typeface="Arial" charset="0"/>
              </a:rPr>
              <a:t>rained</a:t>
            </a:r>
            <a:endParaRPr lang="en-US" dirty="0">
              <a:cs typeface="Arial" charset="0"/>
            </a:endParaRPr>
          </a:p>
        </p:txBody>
      </p:sp>
      <p:sp>
        <p:nvSpPr>
          <p:cNvPr id="16" name="TextBox 15"/>
          <p:cNvSpPr txBox="1"/>
          <p:nvPr/>
        </p:nvSpPr>
        <p:spPr>
          <a:xfrm>
            <a:off x="1366342" y="6076790"/>
            <a:ext cx="1610405" cy="376385"/>
          </a:xfrm>
          <a:prstGeom prst="rect">
            <a:avLst/>
          </a:prstGeom>
          <a:noFill/>
        </p:spPr>
        <p:txBody>
          <a:bodyPr wrap="square" rtlCol="0">
            <a:spAutoFit/>
          </a:bodyPr>
          <a:lstStyle/>
          <a:p>
            <a:r>
              <a:rPr lang="en-GB" sz="923" dirty="0">
                <a:solidFill>
                  <a:srgbClr val="677D82"/>
                </a:solidFill>
              </a:rPr>
              <a:t>from </a:t>
            </a:r>
            <a:r>
              <a:rPr lang="en-GB" sz="923" i="1" dirty="0">
                <a:solidFill>
                  <a:srgbClr val="677D82"/>
                </a:solidFill>
              </a:rPr>
              <a:t>The Paradise Garden </a:t>
            </a:r>
            <a:r>
              <a:rPr lang="en-GB" sz="923" dirty="0">
                <a:solidFill>
                  <a:srgbClr val="677D82"/>
                </a:solidFill>
              </a:rPr>
              <a:t>by Colin Thompson</a:t>
            </a:r>
          </a:p>
        </p:txBody>
      </p:sp>
      <p:pic>
        <p:nvPicPr>
          <p:cNvPr id="1026" name="Picture 2" descr="http://isbn.abebooks.com/lbr/15/09/009960921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990" y="5115107"/>
            <a:ext cx="1048352" cy="1408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7216" y="1916832"/>
            <a:ext cx="8286750" cy="4714908"/>
          </a:xfrm>
        </p:spPr>
        <p:txBody>
          <a:bodyPr/>
          <a:lstStyle/>
          <a:p>
            <a:pPr marL="0" indent="0">
              <a:lnSpc>
                <a:spcPct val="150000"/>
              </a:lnSpc>
              <a:spcAft>
                <a:spcPts val="600"/>
              </a:spcAft>
            </a:pPr>
            <a:r>
              <a:rPr lang="en-GB" sz="1800" dirty="0" smtClean="0">
                <a:solidFill>
                  <a:schemeClr val="tx1"/>
                </a:solidFill>
              </a:rPr>
              <a:t>A sentence:</a:t>
            </a:r>
          </a:p>
          <a:p>
            <a:pPr marL="457200" indent="-457200">
              <a:lnSpc>
                <a:spcPct val="150000"/>
              </a:lnSpc>
              <a:spcAft>
                <a:spcPts val="600"/>
              </a:spcAft>
              <a:buFont typeface="Wingdings" panose="05000000000000000000" pitchFamily="2" charset="2"/>
              <a:buChar char="q"/>
            </a:pPr>
            <a:r>
              <a:rPr lang="en-GB" sz="1800" dirty="0" smtClean="0">
                <a:solidFill>
                  <a:schemeClr val="tx1"/>
                </a:solidFill>
              </a:rPr>
              <a:t>Has at least a subject and a verb </a:t>
            </a:r>
            <a:r>
              <a:rPr lang="en-GB" sz="1800" dirty="0" err="1" smtClean="0">
                <a:solidFill>
                  <a:schemeClr val="tx1"/>
                </a:solidFill>
              </a:rPr>
              <a:t>e.g</a:t>
            </a:r>
            <a:r>
              <a:rPr lang="en-GB" sz="1800" dirty="0" smtClean="0">
                <a:solidFill>
                  <a:schemeClr val="tx1"/>
                </a:solidFill>
              </a:rPr>
              <a:t> </a:t>
            </a:r>
            <a:r>
              <a:rPr lang="en-GB" sz="1800" i="1" dirty="0" smtClean="0">
                <a:solidFill>
                  <a:schemeClr val="tx1"/>
                </a:solidFill>
              </a:rPr>
              <a:t>Beauty waited</a:t>
            </a:r>
            <a:r>
              <a:rPr lang="en-GB" sz="1800" dirty="0" smtClean="0">
                <a:solidFill>
                  <a:schemeClr val="tx1"/>
                </a:solidFill>
              </a:rPr>
              <a:t>. The verb is finite (has person and tense).</a:t>
            </a:r>
          </a:p>
          <a:p>
            <a:pPr marL="457200" indent="-457200">
              <a:lnSpc>
                <a:spcPct val="150000"/>
              </a:lnSpc>
              <a:spcAft>
                <a:spcPts val="600"/>
              </a:spcAft>
              <a:buFont typeface="Wingdings" panose="05000000000000000000" pitchFamily="2" charset="2"/>
              <a:buChar char="q"/>
            </a:pPr>
            <a:r>
              <a:rPr lang="en-GB" sz="1800" dirty="0" smtClean="0">
                <a:solidFill>
                  <a:schemeClr val="tx1"/>
                </a:solidFill>
              </a:rPr>
              <a:t>Has at least one clause but may have more (single clause sentence or multi-clause sentence). </a:t>
            </a:r>
            <a:r>
              <a:rPr lang="en-GB" sz="1800" i="1" dirty="0" smtClean="0">
                <a:solidFill>
                  <a:schemeClr val="tx1"/>
                </a:solidFill>
              </a:rPr>
              <a:t>When he looked up, he was not out of doors at all.</a:t>
            </a:r>
            <a:endParaRPr lang="en-GB" sz="1800" dirty="0" smtClean="0">
              <a:solidFill>
                <a:schemeClr val="tx1"/>
              </a:solidFill>
            </a:endParaRPr>
          </a:p>
          <a:p>
            <a:pPr marL="457200" indent="-457200">
              <a:lnSpc>
                <a:spcPct val="150000"/>
              </a:lnSpc>
              <a:spcAft>
                <a:spcPts val="600"/>
              </a:spcAft>
              <a:buFont typeface="Wingdings" panose="05000000000000000000" pitchFamily="2" charset="2"/>
              <a:buChar char="q"/>
            </a:pPr>
            <a:r>
              <a:rPr lang="en-GB" sz="1800" dirty="0" smtClean="0">
                <a:solidFill>
                  <a:schemeClr val="tx1"/>
                </a:solidFill>
              </a:rPr>
              <a:t>Begins with a capital letter and finishes with ‘end punctuation’. </a:t>
            </a:r>
          </a:p>
          <a:p>
            <a:pPr marL="457200" indent="-457200">
              <a:buFont typeface="Arial" panose="020B0604020202020204" pitchFamily="34" charset="0"/>
              <a:buChar char="•"/>
            </a:pPr>
            <a:endParaRPr lang="en-GB" dirty="0" smtClean="0"/>
          </a:p>
          <a:p>
            <a:pPr marL="0" indent="0"/>
            <a:endParaRPr lang="en-GB" dirty="0" smtClean="0"/>
          </a:p>
        </p:txBody>
      </p:sp>
      <p:sp>
        <p:nvSpPr>
          <p:cNvPr id="3" name="Text Placeholder 2"/>
          <p:cNvSpPr>
            <a:spLocks noGrp="1"/>
          </p:cNvSpPr>
          <p:nvPr>
            <p:ph type="body" sz="quarter" idx="11"/>
          </p:nvPr>
        </p:nvSpPr>
        <p:spPr>
          <a:xfrm>
            <a:off x="251520" y="357168"/>
            <a:ext cx="8784976" cy="983600"/>
          </a:xfrm>
        </p:spPr>
        <p:txBody>
          <a:bodyPr/>
          <a:lstStyle/>
          <a:p>
            <a:r>
              <a:rPr lang="en-GB" sz="4200" b="0" dirty="0" smtClean="0">
                <a:solidFill>
                  <a:schemeClr val="tx1"/>
                </a:solidFill>
                <a:effectLst>
                  <a:outerShdw blurRad="38100" dist="38100" dir="2700000" algn="tl">
                    <a:srgbClr val="000000">
                      <a:alpha val="43137"/>
                    </a:srgbClr>
                  </a:outerShdw>
                </a:effectLst>
              </a:rPr>
              <a:t>Big Ideas: Phrase, clause, sentence</a:t>
            </a:r>
            <a:endParaRPr lang="en-GB" sz="4200" b="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24399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7188" y="1214422"/>
            <a:ext cx="8286750" cy="5310922"/>
          </a:xfrm>
        </p:spPr>
        <p:txBody>
          <a:bodyPr/>
          <a:lstStyle/>
          <a:p>
            <a:pPr marL="0" indent="0">
              <a:lnSpc>
                <a:spcPct val="150000"/>
              </a:lnSpc>
              <a:spcAft>
                <a:spcPts val="600"/>
              </a:spcAft>
            </a:pPr>
            <a:r>
              <a:rPr lang="en-GB" sz="1800" dirty="0">
                <a:solidFill>
                  <a:schemeClr val="tx1"/>
                </a:solidFill>
              </a:rPr>
              <a:t>A </a:t>
            </a:r>
            <a:r>
              <a:rPr lang="en-GB" sz="1800" dirty="0" smtClean="0">
                <a:solidFill>
                  <a:schemeClr val="tx1"/>
                </a:solidFill>
              </a:rPr>
              <a:t>clause:</a:t>
            </a:r>
            <a:endParaRPr lang="en-GB" sz="1800" dirty="0">
              <a:solidFill>
                <a:schemeClr val="tx1"/>
              </a:solidFill>
            </a:endParaRPr>
          </a:p>
          <a:p>
            <a:pPr marL="457200" indent="-457200">
              <a:lnSpc>
                <a:spcPct val="150000"/>
              </a:lnSpc>
              <a:spcAft>
                <a:spcPts val="600"/>
              </a:spcAft>
              <a:buFont typeface="Wingdings" panose="05000000000000000000" pitchFamily="2" charset="2"/>
              <a:buChar char="q"/>
            </a:pPr>
            <a:r>
              <a:rPr lang="en-GB" sz="1800" dirty="0">
                <a:solidFill>
                  <a:schemeClr val="tx1"/>
                </a:solidFill>
              </a:rPr>
              <a:t>H</a:t>
            </a:r>
            <a:r>
              <a:rPr lang="en-GB" sz="1800" dirty="0" smtClean="0">
                <a:solidFill>
                  <a:schemeClr val="tx1"/>
                </a:solidFill>
              </a:rPr>
              <a:t>as </a:t>
            </a:r>
            <a:r>
              <a:rPr lang="en-GB" sz="1800" dirty="0">
                <a:solidFill>
                  <a:schemeClr val="tx1"/>
                </a:solidFill>
              </a:rPr>
              <a:t>to have a verb (finite or non-finite</a:t>
            </a:r>
            <a:r>
              <a:rPr lang="en-GB" sz="1800" dirty="0" smtClean="0">
                <a:solidFill>
                  <a:schemeClr val="tx1"/>
                </a:solidFill>
              </a:rPr>
              <a:t>) and usually has a subject although this may be implied.</a:t>
            </a:r>
          </a:p>
          <a:p>
            <a:pPr marL="457200" indent="-457200">
              <a:lnSpc>
                <a:spcPct val="150000"/>
              </a:lnSpc>
              <a:spcAft>
                <a:spcPts val="600"/>
              </a:spcAft>
              <a:buFont typeface="Wingdings" panose="05000000000000000000" pitchFamily="2" charset="2"/>
              <a:buChar char="q"/>
            </a:pPr>
            <a:r>
              <a:rPr lang="en-GB" sz="1800" dirty="0">
                <a:solidFill>
                  <a:schemeClr val="tx1"/>
                </a:solidFill>
              </a:rPr>
              <a:t>May make grammatical sense on its own  and be a single clause/simple sentence OR a main clause in a multi-clause sentence</a:t>
            </a:r>
            <a:r>
              <a:rPr lang="en-GB" sz="1800" dirty="0" smtClean="0">
                <a:solidFill>
                  <a:schemeClr val="tx1"/>
                </a:solidFill>
              </a:rPr>
              <a:t>. </a:t>
            </a:r>
            <a:r>
              <a:rPr lang="en-GB" sz="1800" dirty="0" err="1" smtClean="0">
                <a:solidFill>
                  <a:schemeClr val="tx1"/>
                </a:solidFill>
              </a:rPr>
              <a:t>Eg</a:t>
            </a:r>
            <a:r>
              <a:rPr lang="en-GB" sz="1800" dirty="0" smtClean="0">
                <a:solidFill>
                  <a:schemeClr val="tx1"/>
                </a:solidFill>
              </a:rPr>
              <a:t> </a:t>
            </a:r>
            <a:r>
              <a:rPr lang="en-GB" sz="1800" b="1" i="1" dirty="0" smtClean="0">
                <a:solidFill>
                  <a:schemeClr val="tx1"/>
                </a:solidFill>
              </a:rPr>
              <a:t>Gregor ate bread </a:t>
            </a:r>
            <a:r>
              <a:rPr lang="en-GB" sz="1800" i="1" dirty="0" smtClean="0">
                <a:solidFill>
                  <a:schemeClr val="tx1"/>
                </a:solidFill>
              </a:rPr>
              <a:t>because he was hungry.</a:t>
            </a:r>
            <a:endParaRPr lang="en-GB" sz="1800" i="1" dirty="0">
              <a:solidFill>
                <a:schemeClr val="tx1"/>
              </a:solidFill>
            </a:endParaRPr>
          </a:p>
          <a:p>
            <a:pPr marL="457200" indent="-457200">
              <a:lnSpc>
                <a:spcPct val="150000"/>
              </a:lnSpc>
              <a:spcAft>
                <a:spcPts val="600"/>
              </a:spcAft>
              <a:buFont typeface="Wingdings" panose="05000000000000000000" pitchFamily="2" charset="2"/>
              <a:buChar char="q"/>
            </a:pPr>
            <a:r>
              <a:rPr lang="en-GB" sz="1800" dirty="0" smtClean="0">
                <a:solidFill>
                  <a:schemeClr val="tx1"/>
                </a:solidFill>
              </a:rPr>
              <a:t>May start with a subordinating conjunction </a:t>
            </a:r>
            <a:r>
              <a:rPr lang="en-GB" sz="1800" dirty="0" err="1" smtClean="0">
                <a:solidFill>
                  <a:schemeClr val="tx1"/>
                </a:solidFill>
              </a:rPr>
              <a:t>eg</a:t>
            </a:r>
            <a:r>
              <a:rPr lang="en-GB" sz="1800" dirty="0" smtClean="0">
                <a:solidFill>
                  <a:schemeClr val="tx1"/>
                </a:solidFill>
              </a:rPr>
              <a:t> </a:t>
            </a:r>
            <a:r>
              <a:rPr lang="en-GB" sz="1800" i="1" dirty="0" smtClean="0">
                <a:solidFill>
                  <a:schemeClr val="tx1"/>
                </a:solidFill>
              </a:rPr>
              <a:t>if, because, when, although</a:t>
            </a:r>
            <a:r>
              <a:rPr lang="en-GB" sz="1800" dirty="0" smtClean="0">
                <a:solidFill>
                  <a:schemeClr val="tx1"/>
                </a:solidFill>
              </a:rPr>
              <a:t>. This type of clause (subordinate) is  dependent on a main clause to make complete grammatical sense </a:t>
            </a:r>
            <a:r>
              <a:rPr lang="en-GB" sz="1800" dirty="0" err="1" smtClean="0">
                <a:solidFill>
                  <a:schemeClr val="tx1"/>
                </a:solidFill>
              </a:rPr>
              <a:t>eg</a:t>
            </a:r>
            <a:r>
              <a:rPr lang="en-GB" sz="1800" dirty="0" smtClean="0">
                <a:solidFill>
                  <a:schemeClr val="tx1"/>
                </a:solidFill>
              </a:rPr>
              <a:t> </a:t>
            </a:r>
            <a:r>
              <a:rPr lang="en-GB" sz="1800" i="1" dirty="0" smtClean="0">
                <a:solidFill>
                  <a:schemeClr val="tx1"/>
                </a:solidFill>
              </a:rPr>
              <a:t>Gregor </a:t>
            </a:r>
            <a:r>
              <a:rPr lang="en-GB" sz="1800" i="1" dirty="0">
                <a:solidFill>
                  <a:schemeClr val="tx1"/>
                </a:solidFill>
              </a:rPr>
              <a:t>ate bread </a:t>
            </a:r>
            <a:r>
              <a:rPr lang="en-GB" sz="1800" b="1" i="1" dirty="0">
                <a:solidFill>
                  <a:schemeClr val="tx1"/>
                </a:solidFill>
              </a:rPr>
              <a:t>because he was hungry.</a:t>
            </a:r>
            <a:endParaRPr lang="en-GB" sz="1800" b="1" i="1" dirty="0" smtClean="0">
              <a:solidFill>
                <a:schemeClr val="tx1"/>
              </a:solidFill>
            </a:endParaRPr>
          </a:p>
          <a:p>
            <a:pPr marL="0" indent="0"/>
            <a:endParaRPr lang="en-GB" dirty="0" smtClean="0"/>
          </a:p>
          <a:p>
            <a:pPr marL="0" indent="0"/>
            <a:endParaRPr lang="en-GB" dirty="0"/>
          </a:p>
          <a:p>
            <a:endParaRPr lang="en-GB" dirty="0"/>
          </a:p>
        </p:txBody>
      </p:sp>
      <p:sp>
        <p:nvSpPr>
          <p:cNvPr id="3" name="Text Placeholder 2"/>
          <p:cNvSpPr>
            <a:spLocks noGrp="1"/>
          </p:cNvSpPr>
          <p:nvPr>
            <p:ph type="body" sz="quarter" idx="11"/>
          </p:nvPr>
        </p:nvSpPr>
        <p:spPr>
          <a:xfrm>
            <a:off x="251520" y="357168"/>
            <a:ext cx="8784976" cy="767576"/>
          </a:xfrm>
        </p:spPr>
        <p:txBody>
          <a:bodyPr/>
          <a:lstStyle/>
          <a:p>
            <a:r>
              <a:rPr lang="en-GB" sz="4200" b="0" dirty="0">
                <a:solidFill>
                  <a:schemeClr val="tx1"/>
                </a:solidFill>
                <a:effectLst>
                  <a:outerShdw blurRad="38100" dist="38100" dir="2700000" algn="tl">
                    <a:srgbClr val="000000">
                      <a:alpha val="43137"/>
                    </a:srgbClr>
                  </a:outerShdw>
                </a:effectLst>
              </a:rPr>
              <a:t>Big Ideas: Phrase, clause, </a:t>
            </a:r>
            <a:r>
              <a:rPr lang="en-GB" sz="4200" b="0" dirty="0" smtClean="0">
                <a:solidFill>
                  <a:schemeClr val="tx1"/>
                </a:solidFill>
                <a:effectLst>
                  <a:outerShdw blurRad="38100" dist="38100" dir="2700000" algn="tl">
                    <a:srgbClr val="000000">
                      <a:alpha val="43137"/>
                    </a:srgbClr>
                  </a:outerShdw>
                </a:effectLst>
              </a:rPr>
              <a:t>sentence</a:t>
            </a:r>
            <a:endParaRPr lang="en-GB" sz="4200" b="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22172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7188" y="1628800"/>
            <a:ext cx="8286750" cy="4300530"/>
          </a:xfrm>
        </p:spPr>
        <p:txBody>
          <a:bodyPr/>
          <a:lstStyle/>
          <a:p>
            <a:pPr>
              <a:lnSpc>
                <a:spcPct val="150000"/>
              </a:lnSpc>
              <a:spcAft>
                <a:spcPts val="600"/>
              </a:spcAft>
            </a:pPr>
            <a:r>
              <a:rPr lang="en-GB" sz="1800" dirty="0" smtClean="0">
                <a:solidFill>
                  <a:schemeClr val="tx1"/>
                </a:solidFill>
              </a:rPr>
              <a:t>A phrase:</a:t>
            </a:r>
          </a:p>
          <a:p>
            <a:pPr marL="457200" indent="-457200">
              <a:lnSpc>
                <a:spcPct val="150000"/>
              </a:lnSpc>
              <a:spcAft>
                <a:spcPts val="600"/>
              </a:spcAft>
              <a:buFont typeface="Wingdings" panose="05000000000000000000" pitchFamily="2" charset="2"/>
              <a:buChar char="q"/>
            </a:pPr>
            <a:r>
              <a:rPr lang="en-GB" sz="1800" dirty="0">
                <a:solidFill>
                  <a:schemeClr val="tx1"/>
                </a:solidFill>
              </a:rPr>
              <a:t>i</a:t>
            </a:r>
            <a:r>
              <a:rPr lang="en-GB" sz="1800" dirty="0" smtClean="0">
                <a:solidFill>
                  <a:schemeClr val="tx1"/>
                </a:solidFill>
              </a:rPr>
              <a:t>s a group of words clustered around a head word. The head word give the phase its name </a:t>
            </a:r>
            <a:r>
              <a:rPr lang="en-GB" sz="1800" dirty="0" err="1" smtClean="0">
                <a:solidFill>
                  <a:schemeClr val="tx1"/>
                </a:solidFill>
              </a:rPr>
              <a:t>e.g</a:t>
            </a:r>
            <a:r>
              <a:rPr lang="en-GB" sz="1800" dirty="0" smtClean="0">
                <a:solidFill>
                  <a:schemeClr val="tx1"/>
                </a:solidFill>
              </a:rPr>
              <a:t>  noun phrase - </a:t>
            </a:r>
            <a:r>
              <a:rPr lang="en-GB" sz="1800" i="1" dirty="0" smtClean="0">
                <a:solidFill>
                  <a:schemeClr val="tx1"/>
                </a:solidFill>
              </a:rPr>
              <a:t>his </a:t>
            </a:r>
            <a:r>
              <a:rPr lang="en-GB" sz="1800" b="1" i="1" dirty="0" smtClean="0">
                <a:solidFill>
                  <a:schemeClr val="tx1"/>
                </a:solidFill>
              </a:rPr>
              <a:t>horse</a:t>
            </a:r>
            <a:r>
              <a:rPr lang="en-GB" sz="1800" b="1" dirty="0" smtClean="0">
                <a:solidFill>
                  <a:schemeClr val="tx1"/>
                </a:solidFill>
              </a:rPr>
              <a:t>; </a:t>
            </a:r>
            <a:r>
              <a:rPr lang="en-GB" sz="1800" dirty="0" smtClean="0">
                <a:solidFill>
                  <a:schemeClr val="tx1"/>
                </a:solidFill>
              </a:rPr>
              <a:t>adverbial phrase – </a:t>
            </a:r>
            <a:r>
              <a:rPr lang="en-GB" sz="1800" i="1" dirty="0" smtClean="0">
                <a:solidFill>
                  <a:schemeClr val="tx1"/>
                </a:solidFill>
              </a:rPr>
              <a:t>very </a:t>
            </a:r>
            <a:r>
              <a:rPr lang="en-GB" sz="1800" b="1" i="1" dirty="0" smtClean="0">
                <a:solidFill>
                  <a:schemeClr val="tx1"/>
                </a:solidFill>
              </a:rPr>
              <a:t>warily;</a:t>
            </a:r>
          </a:p>
          <a:p>
            <a:pPr marL="457200" indent="-457200">
              <a:lnSpc>
                <a:spcPct val="150000"/>
              </a:lnSpc>
              <a:spcAft>
                <a:spcPts val="600"/>
              </a:spcAft>
              <a:buFont typeface="Wingdings" panose="05000000000000000000" pitchFamily="2" charset="2"/>
              <a:buChar char="q"/>
            </a:pPr>
            <a:r>
              <a:rPr lang="en-GB" sz="1800" dirty="0">
                <a:solidFill>
                  <a:schemeClr val="tx1"/>
                </a:solidFill>
              </a:rPr>
              <a:t>f</a:t>
            </a:r>
            <a:r>
              <a:rPr lang="en-GB" sz="1800" dirty="0" smtClean="0">
                <a:solidFill>
                  <a:schemeClr val="tx1"/>
                </a:solidFill>
              </a:rPr>
              <a:t>ills a ‘slot’ in a clause </a:t>
            </a:r>
            <a:r>
              <a:rPr lang="en-GB" sz="1800" dirty="0" err="1" smtClean="0">
                <a:solidFill>
                  <a:schemeClr val="tx1"/>
                </a:solidFill>
              </a:rPr>
              <a:t>e.g</a:t>
            </a:r>
            <a:r>
              <a:rPr lang="en-GB" sz="1800" dirty="0" smtClean="0">
                <a:solidFill>
                  <a:schemeClr val="tx1"/>
                </a:solidFill>
              </a:rPr>
              <a:t> SVOAC;</a:t>
            </a:r>
          </a:p>
          <a:p>
            <a:pPr marL="457200" indent="-457200">
              <a:lnSpc>
                <a:spcPct val="150000"/>
              </a:lnSpc>
              <a:spcAft>
                <a:spcPts val="600"/>
              </a:spcAft>
              <a:buFont typeface="Wingdings" panose="05000000000000000000" pitchFamily="2" charset="2"/>
              <a:buChar char="q"/>
            </a:pPr>
            <a:r>
              <a:rPr lang="en-GB" sz="1800" dirty="0">
                <a:solidFill>
                  <a:schemeClr val="tx1"/>
                </a:solidFill>
              </a:rPr>
              <a:t>a</a:t>
            </a:r>
            <a:r>
              <a:rPr lang="en-GB" sz="1800" dirty="0" smtClean="0">
                <a:solidFill>
                  <a:schemeClr val="tx1"/>
                </a:solidFill>
              </a:rPr>
              <a:t> verb phrase can fill the verb ‘slot’ instead of a single word verb </a:t>
            </a:r>
            <a:r>
              <a:rPr lang="en-GB" sz="1800" dirty="0" err="1" smtClean="0">
                <a:solidFill>
                  <a:schemeClr val="tx1"/>
                </a:solidFill>
              </a:rPr>
              <a:t>e.g</a:t>
            </a:r>
            <a:r>
              <a:rPr lang="en-GB" sz="1800" dirty="0" smtClean="0">
                <a:solidFill>
                  <a:schemeClr val="tx1"/>
                </a:solidFill>
              </a:rPr>
              <a:t> </a:t>
            </a:r>
            <a:r>
              <a:rPr lang="en-GB" sz="1800" i="1" dirty="0" smtClean="0">
                <a:solidFill>
                  <a:schemeClr val="tx1"/>
                </a:solidFill>
              </a:rPr>
              <a:t>is scoffing, has been scoffed</a:t>
            </a:r>
            <a:r>
              <a:rPr lang="en-GB" sz="1800" dirty="0" smtClean="0">
                <a:solidFill>
                  <a:schemeClr val="tx1"/>
                </a:solidFill>
              </a:rPr>
              <a:t>.</a:t>
            </a:r>
          </a:p>
          <a:p>
            <a:pPr marL="457200" indent="-457200">
              <a:buFont typeface="Arial" panose="020B0604020202020204" pitchFamily="34" charset="0"/>
              <a:buChar char="•"/>
            </a:pPr>
            <a:endParaRPr lang="en-GB" dirty="0"/>
          </a:p>
        </p:txBody>
      </p:sp>
      <p:sp>
        <p:nvSpPr>
          <p:cNvPr id="3" name="Text Placeholder 2"/>
          <p:cNvSpPr>
            <a:spLocks noGrp="1"/>
          </p:cNvSpPr>
          <p:nvPr>
            <p:ph type="body" sz="quarter" idx="11"/>
          </p:nvPr>
        </p:nvSpPr>
        <p:spPr>
          <a:xfrm>
            <a:off x="251520" y="357168"/>
            <a:ext cx="8784976" cy="839584"/>
          </a:xfrm>
        </p:spPr>
        <p:txBody>
          <a:bodyPr/>
          <a:lstStyle/>
          <a:p>
            <a:r>
              <a:rPr lang="en-GB" sz="4200" b="0" dirty="0">
                <a:solidFill>
                  <a:schemeClr val="tx1"/>
                </a:solidFill>
                <a:effectLst>
                  <a:outerShdw blurRad="38100" dist="38100" dir="2700000" algn="tl">
                    <a:srgbClr val="000000">
                      <a:alpha val="43137"/>
                    </a:srgbClr>
                  </a:outerShdw>
                </a:effectLst>
              </a:rPr>
              <a:t>Big Ideas: Phrase, clause, sentence</a:t>
            </a:r>
          </a:p>
          <a:p>
            <a:endParaRPr lang="en-GB" dirty="0"/>
          </a:p>
        </p:txBody>
      </p:sp>
    </p:spTree>
    <p:extLst>
      <p:ext uri="{BB962C8B-B14F-4D97-AF65-F5344CB8AC3E}">
        <p14:creationId xmlns:p14="http://schemas.microsoft.com/office/powerpoint/2010/main" val="16309833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7158" y="1501401"/>
            <a:ext cx="8402384" cy="4985169"/>
          </a:xfrm>
        </p:spPr>
        <p:txBody>
          <a:bodyPr>
            <a:normAutofit/>
          </a:bodyPr>
          <a:lstStyle/>
          <a:p>
            <a:r>
              <a:rPr lang="en-GB" dirty="0" smtClean="0">
                <a:solidFill>
                  <a:schemeClr val="tx1"/>
                </a:solidFill>
              </a:rPr>
              <a:t>These express doing, being or having.</a:t>
            </a:r>
          </a:p>
          <a:p>
            <a:pPr marL="422041" indent="-422041">
              <a:buFont typeface="Arial" panose="020B0604020202020204" pitchFamily="34" charset="0"/>
              <a:buChar char="•"/>
            </a:pPr>
            <a:endParaRPr lang="en-GB" dirty="0" smtClean="0">
              <a:solidFill>
                <a:schemeClr val="tx1"/>
              </a:solidFill>
            </a:endParaRPr>
          </a:p>
          <a:p>
            <a:pPr marL="422041" indent="-422041">
              <a:spcBef>
                <a:spcPts val="0"/>
              </a:spcBef>
              <a:spcAft>
                <a:spcPts val="554"/>
              </a:spcAft>
              <a:buClrTx/>
              <a:buSzPct val="80000"/>
              <a:buFont typeface="Wingdings" panose="05000000000000000000" pitchFamily="2" charset="2"/>
              <a:buChar char="q"/>
            </a:pPr>
            <a:r>
              <a:rPr lang="en-GB" sz="1846" i="1" dirty="0">
                <a:solidFill>
                  <a:schemeClr val="tx1"/>
                </a:solidFill>
              </a:rPr>
              <a:t>I painted the beautiful scenery every morning.</a:t>
            </a:r>
          </a:p>
          <a:p>
            <a:pPr marL="422041" indent="-422041">
              <a:spcBef>
                <a:spcPts val="0"/>
              </a:spcBef>
              <a:spcAft>
                <a:spcPts val="554"/>
              </a:spcAft>
              <a:buClrTx/>
              <a:buSzPct val="80000"/>
              <a:buFont typeface="Wingdings" panose="05000000000000000000" pitchFamily="2" charset="2"/>
              <a:buChar char="q"/>
            </a:pPr>
            <a:r>
              <a:rPr lang="en-GB" sz="1846" i="1" dirty="0">
                <a:solidFill>
                  <a:schemeClr val="tx1"/>
                </a:solidFill>
              </a:rPr>
              <a:t>The house was very old.</a:t>
            </a:r>
          </a:p>
          <a:p>
            <a:pPr marL="422041" indent="-422041">
              <a:spcBef>
                <a:spcPts val="0"/>
              </a:spcBef>
              <a:spcAft>
                <a:spcPts val="554"/>
              </a:spcAft>
              <a:buClrTx/>
              <a:buSzPct val="80000"/>
              <a:buFont typeface="Wingdings" panose="05000000000000000000" pitchFamily="2" charset="2"/>
              <a:buChar char="q"/>
            </a:pPr>
            <a:r>
              <a:rPr lang="en-GB" sz="1846" i="1" dirty="0">
                <a:solidFill>
                  <a:schemeClr val="tx1"/>
                </a:solidFill>
              </a:rPr>
              <a:t>We had a tiny caravan in the garden.</a:t>
            </a:r>
          </a:p>
          <a:p>
            <a:pPr marL="422041" indent="-422041">
              <a:spcBef>
                <a:spcPts val="0"/>
              </a:spcBef>
              <a:spcAft>
                <a:spcPts val="554"/>
              </a:spcAft>
              <a:buClrTx/>
              <a:buSzPct val="80000"/>
              <a:buFont typeface="Wingdings" panose="05000000000000000000" pitchFamily="2" charset="2"/>
              <a:buChar char="q"/>
            </a:pPr>
            <a:r>
              <a:rPr lang="en-GB" sz="1846" i="1" dirty="0">
                <a:solidFill>
                  <a:schemeClr val="tx1"/>
                </a:solidFill>
              </a:rPr>
              <a:t>A figure was sitting on one of our garden features.</a:t>
            </a:r>
          </a:p>
          <a:p>
            <a:pPr marL="422041" indent="-422041">
              <a:spcBef>
                <a:spcPts val="0"/>
              </a:spcBef>
              <a:spcAft>
                <a:spcPts val="554"/>
              </a:spcAft>
              <a:buClrTx/>
              <a:buSzPct val="80000"/>
              <a:buFont typeface="Wingdings" panose="05000000000000000000" pitchFamily="2" charset="2"/>
              <a:buChar char="q"/>
            </a:pPr>
            <a:r>
              <a:rPr lang="en-GB" sz="1846" i="1" dirty="0">
                <a:solidFill>
                  <a:schemeClr val="tx1"/>
                </a:solidFill>
              </a:rPr>
              <a:t>The beaches are beautiful.</a:t>
            </a:r>
          </a:p>
          <a:p>
            <a:pPr marL="422041" indent="-422041">
              <a:spcBef>
                <a:spcPts val="0"/>
              </a:spcBef>
              <a:spcAft>
                <a:spcPts val="554"/>
              </a:spcAft>
              <a:buClrTx/>
              <a:buSzPct val="80000"/>
              <a:buFont typeface="Wingdings" panose="05000000000000000000" pitchFamily="2" charset="2"/>
              <a:buChar char="q"/>
            </a:pPr>
            <a:r>
              <a:rPr lang="en-GB" sz="1846" i="1" dirty="0">
                <a:solidFill>
                  <a:schemeClr val="tx1"/>
                </a:solidFill>
              </a:rPr>
              <a:t>You have seen Captain </a:t>
            </a:r>
            <a:r>
              <a:rPr lang="en-GB" sz="1846" i="1" dirty="0" err="1">
                <a:solidFill>
                  <a:schemeClr val="tx1"/>
                </a:solidFill>
              </a:rPr>
              <a:t>Vasey</a:t>
            </a:r>
            <a:r>
              <a:rPr lang="en-GB" sz="1846" i="1" dirty="0">
                <a:solidFill>
                  <a:schemeClr val="tx1"/>
                </a:solidFill>
              </a:rPr>
              <a:t>.</a:t>
            </a:r>
          </a:p>
          <a:p>
            <a:pPr marL="0" indent="0"/>
            <a:endParaRPr lang="en-GB" sz="2215" dirty="0">
              <a:solidFill>
                <a:schemeClr val="tx1"/>
              </a:solidFill>
            </a:endParaRPr>
          </a:p>
          <a:p>
            <a:pPr marL="0" indent="0"/>
            <a:r>
              <a:rPr lang="en-GB" sz="1662" i="1" dirty="0">
                <a:solidFill>
                  <a:schemeClr val="tx1"/>
                </a:solidFill>
              </a:rPr>
              <a:t>			A Word in Your Ear – Tony Ross (2014)</a:t>
            </a:r>
          </a:p>
          <a:p>
            <a:pPr marL="422041" indent="-422041">
              <a:buFont typeface="Arial" panose="020B0604020202020204" pitchFamily="34" charset="0"/>
              <a:buChar char="•"/>
            </a:pPr>
            <a:endParaRPr lang="en-GB" sz="1662" i="1" dirty="0">
              <a:solidFill>
                <a:schemeClr val="tx1"/>
              </a:solidFill>
            </a:endParaRPr>
          </a:p>
          <a:p>
            <a:pPr marL="0" indent="0"/>
            <a:endParaRPr lang="en-GB" sz="2215" dirty="0">
              <a:solidFill>
                <a:schemeClr val="tx1"/>
              </a:solidFill>
            </a:endParaRPr>
          </a:p>
        </p:txBody>
      </p:sp>
      <p:sp>
        <p:nvSpPr>
          <p:cNvPr id="3" name="Text Placeholder 2"/>
          <p:cNvSpPr>
            <a:spLocks noGrp="1"/>
          </p:cNvSpPr>
          <p:nvPr>
            <p:ph type="body" sz="quarter" idx="11"/>
          </p:nvPr>
        </p:nvSpPr>
        <p:spPr>
          <a:xfrm>
            <a:off x="357158" y="703775"/>
            <a:ext cx="8286808" cy="691149"/>
          </a:xfrm>
        </p:spPr>
        <p:txBody>
          <a:bodyPr>
            <a:normAutofit fontScale="92500" lnSpcReduction="20000"/>
          </a:bodyPr>
          <a:lstStyle/>
          <a:p>
            <a:r>
              <a:rPr lang="en-GB" sz="4800" b="0" dirty="0">
                <a:solidFill>
                  <a:schemeClr val="tx1"/>
                </a:solidFill>
                <a:effectLst>
                  <a:outerShdw blurRad="38100" dist="38100" dir="2700000" algn="tl">
                    <a:srgbClr val="000000">
                      <a:alpha val="43137"/>
                    </a:srgbClr>
                  </a:outerShdw>
                </a:effectLst>
              </a:rPr>
              <a:t>Verbs: a series of challenges!</a:t>
            </a:r>
          </a:p>
          <a:p>
            <a:endParaRPr lang="en-GB" dirty="0" smtClean="0"/>
          </a:p>
          <a:p>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625442"/>
            <a:ext cx="1063503" cy="1644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046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smtClean="0">
                <a:effectLst>
                  <a:outerShdw blurRad="38100" dist="38100" dir="2700000" algn="tl">
                    <a:srgbClr val="000000">
                      <a:alpha val="43137"/>
                    </a:srgbClr>
                  </a:outerShdw>
                </a:effectLst>
              </a:rPr>
              <a:t>Primary Verbs</a:t>
            </a:r>
            <a:br>
              <a:rPr lang="en-GB" sz="4400" dirty="0" smtClean="0">
                <a:effectLst>
                  <a:outerShdw blurRad="38100" dist="38100" dir="2700000" algn="tl">
                    <a:srgbClr val="000000">
                      <a:alpha val="43137"/>
                    </a:srgbClr>
                  </a:outerShdw>
                </a:effectLst>
              </a:rPr>
            </a:br>
            <a:r>
              <a:rPr lang="en-GB" sz="2400" dirty="0"/>
              <a:t>Can act as both Main Verbs and Auxiliary Verbs</a:t>
            </a:r>
            <a:endParaRPr lang="en-GB" sz="2400" b="1" dirty="0"/>
          </a:p>
        </p:txBody>
      </p:sp>
      <p:sp>
        <p:nvSpPr>
          <p:cNvPr id="3" name="Content Placeholder 2"/>
          <p:cNvSpPr>
            <a:spLocks noGrp="1"/>
          </p:cNvSpPr>
          <p:nvPr>
            <p:ph idx="1"/>
          </p:nvPr>
        </p:nvSpPr>
        <p:spPr>
          <a:xfrm>
            <a:off x="971600" y="2635754"/>
            <a:ext cx="2160240" cy="3240360"/>
          </a:xfrm>
        </p:spPr>
        <p:txBody>
          <a:bodyPr/>
          <a:lstStyle/>
          <a:p>
            <a:pPr>
              <a:buFont typeface="Wingdings" panose="05000000000000000000" pitchFamily="2" charset="2"/>
              <a:buChar char="q"/>
            </a:pPr>
            <a:r>
              <a:rPr lang="en-GB" dirty="0" smtClean="0"/>
              <a:t>be</a:t>
            </a:r>
          </a:p>
          <a:p>
            <a:pPr>
              <a:buFont typeface="Wingdings" panose="05000000000000000000" pitchFamily="2" charset="2"/>
              <a:buChar char="q"/>
            </a:pPr>
            <a:r>
              <a:rPr lang="en-GB" dirty="0" smtClean="0"/>
              <a:t>have	</a:t>
            </a:r>
          </a:p>
          <a:p>
            <a:pPr>
              <a:buFont typeface="Wingdings" panose="05000000000000000000" pitchFamily="2" charset="2"/>
              <a:buChar char="q"/>
            </a:pPr>
            <a:r>
              <a:rPr lang="en-GB" dirty="0" smtClean="0"/>
              <a:t>do</a:t>
            </a:r>
          </a:p>
          <a:p>
            <a:pPr marL="0" indent="0">
              <a:buNone/>
            </a:pPr>
            <a:endParaRPr lang="en-GB" dirty="0" smtClean="0">
              <a:solidFill>
                <a:srgbClr val="004090"/>
              </a:solidFill>
            </a:endParaRPr>
          </a:p>
          <a:p>
            <a:pPr marL="0" indent="0">
              <a:buNone/>
            </a:pPr>
            <a:endParaRPr lang="en-GB" dirty="0">
              <a:solidFill>
                <a:srgbClr val="004090"/>
              </a:solidFill>
            </a:endParaRPr>
          </a:p>
        </p:txBody>
      </p:sp>
      <p:sp>
        <p:nvSpPr>
          <p:cNvPr id="6" name="TextBox 5"/>
          <p:cNvSpPr txBox="1"/>
          <p:nvPr/>
        </p:nvSpPr>
        <p:spPr>
          <a:xfrm>
            <a:off x="4139952" y="1916832"/>
            <a:ext cx="4464496" cy="4678204"/>
          </a:xfrm>
          <a:prstGeom prst="rect">
            <a:avLst/>
          </a:prstGeom>
          <a:noFill/>
        </p:spPr>
        <p:txBody>
          <a:bodyPr wrap="square" rtlCol="0">
            <a:spAutoFit/>
          </a:bodyPr>
          <a:lstStyle/>
          <a:p>
            <a:pPr algn="ctr"/>
            <a:r>
              <a:rPr lang="en-GB" sz="2800" dirty="0" smtClean="0">
                <a:solidFill>
                  <a:srgbClr val="002060"/>
                </a:solidFill>
              </a:rPr>
              <a:t>Present Simple</a:t>
            </a:r>
          </a:p>
          <a:p>
            <a:pPr algn="ctr"/>
            <a:endParaRPr lang="en-GB" sz="2800" dirty="0" smtClean="0">
              <a:solidFill>
                <a:srgbClr val="002060"/>
              </a:solidFill>
            </a:endParaRPr>
          </a:p>
          <a:p>
            <a:r>
              <a:rPr lang="en-GB" sz="2800" dirty="0" smtClean="0">
                <a:solidFill>
                  <a:srgbClr val="002060"/>
                </a:solidFill>
              </a:rPr>
              <a:t>	1.   I </a:t>
            </a:r>
            <a:endParaRPr lang="en-GB" sz="2800" dirty="0">
              <a:solidFill>
                <a:srgbClr val="002060"/>
              </a:solidFill>
            </a:endParaRPr>
          </a:p>
          <a:p>
            <a:r>
              <a:rPr lang="en-GB" sz="2800" dirty="0" smtClean="0">
                <a:solidFill>
                  <a:srgbClr val="002060"/>
                </a:solidFill>
              </a:rPr>
              <a:t>Sing.	2.   you</a:t>
            </a:r>
          </a:p>
          <a:p>
            <a:r>
              <a:rPr lang="en-GB" sz="2800" dirty="0">
                <a:solidFill>
                  <a:srgbClr val="002060"/>
                </a:solidFill>
              </a:rPr>
              <a:t>	</a:t>
            </a:r>
            <a:r>
              <a:rPr lang="en-GB" sz="2800" dirty="0" smtClean="0">
                <a:solidFill>
                  <a:srgbClr val="002060"/>
                </a:solidFill>
              </a:rPr>
              <a:t>3.   it/he/she</a:t>
            </a:r>
          </a:p>
          <a:p>
            <a:endParaRPr lang="en-GB" sz="2800" dirty="0">
              <a:solidFill>
                <a:srgbClr val="002060"/>
              </a:solidFill>
            </a:endParaRPr>
          </a:p>
          <a:p>
            <a:r>
              <a:rPr lang="en-GB" sz="2800" dirty="0">
                <a:solidFill>
                  <a:srgbClr val="002060"/>
                </a:solidFill>
              </a:rPr>
              <a:t>	</a:t>
            </a:r>
            <a:r>
              <a:rPr lang="en-GB" sz="2800" dirty="0" smtClean="0">
                <a:solidFill>
                  <a:srgbClr val="002060"/>
                </a:solidFill>
              </a:rPr>
              <a:t>1.   we</a:t>
            </a:r>
          </a:p>
          <a:p>
            <a:r>
              <a:rPr lang="en-GB" sz="2800" dirty="0" smtClean="0">
                <a:solidFill>
                  <a:srgbClr val="002060"/>
                </a:solidFill>
              </a:rPr>
              <a:t>Plural 2.  you</a:t>
            </a:r>
          </a:p>
          <a:p>
            <a:r>
              <a:rPr lang="en-GB" sz="2800" dirty="0">
                <a:solidFill>
                  <a:srgbClr val="002060"/>
                </a:solidFill>
              </a:rPr>
              <a:t>	</a:t>
            </a:r>
            <a:r>
              <a:rPr lang="en-GB" sz="2800" dirty="0" smtClean="0">
                <a:solidFill>
                  <a:srgbClr val="002060"/>
                </a:solidFill>
              </a:rPr>
              <a:t>3.   they</a:t>
            </a:r>
          </a:p>
          <a:p>
            <a:endParaRPr lang="en-GB" sz="2800" dirty="0"/>
          </a:p>
          <a:p>
            <a:endParaRPr lang="en-GB" dirty="0"/>
          </a:p>
        </p:txBody>
      </p:sp>
    </p:spTree>
    <p:extLst>
      <p:ext uri="{BB962C8B-B14F-4D97-AF65-F5344CB8AC3E}">
        <p14:creationId xmlns:p14="http://schemas.microsoft.com/office/powerpoint/2010/main" val="403200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INTRODUCING THE PROJECT</a:t>
            </a:r>
            <a:endParaRPr lang="en-GB" dirty="0"/>
          </a:p>
        </p:txBody>
      </p:sp>
      <p:sp>
        <p:nvSpPr>
          <p:cNvPr id="3" name="Text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fld id="{93BB0EA1-6604-4695-83C9-111488B4725B}" type="slidenum">
              <a:rPr lang="en-US" smtClean="0"/>
              <a:pPr/>
              <a:t>2</a:t>
            </a:fld>
            <a:endParaRPr lang="en-US" dirty="0"/>
          </a:p>
        </p:txBody>
      </p:sp>
    </p:spTree>
    <p:extLst>
      <p:ext uri="{BB962C8B-B14F-4D97-AF65-F5344CB8AC3E}">
        <p14:creationId xmlns:p14="http://schemas.microsoft.com/office/powerpoint/2010/main" val="22365006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136" y="517281"/>
            <a:ext cx="8124038" cy="1055077"/>
          </a:xfrm>
        </p:spPr>
        <p:txBody>
          <a:bodyPr/>
          <a:lstStyle/>
          <a:p>
            <a:r>
              <a:rPr lang="en-GB" dirty="0" smtClean="0">
                <a:effectLst>
                  <a:outerShdw blurRad="38100" dist="38100" dir="2700000" algn="tl">
                    <a:srgbClr val="000000">
                      <a:alpha val="43137"/>
                    </a:srgbClr>
                  </a:outerShdw>
                </a:effectLst>
              </a:rPr>
              <a:t>Language Detectives</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1520" y="1600199"/>
            <a:ext cx="8508022" cy="4868008"/>
          </a:xfrm>
        </p:spPr>
        <p:txBody>
          <a:bodyPr/>
          <a:lstStyle/>
          <a:p>
            <a:pPr marL="75967" indent="0">
              <a:buNone/>
            </a:pPr>
            <a:r>
              <a:rPr lang="en-GB" sz="1846" dirty="0">
                <a:solidFill>
                  <a:srgbClr val="7030A0"/>
                </a:solidFill>
                <a:latin typeface="Arial" panose="020B0604020202020204" pitchFamily="34" charset="0"/>
                <a:cs typeface="Arial" panose="020B0604020202020204" pitchFamily="34" charset="0"/>
              </a:rPr>
              <a:t>Core Grammar Knowledge for all children: the verbs </a:t>
            </a:r>
            <a:r>
              <a:rPr lang="en-GB" sz="1846" i="1" dirty="0">
                <a:solidFill>
                  <a:srgbClr val="7030A0"/>
                </a:solidFill>
                <a:latin typeface="Arial" panose="020B0604020202020204" pitchFamily="34" charset="0"/>
                <a:cs typeface="Arial" panose="020B0604020202020204" pitchFamily="34" charset="0"/>
              </a:rPr>
              <a:t>be</a:t>
            </a:r>
            <a:r>
              <a:rPr lang="en-GB" sz="1846" dirty="0">
                <a:solidFill>
                  <a:srgbClr val="7030A0"/>
                </a:solidFill>
                <a:latin typeface="Arial" panose="020B0604020202020204" pitchFamily="34" charset="0"/>
                <a:cs typeface="Arial" panose="020B0604020202020204" pitchFamily="34" charset="0"/>
              </a:rPr>
              <a:t> and </a:t>
            </a:r>
            <a:r>
              <a:rPr lang="en-GB" sz="1846" i="1" dirty="0">
                <a:solidFill>
                  <a:srgbClr val="7030A0"/>
                </a:solidFill>
                <a:latin typeface="Arial" panose="020B0604020202020204" pitchFamily="34" charset="0"/>
                <a:cs typeface="Arial" panose="020B0604020202020204" pitchFamily="34" charset="0"/>
              </a:rPr>
              <a:t>have</a:t>
            </a:r>
          </a:p>
          <a:p>
            <a:pPr marL="75967" indent="0">
              <a:buNone/>
            </a:pPr>
            <a:endParaRPr lang="en-GB" dirty="0">
              <a:latin typeface="Arial" panose="020B0604020202020204" pitchFamily="34" charset="0"/>
              <a:cs typeface="Arial" panose="020B0604020202020204" pitchFamily="34" charset="0"/>
            </a:endParaRPr>
          </a:p>
          <a:p>
            <a:pPr marL="75967" indent="0">
              <a:buNone/>
            </a:pPr>
            <a:endParaRPr lang="en-GB" dirty="0" smtClean="0">
              <a:latin typeface="Arial" panose="020B0604020202020204" pitchFamily="34" charset="0"/>
              <a:cs typeface="Arial" panose="020B0604020202020204" pitchFamily="34" charset="0"/>
            </a:endParaRPr>
          </a:p>
          <a:p>
            <a:pPr marL="75967" indent="0">
              <a:buNone/>
            </a:pPr>
            <a:endParaRPr lang="en-GB" dirty="0">
              <a:latin typeface="Arial" panose="020B0604020202020204" pitchFamily="34" charset="0"/>
              <a:cs typeface="Arial" panose="020B0604020202020204" pitchFamily="34" charset="0"/>
            </a:endParaRPr>
          </a:p>
          <a:p>
            <a:pPr>
              <a:lnSpc>
                <a:spcPts val="2400"/>
              </a:lnSpc>
              <a:spcBef>
                <a:spcPts val="0"/>
              </a:spcBef>
              <a:spcAft>
                <a:spcPts val="554"/>
              </a:spcAft>
              <a:buClrTx/>
              <a:buSzPct val="80000"/>
              <a:buFont typeface="Wingdings" panose="05000000000000000000" pitchFamily="2" charset="2"/>
              <a:buChar char="q"/>
            </a:pPr>
            <a:endParaRPr lang="en-GB" sz="1662" dirty="0">
              <a:latin typeface="Arial" panose="020B0604020202020204" pitchFamily="34" charset="0"/>
              <a:cs typeface="Arial" panose="020B0604020202020204" pitchFamily="34" charset="0"/>
            </a:endParaRPr>
          </a:p>
          <a:p>
            <a:pPr>
              <a:lnSpc>
                <a:spcPts val="2400"/>
              </a:lnSpc>
              <a:spcBef>
                <a:spcPts val="0"/>
              </a:spcBef>
              <a:spcAft>
                <a:spcPts val="554"/>
              </a:spcAft>
              <a:buClrTx/>
              <a:buSzPct val="80000"/>
              <a:buFont typeface="Wingdings" panose="05000000000000000000" pitchFamily="2" charset="2"/>
              <a:buChar char="q"/>
            </a:pPr>
            <a:r>
              <a:rPr lang="en-GB" sz="1662" dirty="0">
                <a:latin typeface="Arial" panose="020B0604020202020204" pitchFamily="34" charset="0"/>
                <a:cs typeface="Arial" panose="020B0604020202020204" pitchFamily="34" charset="0"/>
              </a:rPr>
              <a:t>Display posters of all the possible variations of the verbs </a:t>
            </a:r>
            <a:r>
              <a:rPr lang="en-GB" sz="1662" i="1" dirty="0">
                <a:latin typeface="Arial" panose="020B0604020202020204" pitchFamily="34" charset="0"/>
                <a:cs typeface="Arial" panose="020B0604020202020204" pitchFamily="34" charset="0"/>
              </a:rPr>
              <a:t>be </a:t>
            </a:r>
            <a:r>
              <a:rPr lang="en-GB" sz="1662" dirty="0">
                <a:latin typeface="Arial" panose="020B0604020202020204" pitchFamily="34" charset="0"/>
                <a:cs typeface="Arial" panose="020B0604020202020204" pitchFamily="34" charset="0"/>
              </a:rPr>
              <a:t>and </a:t>
            </a:r>
            <a:r>
              <a:rPr lang="en-GB" sz="1662" i="1" dirty="0">
                <a:latin typeface="Arial" panose="020B0604020202020204" pitchFamily="34" charset="0"/>
                <a:cs typeface="Arial" panose="020B0604020202020204" pitchFamily="34" charset="0"/>
              </a:rPr>
              <a:t>have</a:t>
            </a:r>
            <a:r>
              <a:rPr lang="en-GB" sz="1662" dirty="0">
                <a:latin typeface="Arial" panose="020B0604020202020204" pitchFamily="34" charset="0"/>
                <a:cs typeface="Arial" panose="020B0604020202020204" pitchFamily="34" charset="0"/>
              </a:rPr>
              <a:t> and explain they are very common verbs in English;</a:t>
            </a:r>
          </a:p>
          <a:p>
            <a:pPr>
              <a:lnSpc>
                <a:spcPts val="2400"/>
              </a:lnSpc>
              <a:spcBef>
                <a:spcPts val="0"/>
              </a:spcBef>
              <a:spcAft>
                <a:spcPts val="554"/>
              </a:spcAft>
              <a:buClrTx/>
              <a:buSzPct val="80000"/>
              <a:buFont typeface="Wingdings" panose="05000000000000000000" pitchFamily="2" charset="2"/>
              <a:buChar char="q"/>
            </a:pPr>
            <a:r>
              <a:rPr lang="en-GB" sz="1662" dirty="0">
                <a:latin typeface="Arial" panose="020B0604020202020204" pitchFamily="34" charset="0"/>
                <a:cs typeface="Arial" panose="020B0604020202020204" pitchFamily="34" charset="0"/>
              </a:rPr>
              <a:t>Give out a range of authentic texts of about 200 words and ask children to underline all incidences of the verbs </a:t>
            </a:r>
            <a:r>
              <a:rPr lang="en-GB" sz="1662" i="1" dirty="0">
                <a:latin typeface="Arial" panose="020B0604020202020204" pitchFamily="34" charset="0"/>
                <a:cs typeface="Arial" panose="020B0604020202020204" pitchFamily="34" charset="0"/>
              </a:rPr>
              <a:t>be </a:t>
            </a:r>
            <a:r>
              <a:rPr lang="en-GB" sz="1662" dirty="0">
                <a:latin typeface="Arial" panose="020B0604020202020204" pitchFamily="34" charset="0"/>
                <a:cs typeface="Arial" panose="020B0604020202020204" pitchFamily="34" charset="0"/>
              </a:rPr>
              <a:t>and </a:t>
            </a:r>
            <a:r>
              <a:rPr lang="en-GB" sz="1662" i="1" dirty="0">
                <a:latin typeface="Arial" panose="020B0604020202020204" pitchFamily="34" charset="0"/>
                <a:cs typeface="Arial" panose="020B0604020202020204" pitchFamily="34" charset="0"/>
              </a:rPr>
              <a:t>have </a:t>
            </a:r>
            <a:r>
              <a:rPr lang="en-GB" sz="1662" dirty="0">
                <a:latin typeface="Arial" panose="020B0604020202020204" pitchFamily="34" charset="0"/>
                <a:cs typeface="Arial" panose="020B0604020202020204" pitchFamily="34" charset="0"/>
              </a:rPr>
              <a:t>in their texts, using the posters as a guide.  Who has the most examples?</a:t>
            </a:r>
          </a:p>
          <a:p>
            <a:pPr>
              <a:lnSpc>
                <a:spcPts val="2400"/>
              </a:lnSpc>
              <a:spcBef>
                <a:spcPts val="0"/>
              </a:spcBef>
              <a:spcAft>
                <a:spcPts val="554"/>
              </a:spcAft>
              <a:buClrTx/>
              <a:buSzPct val="80000"/>
              <a:buFont typeface="Wingdings" panose="05000000000000000000" pitchFamily="2" charset="2"/>
              <a:buChar char="q"/>
            </a:pPr>
            <a:r>
              <a:rPr lang="en-GB" sz="1662" dirty="0">
                <a:latin typeface="Arial" panose="020B0604020202020204" pitchFamily="34" charset="0"/>
                <a:cs typeface="Arial" panose="020B0604020202020204" pitchFamily="34" charset="0"/>
              </a:rPr>
              <a:t>Support children from an early age in simply knowing that these variations of </a:t>
            </a:r>
            <a:r>
              <a:rPr lang="en-GB" sz="1662" i="1" dirty="0">
                <a:latin typeface="Arial" panose="020B0604020202020204" pitchFamily="34" charset="0"/>
                <a:cs typeface="Arial" panose="020B0604020202020204" pitchFamily="34" charset="0"/>
              </a:rPr>
              <a:t>be</a:t>
            </a:r>
            <a:r>
              <a:rPr lang="en-GB" sz="1662" dirty="0">
                <a:latin typeface="Arial" panose="020B0604020202020204" pitchFamily="34" charset="0"/>
                <a:cs typeface="Arial" panose="020B0604020202020204" pitchFamily="34" charset="0"/>
              </a:rPr>
              <a:t> and </a:t>
            </a:r>
            <a:r>
              <a:rPr lang="en-GB" sz="1662" i="1" dirty="0">
                <a:latin typeface="Arial" panose="020B0604020202020204" pitchFamily="34" charset="0"/>
                <a:cs typeface="Arial" panose="020B0604020202020204" pitchFamily="34" charset="0"/>
              </a:rPr>
              <a:t>have</a:t>
            </a:r>
            <a:r>
              <a:rPr lang="en-GB" sz="1662" dirty="0">
                <a:latin typeface="Arial" panose="020B0604020202020204" pitchFamily="34" charset="0"/>
                <a:cs typeface="Arial" panose="020B0604020202020204" pitchFamily="34" charset="0"/>
              </a:rPr>
              <a:t> are always verbs. </a:t>
            </a:r>
          </a:p>
        </p:txBody>
      </p:sp>
      <p:sp>
        <p:nvSpPr>
          <p:cNvPr id="5" name="Rounded Rectangle 4"/>
          <p:cNvSpPr/>
          <p:nvPr/>
        </p:nvSpPr>
        <p:spPr>
          <a:xfrm>
            <a:off x="474136" y="2172724"/>
            <a:ext cx="3389915" cy="1273677"/>
          </a:xfrm>
          <a:prstGeom prst="roundRect">
            <a:avLst/>
          </a:prstGeom>
          <a:solidFill>
            <a:srgbClr val="85F7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85" dirty="0">
                <a:solidFill>
                  <a:schemeClr val="tx1"/>
                </a:solidFill>
                <a:latin typeface="Arial" panose="020B0604020202020204" pitchFamily="34" charset="0"/>
                <a:cs typeface="Arial" panose="020B0604020202020204" pitchFamily="34" charset="0"/>
              </a:rPr>
              <a:t>be  am  are  is  was were  being  been</a:t>
            </a:r>
          </a:p>
        </p:txBody>
      </p:sp>
      <p:sp>
        <p:nvSpPr>
          <p:cNvPr id="8" name="Rounded Rectangle 7"/>
          <p:cNvSpPr/>
          <p:nvPr/>
        </p:nvSpPr>
        <p:spPr>
          <a:xfrm>
            <a:off x="4955174" y="2117023"/>
            <a:ext cx="3256977" cy="1329378"/>
          </a:xfrm>
          <a:prstGeom prst="roundRect">
            <a:avLst/>
          </a:prstGeom>
          <a:solidFill>
            <a:srgbClr val="E19C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85" dirty="0">
                <a:solidFill>
                  <a:schemeClr val="tx1"/>
                </a:solidFill>
                <a:latin typeface="Arial" panose="020B0604020202020204" pitchFamily="34" charset="0"/>
                <a:cs typeface="Arial" panose="020B0604020202020204" pitchFamily="34" charset="0"/>
              </a:rPr>
              <a:t>have   has  had  having</a:t>
            </a: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7580696" y="362995"/>
            <a:ext cx="1262910" cy="1363650"/>
          </a:xfrm>
          <a:prstGeom prst="rect">
            <a:avLst/>
          </a:prstGeom>
        </p:spPr>
      </p:pic>
      <p:sp>
        <p:nvSpPr>
          <p:cNvPr id="6" name="Slide Number Placeholder 5"/>
          <p:cNvSpPr>
            <a:spLocks noGrp="1"/>
          </p:cNvSpPr>
          <p:nvPr>
            <p:ph type="sldNum" sz="quarter" idx="11"/>
          </p:nvPr>
        </p:nvSpPr>
        <p:spPr/>
        <p:txBody>
          <a:bodyPr/>
          <a:lstStyle/>
          <a:p>
            <a:fld id="{132371F7-CEE0-4AF0-87BE-4D51F1612E4F}" type="slidenum">
              <a:rPr lang="en-US" smtClean="0"/>
              <a:pPr/>
              <a:t>20</a:t>
            </a:fld>
            <a:endParaRPr lang="en-US"/>
          </a:p>
        </p:txBody>
      </p:sp>
    </p:spTree>
    <p:extLst>
      <p:ext uri="{BB962C8B-B14F-4D97-AF65-F5344CB8AC3E}">
        <p14:creationId xmlns:p14="http://schemas.microsoft.com/office/powerpoint/2010/main" val="21072741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7281"/>
            <a:ext cx="7913077" cy="851182"/>
          </a:xfrm>
        </p:spPr>
        <p:txBody>
          <a:bodyPr/>
          <a:lstStyle/>
          <a:p>
            <a:pPr algn="l"/>
            <a:r>
              <a:rPr lang="en-GB" sz="4400" dirty="0" smtClean="0">
                <a:effectLst>
                  <a:outerShdw blurRad="38100" dist="38100" dir="2700000" algn="tl">
                    <a:srgbClr val="000000">
                      <a:alpha val="43137"/>
                    </a:srgbClr>
                  </a:outerShdw>
                </a:effectLst>
              </a:rPr>
              <a:t>Verbs</a:t>
            </a:r>
            <a:endParaRPr lang="en-GB" sz="4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67277"/>
            <a:ext cx="8229600" cy="4121073"/>
          </a:xfrm>
        </p:spPr>
        <p:txBody>
          <a:bodyPr>
            <a:normAutofit/>
          </a:bodyPr>
          <a:lstStyle/>
          <a:p>
            <a:pPr marL="0" indent="0">
              <a:lnSpc>
                <a:spcPts val="2585"/>
              </a:lnSpc>
              <a:spcBef>
                <a:spcPts val="0"/>
              </a:spcBef>
              <a:spcAft>
                <a:spcPts val="554"/>
              </a:spcAft>
              <a:buNone/>
            </a:pPr>
            <a:r>
              <a:rPr lang="en-GB" sz="1846" b="1" dirty="0"/>
              <a:t>Activity: paint, start, see</a:t>
            </a:r>
          </a:p>
          <a:p>
            <a:pPr>
              <a:lnSpc>
                <a:spcPts val="2585"/>
              </a:lnSpc>
              <a:spcBef>
                <a:spcPts val="0"/>
              </a:spcBef>
              <a:spcAft>
                <a:spcPts val="554"/>
              </a:spcAft>
              <a:buClrTx/>
              <a:buSzPct val="80000"/>
              <a:buFont typeface="Wingdings" panose="05000000000000000000" pitchFamily="2" charset="2"/>
              <a:buChar char="q"/>
            </a:pPr>
            <a:r>
              <a:rPr lang="en-GB" sz="1846" dirty="0"/>
              <a:t>Create a single clause sentence with the verb we have given you.</a:t>
            </a:r>
          </a:p>
          <a:p>
            <a:pPr>
              <a:lnSpc>
                <a:spcPts val="2585"/>
              </a:lnSpc>
              <a:spcBef>
                <a:spcPts val="0"/>
              </a:spcBef>
              <a:spcAft>
                <a:spcPts val="554"/>
              </a:spcAft>
              <a:buClrTx/>
              <a:buSzPct val="80000"/>
              <a:buFont typeface="Wingdings" panose="05000000000000000000" pitchFamily="2" charset="2"/>
              <a:buChar char="q"/>
            </a:pPr>
            <a:r>
              <a:rPr lang="en-GB" sz="1846" dirty="0"/>
              <a:t>How many ways can you change the verb form without adding any more words?</a:t>
            </a:r>
          </a:p>
          <a:p>
            <a:pPr marL="0" indent="0">
              <a:lnSpc>
                <a:spcPts val="2585"/>
              </a:lnSpc>
              <a:spcBef>
                <a:spcPts val="0"/>
              </a:spcBef>
              <a:spcAft>
                <a:spcPts val="554"/>
              </a:spcAft>
              <a:buNone/>
            </a:pPr>
            <a:r>
              <a:rPr lang="en-GB" sz="1846" dirty="0"/>
              <a:t> </a:t>
            </a:r>
            <a:r>
              <a:rPr lang="en-GB" sz="1846" b="1" i="1" dirty="0"/>
              <a:t>You are not allowed to change the sentence in any other way!</a:t>
            </a:r>
          </a:p>
          <a:p>
            <a:pPr marL="0" indent="0">
              <a:lnSpc>
                <a:spcPts val="2585"/>
              </a:lnSpc>
              <a:spcBef>
                <a:spcPts val="0"/>
              </a:spcBef>
              <a:spcAft>
                <a:spcPts val="554"/>
              </a:spcAft>
              <a:buNone/>
            </a:pPr>
            <a:endParaRPr lang="en-GB" sz="1846" b="1" dirty="0"/>
          </a:p>
          <a:p>
            <a:pPr marL="0" indent="0">
              <a:lnSpc>
                <a:spcPts val="2585"/>
              </a:lnSpc>
              <a:spcBef>
                <a:spcPts val="0"/>
              </a:spcBef>
              <a:spcAft>
                <a:spcPts val="554"/>
              </a:spcAft>
              <a:buNone/>
            </a:pPr>
            <a:endParaRPr lang="en-GB" sz="1846" b="1" dirty="0"/>
          </a:p>
          <a:p>
            <a:pPr>
              <a:lnSpc>
                <a:spcPts val="2585"/>
              </a:lnSpc>
              <a:spcBef>
                <a:spcPts val="0"/>
              </a:spcBef>
              <a:spcAft>
                <a:spcPts val="554"/>
              </a:spcAft>
            </a:pPr>
            <a:r>
              <a:rPr lang="en-GB" sz="1846" dirty="0"/>
              <a:t>What do you notice?</a:t>
            </a:r>
          </a:p>
        </p:txBody>
      </p:sp>
      <p:sp>
        <p:nvSpPr>
          <p:cNvPr id="4" name="Slide Number Placeholder 3"/>
          <p:cNvSpPr>
            <a:spLocks noGrp="1"/>
          </p:cNvSpPr>
          <p:nvPr>
            <p:ph type="sldNum" sz="quarter" idx="11"/>
          </p:nvPr>
        </p:nvSpPr>
        <p:spPr/>
        <p:txBody>
          <a:bodyPr/>
          <a:lstStyle/>
          <a:p>
            <a:fld id="{132371F7-CEE0-4AF0-87BE-4D51F1612E4F}" type="slidenum">
              <a:rPr lang="en-US" smtClean="0"/>
              <a:pPr/>
              <a:t>21</a:t>
            </a:fld>
            <a:endParaRPr lang="en-US"/>
          </a:p>
        </p:txBody>
      </p:sp>
    </p:spTree>
    <p:extLst>
      <p:ext uri="{BB962C8B-B14F-4D97-AF65-F5344CB8AC3E}">
        <p14:creationId xmlns:p14="http://schemas.microsoft.com/office/powerpoint/2010/main" val="27218812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lnSpc>
                <a:spcPct val="150000"/>
              </a:lnSpc>
              <a:spcBef>
                <a:spcPts val="0"/>
              </a:spcBef>
              <a:spcAft>
                <a:spcPts val="554"/>
              </a:spcAft>
              <a:buNone/>
            </a:pPr>
            <a:r>
              <a:rPr lang="en-GB" sz="1846" dirty="0"/>
              <a:t>Go back to your sentence:</a:t>
            </a:r>
          </a:p>
          <a:p>
            <a:pPr>
              <a:lnSpc>
                <a:spcPct val="150000"/>
              </a:lnSpc>
              <a:spcBef>
                <a:spcPts val="0"/>
              </a:spcBef>
              <a:spcAft>
                <a:spcPts val="554"/>
              </a:spcAft>
              <a:buClrTx/>
              <a:buSzPct val="80000"/>
              <a:buFont typeface="Wingdings" panose="05000000000000000000" pitchFamily="2" charset="2"/>
              <a:buChar char="q"/>
            </a:pPr>
            <a:r>
              <a:rPr lang="en-GB" sz="1846" dirty="0"/>
              <a:t>Now try adding more than one word in your verb ‘slot’.</a:t>
            </a:r>
          </a:p>
          <a:p>
            <a:pPr>
              <a:lnSpc>
                <a:spcPct val="150000"/>
              </a:lnSpc>
              <a:spcBef>
                <a:spcPts val="0"/>
              </a:spcBef>
              <a:spcAft>
                <a:spcPts val="554"/>
              </a:spcAft>
              <a:buClrTx/>
              <a:buSzPct val="80000"/>
              <a:buFont typeface="Wingdings" panose="05000000000000000000" pitchFamily="2" charset="2"/>
              <a:buChar char="q"/>
            </a:pPr>
            <a:r>
              <a:rPr lang="en-GB" sz="1846" dirty="0"/>
              <a:t>Are you expressing an idea in the present, the past or the future?</a:t>
            </a:r>
          </a:p>
        </p:txBody>
      </p:sp>
      <p:sp>
        <p:nvSpPr>
          <p:cNvPr id="4" name="Slide Number Placeholder 3"/>
          <p:cNvSpPr>
            <a:spLocks noGrp="1"/>
          </p:cNvSpPr>
          <p:nvPr>
            <p:ph type="sldNum" sz="quarter" idx="11"/>
          </p:nvPr>
        </p:nvSpPr>
        <p:spPr/>
        <p:txBody>
          <a:bodyPr/>
          <a:lstStyle/>
          <a:p>
            <a:fld id="{132371F7-CEE0-4AF0-87BE-4D51F1612E4F}" type="slidenum">
              <a:rPr lang="en-US" smtClean="0"/>
              <a:pPr/>
              <a:t>22</a:t>
            </a:fld>
            <a:endParaRPr lang="en-US"/>
          </a:p>
        </p:txBody>
      </p:sp>
    </p:spTree>
    <p:extLst>
      <p:ext uri="{BB962C8B-B14F-4D97-AF65-F5344CB8AC3E}">
        <p14:creationId xmlns:p14="http://schemas.microsoft.com/office/powerpoint/2010/main" val="2402067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66201" y="836713"/>
            <a:ext cx="8286808" cy="461578"/>
          </a:xfrm>
        </p:spPr>
        <p:txBody>
          <a:bodyPr>
            <a:normAutofit lnSpcReduction="10000"/>
          </a:bodyPr>
          <a:lstStyle/>
          <a:p>
            <a:r>
              <a:rPr lang="en-GB" i="1" dirty="0">
                <a:solidFill>
                  <a:schemeClr val="tx1"/>
                </a:solidFill>
              </a:rPr>
              <a:t>We scoff sandwiches</a:t>
            </a:r>
            <a:r>
              <a:rPr lang="en-GB" dirty="0">
                <a:solidFill>
                  <a:schemeClr val="tx1"/>
                </a:solidFill>
              </a:rPr>
              <a:t>. </a:t>
            </a:r>
          </a:p>
          <a:p>
            <a:endParaRPr lang="en-GB" dirty="0"/>
          </a:p>
        </p:txBody>
      </p:sp>
      <p:sp>
        <p:nvSpPr>
          <p:cNvPr id="4" name="Text Placeholder 3"/>
          <p:cNvSpPr txBox="1">
            <a:spLocks noGrp="1"/>
          </p:cNvSpPr>
          <p:nvPr>
            <p:ph type="body" sz="quarter" idx="10"/>
          </p:nvPr>
        </p:nvSpPr>
        <p:spPr>
          <a:xfrm>
            <a:off x="684951" y="1656269"/>
            <a:ext cx="7649308" cy="4285789"/>
          </a:xfrm>
          <a:prstGeom prst="rect">
            <a:avLst/>
          </a:prstGeom>
          <a:noFill/>
        </p:spPr>
        <p:txBody>
          <a:bodyPr wrap="square" rtlCol="0">
            <a:spAutoFit/>
          </a:bodyPr>
          <a:lstStyle/>
          <a:p>
            <a:pPr>
              <a:lnSpc>
                <a:spcPts val="3139"/>
              </a:lnSpc>
              <a:spcBef>
                <a:spcPts val="0"/>
              </a:spcBef>
              <a:spcAft>
                <a:spcPts val="554"/>
              </a:spcAft>
            </a:pPr>
            <a:r>
              <a:rPr lang="en-GB" b="1" dirty="0" smtClean="0">
                <a:solidFill>
                  <a:schemeClr val="tx1"/>
                </a:solidFill>
              </a:rPr>
              <a:t>Modal				 	</a:t>
            </a:r>
          </a:p>
          <a:p>
            <a:pPr>
              <a:lnSpc>
                <a:spcPts val="3139"/>
              </a:lnSpc>
              <a:spcBef>
                <a:spcPts val="0"/>
              </a:spcBef>
              <a:spcAft>
                <a:spcPts val="554"/>
              </a:spcAft>
            </a:pPr>
            <a:endParaRPr lang="en-GB" dirty="0" smtClean="0">
              <a:solidFill>
                <a:schemeClr val="tx1"/>
              </a:solidFill>
            </a:endParaRPr>
          </a:p>
          <a:p>
            <a:pPr>
              <a:lnSpc>
                <a:spcPts val="3139"/>
              </a:lnSpc>
              <a:spcBef>
                <a:spcPts val="0"/>
              </a:spcBef>
              <a:spcAft>
                <a:spcPts val="554"/>
              </a:spcAft>
            </a:pPr>
            <a:r>
              <a:rPr lang="en-GB" dirty="0" smtClean="0">
                <a:solidFill>
                  <a:schemeClr val="tx1"/>
                </a:solidFill>
              </a:rPr>
              <a:t>may</a:t>
            </a:r>
          </a:p>
          <a:p>
            <a:pPr>
              <a:lnSpc>
                <a:spcPts val="3139"/>
              </a:lnSpc>
              <a:spcBef>
                <a:spcPts val="0"/>
              </a:spcBef>
              <a:spcAft>
                <a:spcPts val="554"/>
              </a:spcAft>
            </a:pPr>
            <a:r>
              <a:rPr lang="en-GB" dirty="0" smtClean="0">
                <a:solidFill>
                  <a:schemeClr val="tx1"/>
                </a:solidFill>
              </a:rPr>
              <a:t>might</a:t>
            </a:r>
          </a:p>
          <a:p>
            <a:pPr>
              <a:lnSpc>
                <a:spcPts val="3139"/>
              </a:lnSpc>
              <a:spcBef>
                <a:spcPts val="0"/>
              </a:spcBef>
              <a:spcAft>
                <a:spcPts val="554"/>
              </a:spcAft>
            </a:pPr>
            <a:r>
              <a:rPr lang="en-GB" dirty="0" smtClean="0">
                <a:solidFill>
                  <a:schemeClr val="tx1"/>
                </a:solidFill>
              </a:rPr>
              <a:t>can</a:t>
            </a:r>
          </a:p>
          <a:p>
            <a:pPr>
              <a:lnSpc>
                <a:spcPts val="3139"/>
              </a:lnSpc>
              <a:spcBef>
                <a:spcPts val="0"/>
              </a:spcBef>
              <a:spcAft>
                <a:spcPts val="554"/>
              </a:spcAft>
            </a:pPr>
            <a:r>
              <a:rPr lang="en-GB" dirty="0" smtClean="0">
                <a:solidFill>
                  <a:schemeClr val="tx1"/>
                </a:solidFill>
              </a:rPr>
              <a:t>could</a:t>
            </a:r>
          </a:p>
          <a:p>
            <a:pPr>
              <a:lnSpc>
                <a:spcPts val="3139"/>
              </a:lnSpc>
              <a:spcBef>
                <a:spcPts val="0"/>
              </a:spcBef>
              <a:spcAft>
                <a:spcPts val="554"/>
              </a:spcAft>
            </a:pPr>
            <a:r>
              <a:rPr lang="en-GB" dirty="0" smtClean="0">
                <a:solidFill>
                  <a:schemeClr val="tx1"/>
                </a:solidFill>
              </a:rPr>
              <a:t>will</a:t>
            </a:r>
          </a:p>
          <a:p>
            <a:pPr>
              <a:lnSpc>
                <a:spcPts val="3139"/>
              </a:lnSpc>
              <a:spcBef>
                <a:spcPts val="0"/>
              </a:spcBef>
              <a:spcAft>
                <a:spcPts val="554"/>
              </a:spcAft>
            </a:pPr>
            <a:r>
              <a:rPr lang="en-GB" dirty="0" smtClean="0">
                <a:solidFill>
                  <a:schemeClr val="tx1"/>
                </a:solidFill>
              </a:rPr>
              <a:t>would</a:t>
            </a:r>
          </a:p>
          <a:p>
            <a:pPr>
              <a:lnSpc>
                <a:spcPts val="3139"/>
              </a:lnSpc>
              <a:spcBef>
                <a:spcPts val="0"/>
              </a:spcBef>
              <a:spcAft>
                <a:spcPts val="554"/>
              </a:spcAft>
            </a:pPr>
            <a:r>
              <a:rPr lang="en-GB" dirty="0">
                <a:solidFill>
                  <a:schemeClr val="tx1"/>
                </a:solidFill>
              </a:rPr>
              <a:t>m</a:t>
            </a:r>
            <a:r>
              <a:rPr lang="en-GB" dirty="0" smtClean="0">
                <a:solidFill>
                  <a:schemeClr val="tx1"/>
                </a:solidFill>
              </a:rPr>
              <a:t>ust	</a:t>
            </a:r>
            <a:r>
              <a:rPr lang="en-GB" dirty="0" smtClean="0"/>
              <a:t>	</a:t>
            </a:r>
            <a:endParaRPr lang="en-GB" dirty="0"/>
          </a:p>
        </p:txBody>
      </p:sp>
      <p:sp>
        <p:nvSpPr>
          <p:cNvPr id="5" name="TextBox 4"/>
          <p:cNvSpPr txBox="1"/>
          <p:nvPr/>
        </p:nvSpPr>
        <p:spPr>
          <a:xfrm>
            <a:off x="3508497" y="1656269"/>
            <a:ext cx="1731564" cy="4916731"/>
          </a:xfrm>
          <a:prstGeom prst="rect">
            <a:avLst/>
          </a:prstGeom>
          <a:noFill/>
        </p:spPr>
        <p:txBody>
          <a:bodyPr wrap="none" rtlCol="0">
            <a:spAutoFit/>
          </a:bodyPr>
          <a:lstStyle/>
          <a:p>
            <a:pPr>
              <a:lnSpc>
                <a:spcPts val="3139"/>
              </a:lnSpc>
              <a:spcAft>
                <a:spcPts val="554"/>
              </a:spcAft>
            </a:pPr>
            <a:r>
              <a:rPr lang="en-GB" sz="2585" b="1" dirty="0"/>
              <a:t>Auxiliary</a:t>
            </a:r>
          </a:p>
          <a:p>
            <a:pPr>
              <a:lnSpc>
                <a:spcPts val="3139"/>
              </a:lnSpc>
              <a:spcAft>
                <a:spcPts val="554"/>
              </a:spcAft>
            </a:pPr>
            <a:endParaRPr lang="en-GB" sz="2585" dirty="0"/>
          </a:p>
          <a:p>
            <a:pPr>
              <a:lnSpc>
                <a:spcPts val="3139"/>
              </a:lnSpc>
              <a:spcAft>
                <a:spcPts val="554"/>
              </a:spcAft>
            </a:pPr>
            <a:r>
              <a:rPr lang="en-GB" sz="2585" dirty="0"/>
              <a:t>are</a:t>
            </a:r>
          </a:p>
          <a:p>
            <a:pPr>
              <a:lnSpc>
                <a:spcPts val="3139"/>
              </a:lnSpc>
              <a:spcAft>
                <a:spcPts val="554"/>
              </a:spcAft>
            </a:pPr>
            <a:r>
              <a:rPr lang="en-GB" sz="2585" dirty="0"/>
              <a:t>were</a:t>
            </a:r>
          </a:p>
          <a:p>
            <a:pPr>
              <a:lnSpc>
                <a:spcPts val="3139"/>
              </a:lnSpc>
              <a:spcAft>
                <a:spcPts val="554"/>
              </a:spcAft>
            </a:pPr>
            <a:r>
              <a:rPr lang="en-GB" sz="2585" dirty="0"/>
              <a:t>have</a:t>
            </a:r>
          </a:p>
          <a:p>
            <a:pPr>
              <a:lnSpc>
                <a:spcPts val="3139"/>
              </a:lnSpc>
              <a:spcAft>
                <a:spcPts val="554"/>
              </a:spcAft>
            </a:pPr>
            <a:r>
              <a:rPr lang="en-GB" sz="2585" dirty="0"/>
              <a:t>had</a:t>
            </a:r>
          </a:p>
          <a:p>
            <a:pPr>
              <a:lnSpc>
                <a:spcPts val="3139"/>
              </a:lnSpc>
              <a:spcAft>
                <a:spcPts val="554"/>
              </a:spcAft>
            </a:pPr>
            <a:r>
              <a:rPr lang="en-GB" sz="2585" dirty="0"/>
              <a:t>have been</a:t>
            </a:r>
          </a:p>
          <a:p>
            <a:pPr>
              <a:lnSpc>
                <a:spcPts val="3139"/>
              </a:lnSpc>
              <a:spcAft>
                <a:spcPts val="554"/>
              </a:spcAft>
            </a:pPr>
            <a:r>
              <a:rPr lang="en-GB" sz="2585" dirty="0"/>
              <a:t>had been</a:t>
            </a:r>
          </a:p>
          <a:p>
            <a:pPr>
              <a:lnSpc>
                <a:spcPts val="3139"/>
              </a:lnSpc>
              <a:spcAft>
                <a:spcPts val="554"/>
              </a:spcAft>
            </a:pPr>
            <a:endParaRPr lang="en-GB" sz="2585" dirty="0"/>
          </a:p>
          <a:p>
            <a:endParaRPr lang="en-GB" dirty="0"/>
          </a:p>
          <a:p>
            <a:endParaRPr lang="en-GB" dirty="0"/>
          </a:p>
        </p:txBody>
      </p:sp>
      <p:sp>
        <p:nvSpPr>
          <p:cNvPr id="6" name="TextBox 5"/>
          <p:cNvSpPr txBox="1"/>
          <p:nvPr/>
        </p:nvSpPr>
        <p:spPr>
          <a:xfrm>
            <a:off x="6189885" y="1656269"/>
            <a:ext cx="2151551" cy="2741776"/>
          </a:xfrm>
          <a:prstGeom prst="rect">
            <a:avLst/>
          </a:prstGeom>
          <a:noFill/>
        </p:spPr>
        <p:txBody>
          <a:bodyPr wrap="none" rtlCol="0">
            <a:spAutoFit/>
          </a:bodyPr>
          <a:lstStyle/>
          <a:p>
            <a:pPr>
              <a:lnSpc>
                <a:spcPts val="3139"/>
              </a:lnSpc>
              <a:spcAft>
                <a:spcPts val="554"/>
              </a:spcAft>
            </a:pPr>
            <a:r>
              <a:rPr lang="en-GB" sz="2585" b="1" dirty="0"/>
              <a:t>Lexical/Main</a:t>
            </a:r>
          </a:p>
          <a:p>
            <a:pPr>
              <a:lnSpc>
                <a:spcPts val="3139"/>
              </a:lnSpc>
              <a:spcAft>
                <a:spcPts val="554"/>
              </a:spcAft>
            </a:pPr>
            <a:endParaRPr lang="en-GB" sz="2585" dirty="0"/>
          </a:p>
          <a:p>
            <a:pPr>
              <a:lnSpc>
                <a:spcPts val="3139"/>
              </a:lnSpc>
              <a:spcAft>
                <a:spcPts val="554"/>
              </a:spcAft>
            </a:pPr>
            <a:r>
              <a:rPr lang="en-GB" sz="2585" dirty="0"/>
              <a:t>scoff</a:t>
            </a:r>
          </a:p>
          <a:p>
            <a:pPr>
              <a:lnSpc>
                <a:spcPts val="3139"/>
              </a:lnSpc>
              <a:spcAft>
                <a:spcPts val="554"/>
              </a:spcAft>
            </a:pPr>
            <a:r>
              <a:rPr lang="en-GB" sz="2585" dirty="0"/>
              <a:t>scoffed</a:t>
            </a:r>
          </a:p>
          <a:p>
            <a:pPr>
              <a:lnSpc>
                <a:spcPts val="3139"/>
              </a:lnSpc>
              <a:spcAft>
                <a:spcPts val="554"/>
              </a:spcAft>
            </a:pPr>
            <a:r>
              <a:rPr lang="en-GB" sz="2585" dirty="0"/>
              <a:t>scoffing</a:t>
            </a:r>
          </a:p>
          <a:p>
            <a:endParaRPr lang="en-GB" dirty="0"/>
          </a:p>
        </p:txBody>
      </p:sp>
    </p:spTree>
    <p:extLst>
      <p:ext uri="{BB962C8B-B14F-4D97-AF65-F5344CB8AC3E}">
        <p14:creationId xmlns:p14="http://schemas.microsoft.com/office/powerpoint/2010/main" val="37467854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nSpc>
                <a:spcPct val="150000"/>
              </a:lnSpc>
              <a:spcBef>
                <a:spcPts val="0"/>
              </a:spcBef>
              <a:spcAft>
                <a:spcPts val="554"/>
              </a:spcAft>
              <a:buClrTx/>
              <a:buSzPct val="80000"/>
              <a:buFont typeface="Wingdings" panose="05000000000000000000" pitchFamily="2" charset="2"/>
              <a:buChar char="q"/>
            </a:pPr>
            <a:r>
              <a:rPr lang="en-GB" sz="1846" i="1" dirty="0"/>
              <a:t>We scoffed sandwiches.</a:t>
            </a:r>
          </a:p>
          <a:p>
            <a:pPr>
              <a:lnSpc>
                <a:spcPct val="150000"/>
              </a:lnSpc>
              <a:spcBef>
                <a:spcPts val="0"/>
              </a:spcBef>
              <a:spcAft>
                <a:spcPts val="554"/>
              </a:spcAft>
              <a:buClrTx/>
              <a:buSzPct val="80000"/>
              <a:buFont typeface="Wingdings" panose="05000000000000000000" pitchFamily="2" charset="2"/>
              <a:buChar char="q"/>
            </a:pPr>
            <a:r>
              <a:rPr lang="en-GB" sz="1846" i="1" dirty="0"/>
              <a:t>We were scoffing sandwiches.</a:t>
            </a:r>
          </a:p>
          <a:p>
            <a:pPr>
              <a:lnSpc>
                <a:spcPct val="150000"/>
              </a:lnSpc>
              <a:spcBef>
                <a:spcPts val="0"/>
              </a:spcBef>
              <a:spcAft>
                <a:spcPts val="554"/>
              </a:spcAft>
              <a:buClrTx/>
              <a:buSzPct val="80000"/>
              <a:buFont typeface="Wingdings" panose="05000000000000000000" pitchFamily="2" charset="2"/>
              <a:buChar char="q"/>
            </a:pPr>
            <a:r>
              <a:rPr lang="en-GB" sz="1846" i="1" dirty="0"/>
              <a:t>We had scoffed sandwiches.</a:t>
            </a:r>
          </a:p>
          <a:p>
            <a:pPr>
              <a:lnSpc>
                <a:spcPct val="150000"/>
              </a:lnSpc>
              <a:spcBef>
                <a:spcPts val="0"/>
              </a:spcBef>
              <a:spcAft>
                <a:spcPts val="554"/>
              </a:spcAft>
              <a:buClrTx/>
              <a:buSzPct val="80000"/>
              <a:buFont typeface="Wingdings" panose="05000000000000000000" pitchFamily="2" charset="2"/>
              <a:buChar char="q"/>
            </a:pPr>
            <a:r>
              <a:rPr lang="en-GB" sz="1846" i="1" dirty="0"/>
              <a:t>We could have scoffed sandwiches.</a:t>
            </a:r>
          </a:p>
          <a:p>
            <a:pPr marL="0" indent="0">
              <a:buNone/>
            </a:pPr>
            <a:endParaRPr lang="en-GB"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24</a:t>
            </a:fld>
            <a:endParaRPr lang="en-US"/>
          </a:p>
        </p:txBody>
      </p:sp>
    </p:spTree>
    <p:extLst>
      <p:ext uri="{BB962C8B-B14F-4D97-AF65-F5344CB8AC3E}">
        <p14:creationId xmlns:p14="http://schemas.microsoft.com/office/powerpoint/2010/main" val="34223339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609" y="437898"/>
            <a:ext cx="7596554" cy="1055077"/>
          </a:xfrm>
        </p:spPr>
        <p:txBody>
          <a:bodyPr/>
          <a:lstStyle/>
          <a:p>
            <a:r>
              <a:rPr lang="en-GB" sz="4400" dirty="0" smtClean="0">
                <a:effectLst>
                  <a:outerShdw blurRad="38100" dist="38100" dir="2700000" algn="tl">
                    <a:srgbClr val="000000">
                      <a:alpha val="43137"/>
                    </a:srgbClr>
                  </a:outerShdw>
                </a:effectLst>
              </a:rPr>
              <a:t>A quick check…</a:t>
            </a:r>
            <a:endParaRPr lang="en-GB" sz="4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4458" y="1634339"/>
            <a:ext cx="8441553" cy="4719294"/>
          </a:xfrm>
        </p:spPr>
        <p:txBody>
          <a:bodyPr>
            <a:normAutofit/>
          </a:bodyPr>
          <a:lstStyle/>
          <a:p>
            <a:pPr>
              <a:buClrTx/>
              <a:buSzPct val="80000"/>
              <a:buFont typeface="Wingdings" panose="05000000000000000000" pitchFamily="2" charset="2"/>
              <a:buChar char="q"/>
            </a:pPr>
            <a:r>
              <a:rPr lang="en-GB" sz="1846" i="1" dirty="0"/>
              <a:t>I painted the beautiful scenery every morning.</a:t>
            </a:r>
          </a:p>
          <a:p>
            <a:pPr>
              <a:buClrTx/>
              <a:buSzPct val="80000"/>
              <a:buFont typeface="Wingdings" panose="05000000000000000000" pitchFamily="2" charset="2"/>
              <a:buChar char="q"/>
            </a:pPr>
            <a:r>
              <a:rPr lang="en-GB" sz="1846" i="1" dirty="0"/>
              <a:t>The house was very old.</a:t>
            </a:r>
          </a:p>
          <a:p>
            <a:pPr>
              <a:buClrTx/>
              <a:buSzPct val="80000"/>
              <a:buFont typeface="Wingdings" panose="05000000000000000000" pitchFamily="2" charset="2"/>
              <a:buChar char="q"/>
            </a:pPr>
            <a:r>
              <a:rPr lang="en-GB" sz="1846" i="1" dirty="0"/>
              <a:t>We had a tiny caravan in the garden.</a:t>
            </a:r>
          </a:p>
          <a:p>
            <a:pPr>
              <a:buClrTx/>
              <a:buSzPct val="80000"/>
              <a:buFont typeface="Wingdings" panose="05000000000000000000" pitchFamily="2" charset="2"/>
              <a:buChar char="q"/>
            </a:pPr>
            <a:r>
              <a:rPr lang="en-GB" sz="1846" i="1" dirty="0"/>
              <a:t>A figure was sitting on one of our garden features.</a:t>
            </a:r>
          </a:p>
          <a:p>
            <a:pPr>
              <a:buClrTx/>
              <a:buSzPct val="80000"/>
              <a:buFont typeface="Wingdings" panose="05000000000000000000" pitchFamily="2" charset="2"/>
              <a:buChar char="q"/>
            </a:pPr>
            <a:r>
              <a:rPr lang="en-GB" sz="1846" i="1" dirty="0"/>
              <a:t>The beaches are beautiful.</a:t>
            </a:r>
          </a:p>
          <a:p>
            <a:pPr>
              <a:buClrTx/>
              <a:buSzPct val="80000"/>
              <a:buFont typeface="Wingdings" panose="05000000000000000000" pitchFamily="2" charset="2"/>
              <a:buChar char="q"/>
            </a:pPr>
            <a:r>
              <a:rPr lang="en-GB" sz="1846" i="1" dirty="0"/>
              <a:t>You have seen Captain </a:t>
            </a:r>
            <a:r>
              <a:rPr lang="en-GB" sz="1846" i="1" dirty="0" err="1"/>
              <a:t>Vasey</a:t>
            </a:r>
            <a:r>
              <a:rPr lang="en-GB" sz="1846" i="1" dirty="0" smtClean="0"/>
              <a:t>.</a:t>
            </a:r>
            <a:endParaRPr lang="en-GB" sz="1846" i="1" dirty="0"/>
          </a:p>
          <a:p>
            <a:pPr>
              <a:buClrTx/>
              <a:buSzPct val="80000"/>
              <a:buFont typeface="Wingdings" panose="05000000000000000000" pitchFamily="2" charset="2"/>
              <a:buChar char="q"/>
            </a:pPr>
            <a:r>
              <a:rPr lang="en-GB" sz="1846" i="1" dirty="0" smtClean="0"/>
              <a:t>Then </a:t>
            </a:r>
            <a:r>
              <a:rPr lang="en-GB" sz="1846" i="1" dirty="0"/>
              <a:t>off I would go to the cottage.</a:t>
            </a:r>
          </a:p>
          <a:p>
            <a:pPr>
              <a:buClrTx/>
              <a:buSzPct val="80000"/>
              <a:buFont typeface="Wingdings" panose="05000000000000000000" pitchFamily="2" charset="2"/>
              <a:buChar char="q"/>
            </a:pPr>
            <a:r>
              <a:rPr lang="en-GB" sz="1846" i="1" dirty="0"/>
              <a:t>You could have been dreaming.</a:t>
            </a:r>
          </a:p>
          <a:p>
            <a:pPr>
              <a:buClrTx/>
              <a:buSzPct val="80000"/>
              <a:buFont typeface="Wingdings" panose="05000000000000000000" pitchFamily="2" charset="2"/>
              <a:buChar char="q"/>
            </a:pPr>
            <a:r>
              <a:rPr lang="en-GB" sz="1846" i="1" dirty="0"/>
              <a:t>At least I could get some sleep there.</a:t>
            </a:r>
          </a:p>
          <a:p>
            <a:pPr marL="0" indent="0">
              <a:buNone/>
            </a:pPr>
            <a:endParaRPr lang="en-GB" sz="2215" dirty="0"/>
          </a:p>
          <a:p>
            <a:pPr marL="0" indent="0">
              <a:buNone/>
            </a:pPr>
            <a:r>
              <a:rPr lang="en-GB" sz="1662" i="1" dirty="0"/>
              <a:t>			A Word in Your Ear – Tony Ross (2014)  </a:t>
            </a:r>
          </a:p>
          <a:p>
            <a:pPr marL="0" indent="0">
              <a:buNone/>
            </a:pPr>
            <a:endParaRPr lang="en-GB" sz="2215"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9570" y="4705727"/>
            <a:ext cx="1063503" cy="1644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1"/>
          </p:nvPr>
        </p:nvSpPr>
        <p:spPr/>
        <p:txBody>
          <a:bodyPr/>
          <a:lstStyle/>
          <a:p>
            <a:fld id="{132371F7-CEE0-4AF0-87BE-4D51F1612E4F}" type="slidenum">
              <a:rPr lang="en-US" smtClean="0"/>
              <a:pPr/>
              <a:t>25</a:t>
            </a:fld>
            <a:endParaRPr lang="en-US"/>
          </a:p>
        </p:txBody>
      </p:sp>
    </p:spTree>
    <p:extLst>
      <p:ext uri="{BB962C8B-B14F-4D97-AF65-F5344CB8AC3E}">
        <p14:creationId xmlns:p14="http://schemas.microsoft.com/office/powerpoint/2010/main" val="279348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03" y="504367"/>
            <a:ext cx="7596554" cy="1055077"/>
          </a:xfrm>
        </p:spPr>
        <p:txBody>
          <a:bodyPr/>
          <a:lstStyle/>
          <a:p>
            <a:r>
              <a:rPr lang="en-GB" sz="4400" dirty="0" smtClean="0">
                <a:effectLst>
                  <a:outerShdw blurRad="38100" dist="38100" dir="2700000" algn="tl">
                    <a:srgbClr val="000000">
                      <a:alpha val="43137"/>
                    </a:srgbClr>
                  </a:outerShdw>
                </a:effectLst>
              </a:rPr>
              <a:t>A quick check…</a:t>
            </a:r>
            <a:endParaRPr lang="en-GB" sz="4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4458" y="1675531"/>
            <a:ext cx="8508022" cy="4918700"/>
          </a:xfrm>
        </p:spPr>
        <p:txBody>
          <a:bodyPr>
            <a:normAutofit/>
          </a:bodyPr>
          <a:lstStyle/>
          <a:p>
            <a:pPr>
              <a:buClrTx/>
              <a:buSzPct val="80000"/>
              <a:buFont typeface="Wingdings" panose="05000000000000000000" pitchFamily="2" charset="2"/>
              <a:buChar char="q"/>
            </a:pPr>
            <a:r>
              <a:rPr lang="en-GB" sz="1846" i="1" dirty="0"/>
              <a:t>I </a:t>
            </a:r>
            <a:r>
              <a:rPr lang="en-GB" sz="1846" i="1" dirty="0">
                <a:solidFill>
                  <a:srgbClr val="FF0000"/>
                </a:solidFill>
              </a:rPr>
              <a:t>painted</a:t>
            </a:r>
            <a:r>
              <a:rPr lang="en-GB" sz="1846" i="1" dirty="0"/>
              <a:t> the beautiful scenery every morning.</a:t>
            </a:r>
          </a:p>
          <a:p>
            <a:pPr>
              <a:buClrTx/>
              <a:buSzPct val="80000"/>
              <a:buFont typeface="Wingdings" panose="05000000000000000000" pitchFamily="2" charset="2"/>
              <a:buChar char="q"/>
            </a:pPr>
            <a:r>
              <a:rPr lang="en-GB" sz="1846" i="1" dirty="0"/>
              <a:t>The house </a:t>
            </a:r>
            <a:r>
              <a:rPr lang="en-GB" sz="1846" i="1" dirty="0">
                <a:solidFill>
                  <a:srgbClr val="FF0000"/>
                </a:solidFill>
              </a:rPr>
              <a:t>was</a:t>
            </a:r>
            <a:r>
              <a:rPr lang="en-GB" sz="1846" i="1" dirty="0"/>
              <a:t> very old.</a:t>
            </a:r>
          </a:p>
          <a:p>
            <a:pPr>
              <a:buClrTx/>
              <a:buSzPct val="80000"/>
              <a:buFont typeface="Wingdings" panose="05000000000000000000" pitchFamily="2" charset="2"/>
              <a:buChar char="q"/>
            </a:pPr>
            <a:r>
              <a:rPr lang="en-GB" sz="1846" i="1" dirty="0"/>
              <a:t>We </a:t>
            </a:r>
            <a:r>
              <a:rPr lang="en-GB" sz="1846" i="1" dirty="0">
                <a:solidFill>
                  <a:srgbClr val="FF0000"/>
                </a:solidFill>
              </a:rPr>
              <a:t>had</a:t>
            </a:r>
            <a:r>
              <a:rPr lang="en-GB" sz="1846" i="1" dirty="0"/>
              <a:t> a tiny caravan in the garden.</a:t>
            </a:r>
          </a:p>
          <a:p>
            <a:pPr>
              <a:buClrTx/>
              <a:buSzPct val="80000"/>
              <a:buFont typeface="Wingdings" panose="05000000000000000000" pitchFamily="2" charset="2"/>
              <a:buChar char="q"/>
            </a:pPr>
            <a:r>
              <a:rPr lang="en-GB" sz="1846" i="1" dirty="0"/>
              <a:t>A figure </a:t>
            </a:r>
            <a:r>
              <a:rPr lang="en-GB" sz="1846" i="1" dirty="0">
                <a:solidFill>
                  <a:srgbClr val="FF0000"/>
                </a:solidFill>
              </a:rPr>
              <a:t>was sitting </a:t>
            </a:r>
            <a:r>
              <a:rPr lang="en-GB" sz="1846" i="1" dirty="0"/>
              <a:t>on one of our garden features.</a:t>
            </a:r>
          </a:p>
          <a:p>
            <a:pPr>
              <a:buClrTx/>
              <a:buSzPct val="80000"/>
              <a:buFont typeface="Wingdings" panose="05000000000000000000" pitchFamily="2" charset="2"/>
              <a:buChar char="q"/>
            </a:pPr>
            <a:r>
              <a:rPr lang="en-GB" sz="1846" i="1" dirty="0"/>
              <a:t>The beaches </a:t>
            </a:r>
            <a:r>
              <a:rPr lang="en-GB" sz="1846" i="1" dirty="0">
                <a:solidFill>
                  <a:srgbClr val="FF0000"/>
                </a:solidFill>
              </a:rPr>
              <a:t>are</a:t>
            </a:r>
            <a:r>
              <a:rPr lang="en-GB" sz="1846" i="1" dirty="0"/>
              <a:t> beautiful.</a:t>
            </a:r>
          </a:p>
          <a:p>
            <a:pPr>
              <a:buClrTx/>
              <a:buSzPct val="80000"/>
              <a:buFont typeface="Wingdings" panose="05000000000000000000" pitchFamily="2" charset="2"/>
              <a:buChar char="q"/>
            </a:pPr>
            <a:r>
              <a:rPr lang="en-GB" sz="1846" i="1" dirty="0"/>
              <a:t>You </a:t>
            </a:r>
            <a:r>
              <a:rPr lang="en-GB" sz="1846" i="1" dirty="0">
                <a:solidFill>
                  <a:srgbClr val="FF0000"/>
                </a:solidFill>
              </a:rPr>
              <a:t>have seen </a:t>
            </a:r>
            <a:r>
              <a:rPr lang="en-GB" sz="1846" i="1" dirty="0"/>
              <a:t>Captain </a:t>
            </a:r>
            <a:r>
              <a:rPr lang="en-GB" sz="1846" i="1" dirty="0" err="1"/>
              <a:t>Vasey</a:t>
            </a:r>
            <a:r>
              <a:rPr lang="en-GB" sz="1846" i="1" dirty="0"/>
              <a:t>.</a:t>
            </a:r>
          </a:p>
          <a:p>
            <a:pPr>
              <a:buClrTx/>
              <a:buSzPct val="80000"/>
              <a:buFont typeface="Wingdings" panose="05000000000000000000" pitchFamily="2" charset="2"/>
              <a:buChar char="q"/>
            </a:pPr>
            <a:r>
              <a:rPr lang="en-GB" sz="1846" i="1" dirty="0" smtClean="0"/>
              <a:t>Then </a:t>
            </a:r>
            <a:r>
              <a:rPr lang="en-GB" sz="1846" i="1" dirty="0"/>
              <a:t>off I</a:t>
            </a:r>
            <a:r>
              <a:rPr lang="en-GB" sz="1846" i="1" dirty="0">
                <a:solidFill>
                  <a:srgbClr val="FF0000"/>
                </a:solidFill>
              </a:rPr>
              <a:t> would go </a:t>
            </a:r>
            <a:r>
              <a:rPr lang="en-GB" sz="1846" i="1" dirty="0"/>
              <a:t>to the cottage.</a:t>
            </a:r>
          </a:p>
          <a:p>
            <a:pPr>
              <a:buClrTx/>
              <a:buSzPct val="80000"/>
              <a:buFont typeface="Wingdings" panose="05000000000000000000" pitchFamily="2" charset="2"/>
              <a:buChar char="q"/>
            </a:pPr>
            <a:r>
              <a:rPr lang="en-GB" sz="1846" i="1" dirty="0"/>
              <a:t>You </a:t>
            </a:r>
            <a:r>
              <a:rPr lang="en-GB" sz="1846" i="1" dirty="0">
                <a:solidFill>
                  <a:srgbClr val="FF0000"/>
                </a:solidFill>
              </a:rPr>
              <a:t>could have been dreaming</a:t>
            </a:r>
            <a:r>
              <a:rPr lang="en-GB" sz="1846" i="1" dirty="0"/>
              <a:t>.</a:t>
            </a:r>
          </a:p>
          <a:p>
            <a:pPr>
              <a:buClrTx/>
              <a:buSzPct val="80000"/>
              <a:buFont typeface="Wingdings" panose="05000000000000000000" pitchFamily="2" charset="2"/>
              <a:buChar char="q"/>
            </a:pPr>
            <a:r>
              <a:rPr lang="en-GB" sz="1846" i="1" dirty="0"/>
              <a:t>At least I </a:t>
            </a:r>
            <a:r>
              <a:rPr lang="en-GB" sz="1846" i="1" dirty="0">
                <a:solidFill>
                  <a:srgbClr val="FF0000"/>
                </a:solidFill>
              </a:rPr>
              <a:t>could get </a:t>
            </a:r>
            <a:r>
              <a:rPr lang="en-GB" sz="1846" i="1" dirty="0"/>
              <a:t>some sleep there.</a:t>
            </a:r>
          </a:p>
        </p:txBody>
      </p:sp>
      <p:sp>
        <p:nvSpPr>
          <p:cNvPr id="4" name="Slide Number Placeholder 3"/>
          <p:cNvSpPr>
            <a:spLocks noGrp="1"/>
          </p:cNvSpPr>
          <p:nvPr>
            <p:ph type="sldNum" sz="quarter" idx="11"/>
          </p:nvPr>
        </p:nvSpPr>
        <p:spPr/>
        <p:txBody>
          <a:bodyPr/>
          <a:lstStyle/>
          <a:p>
            <a:fld id="{132371F7-CEE0-4AF0-87BE-4D51F1612E4F}" type="slidenum">
              <a:rPr lang="en-US" smtClean="0"/>
              <a:pPr/>
              <a:t>26</a:t>
            </a:fld>
            <a:endParaRPr lang="en-US"/>
          </a:p>
        </p:txBody>
      </p:sp>
    </p:spTree>
    <p:extLst>
      <p:ext uri="{BB962C8B-B14F-4D97-AF65-F5344CB8AC3E}">
        <p14:creationId xmlns:p14="http://schemas.microsoft.com/office/powerpoint/2010/main" val="5651083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371600"/>
          </a:xfrm>
        </p:spPr>
        <p:txBody>
          <a:bodyPr/>
          <a:lstStyle/>
          <a:p>
            <a:r>
              <a:rPr lang="en-GB" sz="4400" dirty="0" smtClean="0"/>
              <a:t>Verbs: a summary</a:t>
            </a:r>
            <a:endParaRPr lang="en-GB" sz="4400" dirty="0"/>
          </a:p>
        </p:txBody>
      </p:sp>
      <p:sp>
        <p:nvSpPr>
          <p:cNvPr id="3" name="Content Placeholder 2"/>
          <p:cNvSpPr>
            <a:spLocks noGrp="1"/>
          </p:cNvSpPr>
          <p:nvPr>
            <p:ph idx="1"/>
          </p:nvPr>
        </p:nvSpPr>
        <p:spPr>
          <a:xfrm>
            <a:off x="395536" y="1628800"/>
            <a:ext cx="8229600" cy="3526160"/>
          </a:xfrm>
        </p:spPr>
        <p:txBody>
          <a:bodyPr/>
          <a:lstStyle/>
          <a:p>
            <a:pPr>
              <a:lnSpc>
                <a:spcPts val="3000"/>
              </a:lnSpc>
              <a:spcBef>
                <a:spcPts val="0"/>
              </a:spcBef>
              <a:spcAft>
                <a:spcPts val="600"/>
              </a:spcAft>
              <a:buClrTx/>
              <a:buSzPct val="80000"/>
              <a:buFont typeface="Wingdings" panose="05000000000000000000" pitchFamily="2" charset="2"/>
              <a:buChar char="q"/>
            </a:pPr>
            <a:r>
              <a:rPr lang="en-GB" sz="1800" dirty="0" smtClean="0"/>
              <a:t>The verb ‘slot’ in a clause can be filled with one or more words</a:t>
            </a:r>
          </a:p>
          <a:p>
            <a:pPr>
              <a:lnSpc>
                <a:spcPts val="3000"/>
              </a:lnSpc>
              <a:spcBef>
                <a:spcPts val="0"/>
              </a:spcBef>
              <a:spcAft>
                <a:spcPts val="600"/>
              </a:spcAft>
              <a:buClrTx/>
              <a:buSzPct val="80000"/>
              <a:buFont typeface="Wingdings" panose="05000000000000000000" pitchFamily="2" charset="2"/>
              <a:buChar char="q"/>
            </a:pPr>
            <a:r>
              <a:rPr lang="en-GB" sz="1800" dirty="0" smtClean="0"/>
              <a:t>Auxiliary and modal verbs work with lexical verbs to form different aspects of  the present and past</a:t>
            </a:r>
          </a:p>
          <a:p>
            <a:pPr>
              <a:lnSpc>
                <a:spcPts val="3000"/>
              </a:lnSpc>
              <a:spcBef>
                <a:spcPts val="0"/>
              </a:spcBef>
              <a:spcAft>
                <a:spcPts val="600"/>
              </a:spcAft>
              <a:buClrTx/>
              <a:buSzPct val="80000"/>
              <a:buFont typeface="Wingdings" panose="05000000000000000000" pitchFamily="2" charset="2"/>
              <a:buChar char="q"/>
            </a:pPr>
            <a:r>
              <a:rPr lang="en-GB" sz="1800" dirty="0" smtClean="0"/>
              <a:t>Be, have and do are Primary Verbs – they can act as either the lexical/main verb in a clause OR as an auxiliary</a:t>
            </a:r>
          </a:p>
          <a:p>
            <a:pPr>
              <a:lnSpc>
                <a:spcPts val="3000"/>
              </a:lnSpc>
              <a:spcBef>
                <a:spcPts val="0"/>
              </a:spcBef>
              <a:spcAft>
                <a:spcPts val="600"/>
              </a:spcAft>
              <a:buClrTx/>
              <a:buSzPct val="80000"/>
              <a:buFont typeface="Wingdings" panose="05000000000000000000" pitchFamily="2" charset="2"/>
              <a:buChar char="q"/>
            </a:pPr>
            <a:r>
              <a:rPr lang="en-GB" sz="1800" dirty="0" smtClean="0"/>
              <a:t>The choice of verb, including the tense and aspect, enables the writer to express subtle shades of meaning</a:t>
            </a:r>
            <a:endParaRPr lang="en-GB" sz="1800"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27</a:t>
            </a:fld>
            <a:endParaRPr lang="en-US"/>
          </a:p>
        </p:txBody>
      </p:sp>
    </p:spTree>
    <p:extLst>
      <p:ext uri="{BB962C8B-B14F-4D97-AF65-F5344CB8AC3E}">
        <p14:creationId xmlns:p14="http://schemas.microsoft.com/office/powerpoint/2010/main" val="36515746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HoW</a:t>
            </a:r>
            <a:r>
              <a:rPr lang="en-GB" dirty="0" smtClean="0"/>
              <a:t> Grammar CREATES CHOICE</a:t>
            </a:r>
            <a:endParaRPr lang="en-GB" dirty="0"/>
          </a:p>
        </p:txBody>
      </p:sp>
      <p:sp>
        <p:nvSpPr>
          <p:cNvPr id="3" name="Text Placeholder 2"/>
          <p:cNvSpPr>
            <a:spLocks noGrp="1"/>
          </p:cNvSpPr>
          <p:nvPr>
            <p:ph type="body" idx="1"/>
          </p:nvPr>
        </p:nvSpPr>
        <p:spPr/>
        <p:txBody>
          <a:bodyPr/>
          <a:lstStyle/>
          <a:p>
            <a:endParaRPr lang="en-GB"/>
          </a:p>
        </p:txBody>
      </p:sp>
      <p:sp>
        <p:nvSpPr>
          <p:cNvPr id="5" name="Slide Number Placeholder 4"/>
          <p:cNvSpPr>
            <a:spLocks noGrp="1"/>
          </p:cNvSpPr>
          <p:nvPr>
            <p:ph type="sldNum" sz="quarter" idx="11"/>
          </p:nvPr>
        </p:nvSpPr>
        <p:spPr/>
        <p:txBody>
          <a:bodyPr/>
          <a:lstStyle/>
          <a:p>
            <a:fld id="{93BB0EA1-6604-4695-83C9-111488B4725B}" type="slidenum">
              <a:rPr lang="en-US" smtClean="0"/>
              <a:pPr/>
              <a:t>28</a:t>
            </a:fld>
            <a:endParaRPr lang="en-US"/>
          </a:p>
        </p:txBody>
      </p:sp>
    </p:spTree>
    <p:extLst>
      <p:ext uri="{BB962C8B-B14F-4D97-AF65-F5344CB8AC3E}">
        <p14:creationId xmlns:p14="http://schemas.microsoft.com/office/powerpoint/2010/main" val="19726312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108"/>
            <a:ext cx="8229600" cy="1266092"/>
          </a:xfrm>
        </p:spPr>
        <p:txBody>
          <a:bodyPr/>
          <a:lstStyle/>
          <a:p>
            <a:r>
              <a:rPr lang="en-GB" sz="4400" dirty="0" smtClean="0">
                <a:effectLst>
                  <a:outerShdw blurRad="38100" dist="38100" dir="2700000" algn="tl">
                    <a:srgbClr val="000000">
                      <a:alpha val="43137"/>
                    </a:srgbClr>
                  </a:outerShdw>
                </a:effectLst>
              </a:rPr>
              <a:t>The Exeter Approach</a:t>
            </a:r>
            <a:endParaRPr lang="en-US" sz="4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140974" cy="4819902"/>
          </a:xfrm>
        </p:spPr>
        <p:txBody>
          <a:bodyPr>
            <a:noAutofit/>
          </a:bodyPr>
          <a:lstStyle/>
          <a:p>
            <a:pPr>
              <a:lnSpc>
                <a:spcPts val="2585"/>
              </a:lnSpc>
              <a:spcBef>
                <a:spcPts val="0"/>
              </a:spcBef>
              <a:spcAft>
                <a:spcPts val="554"/>
              </a:spcAft>
              <a:buClrTx/>
              <a:buSzPct val="80000"/>
              <a:buFont typeface="Wingdings" panose="05000000000000000000" pitchFamily="2" charset="2"/>
              <a:buChar char="q"/>
            </a:pPr>
            <a:r>
              <a:rPr lang="en-GB" sz="1800" dirty="0">
                <a:latin typeface="Arial" panose="020B0604020202020204" pitchFamily="34" charset="0"/>
                <a:cs typeface="Arial" panose="020B0604020202020204" pitchFamily="34" charset="0"/>
              </a:rPr>
              <a:t>It is not a course in grammar; it is a way of teaching writing;</a:t>
            </a:r>
          </a:p>
          <a:p>
            <a:pPr>
              <a:lnSpc>
                <a:spcPts val="2585"/>
              </a:lnSpc>
              <a:spcBef>
                <a:spcPts val="0"/>
              </a:spcBef>
              <a:spcAft>
                <a:spcPts val="554"/>
              </a:spcAft>
              <a:buClrTx/>
              <a:buSzPct val="80000"/>
              <a:buFont typeface="Wingdings" panose="05000000000000000000" pitchFamily="2" charset="2"/>
              <a:buChar char="q"/>
            </a:pPr>
            <a:r>
              <a:rPr lang="en-GB" sz="1800" dirty="0">
                <a:latin typeface="Arial" panose="020B0604020202020204" pitchFamily="34" charset="0"/>
                <a:cs typeface="Arial" panose="020B0604020202020204" pitchFamily="34" charset="0"/>
              </a:rPr>
              <a:t>It draws on many of the good practices already commonly used in the teaching of writing: drafting, revising, editing;  creative stimuli for writing; peer collaboration; the scaffolding of writing tasks…</a:t>
            </a:r>
          </a:p>
          <a:p>
            <a:pPr>
              <a:lnSpc>
                <a:spcPts val="2585"/>
              </a:lnSpc>
              <a:spcBef>
                <a:spcPts val="0"/>
              </a:spcBef>
              <a:spcAft>
                <a:spcPts val="554"/>
              </a:spcAft>
              <a:buClrTx/>
              <a:buSzPct val="80000"/>
              <a:buFont typeface="Wingdings" panose="05000000000000000000" pitchFamily="2" charset="2"/>
              <a:buChar char="q"/>
            </a:pPr>
            <a:r>
              <a:rPr lang="en-GB" sz="1800" dirty="0">
                <a:latin typeface="Arial" panose="020B0604020202020204" pitchFamily="34" charset="0"/>
                <a:cs typeface="Arial" panose="020B0604020202020204" pitchFamily="34" charset="0"/>
              </a:rPr>
              <a:t>The attention to grammar is embedded within this and is intended to be explicit and to help writers develop understanding and independence in making choices in their writing;</a:t>
            </a:r>
          </a:p>
          <a:p>
            <a:pPr>
              <a:lnSpc>
                <a:spcPts val="2585"/>
              </a:lnSpc>
              <a:spcBef>
                <a:spcPts val="0"/>
              </a:spcBef>
              <a:spcAft>
                <a:spcPts val="554"/>
              </a:spcAft>
              <a:buClrTx/>
              <a:buSzPct val="80000"/>
              <a:buFont typeface="Wingdings" panose="05000000000000000000" pitchFamily="2" charset="2"/>
              <a:buChar char="q"/>
            </a:pPr>
            <a:r>
              <a:rPr lang="en-GB" sz="1800" dirty="0">
                <a:latin typeface="Arial" panose="020B0604020202020204" pitchFamily="34" charset="0"/>
                <a:cs typeface="Arial" panose="020B0604020202020204" pitchFamily="34" charset="0"/>
              </a:rPr>
              <a:t>It constantly makes links between reading and writing;</a:t>
            </a:r>
          </a:p>
          <a:p>
            <a:pPr>
              <a:lnSpc>
                <a:spcPts val="2585"/>
              </a:lnSpc>
              <a:spcBef>
                <a:spcPts val="0"/>
              </a:spcBef>
              <a:spcAft>
                <a:spcPts val="554"/>
              </a:spcAft>
              <a:buClrTx/>
              <a:buSzPct val="80000"/>
              <a:buFont typeface="Wingdings" panose="05000000000000000000" pitchFamily="2" charset="2"/>
              <a:buChar char="q"/>
            </a:pPr>
            <a:r>
              <a:rPr lang="en-GB" sz="1800" dirty="0">
                <a:latin typeface="Arial" panose="020B0604020202020204" pitchFamily="34" charset="0"/>
                <a:cs typeface="Arial" panose="020B0604020202020204" pitchFamily="34" charset="0"/>
              </a:rPr>
              <a:t>It is underpinned by a set of pedagogical principles to guide how the grammar is used;</a:t>
            </a:r>
          </a:p>
          <a:p>
            <a:pPr>
              <a:lnSpc>
                <a:spcPts val="2585"/>
              </a:lnSpc>
              <a:spcBef>
                <a:spcPts val="0"/>
              </a:spcBef>
              <a:spcAft>
                <a:spcPts val="554"/>
              </a:spcAft>
              <a:buClrTx/>
              <a:buSzPct val="80000"/>
              <a:buFont typeface="Wingdings" panose="05000000000000000000" pitchFamily="2" charset="2"/>
              <a:buChar char="q"/>
            </a:pPr>
            <a:r>
              <a:rPr lang="en-GB" sz="1800" dirty="0">
                <a:latin typeface="Arial" panose="020B0604020202020204" pitchFamily="34" charset="0"/>
                <a:cs typeface="Arial" panose="020B0604020202020204" pitchFamily="34" charset="0"/>
              </a:rPr>
              <a:t>The goal is to support young writers in developing a </a:t>
            </a:r>
            <a:r>
              <a:rPr lang="en-GB" sz="1800" i="1" dirty="0">
                <a:solidFill>
                  <a:srgbClr val="FF0000"/>
                </a:solidFill>
                <a:latin typeface="Arial" panose="020B0604020202020204" pitchFamily="34" charset="0"/>
                <a:cs typeface="Arial" panose="020B0604020202020204" pitchFamily="34" charset="0"/>
              </a:rPr>
              <a:t>‘repertoire of infinite possibilities’</a:t>
            </a:r>
            <a:r>
              <a:rPr lang="en-GB" sz="1800" dirty="0">
                <a:latin typeface="Arial" panose="020B0604020202020204" pitchFamily="34" charset="0"/>
                <a:cs typeface="Arial" panose="020B0604020202020204" pitchFamily="34" charset="0"/>
              </a:rPr>
              <a:t> for writing.</a:t>
            </a:r>
          </a:p>
          <a:p>
            <a:pPr>
              <a:lnSpc>
                <a:spcPts val="2585"/>
              </a:lnSpc>
              <a:spcBef>
                <a:spcPts val="0"/>
              </a:spcBef>
              <a:spcAft>
                <a:spcPts val="554"/>
              </a:spcAft>
              <a:buClrTx/>
              <a:buSzPct val="80000"/>
              <a:buFont typeface="Wingdings" panose="05000000000000000000" pitchFamily="2" charset="2"/>
              <a:buChar char="q"/>
            </a:pPr>
            <a:r>
              <a:rPr lang="en-GB" sz="1800" dirty="0">
                <a:latin typeface="Arial" panose="020B0604020202020204" pitchFamily="34" charset="0"/>
                <a:cs typeface="Arial" panose="020B0604020202020204" pitchFamily="34" charset="0"/>
              </a:rPr>
              <a:t>It is research-based.</a:t>
            </a:r>
            <a:endParaRPr lang="en-US" sz="1800"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9D3D54D0-5996-4F26-A46C-4F5E9322E0B9}" type="slidenum">
              <a:rPr lang="en-GB" smtClean="0"/>
              <a:t>29</a:t>
            </a:fld>
            <a:endParaRPr lang="en-GB"/>
          </a:p>
        </p:txBody>
      </p:sp>
    </p:spTree>
    <p:extLst>
      <p:ext uri="{BB962C8B-B14F-4D97-AF65-F5344CB8AC3E}">
        <p14:creationId xmlns:p14="http://schemas.microsoft.com/office/powerpoint/2010/main" val="3994792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4400" dirty="0" smtClean="0">
                <a:solidFill>
                  <a:srgbClr val="002060"/>
                </a:solidFill>
                <a:effectLst>
                  <a:outerShdw blurRad="38100" dist="38100" dir="2700000" algn="tl">
                    <a:srgbClr val="000000">
                      <a:alpha val="43137"/>
                    </a:srgbClr>
                  </a:outerShdw>
                </a:effectLst>
              </a:rPr>
              <a:t>Aims of Session: CPD Day 1</a:t>
            </a:r>
            <a:endParaRPr lang="en-GB" sz="4400"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17396" y="1951892"/>
            <a:ext cx="8042740" cy="3537644"/>
          </a:xfrm>
        </p:spPr>
        <p:txBody>
          <a:bodyPr>
            <a:normAutofit/>
          </a:bodyPr>
          <a:lstStyle/>
          <a:p>
            <a:pPr marL="328254" indent="-328254">
              <a:lnSpc>
                <a:spcPct val="150000"/>
              </a:lnSpc>
              <a:spcBef>
                <a:spcPts val="554"/>
              </a:spcBef>
              <a:spcAft>
                <a:spcPts val="554"/>
              </a:spcAft>
              <a:buClrTx/>
              <a:buSzPct val="80000"/>
              <a:buFont typeface="Wingdings" panose="05000000000000000000" pitchFamily="2" charset="2"/>
              <a:buChar char="q"/>
            </a:pPr>
            <a:r>
              <a:rPr lang="en-GB" sz="1846" dirty="0"/>
              <a:t>To explain the research project; </a:t>
            </a:r>
          </a:p>
          <a:p>
            <a:pPr marL="328254" indent="-328254">
              <a:lnSpc>
                <a:spcPct val="150000"/>
              </a:lnSpc>
              <a:spcBef>
                <a:spcPts val="554"/>
              </a:spcBef>
              <a:spcAft>
                <a:spcPts val="554"/>
              </a:spcAft>
              <a:buClrTx/>
              <a:buSzPct val="80000"/>
              <a:buFont typeface="Wingdings" panose="05000000000000000000" pitchFamily="2" charset="2"/>
              <a:buChar char="q"/>
            </a:pPr>
            <a:r>
              <a:rPr lang="en-GB" sz="1846" dirty="0"/>
              <a:t>To introduce the teaching principles underpinning the writing  intervention;</a:t>
            </a:r>
          </a:p>
          <a:p>
            <a:pPr marL="328254" indent="-328254">
              <a:lnSpc>
                <a:spcPct val="150000"/>
              </a:lnSpc>
              <a:spcBef>
                <a:spcPts val="554"/>
              </a:spcBef>
              <a:spcAft>
                <a:spcPts val="554"/>
              </a:spcAft>
              <a:buClrTx/>
              <a:buSzPct val="80000"/>
              <a:buFont typeface="Wingdings" panose="05000000000000000000" pitchFamily="2" charset="2"/>
              <a:buChar char="q"/>
            </a:pPr>
            <a:r>
              <a:rPr lang="en-GB" sz="1846" dirty="0"/>
              <a:t>To secure grammatical subject knowledge of the distinction between phrase, clause and sentence.</a:t>
            </a:r>
          </a:p>
        </p:txBody>
      </p:sp>
      <p:sp>
        <p:nvSpPr>
          <p:cNvPr id="5" name="Slide Number Placeholder 4"/>
          <p:cNvSpPr>
            <a:spLocks noGrp="1"/>
          </p:cNvSpPr>
          <p:nvPr>
            <p:ph type="sldNum" sz="quarter" idx="11"/>
          </p:nvPr>
        </p:nvSpPr>
        <p:spPr/>
        <p:txBody>
          <a:bodyPr/>
          <a:lstStyle/>
          <a:p>
            <a:fld id="{132371F7-CEE0-4AF0-87BE-4D51F1612E4F}" type="slidenum">
              <a:rPr lang="en-US" smtClean="0"/>
              <a:pPr/>
              <a:t>3</a:t>
            </a:fld>
            <a:endParaRPr lang="en-US" dirty="0"/>
          </a:p>
        </p:txBody>
      </p:sp>
    </p:spTree>
    <p:extLst>
      <p:ext uri="{BB962C8B-B14F-4D97-AF65-F5344CB8AC3E}">
        <p14:creationId xmlns:p14="http://schemas.microsoft.com/office/powerpoint/2010/main" val="34050585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48539"/>
          </a:xfrm>
        </p:spPr>
        <p:txBody>
          <a:bodyPr/>
          <a:lstStyle/>
          <a:p>
            <a:r>
              <a:rPr lang="en-GB" sz="4400" dirty="0" smtClean="0">
                <a:effectLst>
                  <a:outerShdw blurRad="38100" dist="38100" dir="2700000" algn="tl">
                    <a:srgbClr val="000000">
                      <a:alpha val="43137"/>
                    </a:srgbClr>
                  </a:outerShdw>
                </a:effectLst>
              </a:rPr>
              <a:t>Teaching Writing Creatively</a:t>
            </a:r>
            <a:endParaRPr lang="en-GB" sz="4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72816"/>
            <a:ext cx="8229600" cy="4932784"/>
          </a:xfrm>
        </p:spPr>
        <p:txBody>
          <a:bodyPr/>
          <a:lstStyle/>
          <a:p>
            <a:pPr>
              <a:lnSpc>
                <a:spcPts val="2800"/>
              </a:lnSpc>
              <a:spcBef>
                <a:spcPts val="0"/>
              </a:spcBef>
              <a:spcAft>
                <a:spcPts val="0"/>
              </a:spcAft>
              <a:buClrTx/>
              <a:buSzPct val="80000"/>
              <a:buFont typeface="Wingdings" panose="05000000000000000000" pitchFamily="2" charset="2"/>
              <a:buChar char="q"/>
            </a:pPr>
            <a:r>
              <a:rPr lang="en-GB" sz="1800" dirty="0"/>
              <a:t>To write well we all need to have something to say and a desire to say it;</a:t>
            </a:r>
          </a:p>
          <a:p>
            <a:pPr>
              <a:lnSpc>
                <a:spcPts val="2800"/>
              </a:lnSpc>
              <a:spcBef>
                <a:spcPts val="0"/>
              </a:spcBef>
              <a:spcAft>
                <a:spcPts val="0"/>
              </a:spcAft>
              <a:buClrTx/>
              <a:buSzPct val="80000"/>
              <a:buFont typeface="Wingdings" panose="05000000000000000000" pitchFamily="2" charset="2"/>
              <a:buChar char="q"/>
            </a:pPr>
            <a:r>
              <a:rPr lang="en-GB" sz="1800" dirty="0"/>
              <a:t>Before young writers can meaningfully attend to how they have written something, they need to have engaged with what they want to say – the ideas;</a:t>
            </a:r>
          </a:p>
          <a:p>
            <a:pPr>
              <a:lnSpc>
                <a:spcPts val="2800"/>
              </a:lnSpc>
              <a:spcBef>
                <a:spcPts val="0"/>
              </a:spcBef>
              <a:spcAft>
                <a:spcPts val="0"/>
              </a:spcAft>
              <a:buClrTx/>
              <a:buSzPct val="80000"/>
              <a:buFont typeface="Wingdings" panose="05000000000000000000" pitchFamily="2" charset="2"/>
              <a:buChar char="q"/>
            </a:pPr>
            <a:r>
              <a:rPr lang="en-GB" sz="1800" dirty="0"/>
              <a:t>Engaging young writers’ imaginations, emotions and personal beliefs is a really important part of teaching writing;</a:t>
            </a:r>
          </a:p>
          <a:p>
            <a:pPr>
              <a:lnSpc>
                <a:spcPts val="2800"/>
              </a:lnSpc>
              <a:spcBef>
                <a:spcPts val="0"/>
              </a:spcBef>
              <a:spcAft>
                <a:spcPts val="0"/>
              </a:spcAft>
              <a:buClrTx/>
              <a:buSzPct val="80000"/>
              <a:buFont typeface="Wingdings" panose="05000000000000000000" pitchFamily="2" charset="2"/>
              <a:buChar char="q"/>
            </a:pPr>
            <a:r>
              <a:rPr lang="en-GB" sz="1800" dirty="0"/>
              <a:t>Allowing young writers freedom to explore ideas, test things out, and to write to find out what they want to say is critical</a:t>
            </a:r>
          </a:p>
          <a:p>
            <a:pPr>
              <a:lnSpc>
                <a:spcPts val="2800"/>
              </a:lnSpc>
              <a:spcBef>
                <a:spcPts val="0"/>
              </a:spcBef>
              <a:spcAft>
                <a:spcPts val="0"/>
              </a:spcAft>
              <a:buClrTx/>
              <a:buSzPct val="80000"/>
              <a:buFont typeface="Wingdings" panose="05000000000000000000" pitchFamily="2" charset="2"/>
              <a:buChar char="q"/>
            </a:pPr>
            <a:endParaRPr lang="en-GB" sz="1800" dirty="0"/>
          </a:p>
          <a:p>
            <a:pPr>
              <a:lnSpc>
                <a:spcPts val="2800"/>
              </a:lnSpc>
              <a:spcBef>
                <a:spcPts val="0"/>
              </a:spcBef>
              <a:spcAft>
                <a:spcPts val="0"/>
              </a:spcAft>
              <a:buClrTx/>
              <a:buSzPct val="80000"/>
              <a:buFont typeface="Wingdings" panose="05000000000000000000" pitchFamily="2" charset="2"/>
              <a:buChar char="q"/>
            </a:pPr>
            <a:r>
              <a:rPr lang="en-GB" sz="1800" dirty="0"/>
              <a:t>We often move far too quickly to pinning things down, and making writing a very linear process – we </a:t>
            </a:r>
            <a:r>
              <a:rPr lang="en-GB" sz="1800" dirty="0" smtClean="0"/>
              <a:t>need </a:t>
            </a:r>
            <a:r>
              <a:rPr lang="en-GB" sz="1800" dirty="0"/>
              <a:t>to create space for exploration, experimentation and re-drafting.</a:t>
            </a:r>
          </a:p>
          <a:p>
            <a:pPr>
              <a:lnSpc>
                <a:spcPts val="2800"/>
              </a:lnSpc>
              <a:spcBef>
                <a:spcPts val="0"/>
              </a:spcBef>
              <a:spcAft>
                <a:spcPts val="0"/>
              </a:spcAft>
              <a:buClrTx/>
              <a:buSzPct val="80000"/>
              <a:buFont typeface="Wingdings" panose="05000000000000000000" pitchFamily="2" charset="2"/>
              <a:buChar char="q"/>
            </a:pPr>
            <a:r>
              <a:rPr lang="en-GB" sz="1800" dirty="0"/>
              <a:t>This is built into both of our Schemes of Work.</a:t>
            </a:r>
          </a:p>
        </p:txBody>
      </p:sp>
      <p:sp>
        <p:nvSpPr>
          <p:cNvPr id="5" name="Slide Number Placeholder 4"/>
          <p:cNvSpPr>
            <a:spLocks noGrp="1"/>
          </p:cNvSpPr>
          <p:nvPr>
            <p:ph type="sldNum" sz="quarter" idx="11"/>
          </p:nvPr>
        </p:nvSpPr>
        <p:spPr/>
        <p:txBody>
          <a:bodyPr/>
          <a:lstStyle/>
          <a:p>
            <a:fld id="{132371F7-CEE0-4AF0-87BE-4D51F1612E4F}" type="slidenum">
              <a:rPr lang="en-US" smtClean="0"/>
              <a:pPr/>
              <a:t>30</a:t>
            </a:fld>
            <a:endParaRPr lang="en-US"/>
          </a:p>
        </p:txBody>
      </p:sp>
    </p:spTree>
    <p:extLst>
      <p:ext uri="{BB962C8B-B14F-4D97-AF65-F5344CB8AC3E}">
        <p14:creationId xmlns:p14="http://schemas.microsoft.com/office/powerpoint/2010/main" val="404785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152" y="637305"/>
            <a:ext cx="7520537" cy="716789"/>
          </a:xfrm>
        </p:spPr>
        <p:txBody>
          <a:bodyPr>
            <a:normAutofit fontScale="90000"/>
          </a:bodyPr>
          <a:lstStyle/>
          <a:p>
            <a:r>
              <a:rPr lang="en-GB" sz="3692" i="1" dirty="0">
                <a:effectLst>
                  <a:outerShdw blurRad="38100" dist="38100" dir="2700000" algn="tl">
                    <a:srgbClr val="000000">
                      <a:alpha val="43137"/>
                    </a:srgbClr>
                  </a:outerShdw>
                </a:effectLst>
              </a:rPr>
              <a:t>The Day Of Ahmed’s Secret</a:t>
            </a:r>
            <a:r>
              <a:rPr lang="en-GB" sz="2585" i="1" dirty="0"/>
              <a:t/>
            </a:r>
            <a:br>
              <a:rPr lang="en-GB" sz="2585" i="1" dirty="0"/>
            </a:br>
            <a:r>
              <a:rPr lang="en-GB" sz="1846" i="1" dirty="0"/>
              <a:t>Florence Parry </a:t>
            </a:r>
            <a:r>
              <a:rPr lang="en-GB" sz="1846" i="1" dirty="0" err="1"/>
              <a:t>Heide</a:t>
            </a:r>
            <a:r>
              <a:rPr lang="en-GB" sz="1846" i="1" dirty="0"/>
              <a:t> &amp; Judith </a:t>
            </a:r>
            <a:r>
              <a:rPr lang="en-GB" sz="1846" i="1" dirty="0" err="1"/>
              <a:t>Heide</a:t>
            </a:r>
            <a:r>
              <a:rPr lang="en-GB" sz="1846" i="1" dirty="0"/>
              <a:t> Gilliland (1997)</a:t>
            </a:r>
            <a:endParaRPr lang="en-GB" sz="1846"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6152" y="1354094"/>
            <a:ext cx="8175678" cy="5225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1"/>
          </p:nvPr>
        </p:nvSpPr>
        <p:spPr/>
        <p:txBody>
          <a:bodyPr/>
          <a:lstStyle/>
          <a:p>
            <a:fld id="{132371F7-CEE0-4AF0-87BE-4D51F1612E4F}" type="slidenum">
              <a:rPr lang="en-US" smtClean="0"/>
              <a:pPr/>
              <a:t>31</a:t>
            </a:fld>
            <a:endParaRPr lang="en-US"/>
          </a:p>
        </p:txBody>
      </p:sp>
    </p:spTree>
    <p:extLst>
      <p:ext uri="{BB962C8B-B14F-4D97-AF65-F5344CB8AC3E}">
        <p14:creationId xmlns:p14="http://schemas.microsoft.com/office/powerpoint/2010/main" val="771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296144"/>
          </a:xfrm>
        </p:spPr>
        <p:txBody>
          <a:bodyPr/>
          <a:lstStyle/>
          <a:p>
            <a:r>
              <a:rPr lang="en-GB" sz="4400" dirty="0" smtClean="0">
                <a:effectLst>
                  <a:outerShdw blurRad="38100" dist="38100" dir="2700000" algn="tl">
                    <a:srgbClr val="000000">
                      <a:alpha val="43137"/>
                    </a:srgbClr>
                  </a:outerShdw>
                </a:effectLst>
              </a:rPr>
              <a:t>Writers’ Choices</a:t>
            </a:r>
            <a:endParaRPr lang="en-GB" sz="4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lgn="ctr">
              <a:buNone/>
            </a:pPr>
            <a:endParaRPr lang="en-GB" sz="2000" dirty="0" smtClean="0"/>
          </a:p>
          <a:p>
            <a:pPr marL="0" indent="0" algn="ctr">
              <a:buNone/>
            </a:pPr>
            <a:endParaRPr lang="en-GB" sz="2000" dirty="0"/>
          </a:p>
          <a:p>
            <a:pPr marL="0" indent="0" algn="ctr">
              <a:buNone/>
            </a:pPr>
            <a:r>
              <a:rPr lang="en-GB" sz="2000" dirty="0" smtClean="0"/>
              <a:t>Choice of verb tense (present) and verb aspect (present perfect) can convey shades of meaning, such as illustrating the relationship between Ahmed and his father.</a:t>
            </a:r>
            <a:endParaRPr lang="en-GB"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32</a:t>
            </a:fld>
            <a:endParaRPr lang="en-US"/>
          </a:p>
        </p:txBody>
      </p:sp>
    </p:spTree>
    <p:extLst>
      <p:ext uri="{BB962C8B-B14F-4D97-AF65-F5344CB8AC3E}">
        <p14:creationId xmlns:p14="http://schemas.microsoft.com/office/powerpoint/2010/main" val="37532629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723" y="969650"/>
            <a:ext cx="8229600" cy="4194594"/>
          </a:xfrm>
        </p:spPr>
        <p:txBody>
          <a:bodyPr/>
          <a:lstStyle/>
          <a:p>
            <a:pPr marL="0" indent="0">
              <a:lnSpc>
                <a:spcPct val="150000"/>
              </a:lnSpc>
              <a:spcBef>
                <a:spcPts val="0"/>
              </a:spcBef>
              <a:buNone/>
            </a:pPr>
            <a:r>
              <a:rPr lang="en-GB" sz="1662" dirty="0"/>
              <a:t>The next day was rainy and dark.  Rain fell on the roof of the barn and dripped steadily from the eaves.  Rain fell in the barnyard and ran in crooked courses down into the lane where thistles and pigweed grew.  Rain spattered against Mrs Zuckerman’s kitchen windows and came gushing out of the downspouts.  Rain fell on the backs of the sheep as they grazed in the meadow.  When the sheep tired of standing in the rain, they walked slowly up the lane and into the fold.</a:t>
            </a:r>
          </a:p>
          <a:p>
            <a:pPr marL="0" indent="0">
              <a:lnSpc>
                <a:spcPct val="150000"/>
              </a:lnSpc>
              <a:spcBef>
                <a:spcPts val="0"/>
              </a:spcBef>
              <a:buNone/>
            </a:pPr>
            <a:endParaRPr lang="en-GB" sz="1662" dirty="0"/>
          </a:p>
          <a:p>
            <a:pPr marL="0" indent="0">
              <a:lnSpc>
                <a:spcPct val="150000"/>
              </a:lnSpc>
              <a:spcBef>
                <a:spcPts val="0"/>
              </a:spcBef>
              <a:buNone/>
            </a:pPr>
            <a:endParaRPr lang="en-GB" sz="1662" dirty="0"/>
          </a:p>
          <a:p>
            <a:pPr marL="0" indent="0">
              <a:lnSpc>
                <a:spcPct val="150000"/>
              </a:lnSpc>
              <a:spcBef>
                <a:spcPts val="0"/>
              </a:spcBef>
              <a:buNone/>
            </a:pPr>
            <a:endParaRPr lang="en-GB" sz="1662" dirty="0"/>
          </a:p>
          <a:p>
            <a:pPr marL="0" indent="0">
              <a:lnSpc>
                <a:spcPct val="150000"/>
              </a:lnSpc>
              <a:spcBef>
                <a:spcPts val="0"/>
              </a:spcBef>
              <a:buNone/>
            </a:pPr>
            <a:endParaRPr lang="en-GB" sz="1662" dirty="0"/>
          </a:p>
          <a:p>
            <a:pPr marL="0" indent="0">
              <a:buNone/>
            </a:pPr>
            <a:endParaRPr lang="en-GB"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33</a:t>
            </a:fld>
            <a:endParaRPr lang="en-US"/>
          </a:p>
        </p:txBody>
      </p:sp>
      <p:sp>
        <p:nvSpPr>
          <p:cNvPr id="6" name="AutoShape 4" descr="data:image/jpeg;base64,/9j/4AAQSkZJRgABAQAAAQABAAD/2wBDABQODxIPDRQSEBIXFRQYHjIhHhwcHj0sLiQySUBMS0dARkVQWnNiUFVtVkVGZIhlbXd7gYKBTmCNl4x9lnN+gXz/2wBDARUXFx4aHjshITt8U0ZTfHx8fHx8fHx8fHx8fHx8fHx8fHx8fHx8fHx8fHx8fHx8fHx8fHx8fHx8fHx8fHx8fHz/wAARCAElAL8DASIAAhEBAxEB/8QAGgAAAgMBAQAAAAAAAAAAAAAAAgQAAwUBBv/EAD8QAAIBAwIDBQUGBQMEAgMAAAECAwAEERIhBTFBE1FhcZEUIjKBoQYzUrHB8BUjQnLRYuHxJDRDslOCksLS/8QAGAEBAQEBAQAAAAAAAAAAAAAAAAECAwT/xAAiEQEBAQADAQABBQEBAAAAAAAAARECEiExQQMiMlGBE2H/2gAMAwEAAhEDEQA/APToq6F90cu6u6F/CPSonwL5UVbZDoX8I9Kmhfwj0oqlEDoX8I9Kmhfwj0oqlAOhfwj0ruhfwj0rtJ3N+ltdrDK0catEXDu2NwcYxS5Fkt+GtC/hHpU0L+EelEMkDUMHrSFtxE3FwsKxqSXdXCtkxhTgEjxpsiyWndC/hHpU0L+EelBdSPDbSSxR9o6KWCZxqpaPiHaSSKEXSsYlRtX3inl9dv8AmpbITjbNhzQv4R6VNC/hHpS9xerbXMEU5jjWVWJdnwARjbfzoYr4TR3ckYR0tyQrK2Q/ug8/nimw601oX8I9Kmhfwj0qgXEj2SXKqgBi7QqSe7IH51EuJDZ+0lUwYe0CjPPGcU2HWr9C/hHpU0L+EelUWN4t5CsiNGcorMqNnQSORpmqlllwOhfwj0qaF/CPSiqVQOhfwj0qaF/CPSiqUQOhfwj0oZVURkgAfKrKCX7s1KsEnwL5UVDH8C+VFUEqVK7iqOVK7UoOUrLau94LhZEGIzHoaPUCCc99S6vo4JFhT+ZO7ABB0z1NNDflU+rLitUlDxkzZVVIZdPxHv8ADrtSsPDtDR9pNrWOVplCppOo55nPLc09ipimHawESyLr7STtMsSvu40joPHzpSHhcUMkTqzHsmYgHqCchfIHBHlT1TkKZCWwvJbs95DcBwBErLp05znGd8+FALRgLwdqP+pJPw/Btjv32FDPxaygJUy65OWhBkmqOG8Qnvpnk0qtuFHuY3U79etPDacW2ZbAWokGRH2evT0xjOM1FtmFh7L2gz2fZ69PTGM4zTGKnyNMNpa1tpLeOKNpVZI4wgATBOORJyf2aZxQSypDG0kjaUXmaIMpGciql9SpQmZA7JqyVALY/pzyzR+NNHKldzUJA57edBzFBN92aJ20rkDPTFVSSFlwAAOtS0XRj3F8qOuRj+WvkKC5uI7S3eeU4RBnz8KKk00UCa5nVF5Ak86QHGBK3/S2k06Zx2gwFPkay7QXHHr3tJx/JjyG07aQeSg+XPzxtXo4kVYwpQIMY09AOQAqaE/bL4Mc8MJUY5SjP5Y+tWa4+IwzRJ2scg91gSUaM9OX6Vl3H2kCXhggRXiQHVKWxqxzx/mtGR9N/ZyxghnhfWh56cAgnyP5mg89waISX8DBnbSTkliTnScjHnnBr1agqcjbPNc5rzP2dCSX6EB9XZMykHGd98+RNenRZOunbbONyfWgJWDcjXayuL3Utr7NFBDK8cjESGPOduQyAcZpTidxc8JuYJUncwSrloZW1aSMZGT5/Sro9AT61S5MgOPgzghTv8/8Vl8ZuLuOCKa2lRbObGSq6XXIyMnO48sUvBxGW4sSyKVgtE9+OLIaToN+g6nHcamg/tBHphgnSHVKs2NhuRjJ/wDWp9nsNZyNByEpCnqcbjupO9vZJuExSAPHGbhQNZLAZDA4J3Ixg78s4pjhMvsXAJbhSiATM0YI8tudB6BTjdjhe9tv+KG4meCIuIHmIBIWMjf1rG4PZ/xCWS8v39qwxRQ3wg9cDljuquzuGsLm+t0c9gqylFY/CRuMeGM0CqcQu+K8Tt+zRW0nWkZbCLg757z40/c8Xe116rqGaYjGmFP5aN4nO5z02pH7Mpq40+33aOcnGdyo3+tUcQTtOPzQ25ZC8mldttTYBPpv8qDY4RdCS119lcSyyNqlkVMIenxHGdq2ApUe7uvPBpW/4jbcKgRZdTHGERRucfQUpDxm5lt3uvYCLZckktggA8/H0oG7rilpaMFlZtWMkKpOkd57qZdTJGdJU5GV7s9Dmk7i2tOKW63KiMB0w0zD3lTfI8Dz58qstuI2DMtvBOvuAKuxwcbYBOxoCBYJ7y7Db3dvlj/mhf3SQxBZuR2zj0q4jU5IDFWHIrse/NVsMRkhAoOwAOdh/vUDUf3a+QrB+1VxoFrBr0hmLHw6AnwGa3ovu18hXnftXFpnt5yCw0FSO8DmPmCfSqG/s5F2fCEaNhrlJdhzzj3f/wBa1lTcFtz4msz7NFDwiBVI1LqDd+c5/Ig1r0GOnCHt5XMXs0sRcvGs0eTETzweo/xTiwezpPcSuZZmQ6nIwAAPhA6CmuuO6q5mUrJFn3jGT8qDyHAo5bvinZCaSFFiLMUGCwJG2Ty6fs1bxKI8K4sRbu0cbKHX3/h9fEY+dWfZP/vpF1lgsJIPdkrkfTHyoftNKrcXQZ2hRAd+9sn6YoH+I8Uufb4rK1PZs4CtLpzljjAHqN/GkvtPbyQxWXbXD3HvMG1gAchnGBV/EOHy3PEBxLhbJcL7uQCPdYdxPy2py6sbnjNnovVjtWU5jCHUc+PcPAetBTco5+ysJcmVxocHkW97b86n2VI9nuUBDFXUE887U1BYTScPjsr6RNMeB/JzqODtueXSpbcPg4bIWtu1iU7FSwIfzz586DP+1s2Ba26gMDligGc9AMedKRIX+zs0cGZPZ5hIdO5K4xnz648K3l4dC9w1xdx+0zOQNTfCo6ADkB6mi/h1pZkzQIbeQn/xZ3P9vX0oEOGcUtbPgELdqrSANiMHLE5JAxVNtYzS8OvLuddLSQOqDSctnmxzvvgVy74lBpMthbQxMCdVw8QDZHcMZ3O29bnDoWgtgJGZ5Ww0jMcksRvQYf2PKlp2LAuEUY7uh+opD7OjteNwyEDUS7scnJyNs/U16ROE8Phue1jgCOc5IJ079McqrbgFibgTr2qEHOlJCFHl3UGFxgS3f2ia1ALAuijy0g4/OtriC8QktWit0t7G2UY1yuMgDyyAKtvOEW9y0Elu3s9xBvHIm/qOtXpavK49sm7bQQyppCrnocdfn3VBicWjueG8AghJXU0n8wruN+WO+ucOgPErCGG1uhCIie2QDBdTyPptTUkz3txcQ8SkhitELZRyFYD+lgedZ/2cS7PEdUQPYjV2kpUYYY2+fKqPUmEYxk7cj1FUvpZZCANSkKcDb97imdXMDBYcx1paYgjXjSzDGPDp+/GoGYvu08hSfF7E8Qs+yRgsinUjEZAPjTcf3aeQo6o8hwi8fhNy0F3G8aAguuPhOMFvFeVesWRHVWRw4b4SpzmqLyxivAolVWCnIyDkeRBGKzx9mbASL96VAO2vnyoNCW+tYH7N5laU/wDjT3mJ8hvVNxHdPDN2Uf8APuF0gscLCviep5nbqaYtLG1sl02sCRA8yBufM0xQZXD+Bw8P/mRTOJcYLAADHdimZb2CFCHlhQMTkE7k9cDqaaeNJBh0Vh/qGaweOcMWFPa7SFQq47WJRjUM7EeNA7Y3Mt87NAeytI2Cg4BaTYHboBgjx8qYhnWXil3D/wDEiD1yT+YpL7MOHspwDnE7dMbEAjas7ht7n7Qyys3uzkoM92RpH5fWg0+PSSwR25tXZbiWURIA2M5B5/SmEjg4ZAbi6mLyAYaaQ5J8B3DwFUN/1vHkUEGOzUsf7zt+/Ksbj9y11xbsslYrZlQADOSeZx5flQbDcZd4GnhsJJLYHSZCwGd8bDrvTlpPDeYkhYsE2OeYJ/2/OqJZZLm1a3sbZlQro1zKUVRy5Hc+lDwTh1xw/tluJY5NeCNGc9edB527UQ8RuY1HO41KOZPvZ2+ox4mtW64/cRXCgcPeOJ2xrlOC2Nth31k6DJxuB3ftAboHH4TrHPv2Nem43Cn8HufdB0KXXPRuefWgusrqO8iLxORpOlk04ZD3EGrDFpftDk4PIkmsL7MB1uHUhhmIagRgZ238zvXoyAQQeRoIAByHOhK68EHGPrU0HTge6O8czRAYGP1oBYahiRFceWfpUDasac5HUjFdI2+HPzqcjgJtzzUUDKjrpkx41RcHA07887A4+dNEA8z+lV3G0DDy/OgKP7pPIUdDF92nkKKqiUJPvgeB/SioT96v9p/SgKpUrtBygngW4t5IZPgkUqceNWVzNB420u5bKC6tQGW7mCxAY21ZK5Hy/Kq7+2/hd4YXcthFeNiM4bwHyxW3Nw/H2pgnCDspEMjHvdRj8iKt+0XDhfWIZVBmiYFTyOCcEZoOfZy3eOyNxNntbg6mOc5Hf8ySayeOcPuYeJSXiRs8b4dZEGdDAY3H1r1aIsaLHGoVFAVQOgFFQZFnxqS7RFjs5XkIA1jHZk9TnoKcZpbWDCqbm5ckgDYE/oo/eabqYoPLngvEbbTPEkM0ysGx2hzkHuIAp/iDcQ4jb+zxWUkCsBqaR1592xO1bWKlBn8J4b/DrfS8vayvjW36Dw51oVKlFSpXK7REqVKlFTFVXAAgbHh+dW1Vc/cN8vzogovuk/tFHQxfdJ/aKKipihbAkTJ3IIFHWZfTTrepGie4ynDnGAcjn3eHjUGlipioCCMg58q7mqOYqYruamaATGGdW6rnHzqEDG+MeNFWVxXiEsf/AE9mMyttqI2Hl41m3CTTF3xS1sziZyD3Y39KVbjsSj7liSMqA67+e+1Y/YXInEUkqM8h2kB+Z3x3eYo5YfZyscSnScjDcuR3yfKuV/Uu+NzjF8n2hmuAywRGEL8RPvEf5peTid1pDBn0n+tW0jyxv69avkt+zniaNiH1BOnLHI/vqfnJ4DExliAC4w8WMYO5yD0/z86zedqyQuvGryJmkc5QD3QG5/n+XpT9n9otbJDdwaJj/Wp9zHeeopJIkdWJTAXBIPTxH6/OlZI9OYyShz7jdx8+hGfSk/VvxbxletS6DEZC6Tj3lbOPP/NMV5iwusR6X+KLKyJj3sfiXocYwR12+forZtcCMWDHHxLyPjXeXXKzFtSpipWh2pXKlBKqufuG+X51dVNz9y3y/OgOL7pP7RRUMX3Sf2iioJXCoYgkbiu1KDlSu1zFESu1yu0EO4IBx41nXFrHP2UZz7zHrg6Qd8eew+daVJzWyPexMzH3UOhR033P1FY5LAXNmJWDKqHBGx2xjuobu2Z0kK/F2RUedPHw51SiNHgatS4+tcusb1lxlSEDgaTvkHkdv0/KrZCCQkpxrOgttz6H995qXEeVfTzPvLj8QP8AzSt3rmtkMQyQDqUbEnH0I3rn8acj94lhu2eR5YI/LOR5ml3UNtjVtp0kbjuP0xR2sgbAdZElXYOVwCOme8GqLsNDIJVHXDAfv9jas37jULRhopQckAHKORll64PfW9wi5aN+ycfypcvGfwn+pfXf5msWUdrEzoMuc8up/frTXDZG9ot1Vk0swkx1B2U+uTXXhyus8o9VXMUAcRQlpmCqpO7HG2dq57RFtliAepUgetejXJZUrtTFUcqq5+4b5fnVtV3I/kN8vzoOx/dJ/aKKhj+6T+0UVESpUqUHalSu0VMVKlSoO1kT+0xcX9xmMBjyNe4Dk4wvpn/atG7mMFtJKoGVHXkPE+FVpEch3ftXHJiMAZ7h0rPK4sL8VupbRIGhTX2kojK9d+7ancaVA8OpzULaQKDUetYtiyF54Sz5GdJ54/L9aQeIy9oBq7VD72kgCTHXHjWs5OMLjJ6nkBSM1vp1TRkhzgg94G+/pXOy61C/ZyEIUCknHPdm8cZA+dUXKPHIwciTAydt9PUEb8v1HWm5GaGRkI1BDn3d9Od/PH73pO/uS7L2Ssyr/WOZ5cx17vlWbliz6SKac9mCVOOu4+fdVcdyLN4ZJAwRJAwAGS3XAOeWe+rAoydRePPQcs+lLXsyBexUa3PMgYFXh9a5N7+IwcQkLSSNEkI1EDv6Y23Py60NnxYi5kiuYn0E/wAqXbSwzyJyBmsGDZzgnLe7udj1/Q04F7RQ5CgnmcYHkR3V0vOSpeGPWxTKzGMgo4/pIxt4d/yq2sXh+iRQkJKjOAPwMN8eXP0Na8T60DEYPIjuNdZdcaOqrn7hvl+dW1RcODE69aoKP7tf7RR0Ef3a+QoqqO1KldxQcoqmBUoqV2uV2oOEAjBGQaSsbe2TU1u2rBKjf4Bz0+QPTpT1IwQK1xcO25D4VlJU4wDgkc8cvlUoYcb0OmrSKA4Fc61HMbYNVyMqnU7ALsMnpRk5oGQMMMAQRjB5GorPu7qzsh7j9q7tkRrg7k9cdPOsCedixk1MXJydBxnux8q1+IRRxBUgjEQDaToXAGR4d+fzrAfWkhZwgAYhidyKz+WoMymY6E1uxBGknGPOrBZTOmmJAdOWZEHT9kCmbawMjqQqrIcBmbK7n5Z+tbdpbiztnQxqp6kLjfoPEb86s9+FuPMysrsmqExBNKaD/bjP5mmUV4RrIwB8a9+RnP5/Om+JWEnbSy7MkkgA33xozn12rmxU7blCT5L/AM1nn9b2XFtrmC7hKZ0zMoJHeD/gY+dekAxXno1PZIuSHU9qMdwIx9cCvRV24fHHl9cqq5A7Fjjfb86sY6RnGapnbMLdx5etarIo/u08hRiq4mUxqMjIAyKuArWo5nwrtShkdYo2dzhVBJPcBUUVA8qoQvU9KRbiZhdRcKBq5qoJMe2RqPL59PrWXdXvbSbyALnZgelc+fPIPRdoNj30RYDGSBnYeNYsE0yriOCWVR8OBgH5mpMl5cRSxSLEYi3vKv8AMz3jfl5c6vHlo0H4lbpKY8sxHMquQKBRLArG2QXETsXXS4BBJydzsRk1hW/C/YbtJt1eP4FUZGCMbgnlvTSXD2txIGjkWQHU3ZnAYd+CAD8t++lv9q1VkvHG9qqE/ilGPpVbTzQuouYAqE47RG1KD0ztkUfDr4XepGILrvkAgMPI7gjqP803N2ZiYS4KEYIPWnWGqwKnWl7ZjG3s76tSj+WW5sg/UVaZMvojGphz3wB5msZVZ1/bL2ekuN2Lszb4zy/xWV/DJ2l7a4gyDzwfrW/PGFUz37okUe4RTkeBJ76zLnjaTx6YbVy2PdaQgHPyyadfzWpt+BsLSOYmFZWcKcgk4YLty7huRitq3t2FtpbmCOe/I8vLb615IXF1FdLeKxabJyTuGzzGO4+Fet4bxCLiFuJI9mHxJndTWuEn4OfG8fqi8iYssKkZYAA+Gr/ikI4CzuqnGS0YIHLfArYulPawuOQbB9NvrVFpbr25bGwyQCem+PzNLx2syqrZfaGjcjAkUbdwxn8x6YrWpKwQaGkzks7HyHQD5YPzq6a8ghcI8g1ncIN29BW4lXGl7lh2ZUCqp+JJC2Bb3Mg71iOCe6lhxKG4bsRDLFIRkB8fXB2+dSoGGfS5BQ7sQGzT3tsSocZZgNwOlZDEm57MtpQNk+G9MM8cUjQJqdn3yTyrjOVnxNPRSl8tIcHOwB5UHEpCbZIlz/PcRkjoNyfoCPnSs5W30ouQX3bJqy6RLmzHZSqjQnWjsdgQOvhgmt8eX4WfTWVddRUOpGSMc+4f7US28Cyl1iVWPNgB73nWbZX3bFkkXsp1A1ofpjvFaCvkYO3gKkrWEr+e/lkNvYQKFOzSkg45YPofWmeHsRb6XYuyYByORAwcH5fWuwqyhXQlTjSynkcbCp2Sxx6I2IIxvmraMnjFtLfTRJHNzkAHQj59eta3E7dZ7UpkBwQyt1BB5+h+tU20STXfaoPdQkkg7M3Kn3wQV3ydsjmKcdz0rzEtyLC5g4lDG7RFTHJ1xvuCe8Hqc5qyXjjtfqThrUNgnbGO8Hw2POnLuz7BZ5IUQ763iHwsNPLuB2xn1rLWAW0/s8mkxOpeJnXGAf6D0p2snjXGS31tXl7GkC9rvNrAi7MZ1seRX5dPOse44jMspaN9UqsxYBiYgM/CB/VnvNFHi3s5BalUZjp2O6gnmvnQCKO2jAyrYJyCNmI/TNOXP+m+H6fvo7iefiUmqUmOFcMI85x4nxolsgoDsuEJxz5eOf8AmgRtbMQELas5UEEknAArQt8CFtRBKEKoznTk/D4/pWf5Xa7fwmQtPw/A19oob+oNsC3L5Z/WkrW5k4bde0Qx6gRpkTlqHPn3itjspfZwjAkuMMx3OcAZ9c1m3cbrhtA3xhgNOT5fOmdbsSfvmV6RbmC4shcCULEwDaicY8/nQC5hQFo9b5GBpiYjr1A8a85w6+9lbRLbCRtX8vL6Qp8sc+mfKtteKoY0klhnhjbB1smpceYzj511l15rxsq/2iTRpgtZcnbU+lR57nP0rlvbC3t2VcCR8l3P9R7z+9qBvYuJhdFwsuk/+KX88GmZVJiZc4OOZ3qsk769XhNoiKuohfi6Acs7efKuLedtmOWJll0q+Cu4B7+7kRimLiyteIxqZ4ywG2+RkbHHltXHgjTtJmz2z43Y74B5DwrPujLe3JZ3B3ycjrz29aP2V5JGcYDK2WO/pnqfKmgERkkYe8SVGTsOufpVzgKoVXERzhTjIz0Fc/8AnNMjEuzM1wRMHGB7uR0p+xOYicDRjGk9e+pLC9xCzyFlkVsADcN8v8edKK8hkKbq0exGenyrFl43WcxZNbxzSC2BZDzt5ckle9Se71qcNmuUne0ulJaP4XPUfv8ASjuwGsy4JEildGDgk52A7s1ZHdWt0sM8mO1UYGf6T41v63KcLMwGk4IPLvqm5uBboCcCV9lUnma7lj8JC9e/NU3kaXMZSQZHTbODWdUzaskdvGqEMmBluh8ave4RF1khRzydqwPZ5kbEVxMo/v5ijWx1nM0sshUcmfarOcMPS3yz6oLZdTPlc42AP9Xl++6pNbRTRLbsocLtlhnBx1qyFY4k/loqajvgYzRnOARjtPdB8id/1pujJHA5oAPZZ84OSHP0G351TccN4lkkCCSP8GCM/IZr0SjAAJ1eJqFB73Mg9D0o12seRtzcxTmG4Q6yA2B8RHLPhyrVWUmUx24DSLszEbR7YI25nuHrS3EIb6O+nkMbBJSAjoVIwBgDJ3B51p8IiElogKdk0Z0unUMP88/nS2z432/ap/hiznXdSSTOepOMeWOVFJwtmQL7VLpHIPhsfOtcIByFdI2qdb+ax2eM4lBNa3DpIxkRhqBIAJ7+XXet/wCz94GsnEzYw2oM39QP655+fjQcZtO3t9YGWj94D9+dZqT2phiSPtY8HOFjLsT3csY+m3Kt8OVXl+6NO+/hl8wb2eSWbTgPHGQw88j8xWe3tdmubZrhFzsrrnO3LHL0ArRWa8GPZ+HSOuPinkVD8gOQ+VBc3t5CoefhysB1jcPp+lbrEc4ff37EPIqywvgkqhGk9w7/AN/PXufuWJAz09ayLbjDXEhVYwXVtgSckenPzrSlZ3iyUIB5gkbVIlZjyy68JiRQ2vswu+AwG3fyY+dOaBOrPImhTuC3xacYx4f70qtg0N2063DyGV1Ok/0DG48fDyrQiIaIYxjpjliqhJr7Txb2ZzkOuVPLSBt+f5iqZ3aO7ZZpAcjK6UJ27iBv/wA1oJCqmTK/Ef3j99KzeJkm4iiiVTK3QnBIyOR/fOpmq5LexGASwNl4iWVQcFhpIOMjmAc/KqZLW4LLLYwoY3X31L41E8j1yfHO9F2xRgJF7M5ydTjb0zVUEqWtyYlR9MrlkKSYBzvvk7Hy51z5fPFmfFjjiNrC8jaHwB7g6efjy5Vel+gZVuIZbd5QSAw5+WKNZ42Z0RMN8Jd/e37sjmfDNZvE7h0dO1SZAuV7SVDhs8tun51J6t8a6SpNpCDlzPMA92e+rAG1NjHOs21utSJoA056bZH/ADTdu2VUk7am1eprIYQA7nG6jlVqEMQw3IyARVDNhwV3KnHPnRCXcrgqTyNaQwWOSo2bGQTyNEMhidWVO/vH4aojmz7rjDDmKLW/TBGfXwq6LHKnUrHkPeBHMUqim2vElQlopQEkH/q3j3fMd1XaiudQGF+E56UrIVuIjGmWVgcGMagD5jxpvo1jXDVAuHEYaaCRW66QG/LfFEtzG50qWz1BQgj6VtEmUMhrxEx9mmkhkUhEYqrDuztn5V7k8q87OgFzdow1K+HK4zyJBIHXpXP43xuG+EcRMtj2UxzJAAM89a/0n6Y+VMe0doQFIwd687GG4ZeiQAtAR74Uk+73/LrWjNc9npMYGl1yDz51q8vy58vL4Z4rHHd2EnaMqyx5aNyORAzRcMnkm4bGzvqL7k5yD02PmOVZd3Kbiy7ND/MYMMdDmnuDwvbWxjifNs6iQBhnc8wD039cjxrXC6kPKdifixnYVbaMGj+IZHxAEHSeeKzRxFI5JkIDSKSUQsFDdMZNWQLatPrimeyuWUCSOQjLjoSOR8xWlaLSobo2mhi/Zayce7jOMfSsScdrpGjI1YBlHcCQAefPG/Wn3vkitnZJu0ljI7V4xqCqp3HzGceeeVJwQX8rMJQ0aE5Rk0MpGcj95NNz6M6dtIDSg6gdOrmGPh30zb2DMna3UixgDaHm3gD3fKtWOzgiAIDMwzguc4J58qIv2andNhlmxiuXkXCy2CQf9k5im56GfIXPXfO/lirrOdzKeH3gE3ukpIyjEgHMEd/51XNfwhDuNON87gDvNDwyT2q5N3pIjC6UJ2z3kd/+1TWh3H2etWLSWuYJjuMHKk+I7vKqV4RfoARNEWG+56//AI1s9pXRIO+teVGOba/XLG1V2x/TKN/WrEivCPft9P8A9wcVq6h31NQrPWDPFvctg6Ez3s/+1WCzuGxruAi90aZPqc/lTma7kVZxgqSzhU5Kayd8udX58qv2odVTVWvEdoTU1CuaqaqGsa6BXi8WnTlkfOr/AOtbBO1Y3ESP4pbb79lJ+a1iq5d2gnj7JlIUbgg7/I1iqZbZTbTZcKfcCjJA7setbnbYixq1kbFsZz8u+lbm8k4bwqCe0Rddw2p2O41HO3n/AIrPH3wsILLF2RkDnC51bYK4rc4ZFJFYRoxCoqgKOp/e9ZEcQvOIdqWD/wAke0YAA1nkD6n0rfhYMrgYwiDpyyf9q78OORhm3HBroLJLbmJ9chkMfwswOds5x1rsPD5o7MRO3ZK2dSSqrpk9wPL5YrdRsIu/QUXaeNTsuMxLKVkUSsnYoNlUKqLt3Dw7++pawm0QQrdpLCvwfDlR553rRxHnO+fMmi1L3/Sl5SmM54HkOYLtUB3KkA/MbnFJHgl8wbRfxsCeudq3tY7652i99Z2L6wrbgbwl1uH7cr8B0+6PEjqaf7J1iVXkYPjdgmKdzGTkqCfKufyvwj0petPWZIQ4925kU5yCYm2q6BgRpku1Zx1MZTPqaeGgclA+VENNTJTaScy5HZOj+R+n+9Fm4GP5Wc88MNqbwPGpjzqdV0sGm/8AjPqKhklGD2L4PPGNqZ+RrnrTqao7STVp7J/PoajyuoyY3PkM1ccd5ruaYapDSE/AR57VVJJdf+KDV4swFN+ZNTbvNJDSYW5dSGyp6FWUilhw67kdpJpYDIdgwz7q9wH+9aUk0cRQSMFMjaF25nnj6Uo3EotAfspMGORwMDPuEAjnz3rVmoEcNYH7/PhpoBwhlVo+0jkt5PvIXBwNycqem5zTsNxFLbidWAiIJ1NsMDrVgORnSMefOsySDFMf8JmgiQKsUkgVVByCCQD0zkEiteSIRq5/qbAOBgYBqiTh6SXiXDMpMW8SBRpU956k1dIzaCHdSTywMZ+tdJUEr+6Bp6VBKusKY5MnqFJHryoYruIgIrxsy7EBgSCKtE3eu1c/z9Ue3dU27qDth3Gp2y1dgDtHBYG2c45FWXBHzIrgkY5zZTD5p/8A1Vnar3V3tVpsALISRm1lXJ5krt6GrcDoBQh1OwG9d1juq7BGXVzHpXNK45Gi1CpqHfTwc97oKnvd1d1DvruR+KgHS3hXcHvFdLAdc+dTUO8VciJpb8QrmlvxCu6gO4VRK9wJD2UULJ0LSlT6aTTwXaHx8Qqm79pjtne2RJJRuFPXv+dXIToBkAVsbgHIHzpaSH/rVuBPLoAw0WTpJ6GngqhsCZDLI+tW0uqsN1YHIJJ7tx5bHlXJJ1Wd0S07Tssl5NPupncgbEknmcCnTInMqfSvK8d4gbLjaG1uHjDKPaEI1Jvtkr1OP0qzLS+N0pBxOyMK64VDYdAoVkI3xjl41WlzLaTiG595XwsccYGEGcA9NuW252JqcMSOGNxhu1AVZCTkHAyMeHvE8uppi7Q3EOhJHhOR76HBxncZ6VNkuBnHlQTfdnl6UKP2capgsFGASd65I5ZDtgVmX1XewhdF1Ag7HIOPyqxYVXBDsf7mzQxABd5WO3IgbUsbWftHdLhQxzpzvg+/j/2X0oQ92Y/FU7P+30pUR3eP+4j5dw7vLvwa72V5lj26YydIIHhjO3n61cgukty5GJCmPwgb+oohCAACcnv76X9muC8zNMvv6NODywSf1qCG6aKVXmGokBTgDbAzy7zmmT+j/TPZqO6oEUHO1KDtWbQlzCvPKqcke94+G1FHBOl20ryhkZdJX5kj6EU/wMsoO2frXNPl60mlnKgkAmLBj7urJwO70x880Qt7hMBJF5jOd9uv6UXP/TQTfJruBSscNyp/mTqwyNsDl15CmNKc9WKILAroAFBpTnqqYQ7ajQWZrlBpUZ9+oQuNnpoLFcwM0HLrXM9edZ0xTxK9g4Xbi4nV2TUF9wZINeMt7KfjV7LdyjsLV3LyzOcKq55Anmele3dUkwJEVwDkBlBwayeJcOladZLO2j30gFWCdmwOdWkggjl47VvjykSxpWiNJ2k5RkSQgRqQQQgGBkep+dX6QOeaCBnijVZJGlcDBdsDUe/Aq3tz+E1m2WrgTpHU0u8ceS4LFvFjj0pkzDqtVyurIQBUn0cE5CgaRsMVPaD+EVKldusZ1O3/ANH1qe0f6frUqU6w1PaP9H1qe0f6frUqU6w1BOeqjntiuNMT8Pu/WpUp1hqvtZ9eRIMY5FetdM9x0aP5of8ANSpV6w0cdxIPvAjd2lcfqa6Zwf8Axj1qVKdYa4Zt/h+tTtv9NSpU6Q2p23+mu9uPwfWpUp0hqduPwfWp24/APWpUp1hrnb/6BXe3H4B61KlOsNrnbD8Fc7Y+PrUqU6w2u9s3dQtKWBGBvUqU6w1//9k="/>
          <p:cNvSpPr>
            <a:spLocks noChangeAspect="1" noChangeArrowheads="1"/>
          </p:cNvSpPr>
          <p:nvPr/>
        </p:nvSpPr>
        <p:spPr bwMode="auto">
          <a:xfrm>
            <a:off x="111369" y="278423"/>
            <a:ext cx="281354" cy="28135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3580402"/>
            <a:ext cx="2022574" cy="3115014"/>
          </a:xfrm>
          <a:prstGeom prst="rect">
            <a:avLst/>
          </a:prstGeom>
        </p:spPr>
      </p:pic>
    </p:spTree>
    <p:extLst>
      <p:ext uri="{BB962C8B-B14F-4D97-AF65-F5344CB8AC3E}">
        <p14:creationId xmlns:p14="http://schemas.microsoft.com/office/powerpoint/2010/main" val="42849232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483" y="838705"/>
            <a:ext cx="2401605" cy="3124039"/>
          </a:xfrm>
        </p:spPr>
      </p:pic>
      <p:sp>
        <p:nvSpPr>
          <p:cNvPr id="4" name="Slide Number Placeholder 3"/>
          <p:cNvSpPr>
            <a:spLocks noGrp="1"/>
          </p:cNvSpPr>
          <p:nvPr>
            <p:ph type="sldNum" sz="quarter" idx="11"/>
          </p:nvPr>
        </p:nvSpPr>
        <p:spPr/>
        <p:txBody>
          <a:bodyPr/>
          <a:lstStyle/>
          <a:p>
            <a:fld id="{132371F7-CEE0-4AF0-87BE-4D51F1612E4F}" type="slidenum">
              <a:rPr lang="en-US" smtClean="0"/>
              <a:pPr/>
              <a:t>34</a:t>
            </a:fld>
            <a:endParaRPr lang="en-US"/>
          </a:p>
        </p:txBody>
      </p:sp>
      <p:sp>
        <p:nvSpPr>
          <p:cNvPr id="6" name="TextBox 5"/>
          <p:cNvSpPr txBox="1"/>
          <p:nvPr/>
        </p:nvSpPr>
        <p:spPr>
          <a:xfrm>
            <a:off x="39017" y="4293096"/>
            <a:ext cx="9025418" cy="1810752"/>
          </a:xfrm>
          <a:prstGeom prst="rect">
            <a:avLst/>
          </a:prstGeom>
          <a:noFill/>
        </p:spPr>
        <p:txBody>
          <a:bodyPr wrap="square" rtlCol="0">
            <a:spAutoFit/>
          </a:bodyPr>
          <a:lstStyle/>
          <a:p>
            <a:pPr>
              <a:lnSpc>
                <a:spcPts val="2215"/>
              </a:lnSpc>
              <a:spcAft>
                <a:spcPts val="554"/>
              </a:spcAft>
            </a:pPr>
            <a:r>
              <a:rPr lang="en-GB" b="1" u="sng" dirty="0" smtClean="0"/>
              <a:t>Prepositional phrases:</a:t>
            </a:r>
          </a:p>
          <a:p>
            <a:pPr>
              <a:lnSpc>
                <a:spcPts val="2215"/>
              </a:lnSpc>
              <a:spcAft>
                <a:spcPts val="554"/>
              </a:spcAft>
            </a:pPr>
            <a:r>
              <a:rPr lang="en-GB" dirty="0" smtClean="0"/>
              <a:t>Usually, a preposition (</a:t>
            </a:r>
            <a:r>
              <a:rPr lang="en-GB" i="1" dirty="0" smtClean="0"/>
              <a:t>in; on; under; for; by; near; beside….) </a:t>
            </a:r>
            <a:r>
              <a:rPr lang="en-GB" dirty="0" smtClean="0"/>
              <a:t>plus a noun/noun phrase.</a:t>
            </a:r>
          </a:p>
          <a:p>
            <a:pPr>
              <a:lnSpc>
                <a:spcPts val="2215"/>
              </a:lnSpc>
              <a:spcAft>
                <a:spcPts val="554"/>
              </a:spcAft>
            </a:pPr>
            <a:endParaRPr lang="en-GB" dirty="0"/>
          </a:p>
          <a:p>
            <a:pPr>
              <a:lnSpc>
                <a:spcPts val="2215"/>
              </a:lnSpc>
              <a:spcAft>
                <a:spcPts val="554"/>
              </a:spcAft>
            </a:pPr>
            <a:endParaRPr lang="en-GB" b="1" u="sng" dirty="0" smtClean="0"/>
          </a:p>
          <a:p>
            <a:pPr marL="316531" indent="-316531">
              <a:lnSpc>
                <a:spcPts val="2215"/>
              </a:lnSpc>
              <a:buFont typeface="Wingdings" panose="05000000000000000000" pitchFamily="2" charset="2"/>
              <a:buChar char="q"/>
            </a:pPr>
            <a:endParaRPr lang="en-GB" sz="1846" dirty="0"/>
          </a:p>
        </p:txBody>
      </p:sp>
      <p:sp>
        <p:nvSpPr>
          <p:cNvPr id="7" name="TextBox 6"/>
          <p:cNvSpPr txBox="1"/>
          <p:nvPr/>
        </p:nvSpPr>
        <p:spPr>
          <a:xfrm>
            <a:off x="2671694" y="809489"/>
            <a:ext cx="3124441" cy="369332"/>
          </a:xfrm>
          <a:prstGeom prst="rect">
            <a:avLst/>
          </a:prstGeom>
          <a:noFill/>
          <a:ln>
            <a:solidFill>
              <a:schemeClr val="tx1"/>
            </a:solidFill>
            <a:prstDash val="sysDot"/>
          </a:ln>
        </p:spPr>
        <p:txBody>
          <a:bodyPr wrap="square" rtlCol="0">
            <a:spAutoFit/>
          </a:bodyPr>
          <a:lstStyle/>
          <a:p>
            <a:r>
              <a:rPr lang="en-GB" i="1" dirty="0"/>
              <a:t>through the deep dark wood</a:t>
            </a:r>
            <a:endParaRPr lang="en-GB" dirty="0"/>
          </a:p>
        </p:txBody>
      </p:sp>
      <p:sp>
        <p:nvSpPr>
          <p:cNvPr id="8" name="TextBox 7"/>
          <p:cNvSpPr txBox="1"/>
          <p:nvPr/>
        </p:nvSpPr>
        <p:spPr>
          <a:xfrm>
            <a:off x="5037282" y="1348095"/>
            <a:ext cx="2991102" cy="369332"/>
          </a:xfrm>
          <a:prstGeom prst="rect">
            <a:avLst/>
          </a:prstGeom>
          <a:noFill/>
          <a:ln>
            <a:solidFill>
              <a:schemeClr val="tx1"/>
            </a:solidFill>
            <a:prstDash val="sysDot"/>
          </a:ln>
        </p:spPr>
        <p:txBody>
          <a:bodyPr wrap="square" rtlCol="0">
            <a:spAutoFit/>
          </a:bodyPr>
          <a:lstStyle/>
          <a:p>
            <a:r>
              <a:rPr lang="en-GB" i="1" dirty="0" smtClean="0"/>
              <a:t>In my underground house</a:t>
            </a:r>
            <a:endParaRPr lang="en-GB" i="1" dirty="0"/>
          </a:p>
        </p:txBody>
      </p:sp>
      <p:sp>
        <p:nvSpPr>
          <p:cNvPr id="9" name="TextBox 8"/>
          <p:cNvSpPr txBox="1"/>
          <p:nvPr/>
        </p:nvSpPr>
        <p:spPr>
          <a:xfrm>
            <a:off x="2730314" y="1492824"/>
            <a:ext cx="1841685" cy="369332"/>
          </a:xfrm>
          <a:prstGeom prst="rect">
            <a:avLst/>
          </a:prstGeom>
          <a:noFill/>
          <a:ln>
            <a:solidFill>
              <a:schemeClr val="tx1"/>
            </a:solidFill>
            <a:prstDash val="sysDot"/>
          </a:ln>
        </p:spPr>
        <p:txBody>
          <a:bodyPr wrap="square" rtlCol="0">
            <a:spAutoFit/>
          </a:bodyPr>
          <a:lstStyle/>
          <a:p>
            <a:r>
              <a:rPr lang="en-GB" i="1" dirty="0"/>
              <a:t>b</a:t>
            </a:r>
            <a:r>
              <a:rPr lang="en-GB" i="1" dirty="0" smtClean="0"/>
              <a:t>y these rocks</a:t>
            </a:r>
            <a:endParaRPr lang="en-GB" dirty="0"/>
          </a:p>
        </p:txBody>
      </p:sp>
      <p:sp>
        <p:nvSpPr>
          <p:cNvPr id="10" name="TextBox 9"/>
          <p:cNvSpPr txBox="1"/>
          <p:nvPr/>
        </p:nvSpPr>
        <p:spPr>
          <a:xfrm>
            <a:off x="5662796" y="1978140"/>
            <a:ext cx="2991102" cy="369332"/>
          </a:xfrm>
          <a:prstGeom prst="rect">
            <a:avLst/>
          </a:prstGeom>
          <a:noFill/>
          <a:ln>
            <a:solidFill>
              <a:schemeClr val="tx1"/>
            </a:solidFill>
            <a:prstDash val="sysDot"/>
          </a:ln>
        </p:spPr>
        <p:txBody>
          <a:bodyPr wrap="square" rtlCol="0">
            <a:spAutoFit/>
          </a:bodyPr>
          <a:lstStyle/>
          <a:p>
            <a:r>
              <a:rPr lang="en-GB" i="1" dirty="0"/>
              <a:t>i</a:t>
            </a:r>
            <a:r>
              <a:rPr lang="en-GB" i="1" dirty="0" smtClean="0"/>
              <a:t>n my treetop house</a:t>
            </a:r>
            <a:endParaRPr lang="en-GB" dirty="0"/>
          </a:p>
        </p:txBody>
      </p:sp>
      <p:sp>
        <p:nvSpPr>
          <p:cNvPr id="11" name="TextBox 10"/>
          <p:cNvSpPr txBox="1"/>
          <p:nvPr/>
        </p:nvSpPr>
        <p:spPr>
          <a:xfrm>
            <a:off x="3154164" y="2230264"/>
            <a:ext cx="2026163" cy="369332"/>
          </a:xfrm>
          <a:prstGeom prst="rect">
            <a:avLst/>
          </a:prstGeom>
          <a:noFill/>
          <a:ln>
            <a:solidFill>
              <a:schemeClr val="tx1"/>
            </a:solidFill>
            <a:prstDash val="sysDot"/>
          </a:ln>
        </p:spPr>
        <p:txBody>
          <a:bodyPr wrap="square" rtlCol="0">
            <a:spAutoFit/>
          </a:bodyPr>
          <a:lstStyle/>
          <a:p>
            <a:r>
              <a:rPr lang="en-GB" i="1" dirty="0"/>
              <a:t>b</a:t>
            </a:r>
            <a:r>
              <a:rPr lang="en-GB" i="1" dirty="0" smtClean="0"/>
              <a:t>y this stream</a:t>
            </a:r>
            <a:endParaRPr lang="en-GB" i="1" dirty="0"/>
          </a:p>
        </p:txBody>
      </p:sp>
      <p:sp>
        <p:nvSpPr>
          <p:cNvPr id="12" name="TextBox 11"/>
          <p:cNvSpPr txBox="1"/>
          <p:nvPr/>
        </p:nvSpPr>
        <p:spPr>
          <a:xfrm>
            <a:off x="5492881" y="2740963"/>
            <a:ext cx="2991102" cy="369332"/>
          </a:xfrm>
          <a:prstGeom prst="rect">
            <a:avLst/>
          </a:prstGeom>
          <a:noFill/>
          <a:ln>
            <a:solidFill>
              <a:schemeClr val="tx1"/>
            </a:solidFill>
            <a:prstDash val="sysDot"/>
          </a:ln>
        </p:spPr>
        <p:txBody>
          <a:bodyPr wrap="square" rtlCol="0">
            <a:spAutoFit/>
          </a:bodyPr>
          <a:lstStyle/>
          <a:p>
            <a:r>
              <a:rPr lang="en-GB" i="1" dirty="0"/>
              <a:t>i</a:t>
            </a:r>
            <a:r>
              <a:rPr lang="en-GB" i="1" dirty="0" smtClean="0"/>
              <a:t>n my log pile house</a:t>
            </a:r>
            <a:endParaRPr lang="en-GB" dirty="0"/>
          </a:p>
        </p:txBody>
      </p:sp>
      <p:sp>
        <p:nvSpPr>
          <p:cNvPr id="13" name="TextBox 12"/>
          <p:cNvSpPr txBox="1"/>
          <p:nvPr/>
        </p:nvSpPr>
        <p:spPr>
          <a:xfrm>
            <a:off x="7072663" y="801569"/>
            <a:ext cx="1419358" cy="369332"/>
          </a:xfrm>
          <a:prstGeom prst="rect">
            <a:avLst/>
          </a:prstGeom>
          <a:noFill/>
          <a:ln>
            <a:solidFill>
              <a:schemeClr val="tx1"/>
            </a:solidFill>
            <a:prstDash val="sysDot"/>
          </a:ln>
        </p:spPr>
        <p:txBody>
          <a:bodyPr wrap="square" rtlCol="0">
            <a:spAutoFit/>
          </a:bodyPr>
          <a:lstStyle/>
          <a:p>
            <a:r>
              <a:rPr lang="en-GB" i="1" dirty="0"/>
              <a:t>b</a:t>
            </a:r>
            <a:r>
              <a:rPr lang="en-GB" i="1" dirty="0" smtClean="0"/>
              <a:t>y this lake</a:t>
            </a:r>
            <a:endParaRPr lang="en-GB" dirty="0"/>
          </a:p>
        </p:txBody>
      </p:sp>
      <p:sp>
        <p:nvSpPr>
          <p:cNvPr id="14" name="TextBox 13"/>
          <p:cNvSpPr txBox="1"/>
          <p:nvPr/>
        </p:nvSpPr>
        <p:spPr>
          <a:xfrm>
            <a:off x="2786472" y="3600197"/>
            <a:ext cx="2097821" cy="369332"/>
          </a:xfrm>
          <a:prstGeom prst="rect">
            <a:avLst/>
          </a:prstGeom>
          <a:noFill/>
          <a:ln>
            <a:solidFill>
              <a:schemeClr val="tx1"/>
            </a:solidFill>
            <a:prstDash val="sysDot"/>
          </a:ln>
        </p:spPr>
        <p:txBody>
          <a:bodyPr wrap="square" rtlCol="0">
            <a:spAutoFit/>
          </a:bodyPr>
          <a:lstStyle/>
          <a:p>
            <a:r>
              <a:rPr lang="en-GB" i="1" dirty="0"/>
              <a:t>i</a:t>
            </a:r>
            <a:r>
              <a:rPr lang="en-GB" i="1" dirty="0" smtClean="0"/>
              <a:t>n the leaves</a:t>
            </a:r>
            <a:endParaRPr lang="en-GB" dirty="0"/>
          </a:p>
        </p:txBody>
      </p:sp>
      <p:sp>
        <p:nvSpPr>
          <p:cNvPr id="16" name="TextBox 15"/>
          <p:cNvSpPr txBox="1"/>
          <p:nvPr/>
        </p:nvSpPr>
        <p:spPr>
          <a:xfrm>
            <a:off x="2730315" y="2911424"/>
            <a:ext cx="1642278" cy="369332"/>
          </a:xfrm>
          <a:prstGeom prst="rect">
            <a:avLst/>
          </a:prstGeom>
          <a:noFill/>
          <a:ln>
            <a:solidFill>
              <a:schemeClr val="tx1"/>
            </a:solidFill>
            <a:prstDash val="sysDot"/>
          </a:ln>
        </p:spPr>
        <p:txBody>
          <a:bodyPr wrap="square" rtlCol="0">
            <a:spAutoFit/>
          </a:bodyPr>
          <a:lstStyle/>
          <a:p>
            <a:r>
              <a:rPr lang="en-GB" i="1" dirty="0"/>
              <a:t>o</a:t>
            </a:r>
            <a:r>
              <a:rPr lang="en-GB" i="1" dirty="0" smtClean="0"/>
              <a:t>ver his back</a:t>
            </a:r>
            <a:endParaRPr lang="en-GB" dirty="0"/>
          </a:p>
        </p:txBody>
      </p:sp>
      <p:sp>
        <p:nvSpPr>
          <p:cNvPr id="17" name="TextBox 16"/>
          <p:cNvSpPr txBox="1"/>
          <p:nvPr/>
        </p:nvSpPr>
        <p:spPr>
          <a:xfrm>
            <a:off x="5366571" y="3454602"/>
            <a:ext cx="2991102" cy="369332"/>
          </a:xfrm>
          <a:prstGeom prst="rect">
            <a:avLst/>
          </a:prstGeom>
          <a:noFill/>
          <a:ln>
            <a:solidFill>
              <a:schemeClr val="tx1"/>
            </a:solidFill>
            <a:prstDash val="sysDot"/>
          </a:ln>
        </p:spPr>
        <p:txBody>
          <a:bodyPr wrap="square" rtlCol="0">
            <a:spAutoFit/>
          </a:bodyPr>
          <a:lstStyle/>
          <a:p>
            <a:r>
              <a:rPr lang="en-GB" i="1" dirty="0"/>
              <a:t>o</a:t>
            </a:r>
            <a:r>
              <a:rPr lang="en-GB" i="1" dirty="0" smtClean="0"/>
              <a:t>n the end of his nose</a:t>
            </a:r>
            <a:endParaRPr lang="en-GB" dirty="0"/>
          </a:p>
        </p:txBody>
      </p:sp>
    </p:spTree>
    <p:extLst>
      <p:ext uri="{BB962C8B-B14F-4D97-AF65-F5344CB8AC3E}">
        <p14:creationId xmlns:p14="http://schemas.microsoft.com/office/powerpoint/2010/main" val="23811381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483" y="838705"/>
            <a:ext cx="2401605" cy="3124039"/>
          </a:xfrm>
        </p:spPr>
      </p:pic>
      <p:sp>
        <p:nvSpPr>
          <p:cNvPr id="4" name="Slide Number Placeholder 3"/>
          <p:cNvSpPr>
            <a:spLocks noGrp="1"/>
          </p:cNvSpPr>
          <p:nvPr>
            <p:ph type="sldNum" sz="quarter" idx="11"/>
          </p:nvPr>
        </p:nvSpPr>
        <p:spPr/>
        <p:txBody>
          <a:bodyPr/>
          <a:lstStyle/>
          <a:p>
            <a:fld id="{132371F7-CEE0-4AF0-87BE-4D51F1612E4F}" type="slidenum">
              <a:rPr lang="en-US" smtClean="0"/>
              <a:pPr/>
              <a:t>35</a:t>
            </a:fld>
            <a:endParaRPr lang="en-US"/>
          </a:p>
        </p:txBody>
      </p:sp>
      <p:sp>
        <p:nvSpPr>
          <p:cNvPr id="6" name="TextBox 5"/>
          <p:cNvSpPr txBox="1"/>
          <p:nvPr/>
        </p:nvSpPr>
        <p:spPr>
          <a:xfrm>
            <a:off x="39017" y="4293096"/>
            <a:ext cx="9025418" cy="2092881"/>
          </a:xfrm>
          <a:prstGeom prst="rect">
            <a:avLst/>
          </a:prstGeom>
          <a:noFill/>
        </p:spPr>
        <p:txBody>
          <a:bodyPr wrap="square" rtlCol="0">
            <a:spAutoFit/>
          </a:bodyPr>
          <a:lstStyle/>
          <a:p>
            <a:pPr>
              <a:lnSpc>
                <a:spcPts val="2215"/>
              </a:lnSpc>
              <a:spcAft>
                <a:spcPts val="554"/>
              </a:spcAft>
            </a:pPr>
            <a:r>
              <a:rPr lang="en-GB" b="1" u="sng" dirty="0" smtClean="0"/>
              <a:t>Prepositional phrases:</a:t>
            </a:r>
          </a:p>
          <a:p>
            <a:pPr>
              <a:lnSpc>
                <a:spcPts val="2215"/>
              </a:lnSpc>
              <a:spcAft>
                <a:spcPts val="554"/>
              </a:spcAft>
            </a:pPr>
            <a:r>
              <a:rPr lang="en-GB" dirty="0" smtClean="0"/>
              <a:t>A prepositional phrase is usually composed of a </a:t>
            </a:r>
            <a:r>
              <a:rPr lang="en-GB" dirty="0" smtClean="0">
                <a:solidFill>
                  <a:srgbClr val="FF0000"/>
                </a:solidFill>
              </a:rPr>
              <a:t>preposition</a:t>
            </a:r>
            <a:r>
              <a:rPr lang="en-GB" dirty="0" smtClean="0"/>
              <a:t> (</a:t>
            </a:r>
            <a:r>
              <a:rPr lang="en-GB" i="1" dirty="0" smtClean="0"/>
              <a:t>in; on; under; for; by; near; beside….) </a:t>
            </a:r>
            <a:r>
              <a:rPr lang="en-GB" dirty="0" smtClean="0"/>
              <a:t>plus a </a:t>
            </a:r>
            <a:r>
              <a:rPr lang="en-GB" u="sng" dirty="0" smtClean="0"/>
              <a:t>noun/noun phrase</a:t>
            </a:r>
            <a:r>
              <a:rPr lang="en-GB" dirty="0" smtClean="0"/>
              <a:t>.</a:t>
            </a:r>
          </a:p>
          <a:p>
            <a:pPr>
              <a:lnSpc>
                <a:spcPts val="2215"/>
              </a:lnSpc>
              <a:spcAft>
                <a:spcPts val="554"/>
              </a:spcAft>
            </a:pPr>
            <a:endParaRPr lang="en-GB" dirty="0"/>
          </a:p>
          <a:p>
            <a:pPr>
              <a:lnSpc>
                <a:spcPts val="2215"/>
              </a:lnSpc>
              <a:spcAft>
                <a:spcPts val="554"/>
              </a:spcAft>
            </a:pPr>
            <a:endParaRPr lang="en-GB" b="1" u="sng" dirty="0" smtClean="0"/>
          </a:p>
          <a:p>
            <a:pPr marL="316531" indent="-316531">
              <a:lnSpc>
                <a:spcPts val="2215"/>
              </a:lnSpc>
              <a:buFont typeface="Wingdings" panose="05000000000000000000" pitchFamily="2" charset="2"/>
              <a:buChar char="q"/>
            </a:pPr>
            <a:endParaRPr lang="en-GB" sz="1846" dirty="0"/>
          </a:p>
        </p:txBody>
      </p:sp>
      <p:sp>
        <p:nvSpPr>
          <p:cNvPr id="7" name="TextBox 6"/>
          <p:cNvSpPr txBox="1"/>
          <p:nvPr/>
        </p:nvSpPr>
        <p:spPr>
          <a:xfrm>
            <a:off x="2671694" y="809489"/>
            <a:ext cx="3124441" cy="369332"/>
          </a:xfrm>
          <a:prstGeom prst="rect">
            <a:avLst/>
          </a:prstGeom>
          <a:noFill/>
          <a:ln>
            <a:solidFill>
              <a:schemeClr val="tx1"/>
            </a:solidFill>
            <a:prstDash val="sysDot"/>
          </a:ln>
        </p:spPr>
        <p:txBody>
          <a:bodyPr wrap="square" rtlCol="0">
            <a:spAutoFit/>
          </a:bodyPr>
          <a:lstStyle/>
          <a:p>
            <a:r>
              <a:rPr lang="en-GB" i="1" dirty="0">
                <a:solidFill>
                  <a:srgbClr val="FF0000"/>
                </a:solidFill>
              </a:rPr>
              <a:t>through</a:t>
            </a:r>
            <a:r>
              <a:rPr lang="en-GB" i="1" dirty="0"/>
              <a:t> </a:t>
            </a:r>
            <a:r>
              <a:rPr lang="en-GB" i="1" u="sng" dirty="0"/>
              <a:t>the deep dark wood</a:t>
            </a:r>
            <a:endParaRPr lang="en-GB" u="sng" dirty="0"/>
          </a:p>
        </p:txBody>
      </p:sp>
      <p:sp>
        <p:nvSpPr>
          <p:cNvPr id="8" name="TextBox 7"/>
          <p:cNvSpPr txBox="1"/>
          <p:nvPr/>
        </p:nvSpPr>
        <p:spPr>
          <a:xfrm>
            <a:off x="5037282" y="1348095"/>
            <a:ext cx="2991102" cy="369332"/>
          </a:xfrm>
          <a:prstGeom prst="rect">
            <a:avLst/>
          </a:prstGeom>
          <a:noFill/>
          <a:ln>
            <a:solidFill>
              <a:schemeClr val="tx1"/>
            </a:solidFill>
            <a:prstDash val="sysDot"/>
          </a:ln>
        </p:spPr>
        <p:txBody>
          <a:bodyPr wrap="square" rtlCol="0">
            <a:spAutoFit/>
          </a:bodyPr>
          <a:lstStyle/>
          <a:p>
            <a:r>
              <a:rPr lang="en-GB" i="1" dirty="0" smtClean="0">
                <a:solidFill>
                  <a:srgbClr val="FF0000"/>
                </a:solidFill>
              </a:rPr>
              <a:t>In</a:t>
            </a:r>
            <a:r>
              <a:rPr lang="en-GB" i="1" dirty="0" smtClean="0"/>
              <a:t> </a:t>
            </a:r>
            <a:r>
              <a:rPr lang="en-GB" i="1" u="sng" dirty="0" smtClean="0"/>
              <a:t>my underground house</a:t>
            </a:r>
            <a:endParaRPr lang="en-GB" i="1" u="sng" dirty="0"/>
          </a:p>
        </p:txBody>
      </p:sp>
      <p:sp>
        <p:nvSpPr>
          <p:cNvPr id="9" name="TextBox 8"/>
          <p:cNvSpPr txBox="1"/>
          <p:nvPr/>
        </p:nvSpPr>
        <p:spPr>
          <a:xfrm>
            <a:off x="2730314" y="1492824"/>
            <a:ext cx="1769677" cy="369332"/>
          </a:xfrm>
          <a:prstGeom prst="rect">
            <a:avLst/>
          </a:prstGeom>
          <a:noFill/>
          <a:ln>
            <a:solidFill>
              <a:schemeClr val="tx1"/>
            </a:solidFill>
            <a:prstDash val="sysDot"/>
          </a:ln>
        </p:spPr>
        <p:txBody>
          <a:bodyPr wrap="square" rtlCol="0">
            <a:spAutoFit/>
          </a:bodyPr>
          <a:lstStyle/>
          <a:p>
            <a:r>
              <a:rPr lang="en-GB" i="1" dirty="0">
                <a:solidFill>
                  <a:srgbClr val="FF0000"/>
                </a:solidFill>
              </a:rPr>
              <a:t>b</a:t>
            </a:r>
            <a:r>
              <a:rPr lang="en-GB" i="1" dirty="0" smtClean="0">
                <a:solidFill>
                  <a:srgbClr val="FF0000"/>
                </a:solidFill>
              </a:rPr>
              <a:t>y</a:t>
            </a:r>
            <a:r>
              <a:rPr lang="en-GB" i="1" dirty="0" smtClean="0"/>
              <a:t> </a:t>
            </a:r>
            <a:r>
              <a:rPr lang="en-GB" i="1" u="sng" dirty="0" smtClean="0"/>
              <a:t>these rocks</a:t>
            </a:r>
            <a:endParaRPr lang="en-GB" u="sng" dirty="0"/>
          </a:p>
        </p:txBody>
      </p:sp>
      <p:sp>
        <p:nvSpPr>
          <p:cNvPr id="10" name="TextBox 9"/>
          <p:cNvSpPr txBox="1"/>
          <p:nvPr/>
        </p:nvSpPr>
        <p:spPr>
          <a:xfrm>
            <a:off x="5662796" y="1978140"/>
            <a:ext cx="2991102" cy="369332"/>
          </a:xfrm>
          <a:prstGeom prst="rect">
            <a:avLst/>
          </a:prstGeom>
          <a:noFill/>
          <a:ln>
            <a:solidFill>
              <a:schemeClr val="tx1"/>
            </a:solidFill>
            <a:prstDash val="sysDot"/>
          </a:ln>
        </p:spPr>
        <p:txBody>
          <a:bodyPr wrap="square" rtlCol="0">
            <a:spAutoFit/>
          </a:bodyPr>
          <a:lstStyle/>
          <a:p>
            <a:r>
              <a:rPr lang="en-GB" i="1" dirty="0">
                <a:solidFill>
                  <a:srgbClr val="FF0000"/>
                </a:solidFill>
              </a:rPr>
              <a:t>i</a:t>
            </a:r>
            <a:r>
              <a:rPr lang="en-GB" i="1" dirty="0" smtClean="0">
                <a:solidFill>
                  <a:srgbClr val="FF0000"/>
                </a:solidFill>
              </a:rPr>
              <a:t>n</a:t>
            </a:r>
            <a:r>
              <a:rPr lang="en-GB" i="1" dirty="0" smtClean="0"/>
              <a:t> </a:t>
            </a:r>
            <a:r>
              <a:rPr lang="en-GB" i="1" u="sng" dirty="0" smtClean="0"/>
              <a:t>my treetop house</a:t>
            </a:r>
            <a:endParaRPr lang="en-GB" u="sng" dirty="0"/>
          </a:p>
        </p:txBody>
      </p:sp>
      <p:sp>
        <p:nvSpPr>
          <p:cNvPr id="11" name="TextBox 10"/>
          <p:cNvSpPr txBox="1"/>
          <p:nvPr/>
        </p:nvSpPr>
        <p:spPr>
          <a:xfrm>
            <a:off x="3154164" y="2230264"/>
            <a:ext cx="2026163" cy="369332"/>
          </a:xfrm>
          <a:prstGeom prst="rect">
            <a:avLst/>
          </a:prstGeom>
          <a:noFill/>
          <a:ln>
            <a:solidFill>
              <a:schemeClr val="tx1"/>
            </a:solidFill>
            <a:prstDash val="sysDot"/>
          </a:ln>
        </p:spPr>
        <p:txBody>
          <a:bodyPr wrap="square" rtlCol="0">
            <a:spAutoFit/>
          </a:bodyPr>
          <a:lstStyle/>
          <a:p>
            <a:r>
              <a:rPr lang="en-GB" i="1" dirty="0">
                <a:solidFill>
                  <a:srgbClr val="FF0000"/>
                </a:solidFill>
              </a:rPr>
              <a:t>b</a:t>
            </a:r>
            <a:r>
              <a:rPr lang="en-GB" i="1" dirty="0" smtClean="0">
                <a:solidFill>
                  <a:srgbClr val="FF0000"/>
                </a:solidFill>
              </a:rPr>
              <a:t>y</a:t>
            </a:r>
            <a:r>
              <a:rPr lang="en-GB" i="1" dirty="0" smtClean="0"/>
              <a:t> </a:t>
            </a:r>
            <a:r>
              <a:rPr lang="en-GB" i="1" u="sng" dirty="0" smtClean="0"/>
              <a:t>this stream</a:t>
            </a:r>
            <a:endParaRPr lang="en-GB" i="1" u="sng" dirty="0"/>
          </a:p>
        </p:txBody>
      </p:sp>
      <p:sp>
        <p:nvSpPr>
          <p:cNvPr id="12" name="TextBox 11"/>
          <p:cNvSpPr txBox="1"/>
          <p:nvPr/>
        </p:nvSpPr>
        <p:spPr>
          <a:xfrm>
            <a:off x="5492881" y="2740963"/>
            <a:ext cx="2991102" cy="369332"/>
          </a:xfrm>
          <a:prstGeom prst="rect">
            <a:avLst/>
          </a:prstGeom>
          <a:noFill/>
          <a:ln>
            <a:solidFill>
              <a:schemeClr val="tx1"/>
            </a:solidFill>
            <a:prstDash val="sysDot"/>
          </a:ln>
        </p:spPr>
        <p:txBody>
          <a:bodyPr wrap="square" rtlCol="0">
            <a:spAutoFit/>
          </a:bodyPr>
          <a:lstStyle/>
          <a:p>
            <a:r>
              <a:rPr lang="en-GB" i="1" dirty="0">
                <a:solidFill>
                  <a:srgbClr val="FF0000"/>
                </a:solidFill>
              </a:rPr>
              <a:t>i</a:t>
            </a:r>
            <a:r>
              <a:rPr lang="en-GB" i="1" dirty="0" smtClean="0">
                <a:solidFill>
                  <a:srgbClr val="FF0000"/>
                </a:solidFill>
              </a:rPr>
              <a:t>n</a:t>
            </a:r>
            <a:r>
              <a:rPr lang="en-GB" i="1" dirty="0" smtClean="0"/>
              <a:t> </a:t>
            </a:r>
            <a:r>
              <a:rPr lang="en-GB" i="1" u="sng" dirty="0" smtClean="0"/>
              <a:t>my log pile house</a:t>
            </a:r>
            <a:endParaRPr lang="en-GB" u="sng" dirty="0"/>
          </a:p>
        </p:txBody>
      </p:sp>
      <p:sp>
        <p:nvSpPr>
          <p:cNvPr id="13" name="TextBox 12"/>
          <p:cNvSpPr txBox="1"/>
          <p:nvPr/>
        </p:nvSpPr>
        <p:spPr>
          <a:xfrm>
            <a:off x="7072663" y="801569"/>
            <a:ext cx="1419358" cy="369332"/>
          </a:xfrm>
          <a:prstGeom prst="rect">
            <a:avLst/>
          </a:prstGeom>
          <a:noFill/>
          <a:ln>
            <a:solidFill>
              <a:schemeClr val="tx1"/>
            </a:solidFill>
            <a:prstDash val="sysDot"/>
          </a:ln>
        </p:spPr>
        <p:txBody>
          <a:bodyPr wrap="square" rtlCol="0">
            <a:spAutoFit/>
          </a:bodyPr>
          <a:lstStyle/>
          <a:p>
            <a:r>
              <a:rPr lang="en-GB" i="1" dirty="0">
                <a:solidFill>
                  <a:srgbClr val="FF0000"/>
                </a:solidFill>
              </a:rPr>
              <a:t>b</a:t>
            </a:r>
            <a:r>
              <a:rPr lang="en-GB" i="1" dirty="0" smtClean="0">
                <a:solidFill>
                  <a:srgbClr val="FF0000"/>
                </a:solidFill>
              </a:rPr>
              <a:t>y</a:t>
            </a:r>
            <a:r>
              <a:rPr lang="en-GB" i="1" dirty="0" smtClean="0"/>
              <a:t> </a:t>
            </a:r>
            <a:r>
              <a:rPr lang="en-GB" i="1" u="sng" dirty="0" smtClean="0"/>
              <a:t>this lake</a:t>
            </a:r>
            <a:endParaRPr lang="en-GB" u="sng" dirty="0"/>
          </a:p>
        </p:txBody>
      </p:sp>
      <p:sp>
        <p:nvSpPr>
          <p:cNvPr id="14" name="TextBox 13"/>
          <p:cNvSpPr txBox="1"/>
          <p:nvPr/>
        </p:nvSpPr>
        <p:spPr>
          <a:xfrm>
            <a:off x="2786472" y="3600197"/>
            <a:ext cx="2097821" cy="369332"/>
          </a:xfrm>
          <a:prstGeom prst="rect">
            <a:avLst/>
          </a:prstGeom>
          <a:noFill/>
          <a:ln>
            <a:solidFill>
              <a:schemeClr val="tx1"/>
            </a:solidFill>
            <a:prstDash val="sysDot"/>
          </a:ln>
        </p:spPr>
        <p:txBody>
          <a:bodyPr wrap="square" rtlCol="0">
            <a:spAutoFit/>
          </a:bodyPr>
          <a:lstStyle/>
          <a:p>
            <a:r>
              <a:rPr lang="en-GB" i="1" dirty="0">
                <a:solidFill>
                  <a:srgbClr val="FF0000"/>
                </a:solidFill>
              </a:rPr>
              <a:t>i</a:t>
            </a:r>
            <a:r>
              <a:rPr lang="en-GB" i="1" dirty="0" smtClean="0">
                <a:solidFill>
                  <a:srgbClr val="FF0000"/>
                </a:solidFill>
              </a:rPr>
              <a:t>n </a:t>
            </a:r>
            <a:r>
              <a:rPr lang="en-GB" i="1" u="sng" dirty="0" smtClean="0"/>
              <a:t>the leaves </a:t>
            </a:r>
            <a:endParaRPr lang="en-GB" u="sng" dirty="0"/>
          </a:p>
        </p:txBody>
      </p:sp>
      <p:sp>
        <p:nvSpPr>
          <p:cNvPr id="16" name="TextBox 15"/>
          <p:cNvSpPr txBox="1"/>
          <p:nvPr/>
        </p:nvSpPr>
        <p:spPr>
          <a:xfrm>
            <a:off x="2730315" y="2911424"/>
            <a:ext cx="1642278" cy="369332"/>
          </a:xfrm>
          <a:prstGeom prst="rect">
            <a:avLst/>
          </a:prstGeom>
          <a:noFill/>
          <a:ln>
            <a:solidFill>
              <a:schemeClr val="tx1"/>
            </a:solidFill>
            <a:prstDash val="sysDot"/>
          </a:ln>
        </p:spPr>
        <p:txBody>
          <a:bodyPr wrap="square" rtlCol="0">
            <a:spAutoFit/>
          </a:bodyPr>
          <a:lstStyle/>
          <a:p>
            <a:r>
              <a:rPr lang="en-GB" i="1" dirty="0">
                <a:solidFill>
                  <a:srgbClr val="FF0000"/>
                </a:solidFill>
              </a:rPr>
              <a:t>o</a:t>
            </a:r>
            <a:r>
              <a:rPr lang="en-GB" i="1" dirty="0" smtClean="0">
                <a:solidFill>
                  <a:srgbClr val="FF0000"/>
                </a:solidFill>
              </a:rPr>
              <a:t>ver</a:t>
            </a:r>
            <a:r>
              <a:rPr lang="en-GB" i="1" dirty="0" smtClean="0"/>
              <a:t> </a:t>
            </a:r>
            <a:r>
              <a:rPr lang="en-GB" i="1" u="sng" dirty="0" smtClean="0"/>
              <a:t>his back</a:t>
            </a:r>
            <a:endParaRPr lang="en-GB" u="sng" dirty="0"/>
          </a:p>
        </p:txBody>
      </p:sp>
      <p:sp>
        <p:nvSpPr>
          <p:cNvPr id="17" name="TextBox 16"/>
          <p:cNvSpPr txBox="1"/>
          <p:nvPr/>
        </p:nvSpPr>
        <p:spPr>
          <a:xfrm>
            <a:off x="5366571" y="3454602"/>
            <a:ext cx="2991102" cy="369332"/>
          </a:xfrm>
          <a:prstGeom prst="rect">
            <a:avLst/>
          </a:prstGeom>
          <a:noFill/>
          <a:ln>
            <a:solidFill>
              <a:schemeClr val="tx1"/>
            </a:solidFill>
            <a:prstDash val="sysDot"/>
          </a:ln>
        </p:spPr>
        <p:txBody>
          <a:bodyPr wrap="square" rtlCol="0">
            <a:spAutoFit/>
          </a:bodyPr>
          <a:lstStyle/>
          <a:p>
            <a:r>
              <a:rPr lang="en-GB" i="1" dirty="0">
                <a:solidFill>
                  <a:srgbClr val="FF0000"/>
                </a:solidFill>
              </a:rPr>
              <a:t>o</a:t>
            </a:r>
            <a:r>
              <a:rPr lang="en-GB" i="1" dirty="0" smtClean="0">
                <a:solidFill>
                  <a:srgbClr val="FF0000"/>
                </a:solidFill>
              </a:rPr>
              <a:t>n</a:t>
            </a:r>
            <a:r>
              <a:rPr lang="en-GB" i="1" dirty="0" smtClean="0"/>
              <a:t> </a:t>
            </a:r>
            <a:r>
              <a:rPr lang="en-GB" dirty="0" smtClean="0"/>
              <a:t>the end of his nose</a:t>
            </a:r>
            <a:endParaRPr lang="en-GB" dirty="0"/>
          </a:p>
        </p:txBody>
      </p:sp>
    </p:spTree>
    <p:extLst>
      <p:ext uri="{BB962C8B-B14F-4D97-AF65-F5344CB8AC3E}">
        <p14:creationId xmlns:p14="http://schemas.microsoft.com/office/powerpoint/2010/main" val="23553776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smtClean="0"/>
              <a:t>Creating Visual Descriptions</a:t>
            </a:r>
            <a:endParaRPr lang="en-GB" sz="4400" dirty="0"/>
          </a:p>
        </p:txBody>
      </p:sp>
      <p:sp>
        <p:nvSpPr>
          <p:cNvPr id="3" name="Content Placeholder 2"/>
          <p:cNvSpPr>
            <a:spLocks noGrp="1"/>
          </p:cNvSpPr>
          <p:nvPr>
            <p:ph idx="1"/>
          </p:nvPr>
        </p:nvSpPr>
        <p:spPr/>
        <p:txBody>
          <a:bodyPr/>
          <a:lstStyle/>
          <a:p>
            <a:pPr marL="0" indent="0">
              <a:lnSpc>
                <a:spcPct val="150000"/>
              </a:lnSpc>
              <a:spcBef>
                <a:spcPts val="0"/>
              </a:spcBef>
              <a:buNone/>
            </a:pPr>
            <a:r>
              <a:rPr lang="en-GB" sz="1800" dirty="0"/>
              <a:t>The next day was rainy and dark.  Rain fell </a:t>
            </a:r>
            <a:r>
              <a:rPr lang="en-GB" sz="1800" dirty="0">
                <a:solidFill>
                  <a:srgbClr val="7030A0"/>
                </a:solidFill>
              </a:rPr>
              <a:t>on</a:t>
            </a:r>
            <a:r>
              <a:rPr lang="en-GB" sz="1800" u="sng" dirty="0">
                <a:solidFill>
                  <a:srgbClr val="7030A0"/>
                </a:solidFill>
              </a:rPr>
              <a:t> </a:t>
            </a:r>
            <a:r>
              <a:rPr lang="en-GB" sz="1800" u="sng" dirty="0">
                <a:solidFill>
                  <a:srgbClr val="FF0000"/>
                </a:solidFill>
              </a:rPr>
              <a:t>the roof of the barn </a:t>
            </a:r>
            <a:r>
              <a:rPr lang="en-GB" sz="1800" dirty="0"/>
              <a:t>and dripped steadily </a:t>
            </a:r>
            <a:r>
              <a:rPr lang="en-GB" sz="1800" dirty="0">
                <a:solidFill>
                  <a:srgbClr val="7030A0"/>
                </a:solidFill>
              </a:rPr>
              <a:t>from </a:t>
            </a:r>
            <a:r>
              <a:rPr lang="en-GB" sz="1800" u="sng" dirty="0">
                <a:solidFill>
                  <a:srgbClr val="FF0000"/>
                </a:solidFill>
              </a:rPr>
              <a:t>the eaves</a:t>
            </a:r>
            <a:r>
              <a:rPr lang="en-GB" sz="1800" dirty="0"/>
              <a:t>.  Rain fell </a:t>
            </a:r>
            <a:r>
              <a:rPr lang="en-GB" sz="1800" dirty="0">
                <a:solidFill>
                  <a:srgbClr val="7030A0"/>
                </a:solidFill>
              </a:rPr>
              <a:t>in</a:t>
            </a:r>
            <a:r>
              <a:rPr lang="en-GB" sz="1800" u="sng" dirty="0">
                <a:solidFill>
                  <a:srgbClr val="FF0000"/>
                </a:solidFill>
              </a:rPr>
              <a:t> the barnyard </a:t>
            </a:r>
            <a:r>
              <a:rPr lang="en-GB" sz="1800" dirty="0"/>
              <a:t>and ran </a:t>
            </a:r>
            <a:r>
              <a:rPr lang="en-GB" sz="1800" dirty="0">
                <a:solidFill>
                  <a:srgbClr val="7030A0"/>
                </a:solidFill>
              </a:rPr>
              <a:t>in </a:t>
            </a:r>
            <a:r>
              <a:rPr lang="en-GB" sz="1800" u="sng" dirty="0">
                <a:solidFill>
                  <a:srgbClr val="FF0000"/>
                </a:solidFill>
              </a:rPr>
              <a:t>crooked courses</a:t>
            </a:r>
            <a:r>
              <a:rPr lang="en-GB" sz="1800" dirty="0">
                <a:solidFill>
                  <a:srgbClr val="FF0000"/>
                </a:solidFill>
              </a:rPr>
              <a:t> </a:t>
            </a:r>
            <a:r>
              <a:rPr lang="en-GB" sz="1800" dirty="0"/>
              <a:t>down</a:t>
            </a:r>
            <a:r>
              <a:rPr lang="en-GB" sz="1800" u="sng" dirty="0"/>
              <a:t> </a:t>
            </a:r>
            <a:r>
              <a:rPr lang="en-GB" sz="1800" dirty="0">
                <a:solidFill>
                  <a:srgbClr val="7030A0"/>
                </a:solidFill>
              </a:rPr>
              <a:t>into</a:t>
            </a:r>
            <a:r>
              <a:rPr lang="en-GB" sz="1800" u="sng" dirty="0">
                <a:solidFill>
                  <a:srgbClr val="FF0000"/>
                </a:solidFill>
              </a:rPr>
              <a:t> the lane</a:t>
            </a:r>
            <a:r>
              <a:rPr lang="en-GB" sz="1800" dirty="0">
                <a:solidFill>
                  <a:srgbClr val="FF0000"/>
                </a:solidFill>
              </a:rPr>
              <a:t> </a:t>
            </a:r>
            <a:r>
              <a:rPr lang="en-GB" sz="1800" dirty="0"/>
              <a:t>where thistles and pigweed grew.  Rain spattered </a:t>
            </a:r>
            <a:r>
              <a:rPr lang="en-GB" sz="1800" dirty="0">
                <a:solidFill>
                  <a:srgbClr val="7030A0"/>
                </a:solidFill>
              </a:rPr>
              <a:t>against</a:t>
            </a:r>
            <a:r>
              <a:rPr lang="en-GB" sz="1800" u="sng" dirty="0">
                <a:solidFill>
                  <a:srgbClr val="7030A0"/>
                </a:solidFill>
              </a:rPr>
              <a:t> </a:t>
            </a:r>
            <a:r>
              <a:rPr lang="en-GB" sz="1800" u="sng" dirty="0">
                <a:solidFill>
                  <a:srgbClr val="FF0000"/>
                </a:solidFill>
              </a:rPr>
              <a:t>Mrs Zuckerman’s kitchen windows</a:t>
            </a:r>
            <a:r>
              <a:rPr lang="en-GB" sz="1800" dirty="0"/>
              <a:t> and came gushing out</a:t>
            </a:r>
            <a:r>
              <a:rPr lang="en-GB" sz="1800" dirty="0">
                <a:solidFill>
                  <a:srgbClr val="7030A0"/>
                </a:solidFill>
              </a:rPr>
              <a:t> of </a:t>
            </a:r>
            <a:r>
              <a:rPr lang="en-GB" sz="1800" u="sng" dirty="0">
                <a:solidFill>
                  <a:srgbClr val="FF0000"/>
                </a:solidFill>
              </a:rPr>
              <a:t>the downspouts</a:t>
            </a:r>
            <a:r>
              <a:rPr lang="en-GB" sz="1800" dirty="0"/>
              <a:t>.  Rain fell </a:t>
            </a:r>
            <a:r>
              <a:rPr lang="en-GB" sz="1800" dirty="0">
                <a:solidFill>
                  <a:srgbClr val="7030A0"/>
                </a:solidFill>
              </a:rPr>
              <a:t>on</a:t>
            </a:r>
            <a:r>
              <a:rPr lang="en-GB" sz="1800" u="sng" dirty="0">
                <a:solidFill>
                  <a:srgbClr val="FF0000"/>
                </a:solidFill>
              </a:rPr>
              <a:t> the backs</a:t>
            </a:r>
            <a:r>
              <a:rPr lang="en-GB" sz="1800" u="sng" dirty="0"/>
              <a:t> </a:t>
            </a:r>
            <a:r>
              <a:rPr lang="en-GB" sz="1800" u="sng" dirty="0">
                <a:solidFill>
                  <a:srgbClr val="FF0000"/>
                </a:solidFill>
              </a:rPr>
              <a:t>of the sheep </a:t>
            </a:r>
            <a:r>
              <a:rPr lang="en-GB" sz="1800" dirty="0"/>
              <a:t>as they grazed </a:t>
            </a:r>
            <a:r>
              <a:rPr lang="en-GB" sz="1800" dirty="0">
                <a:solidFill>
                  <a:srgbClr val="7030A0"/>
                </a:solidFill>
              </a:rPr>
              <a:t>in</a:t>
            </a:r>
            <a:r>
              <a:rPr lang="en-GB" sz="1800" u="sng" dirty="0">
                <a:solidFill>
                  <a:srgbClr val="7030A0"/>
                </a:solidFill>
              </a:rPr>
              <a:t> </a:t>
            </a:r>
            <a:r>
              <a:rPr lang="en-GB" sz="1800" u="sng" dirty="0">
                <a:solidFill>
                  <a:srgbClr val="FF0000"/>
                </a:solidFill>
              </a:rPr>
              <a:t>the meadow</a:t>
            </a:r>
            <a:r>
              <a:rPr lang="en-GB" sz="1800" dirty="0"/>
              <a:t>.  When the sheep tired of standing </a:t>
            </a:r>
            <a:r>
              <a:rPr lang="en-GB" sz="1800" dirty="0">
                <a:solidFill>
                  <a:srgbClr val="7030A0"/>
                </a:solidFill>
              </a:rPr>
              <a:t>in</a:t>
            </a:r>
            <a:r>
              <a:rPr lang="en-GB" sz="1800" u="sng" dirty="0">
                <a:solidFill>
                  <a:srgbClr val="FF0000"/>
                </a:solidFill>
              </a:rPr>
              <a:t> the rain</a:t>
            </a:r>
            <a:r>
              <a:rPr lang="en-GB" sz="1800" dirty="0"/>
              <a:t>, they walked slowly </a:t>
            </a:r>
            <a:r>
              <a:rPr lang="en-GB" sz="1800" dirty="0">
                <a:solidFill>
                  <a:srgbClr val="7030A0"/>
                </a:solidFill>
              </a:rPr>
              <a:t>up</a:t>
            </a:r>
            <a:r>
              <a:rPr lang="en-GB" sz="1800" u="sng" dirty="0">
                <a:solidFill>
                  <a:srgbClr val="FF0000"/>
                </a:solidFill>
              </a:rPr>
              <a:t> the lane </a:t>
            </a:r>
            <a:r>
              <a:rPr lang="en-GB" sz="1800" dirty="0"/>
              <a:t>and </a:t>
            </a:r>
            <a:r>
              <a:rPr lang="en-GB" sz="1800" dirty="0">
                <a:solidFill>
                  <a:srgbClr val="7030A0"/>
                </a:solidFill>
              </a:rPr>
              <a:t>into</a:t>
            </a:r>
            <a:r>
              <a:rPr lang="en-GB" sz="1800" u="sng" dirty="0">
                <a:solidFill>
                  <a:srgbClr val="FF0000"/>
                </a:solidFill>
              </a:rPr>
              <a:t> the fold</a:t>
            </a:r>
            <a:r>
              <a:rPr lang="en-GB" sz="1800" dirty="0"/>
              <a:t>.</a:t>
            </a:r>
          </a:p>
          <a:p>
            <a:pPr marL="0" indent="0">
              <a:lnSpc>
                <a:spcPct val="150000"/>
              </a:lnSpc>
              <a:spcBef>
                <a:spcPts val="0"/>
              </a:spcBef>
              <a:buNone/>
            </a:pPr>
            <a:endParaRPr lang="en-GB" sz="1800" dirty="0"/>
          </a:p>
          <a:p>
            <a:pPr marL="0" indent="0">
              <a:lnSpc>
                <a:spcPct val="150000"/>
              </a:lnSpc>
              <a:spcBef>
                <a:spcPts val="0"/>
              </a:spcBef>
              <a:buNone/>
            </a:pPr>
            <a:r>
              <a:rPr lang="en-GB" sz="1800" dirty="0"/>
              <a:t>From </a:t>
            </a:r>
            <a:r>
              <a:rPr lang="en-GB" sz="1800" i="1" dirty="0"/>
              <a:t>Charlotte’s Web </a:t>
            </a:r>
            <a:r>
              <a:rPr lang="en-GB" sz="1800" dirty="0"/>
              <a:t>by </a:t>
            </a:r>
            <a:r>
              <a:rPr lang="en-GB" sz="1800" dirty="0" err="1"/>
              <a:t>E.B.White</a:t>
            </a:r>
            <a:endParaRPr lang="en-GB" sz="1800" dirty="0"/>
          </a:p>
          <a:p>
            <a:pPr marL="0" indent="0">
              <a:lnSpc>
                <a:spcPct val="150000"/>
              </a:lnSpc>
              <a:spcBef>
                <a:spcPts val="0"/>
              </a:spcBef>
              <a:buNone/>
            </a:pPr>
            <a:endParaRPr lang="en-GB" sz="1662" dirty="0"/>
          </a:p>
          <a:p>
            <a:pPr marL="0" indent="0">
              <a:buNone/>
            </a:pPr>
            <a:endParaRPr lang="en-GB"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36</a:t>
            </a:fld>
            <a:endParaRPr lang="en-US"/>
          </a:p>
        </p:txBody>
      </p:sp>
    </p:spTree>
    <p:extLst>
      <p:ext uri="{BB962C8B-B14F-4D97-AF65-F5344CB8AC3E}">
        <p14:creationId xmlns:p14="http://schemas.microsoft.com/office/powerpoint/2010/main" val="1285804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smtClean="0"/>
              <a:t>Creating Visual Descriptions</a:t>
            </a:r>
            <a:endParaRPr lang="en-GB" sz="4400" dirty="0"/>
          </a:p>
        </p:txBody>
      </p:sp>
      <p:sp>
        <p:nvSpPr>
          <p:cNvPr id="3" name="Content Placeholder 2"/>
          <p:cNvSpPr>
            <a:spLocks noGrp="1"/>
          </p:cNvSpPr>
          <p:nvPr>
            <p:ph idx="1"/>
          </p:nvPr>
        </p:nvSpPr>
        <p:spPr/>
        <p:txBody>
          <a:bodyPr/>
          <a:lstStyle/>
          <a:p>
            <a:pPr marL="0" indent="0">
              <a:lnSpc>
                <a:spcPct val="150000"/>
              </a:lnSpc>
              <a:spcBef>
                <a:spcPts val="0"/>
              </a:spcBef>
              <a:buNone/>
            </a:pPr>
            <a:r>
              <a:rPr lang="en-GB" sz="1800" dirty="0"/>
              <a:t>The next day was rainy and dark.  Rain fell </a:t>
            </a:r>
            <a:r>
              <a:rPr lang="en-GB" sz="1800" u="sng" dirty="0">
                <a:solidFill>
                  <a:schemeClr val="bg1"/>
                </a:solidFill>
              </a:rPr>
              <a:t>on the roof</a:t>
            </a:r>
            <a:r>
              <a:rPr lang="en-GB" sz="1800" dirty="0">
                <a:solidFill>
                  <a:schemeClr val="bg1"/>
                </a:solidFill>
              </a:rPr>
              <a:t> </a:t>
            </a:r>
            <a:r>
              <a:rPr lang="en-GB" sz="1800" u="sng" dirty="0">
                <a:solidFill>
                  <a:schemeClr val="bg1"/>
                </a:solidFill>
              </a:rPr>
              <a:t>of the barn </a:t>
            </a:r>
            <a:r>
              <a:rPr lang="en-GB" sz="1800" dirty="0"/>
              <a:t>and dripped steadily </a:t>
            </a:r>
            <a:r>
              <a:rPr lang="en-GB" sz="1800" u="sng" dirty="0">
                <a:solidFill>
                  <a:schemeClr val="bg1"/>
                </a:solidFill>
              </a:rPr>
              <a:t>from the eaves</a:t>
            </a:r>
            <a:r>
              <a:rPr lang="en-GB" sz="1800" dirty="0"/>
              <a:t>.  Rain fell </a:t>
            </a:r>
            <a:r>
              <a:rPr lang="en-GB" sz="1800" u="sng" dirty="0">
                <a:solidFill>
                  <a:schemeClr val="bg1"/>
                </a:solidFill>
              </a:rPr>
              <a:t>in the barnyard </a:t>
            </a:r>
            <a:r>
              <a:rPr lang="en-GB" sz="1800" dirty="0"/>
              <a:t>and ran </a:t>
            </a:r>
            <a:r>
              <a:rPr lang="en-GB" sz="1800" u="sng" dirty="0">
                <a:solidFill>
                  <a:schemeClr val="bg1"/>
                </a:solidFill>
              </a:rPr>
              <a:t>in crooked courses</a:t>
            </a:r>
            <a:r>
              <a:rPr lang="en-GB" sz="1800" dirty="0">
                <a:solidFill>
                  <a:schemeClr val="bg1"/>
                </a:solidFill>
              </a:rPr>
              <a:t> </a:t>
            </a:r>
            <a:r>
              <a:rPr lang="en-GB" sz="1800" dirty="0"/>
              <a:t>down</a:t>
            </a:r>
            <a:r>
              <a:rPr lang="en-GB" sz="1800" u="sng" dirty="0"/>
              <a:t> </a:t>
            </a:r>
            <a:r>
              <a:rPr lang="en-GB" sz="1800" u="sng" dirty="0">
                <a:solidFill>
                  <a:schemeClr val="bg1"/>
                </a:solidFill>
              </a:rPr>
              <a:t>into the lane</a:t>
            </a:r>
            <a:r>
              <a:rPr lang="en-GB" sz="1800" dirty="0">
                <a:solidFill>
                  <a:schemeClr val="bg1"/>
                </a:solidFill>
              </a:rPr>
              <a:t> </a:t>
            </a:r>
            <a:r>
              <a:rPr lang="en-GB" sz="1800" dirty="0"/>
              <a:t>where thistles and pigweed grew.  Rain </a:t>
            </a:r>
            <a:r>
              <a:rPr lang="en-GB" sz="1800" dirty="0">
                <a:solidFill>
                  <a:schemeClr val="bg1"/>
                </a:solidFill>
              </a:rPr>
              <a:t>spattered </a:t>
            </a:r>
            <a:r>
              <a:rPr lang="en-GB" sz="1800" u="sng" dirty="0">
                <a:solidFill>
                  <a:schemeClr val="bg1"/>
                </a:solidFill>
              </a:rPr>
              <a:t>against Mrs Zuckerman’s kitchen windows</a:t>
            </a:r>
            <a:r>
              <a:rPr lang="en-GB" sz="1800" dirty="0"/>
              <a:t> and came gushing out </a:t>
            </a:r>
            <a:r>
              <a:rPr lang="en-GB" sz="1800" u="sng" dirty="0">
                <a:solidFill>
                  <a:schemeClr val="bg1"/>
                </a:solidFill>
              </a:rPr>
              <a:t>of the downspouts</a:t>
            </a:r>
            <a:r>
              <a:rPr lang="en-GB" sz="1800" dirty="0"/>
              <a:t>.  Rain </a:t>
            </a:r>
            <a:r>
              <a:rPr lang="en-GB" sz="1800" dirty="0">
                <a:solidFill>
                  <a:schemeClr val="bg1"/>
                </a:solidFill>
              </a:rPr>
              <a:t>fell </a:t>
            </a:r>
            <a:r>
              <a:rPr lang="en-GB" sz="1800" u="sng" dirty="0">
                <a:solidFill>
                  <a:schemeClr val="bg1"/>
                </a:solidFill>
              </a:rPr>
              <a:t>on the backs</a:t>
            </a:r>
            <a:r>
              <a:rPr lang="en-GB" sz="1800" dirty="0">
                <a:solidFill>
                  <a:schemeClr val="bg1"/>
                </a:solidFill>
              </a:rPr>
              <a:t> </a:t>
            </a:r>
            <a:r>
              <a:rPr lang="en-GB" sz="1800" u="sng" dirty="0">
                <a:solidFill>
                  <a:schemeClr val="bg1"/>
                </a:solidFill>
              </a:rPr>
              <a:t>of the sheep </a:t>
            </a:r>
            <a:r>
              <a:rPr lang="en-GB" sz="1800" dirty="0"/>
              <a:t>as they grazed </a:t>
            </a:r>
            <a:r>
              <a:rPr lang="en-GB" sz="1800" u="sng" dirty="0">
                <a:solidFill>
                  <a:schemeClr val="bg1"/>
                </a:solidFill>
              </a:rPr>
              <a:t>in the meadow</a:t>
            </a:r>
            <a:r>
              <a:rPr lang="en-GB" sz="1800" dirty="0"/>
              <a:t>.  When the sheep tired of standing </a:t>
            </a:r>
            <a:r>
              <a:rPr lang="en-GB" sz="1800" u="sng" dirty="0">
                <a:solidFill>
                  <a:schemeClr val="bg1"/>
                </a:solidFill>
              </a:rPr>
              <a:t>in the rain</a:t>
            </a:r>
            <a:r>
              <a:rPr lang="en-GB" sz="1800" dirty="0"/>
              <a:t>, they walked slowly </a:t>
            </a:r>
            <a:r>
              <a:rPr lang="en-GB" sz="1800" u="sng" dirty="0">
                <a:solidFill>
                  <a:schemeClr val="bg1"/>
                </a:solidFill>
              </a:rPr>
              <a:t>up the lane </a:t>
            </a:r>
            <a:r>
              <a:rPr lang="en-GB" sz="1800" dirty="0"/>
              <a:t>and </a:t>
            </a:r>
            <a:r>
              <a:rPr lang="en-GB" sz="1800" u="sng" dirty="0">
                <a:solidFill>
                  <a:schemeClr val="bg1"/>
                </a:solidFill>
              </a:rPr>
              <a:t>into the fold</a:t>
            </a:r>
            <a:r>
              <a:rPr lang="en-GB" sz="1800" dirty="0"/>
              <a:t>.</a:t>
            </a:r>
          </a:p>
          <a:p>
            <a:pPr marL="0" indent="0">
              <a:lnSpc>
                <a:spcPct val="150000"/>
              </a:lnSpc>
              <a:spcBef>
                <a:spcPts val="0"/>
              </a:spcBef>
              <a:buNone/>
            </a:pPr>
            <a:endParaRPr lang="en-GB" sz="1800" dirty="0"/>
          </a:p>
          <a:p>
            <a:pPr marL="0" indent="0">
              <a:lnSpc>
                <a:spcPct val="150000"/>
              </a:lnSpc>
              <a:spcBef>
                <a:spcPts val="0"/>
              </a:spcBef>
              <a:buNone/>
            </a:pPr>
            <a:r>
              <a:rPr lang="en-GB" sz="1800" dirty="0"/>
              <a:t>From </a:t>
            </a:r>
            <a:r>
              <a:rPr lang="en-GB" sz="1800" i="1" dirty="0"/>
              <a:t>Charlotte’s Web </a:t>
            </a:r>
            <a:r>
              <a:rPr lang="en-GB" sz="1800" dirty="0"/>
              <a:t>by </a:t>
            </a:r>
            <a:r>
              <a:rPr lang="en-GB" sz="1800" dirty="0" err="1"/>
              <a:t>E.B.White</a:t>
            </a:r>
            <a:endParaRPr lang="en-GB" sz="1800" dirty="0"/>
          </a:p>
          <a:p>
            <a:pPr marL="0" indent="0">
              <a:lnSpc>
                <a:spcPct val="150000"/>
              </a:lnSpc>
              <a:spcBef>
                <a:spcPts val="0"/>
              </a:spcBef>
              <a:buNone/>
            </a:pPr>
            <a:endParaRPr lang="en-GB" sz="1662" dirty="0"/>
          </a:p>
          <a:p>
            <a:pPr marL="0" indent="0">
              <a:buNone/>
            </a:pPr>
            <a:endParaRPr lang="en-GB"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37</a:t>
            </a:fld>
            <a:endParaRPr lang="en-US"/>
          </a:p>
        </p:txBody>
      </p:sp>
    </p:spTree>
    <p:extLst>
      <p:ext uri="{BB962C8B-B14F-4D97-AF65-F5344CB8AC3E}">
        <p14:creationId xmlns:p14="http://schemas.microsoft.com/office/powerpoint/2010/main" val="26969258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296144"/>
          </a:xfrm>
        </p:spPr>
        <p:txBody>
          <a:bodyPr/>
          <a:lstStyle/>
          <a:p>
            <a:r>
              <a:rPr lang="en-GB" sz="4400" dirty="0" smtClean="0">
                <a:effectLst>
                  <a:outerShdw blurRad="38100" dist="38100" dir="2700000" algn="tl">
                    <a:srgbClr val="000000">
                      <a:alpha val="43137"/>
                    </a:srgbClr>
                  </a:outerShdw>
                </a:effectLst>
              </a:rPr>
              <a:t>Writers’ Choices</a:t>
            </a:r>
            <a:endParaRPr lang="en-GB" sz="4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lgn="ctr">
              <a:buNone/>
            </a:pPr>
            <a:endParaRPr lang="en-GB" sz="2000" dirty="0" smtClean="0"/>
          </a:p>
          <a:p>
            <a:pPr marL="0" indent="0" algn="ctr">
              <a:buNone/>
            </a:pPr>
            <a:endParaRPr lang="en-GB" sz="2000" dirty="0"/>
          </a:p>
          <a:p>
            <a:pPr marL="0" indent="0" algn="ctr">
              <a:buNone/>
            </a:pPr>
            <a:r>
              <a:rPr lang="en-GB" sz="2000" dirty="0" smtClean="0"/>
              <a:t>One way to create a strong visual description of a narrative scene is to use precisely-chosen prepositional phrases</a:t>
            </a:r>
            <a:r>
              <a:rPr lang="en-GB" dirty="0" smtClean="0"/>
              <a:t>.</a:t>
            </a:r>
            <a:endParaRPr lang="en-GB"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38</a:t>
            </a:fld>
            <a:endParaRPr lang="en-US"/>
          </a:p>
        </p:txBody>
      </p:sp>
    </p:spTree>
    <p:extLst>
      <p:ext uri="{BB962C8B-B14F-4D97-AF65-F5344CB8AC3E}">
        <p14:creationId xmlns:p14="http://schemas.microsoft.com/office/powerpoint/2010/main" val="39361491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161322" y="5954819"/>
            <a:ext cx="531751" cy="439615"/>
          </a:xfrm>
        </p:spPr>
        <p:txBody>
          <a:bodyPr/>
          <a:lstStyle/>
          <a:p>
            <a:fld id="{D71FFCE3-9C4D-46F3-A7D1-C1CE17D06BA1}" type="slidenum">
              <a:rPr lang="en-GB" b="1" smtClean="0"/>
              <a:pPr/>
              <a:t>39</a:t>
            </a:fld>
            <a:endParaRPr lang="en-GB" b="1"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6896" t="10101" r="6678" b="15350"/>
          <a:stretch/>
        </p:blipFill>
        <p:spPr>
          <a:xfrm rot="10800000">
            <a:off x="539552" y="332656"/>
            <a:ext cx="4392488" cy="6258198"/>
          </a:xfrm>
          <a:prstGeom prst="rect">
            <a:avLst/>
          </a:prstGeom>
        </p:spPr>
      </p:pic>
      <p:sp>
        <p:nvSpPr>
          <p:cNvPr id="4" name="TextBox 3"/>
          <p:cNvSpPr txBox="1"/>
          <p:nvPr/>
        </p:nvSpPr>
        <p:spPr>
          <a:xfrm>
            <a:off x="5590663" y="1434934"/>
            <a:ext cx="2924633" cy="1200329"/>
          </a:xfrm>
          <a:prstGeom prst="rect">
            <a:avLst/>
          </a:prstGeom>
          <a:noFill/>
          <a:ln>
            <a:solidFill>
              <a:schemeClr val="tx1"/>
            </a:solidFill>
          </a:ln>
        </p:spPr>
        <p:txBody>
          <a:bodyPr wrap="square" rtlCol="0">
            <a:spAutoFit/>
          </a:bodyPr>
          <a:lstStyle/>
          <a:p>
            <a:r>
              <a:rPr lang="en-GB" dirty="0"/>
              <a:t>What might you draw attention to grammatically in this text as features of a persuasive argument?</a:t>
            </a:r>
            <a:endParaRPr lang="en-GB" dirty="0">
              <a:latin typeface="Arial" panose="020B0604020202020204" pitchFamily="34" charset="0"/>
              <a:cs typeface="Arial" panose="020B0604020202020204" pitchFamily="34" charset="0"/>
            </a:endParaRPr>
          </a:p>
        </p:txBody>
      </p:sp>
      <p:sp>
        <p:nvSpPr>
          <p:cNvPr id="5" name="TextBox 4"/>
          <p:cNvSpPr txBox="1"/>
          <p:nvPr/>
        </p:nvSpPr>
        <p:spPr>
          <a:xfrm>
            <a:off x="5577591" y="3296062"/>
            <a:ext cx="2924633" cy="1796646"/>
          </a:xfrm>
          <a:prstGeom prst="rect">
            <a:avLst/>
          </a:prstGeom>
          <a:noFill/>
          <a:ln>
            <a:solidFill>
              <a:schemeClr val="tx1"/>
            </a:solidFill>
          </a:ln>
        </p:spPr>
        <p:txBody>
          <a:bodyPr wrap="square" rtlCol="0">
            <a:spAutoFit/>
          </a:bodyPr>
          <a:lstStyle/>
          <a:p>
            <a:r>
              <a:rPr lang="en-GB" dirty="0">
                <a:latin typeface="Arial" panose="020B0604020202020204" pitchFamily="34" charset="0"/>
                <a:cs typeface="Arial" panose="020B0604020202020204" pitchFamily="34" charset="0"/>
              </a:rPr>
              <a:t>Think of a new crayon colour and what the crayon’s complaint might be? Write a new letter to Duncan outlining your complaint.</a:t>
            </a:r>
          </a:p>
        </p:txBody>
      </p:sp>
    </p:spTree>
    <p:extLst>
      <p:ext uri="{BB962C8B-B14F-4D97-AF65-F5344CB8AC3E}">
        <p14:creationId xmlns:p14="http://schemas.microsoft.com/office/powerpoint/2010/main" val="160089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4368"/>
            <a:ext cx="8229600" cy="815601"/>
          </a:xfrm>
        </p:spPr>
        <p:txBody>
          <a:bodyPr/>
          <a:lstStyle/>
          <a:p>
            <a:r>
              <a:rPr lang="en-GB" sz="4400" dirty="0">
                <a:effectLst>
                  <a:outerShdw blurRad="38100" dist="38100" dir="2700000" algn="tl">
                    <a:srgbClr val="000000">
                      <a:alpha val="43137"/>
                    </a:srgbClr>
                  </a:outerShdw>
                </a:effectLst>
              </a:rPr>
              <a:t>The </a:t>
            </a:r>
            <a:r>
              <a:rPr lang="en-GB" sz="4400" dirty="0" smtClean="0">
                <a:effectLst>
                  <a:outerShdw blurRad="38100" dist="38100" dir="2700000" algn="tl">
                    <a:srgbClr val="000000">
                      <a:alpha val="43137"/>
                    </a:srgbClr>
                  </a:outerShdw>
                </a:effectLst>
              </a:rPr>
              <a:t>Exeter Team</a:t>
            </a:r>
            <a:endParaRPr lang="en-GB" sz="4400" dirty="0">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43527961"/>
              </p:ext>
            </p:extLst>
          </p:nvPr>
        </p:nvGraphicFramePr>
        <p:xfrm>
          <a:off x="457200" y="1319969"/>
          <a:ext cx="8229600" cy="5018151"/>
        </p:xfrm>
        <a:graphic>
          <a:graphicData uri="http://schemas.openxmlformats.org/drawingml/2006/table">
            <a:tbl>
              <a:tblPr firstRow="1" bandRow="1">
                <a:tableStyleId>{F5AB1C69-6EDB-4FF4-983F-18BD219EF322}</a:tableStyleId>
              </a:tblPr>
              <a:tblGrid>
                <a:gridCol w="2743200"/>
                <a:gridCol w="2743200"/>
                <a:gridCol w="2743200"/>
              </a:tblGrid>
              <a:tr h="1329231">
                <a:tc>
                  <a:txBody>
                    <a:bodyPr/>
                    <a:lstStyle/>
                    <a:p>
                      <a:endParaRPr lang="en-GB" sz="17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7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7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7625">
                <a:tc>
                  <a:txBody>
                    <a:bodyPr/>
                    <a:lstStyle/>
                    <a:p>
                      <a:pPr algn="ctr"/>
                      <a:r>
                        <a:rPr lang="en-GB" sz="1700" dirty="0" smtClean="0"/>
                        <a:t>Debra </a:t>
                      </a:r>
                      <a:r>
                        <a:rPr lang="en-GB" sz="1700" dirty="0" err="1" smtClean="0"/>
                        <a:t>Myhill</a:t>
                      </a:r>
                      <a:endParaRPr lang="en-GB" sz="17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700" dirty="0" smtClean="0"/>
                        <a:t>Susan Jones</a:t>
                      </a:r>
                      <a:endParaRPr lang="en-GB" sz="17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700" dirty="0" smtClean="0"/>
                        <a:t>Helen Lines</a:t>
                      </a:r>
                      <a:endParaRPr lang="en-GB" sz="17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9231">
                <a:tc>
                  <a:txBody>
                    <a:bodyPr/>
                    <a:lstStyle/>
                    <a:p>
                      <a:endParaRPr lang="en-GB" sz="17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7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7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7625">
                <a:tc>
                  <a:txBody>
                    <a:bodyPr/>
                    <a:lstStyle/>
                    <a:p>
                      <a:pPr algn="ctr"/>
                      <a:r>
                        <a:rPr lang="en-GB" sz="1700" dirty="0" smtClean="0"/>
                        <a:t>       Rebecca Cosgrave</a:t>
                      </a:r>
                      <a:endParaRPr lang="en-GB" sz="17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700" dirty="0" smtClean="0"/>
                        <a:t>Jennifer Core</a:t>
                      </a:r>
                      <a:endParaRPr lang="en-GB" sz="17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700" dirty="0" smtClean="0"/>
                        <a:t>Annabel Watson</a:t>
                      </a:r>
                      <a:endParaRPr lang="en-GB" sz="17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9231">
                <a:tc>
                  <a:txBody>
                    <a:bodyPr/>
                    <a:lstStyle/>
                    <a:p>
                      <a:endParaRPr lang="en-GB" sz="17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7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7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7625">
                <a:tc>
                  <a:txBody>
                    <a:bodyPr/>
                    <a:lstStyle/>
                    <a:p>
                      <a:pPr algn="ctr"/>
                      <a:r>
                        <a:rPr lang="en-GB" sz="1700" dirty="0" smtClean="0"/>
                        <a:t>Ruth Newman</a:t>
                      </a:r>
                      <a:endParaRPr lang="en-GB" sz="17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700" dirty="0" smtClean="0"/>
                        <a:t>Sara </a:t>
                      </a:r>
                      <a:r>
                        <a:rPr lang="en-GB" sz="1700" dirty="0" err="1" smtClean="0"/>
                        <a:t>Venner</a:t>
                      </a:r>
                      <a:endParaRPr lang="en-GB" sz="17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700" dirty="0" smtClean="0"/>
                        <a:t>Marijke Shakespeare</a:t>
                      </a:r>
                      <a:endParaRPr lang="en-GB" sz="17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Slide Number Placeholder 2"/>
          <p:cNvSpPr>
            <a:spLocks noGrp="1"/>
          </p:cNvSpPr>
          <p:nvPr>
            <p:ph type="sldNum" sz="quarter" idx="11"/>
          </p:nvPr>
        </p:nvSpPr>
        <p:spPr/>
        <p:txBody>
          <a:bodyPr/>
          <a:lstStyle/>
          <a:p>
            <a:fld id="{132371F7-CEE0-4AF0-87BE-4D51F1612E4F}" type="slidenum">
              <a:rPr lang="en-US" smtClean="0"/>
              <a:pPr/>
              <a:t>4</a:t>
            </a:fld>
            <a:endParaRPr lang="en-US"/>
          </a:p>
        </p:txBody>
      </p:sp>
      <p:pic>
        <p:nvPicPr>
          <p:cNvPr id="4" name="Picture 3"/>
          <p:cNvPicPr>
            <a:picLocks noChangeAspect="1"/>
          </p:cNvPicPr>
          <p:nvPr/>
        </p:nvPicPr>
        <p:blipFill rotWithShape="1">
          <a:blip r:embed="rId3"/>
          <a:srcRect l="9091" r="9091"/>
          <a:stretch/>
        </p:blipFill>
        <p:spPr>
          <a:xfrm>
            <a:off x="3851920" y="1319969"/>
            <a:ext cx="1296144" cy="1315302"/>
          </a:xfrm>
          <a:prstGeom prst="rect">
            <a:avLst/>
          </a:prstGeom>
        </p:spPr>
      </p:pic>
      <p:pic>
        <p:nvPicPr>
          <p:cNvPr id="6" name="Picture 5"/>
          <p:cNvPicPr>
            <a:picLocks noChangeAspect="1"/>
          </p:cNvPicPr>
          <p:nvPr/>
        </p:nvPicPr>
        <p:blipFill rotWithShape="1">
          <a:blip r:embed="rId4"/>
          <a:srcRect l="10001" r="5000" b="15162"/>
          <a:stretch/>
        </p:blipFill>
        <p:spPr>
          <a:xfrm>
            <a:off x="1115617" y="1319969"/>
            <a:ext cx="1224136" cy="1315302"/>
          </a:xfrm>
          <a:prstGeom prst="rect">
            <a:avLst/>
          </a:prstGeom>
        </p:spPr>
      </p:pic>
      <p:pic>
        <p:nvPicPr>
          <p:cNvPr id="7" name="Picture 6"/>
          <p:cNvPicPr>
            <a:picLocks noChangeAspect="1"/>
          </p:cNvPicPr>
          <p:nvPr/>
        </p:nvPicPr>
        <p:blipFill>
          <a:blip r:embed="rId5"/>
          <a:stretch>
            <a:fillRect/>
          </a:stretch>
        </p:blipFill>
        <p:spPr>
          <a:xfrm>
            <a:off x="6660232" y="2996951"/>
            <a:ext cx="1109424" cy="1306107"/>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t="10591" b="20633"/>
          <a:stretch/>
        </p:blipFill>
        <p:spPr>
          <a:xfrm>
            <a:off x="1160955" y="2996951"/>
            <a:ext cx="1178798" cy="1299340"/>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9051" t="12201" r="35300" b="16400"/>
          <a:stretch/>
        </p:blipFill>
        <p:spPr>
          <a:xfrm rot="5400000">
            <a:off x="3958444" y="4710240"/>
            <a:ext cx="1302942" cy="1253775"/>
          </a:xfrm>
          <a:prstGeom prst="rect">
            <a:avLst/>
          </a:prstGeom>
        </p:spPr>
      </p:pic>
      <p:pic>
        <p:nvPicPr>
          <p:cNvPr id="10" name="Picture 9"/>
          <p:cNvPicPr>
            <a:picLocks noChangeAspect="1"/>
          </p:cNvPicPr>
          <p:nvPr/>
        </p:nvPicPr>
        <p:blipFill rotWithShape="1">
          <a:blip r:embed="rId8" cstate="print">
            <a:extLst>
              <a:ext uri="{28A0092B-C50C-407E-A947-70E740481C1C}">
                <a14:useLocalDpi xmlns:a14="http://schemas.microsoft.com/office/drawing/2010/main" val="0"/>
              </a:ext>
            </a:extLst>
          </a:blip>
          <a:srcRect l="24801" t="1700" r="28737" b="31101"/>
          <a:stretch/>
        </p:blipFill>
        <p:spPr>
          <a:xfrm flipH="1">
            <a:off x="3935741" y="2996951"/>
            <a:ext cx="1225229" cy="1329062"/>
          </a:xfrm>
          <a:prstGeom prst="rect">
            <a:avLst/>
          </a:prstGeom>
        </p:spPr>
      </p:pic>
      <p:pic>
        <p:nvPicPr>
          <p:cNvPr id="11" name="Picture 10" descr="C:\Users\damyhill\AppData\Local\Microsoft\Windows\Temporary Internet Files\Content.Outlook\NCNP7DWX\Photo on 20-09-2013 at 10 08 #2.jpg"/>
          <p:cNvPicPr/>
          <p:nvPr/>
        </p:nvPicPr>
        <p:blipFill rotWithShape="1">
          <a:blip r:embed="rId9" cstate="print">
            <a:extLst>
              <a:ext uri="{28A0092B-C50C-407E-A947-70E740481C1C}">
                <a14:useLocalDpi xmlns:a14="http://schemas.microsoft.com/office/drawing/2010/main" val="0"/>
              </a:ext>
            </a:extLst>
          </a:blip>
          <a:srcRect l="39627" t="14723" r="14414" b="-14723"/>
          <a:stretch/>
        </p:blipFill>
        <p:spPr bwMode="auto">
          <a:xfrm>
            <a:off x="6545520" y="1364625"/>
            <a:ext cx="1224136" cy="1512000"/>
          </a:xfrm>
          <a:prstGeom prst="rect">
            <a:avLst/>
          </a:prstGeom>
          <a:noFill/>
          <a:ln>
            <a:noFill/>
          </a:ln>
        </p:spPr>
      </p:pic>
      <p:pic>
        <p:nvPicPr>
          <p:cNvPr id="12" name="Picture 11"/>
          <p:cNvPicPr>
            <a:picLocks noChangeAspect="1"/>
          </p:cNvPicPr>
          <p:nvPr/>
        </p:nvPicPr>
        <p:blipFill rotWithShape="1">
          <a:blip r:embed="rId10" cstate="print">
            <a:extLst>
              <a:ext uri="{28A0092B-C50C-407E-A947-70E740481C1C}">
                <a14:useLocalDpi xmlns:a14="http://schemas.microsoft.com/office/drawing/2010/main" val="0"/>
              </a:ext>
            </a:extLst>
          </a:blip>
          <a:srcRect l="22747" t="19549" r="8401" b="29000"/>
          <a:stretch/>
        </p:blipFill>
        <p:spPr>
          <a:xfrm>
            <a:off x="6660232" y="4685656"/>
            <a:ext cx="1283140" cy="1309872"/>
          </a:xfrm>
          <a:prstGeom prst="rect">
            <a:avLst/>
          </a:prstGeom>
        </p:spPr>
      </p:pic>
      <p:pic>
        <p:nvPicPr>
          <p:cNvPr id="13" name="Picture 12"/>
          <p:cNvPicPr>
            <a:picLocks noChangeAspect="1"/>
          </p:cNvPicPr>
          <p:nvPr/>
        </p:nvPicPr>
        <p:blipFill rotWithShape="1">
          <a:blip r:embed="rId11" cstate="print">
            <a:extLst>
              <a:ext uri="{28A0092B-C50C-407E-A947-70E740481C1C}">
                <a14:useLocalDpi xmlns:a14="http://schemas.microsoft.com/office/drawing/2010/main" val="0"/>
              </a:ext>
            </a:extLst>
          </a:blip>
          <a:srcRect l="11539"/>
          <a:stretch/>
        </p:blipFill>
        <p:spPr>
          <a:xfrm rot="5400000">
            <a:off x="1157557" y="4748788"/>
            <a:ext cx="1302941" cy="1176677"/>
          </a:xfrm>
          <a:prstGeom prst="rect">
            <a:avLst/>
          </a:prstGeom>
        </p:spPr>
      </p:pic>
    </p:spTree>
    <p:extLst>
      <p:ext uri="{BB962C8B-B14F-4D97-AF65-F5344CB8AC3E}">
        <p14:creationId xmlns:p14="http://schemas.microsoft.com/office/powerpoint/2010/main" val="31801900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296144"/>
          </a:xfrm>
        </p:spPr>
        <p:txBody>
          <a:bodyPr/>
          <a:lstStyle/>
          <a:p>
            <a:r>
              <a:rPr lang="en-GB" sz="4400" dirty="0" smtClean="0">
                <a:effectLst>
                  <a:outerShdw blurRad="38100" dist="38100" dir="2700000" algn="tl">
                    <a:srgbClr val="000000">
                      <a:alpha val="43137"/>
                    </a:srgbClr>
                  </a:outerShdw>
                </a:effectLst>
              </a:rPr>
              <a:t>Writers’ Choices</a:t>
            </a:r>
            <a:endParaRPr lang="en-GB" sz="4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3528" y="1981200"/>
            <a:ext cx="8496944" cy="3886200"/>
          </a:xfrm>
        </p:spPr>
        <p:txBody>
          <a:bodyPr/>
          <a:lstStyle/>
          <a:p>
            <a:pPr marL="0" indent="0" algn="ctr">
              <a:buNone/>
            </a:pPr>
            <a:endParaRPr lang="en-GB" sz="2000" dirty="0" smtClean="0"/>
          </a:p>
          <a:p>
            <a:pPr marL="0" indent="0" algn="just">
              <a:lnSpc>
                <a:spcPts val="2600"/>
              </a:lnSpc>
              <a:spcBef>
                <a:spcPts val="0"/>
              </a:spcBef>
              <a:spcAft>
                <a:spcPts val="600"/>
              </a:spcAft>
              <a:buNone/>
            </a:pPr>
            <a:r>
              <a:rPr lang="en-GB" sz="1800" dirty="0" smtClean="0"/>
              <a:t>There are many different things you can do to write a persuasive argument </a:t>
            </a:r>
            <a:r>
              <a:rPr lang="en-GB" sz="1800" dirty="0" err="1" smtClean="0"/>
              <a:t>eg</a:t>
            </a:r>
            <a:r>
              <a:rPr lang="en-GB" sz="1800" dirty="0" smtClean="0"/>
              <a:t>:</a:t>
            </a:r>
          </a:p>
          <a:p>
            <a:pPr algn="just">
              <a:lnSpc>
                <a:spcPts val="2600"/>
              </a:lnSpc>
              <a:spcBef>
                <a:spcPts val="0"/>
              </a:spcBef>
              <a:spcAft>
                <a:spcPts val="600"/>
              </a:spcAft>
              <a:buClrTx/>
              <a:buSzPct val="80000"/>
              <a:buFont typeface="Wingdings" panose="05000000000000000000" pitchFamily="2" charset="2"/>
              <a:buChar char="q"/>
            </a:pPr>
            <a:r>
              <a:rPr lang="en-GB" sz="1800" dirty="0" smtClean="0"/>
              <a:t>Use formal language to signal your ‘authority’ (Verbs: </a:t>
            </a:r>
            <a:r>
              <a:rPr lang="en-GB" sz="1800" i="1" dirty="0" smtClean="0"/>
              <a:t>I wish to congratulate</a:t>
            </a:r>
            <a:r>
              <a:rPr lang="en-GB" sz="1800" dirty="0" smtClean="0"/>
              <a:t>);</a:t>
            </a:r>
          </a:p>
          <a:p>
            <a:pPr algn="just">
              <a:lnSpc>
                <a:spcPts val="2600"/>
              </a:lnSpc>
              <a:spcBef>
                <a:spcPts val="0"/>
              </a:spcBef>
              <a:spcAft>
                <a:spcPts val="600"/>
              </a:spcAft>
              <a:buClrTx/>
              <a:buSzPct val="80000"/>
              <a:buFont typeface="Wingdings" panose="05000000000000000000" pitchFamily="2" charset="2"/>
              <a:buChar char="q"/>
            </a:pPr>
            <a:r>
              <a:rPr lang="en-GB" sz="1800" dirty="0" smtClean="0"/>
              <a:t>Use informal language to build a relationship with your reader (</a:t>
            </a:r>
            <a:r>
              <a:rPr lang="en-GB" sz="1800" i="1" dirty="0" smtClean="0"/>
              <a:t>loads; crazy</a:t>
            </a:r>
            <a:r>
              <a:rPr lang="en-GB" sz="1800" dirty="0" smtClean="0"/>
              <a:t>);</a:t>
            </a:r>
          </a:p>
          <a:p>
            <a:pPr algn="just">
              <a:lnSpc>
                <a:spcPts val="2600"/>
              </a:lnSpc>
              <a:spcBef>
                <a:spcPts val="0"/>
              </a:spcBef>
              <a:spcAft>
                <a:spcPts val="600"/>
              </a:spcAft>
              <a:buClrTx/>
              <a:buSzPct val="80000"/>
              <a:buFont typeface="Wingdings" panose="05000000000000000000" pitchFamily="2" charset="2"/>
              <a:buChar char="q"/>
            </a:pPr>
            <a:r>
              <a:rPr lang="en-GB" sz="1800" dirty="0" smtClean="0"/>
              <a:t>Use nouns instead of adverbials to signal structure (</a:t>
            </a:r>
            <a:r>
              <a:rPr lang="en-GB" sz="1800" i="1" dirty="0" smtClean="0"/>
              <a:t>two reasons; one; the second reason</a:t>
            </a:r>
            <a:r>
              <a:rPr lang="en-GB" sz="1800" dirty="0" smtClean="0"/>
              <a:t>)</a:t>
            </a:r>
          </a:p>
          <a:p>
            <a:pPr algn="just">
              <a:lnSpc>
                <a:spcPts val="2600"/>
              </a:lnSpc>
              <a:spcBef>
                <a:spcPts val="0"/>
              </a:spcBef>
              <a:spcAft>
                <a:spcPts val="600"/>
              </a:spcAft>
              <a:buClrTx/>
              <a:buSzPct val="80000"/>
              <a:buFont typeface="Wingdings" panose="05000000000000000000" pitchFamily="2" charset="2"/>
              <a:buChar char="q"/>
            </a:pPr>
            <a:r>
              <a:rPr lang="en-GB" sz="1800" dirty="0" smtClean="0"/>
              <a:t>Make a clear statement sentence to express what you want (</a:t>
            </a:r>
            <a:r>
              <a:rPr lang="en-GB" sz="1800" i="1" dirty="0" smtClean="0"/>
              <a:t>Please settle </a:t>
            </a:r>
            <a:r>
              <a:rPr lang="en-GB" sz="1800" dirty="0" smtClean="0"/>
              <a:t>…)</a:t>
            </a:r>
          </a:p>
          <a:p>
            <a:pPr algn="just">
              <a:buClrTx/>
              <a:buSzPct val="80000"/>
              <a:buFont typeface="Wingdings" panose="05000000000000000000" pitchFamily="2" charset="2"/>
              <a:buChar char="q"/>
            </a:pPr>
            <a:endParaRPr lang="en-GB" sz="2000" dirty="0" smtClean="0"/>
          </a:p>
          <a:p>
            <a:pPr algn="just">
              <a:buClrTx/>
              <a:buSzPct val="80000"/>
              <a:buFont typeface="Wingdings" panose="05000000000000000000" pitchFamily="2" charset="2"/>
              <a:buChar char="q"/>
            </a:pPr>
            <a:endParaRPr lang="en-GB"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40</a:t>
            </a:fld>
            <a:endParaRPr lang="en-US"/>
          </a:p>
        </p:txBody>
      </p:sp>
    </p:spTree>
    <p:extLst>
      <p:ext uri="{BB962C8B-B14F-4D97-AF65-F5344CB8AC3E}">
        <p14:creationId xmlns:p14="http://schemas.microsoft.com/office/powerpoint/2010/main" val="16893556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17281"/>
            <a:ext cx="8820472" cy="1055077"/>
          </a:xfrm>
        </p:spPr>
        <p:txBody>
          <a:bodyPr/>
          <a:lstStyle/>
          <a:p>
            <a:pPr algn="l"/>
            <a:r>
              <a:rPr lang="en-GB" sz="4200" dirty="0" err="1" smtClean="0">
                <a:latin typeface="+mn-lt"/>
              </a:rPr>
              <a:t>GfW</a:t>
            </a:r>
            <a:r>
              <a:rPr lang="en-GB" sz="4200" dirty="0" smtClean="0">
                <a:latin typeface="+mn-lt"/>
              </a:rPr>
              <a:t>: Four Key Teaching </a:t>
            </a:r>
            <a:r>
              <a:rPr lang="en-GB" sz="4200" dirty="0">
                <a:latin typeface="+mn-lt"/>
              </a:rPr>
              <a:t>P</a:t>
            </a:r>
            <a:r>
              <a:rPr lang="en-GB" sz="4200" dirty="0" smtClean="0">
                <a:latin typeface="+mn-lt"/>
              </a:rPr>
              <a:t>rinciples</a:t>
            </a:r>
            <a:endParaRPr lang="en-GB" sz="4200" dirty="0">
              <a:latin typeface="+mn-lt"/>
            </a:endParaRPr>
          </a:p>
        </p:txBody>
      </p:sp>
      <p:sp>
        <p:nvSpPr>
          <p:cNvPr id="3" name="Content Placeholder 2"/>
          <p:cNvSpPr>
            <a:spLocks noGrp="1"/>
          </p:cNvSpPr>
          <p:nvPr>
            <p:ph idx="1"/>
          </p:nvPr>
        </p:nvSpPr>
        <p:spPr>
          <a:xfrm>
            <a:off x="457200" y="1567870"/>
            <a:ext cx="8002763" cy="4826954"/>
          </a:xfrm>
        </p:spPr>
        <p:txBody>
          <a:bodyPr>
            <a:noAutofit/>
          </a:bodyPr>
          <a:lstStyle/>
          <a:p>
            <a:pPr>
              <a:lnSpc>
                <a:spcPts val="2215"/>
              </a:lnSpc>
              <a:buFont typeface="Wingdings" pitchFamily="2" charset="2"/>
              <a:buChar char="Ø"/>
            </a:pPr>
            <a:r>
              <a:rPr lang="en-GB" sz="1662" b="1" dirty="0">
                <a:latin typeface="Arial" panose="020B0604020202020204" pitchFamily="34" charset="0"/>
                <a:cs typeface="Arial" panose="020B0604020202020204" pitchFamily="34" charset="0"/>
              </a:rPr>
              <a:t>Make a link </a:t>
            </a:r>
            <a:r>
              <a:rPr lang="en-GB" sz="1662" dirty="0">
                <a:latin typeface="Arial" panose="020B0604020202020204" pitchFamily="34" charset="0"/>
                <a:cs typeface="Arial" panose="020B0604020202020204" pitchFamily="34" charset="0"/>
              </a:rPr>
              <a:t>between the grammar being introduced and how it works in the writing being taught;</a:t>
            </a:r>
          </a:p>
          <a:p>
            <a:pPr>
              <a:lnSpc>
                <a:spcPts val="2215"/>
              </a:lnSpc>
              <a:buNone/>
            </a:pPr>
            <a:r>
              <a:rPr lang="en-GB" sz="1662" dirty="0">
                <a:latin typeface="Arial" panose="020B0604020202020204" pitchFamily="34" charset="0"/>
                <a:cs typeface="Arial" panose="020B0604020202020204" pitchFamily="34" charset="0"/>
              </a:rPr>
              <a:t>     </a:t>
            </a:r>
            <a:r>
              <a:rPr lang="en-GB" sz="1662" i="1" dirty="0" err="1">
                <a:solidFill>
                  <a:srgbClr val="FF0000"/>
                </a:solidFill>
                <a:latin typeface="Arial" panose="020B0604020202020204" pitchFamily="34" charset="0"/>
                <a:cs typeface="Arial" panose="020B0604020202020204" pitchFamily="34" charset="0"/>
              </a:rPr>
              <a:t>eg</a:t>
            </a:r>
            <a:r>
              <a:rPr lang="en-GB" sz="1662" i="1" dirty="0">
                <a:solidFill>
                  <a:srgbClr val="FF0000"/>
                </a:solidFill>
                <a:latin typeface="Arial" panose="020B0604020202020204" pitchFamily="34" charset="0"/>
                <a:cs typeface="Arial" panose="020B0604020202020204" pitchFamily="34" charset="0"/>
              </a:rPr>
              <a:t> exploring how past and present tense are used in newspaper reports for recount and comment</a:t>
            </a:r>
          </a:p>
          <a:p>
            <a:pPr>
              <a:lnSpc>
                <a:spcPts val="2215"/>
              </a:lnSpc>
              <a:buFont typeface="Wingdings" pitchFamily="2" charset="2"/>
              <a:buChar char="Ø"/>
            </a:pPr>
            <a:r>
              <a:rPr lang="en-GB" sz="1662" dirty="0">
                <a:latin typeface="Arial" panose="020B0604020202020204" pitchFamily="34" charset="0"/>
                <a:cs typeface="Arial" panose="020B0604020202020204" pitchFamily="34" charset="0"/>
              </a:rPr>
              <a:t>Explain the </a:t>
            </a:r>
            <a:r>
              <a:rPr lang="en-GB" sz="1662" b="1" dirty="0">
                <a:latin typeface="Arial" panose="020B0604020202020204" pitchFamily="34" charset="0"/>
                <a:cs typeface="Arial" panose="020B0604020202020204" pitchFamily="34" charset="0"/>
              </a:rPr>
              <a:t>grammar through examples</a:t>
            </a:r>
            <a:r>
              <a:rPr lang="en-GB" sz="1662" dirty="0">
                <a:latin typeface="Arial" panose="020B0604020202020204" pitchFamily="34" charset="0"/>
                <a:cs typeface="Arial" panose="020B0604020202020204" pitchFamily="34" charset="0"/>
              </a:rPr>
              <a:t>, not lengthy explanations; </a:t>
            </a:r>
          </a:p>
          <a:p>
            <a:pPr>
              <a:lnSpc>
                <a:spcPts val="2215"/>
              </a:lnSpc>
              <a:buNone/>
            </a:pPr>
            <a:r>
              <a:rPr lang="en-GB" sz="1662" i="1" dirty="0">
                <a:solidFill>
                  <a:srgbClr val="FF0000"/>
                </a:solidFill>
                <a:latin typeface="Arial" panose="020B0604020202020204" pitchFamily="34" charset="0"/>
                <a:cs typeface="Arial" panose="020B0604020202020204" pitchFamily="34" charset="0"/>
              </a:rPr>
              <a:t>     </a:t>
            </a:r>
            <a:r>
              <a:rPr lang="en-GB" sz="1662" i="1" dirty="0" err="1">
                <a:solidFill>
                  <a:srgbClr val="FF0000"/>
                </a:solidFill>
                <a:latin typeface="Arial" panose="020B0604020202020204" pitchFamily="34" charset="0"/>
                <a:cs typeface="Arial" panose="020B0604020202020204" pitchFamily="34" charset="0"/>
              </a:rPr>
              <a:t>eg</a:t>
            </a:r>
            <a:r>
              <a:rPr lang="en-GB" sz="1662" i="1" dirty="0">
                <a:solidFill>
                  <a:srgbClr val="FF0000"/>
                </a:solidFill>
                <a:latin typeface="Arial" panose="020B0604020202020204" pitchFamily="34" charset="0"/>
                <a:cs typeface="Arial" panose="020B0604020202020204" pitchFamily="34" charset="0"/>
              </a:rPr>
              <a:t> exploring how prepositional phrases can establish setting in narrative through a card sort of a range of prepositional phrases from ‘The </a:t>
            </a:r>
            <a:r>
              <a:rPr lang="en-GB" sz="1662" i="1" dirty="0" err="1">
                <a:solidFill>
                  <a:srgbClr val="FF0000"/>
                </a:solidFill>
                <a:latin typeface="Arial" panose="020B0604020202020204" pitchFamily="34" charset="0"/>
                <a:cs typeface="Arial" panose="020B0604020202020204" pitchFamily="34" charset="0"/>
              </a:rPr>
              <a:t>Gruffalo</a:t>
            </a:r>
            <a:r>
              <a:rPr lang="en-GB" sz="1662" i="1" dirty="0">
                <a:solidFill>
                  <a:srgbClr val="FF0000"/>
                </a:solidFill>
                <a:latin typeface="Arial" panose="020B0604020202020204" pitchFamily="34" charset="0"/>
                <a:cs typeface="Arial" panose="020B0604020202020204" pitchFamily="34" charset="0"/>
              </a:rPr>
              <a:t>’.</a:t>
            </a:r>
          </a:p>
          <a:p>
            <a:pPr>
              <a:lnSpc>
                <a:spcPts val="2215"/>
              </a:lnSpc>
              <a:buFont typeface="Wingdings" pitchFamily="2" charset="2"/>
              <a:buChar char="Ø"/>
            </a:pPr>
            <a:r>
              <a:rPr lang="en-GB" sz="1662" dirty="0">
                <a:latin typeface="Arial" panose="020B0604020202020204" pitchFamily="34" charset="0"/>
                <a:cs typeface="Arial" panose="020B0604020202020204" pitchFamily="34" charset="0"/>
              </a:rPr>
              <a:t>Build in </a:t>
            </a:r>
            <a:r>
              <a:rPr lang="en-GB" sz="1662" b="1" dirty="0">
                <a:latin typeface="Arial" panose="020B0604020202020204" pitchFamily="34" charset="0"/>
                <a:cs typeface="Arial" panose="020B0604020202020204" pitchFamily="34" charset="0"/>
              </a:rPr>
              <a:t>high-quality discussion </a:t>
            </a:r>
            <a:r>
              <a:rPr lang="en-GB" sz="1662" dirty="0">
                <a:latin typeface="Arial" panose="020B0604020202020204" pitchFamily="34" charset="0"/>
                <a:cs typeface="Arial" panose="020B0604020202020204" pitchFamily="34" charset="0"/>
              </a:rPr>
              <a:t>about grammar and its effects.</a:t>
            </a:r>
          </a:p>
          <a:p>
            <a:pPr>
              <a:lnSpc>
                <a:spcPts val="2215"/>
              </a:lnSpc>
              <a:buNone/>
            </a:pPr>
            <a:r>
              <a:rPr lang="en-GB" sz="1662" i="1" dirty="0">
                <a:solidFill>
                  <a:srgbClr val="FF0000"/>
                </a:solidFill>
                <a:latin typeface="Arial" panose="020B0604020202020204" pitchFamily="34" charset="0"/>
                <a:cs typeface="Arial" panose="020B0604020202020204" pitchFamily="34" charset="0"/>
              </a:rPr>
              <a:t>     </a:t>
            </a:r>
            <a:r>
              <a:rPr lang="en-GB" sz="1662" i="1" dirty="0" err="1">
                <a:solidFill>
                  <a:srgbClr val="FF0000"/>
                </a:solidFill>
                <a:latin typeface="Arial" panose="020B0604020202020204" pitchFamily="34" charset="0"/>
                <a:cs typeface="Arial" panose="020B0604020202020204" pitchFamily="34" charset="0"/>
              </a:rPr>
              <a:t>eg</a:t>
            </a:r>
            <a:r>
              <a:rPr lang="en-GB" sz="1662" i="1" dirty="0">
                <a:solidFill>
                  <a:srgbClr val="FF0000"/>
                </a:solidFill>
                <a:latin typeface="Arial" panose="020B0604020202020204" pitchFamily="34" charset="0"/>
                <a:cs typeface="Arial" panose="020B0604020202020204" pitchFamily="34" charset="0"/>
              </a:rPr>
              <a:t> discussing as a whole class the different grammatical choices in two students’ drafts of the ending to an argument piece.</a:t>
            </a:r>
          </a:p>
          <a:p>
            <a:pPr>
              <a:lnSpc>
                <a:spcPts val="2215"/>
              </a:lnSpc>
              <a:buFont typeface="Wingdings" pitchFamily="2" charset="2"/>
              <a:buChar char="Ø"/>
            </a:pPr>
            <a:r>
              <a:rPr lang="en-GB" sz="1662" dirty="0">
                <a:latin typeface="Arial" panose="020B0604020202020204" pitchFamily="34" charset="0"/>
                <a:cs typeface="Arial" panose="020B0604020202020204" pitchFamily="34" charset="0"/>
              </a:rPr>
              <a:t>Use examples from </a:t>
            </a:r>
            <a:r>
              <a:rPr lang="en-GB" sz="1662" b="1" dirty="0">
                <a:latin typeface="Arial" panose="020B0604020202020204" pitchFamily="34" charset="0"/>
                <a:cs typeface="Arial" panose="020B0604020202020204" pitchFamily="34" charset="0"/>
              </a:rPr>
              <a:t>authentic texts </a:t>
            </a:r>
            <a:r>
              <a:rPr lang="en-GB" sz="1662" dirty="0">
                <a:latin typeface="Arial" panose="020B0604020202020204" pitchFamily="34" charset="0"/>
                <a:cs typeface="Arial" panose="020B0604020202020204" pitchFamily="34" charset="0"/>
              </a:rPr>
              <a:t>to</a:t>
            </a:r>
            <a:r>
              <a:rPr lang="en-GB" sz="1662" b="1" dirty="0">
                <a:latin typeface="Arial" panose="020B0604020202020204" pitchFamily="34" charset="0"/>
                <a:cs typeface="Arial" panose="020B0604020202020204" pitchFamily="34" charset="0"/>
              </a:rPr>
              <a:t> </a:t>
            </a:r>
            <a:r>
              <a:rPr lang="en-GB" sz="1662" dirty="0">
                <a:latin typeface="Arial" panose="020B0604020202020204" pitchFamily="34" charset="0"/>
                <a:cs typeface="Arial" panose="020B0604020202020204" pitchFamily="34" charset="0"/>
              </a:rPr>
              <a:t>links writers to the broader community of writers;</a:t>
            </a:r>
          </a:p>
          <a:p>
            <a:pPr>
              <a:lnSpc>
                <a:spcPts val="2215"/>
              </a:lnSpc>
              <a:buNone/>
            </a:pPr>
            <a:r>
              <a:rPr lang="en-GB" sz="1662" i="1" dirty="0">
                <a:solidFill>
                  <a:srgbClr val="FF0000"/>
                </a:solidFill>
                <a:latin typeface="Arial" panose="020B0604020202020204" pitchFamily="34" charset="0"/>
                <a:cs typeface="Arial" panose="020B0604020202020204" pitchFamily="34" charset="0"/>
              </a:rPr>
              <a:t>     </a:t>
            </a:r>
            <a:r>
              <a:rPr lang="en-GB" sz="1662" i="1" dirty="0" err="1">
                <a:solidFill>
                  <a:srgbClr val="FF0000"/>
                </a:solidFill>
                <a:latin typeface="Arial" panose="020B0604020202020204" pitchFamily="34" charset="0"/>
                <a:cs typeface="Arial" panose="020B0604020202020204" pitchFamily="34" charset="0"/>
              </a:rPr>
              <a:t>eg</a:t>
            </a:r>
            <a:r>
              <a:rPr lang="en-GB" sz="1662" i="1" dirty="0">
                <a:solidFill>
                  <a:srgbClr val="FF0000"/>
                </a:solidFill>
                <a:latin typeface="Arial" panose="020B0604020202020204" pitchFamily="34" charset="0"/>
                <a:cs typeface="Arial" panose="020B0604020202020204" pitchFamily="34" charset="0"/>
              </a:rPr>
              <a:t>  using the class shared book as a source for exploring how grammar shapes meaning </a:t>
            </a:r>
          </a:p>
          <a:p>
            <a:pPr>
              <a:lnSpc>
                <a:spcPts val="2585"/>
              </a:lnSpc>
              <a:buNone/>
            </a:pPr>
            <a:endParaRPr lang="en-GB" sz="1662" i="1"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7956376" y="6156699"/>
            <a:ext cx="784495" cy="476250"/>
          </a:xfrm>
        </p:spPr>
        <p:txBody>
          <a:bodyPr/>
          <a:lstStyle/>
          <a:p>
            <a:fld id="{72051ED8-246A-4ED7-BA39-F0E168D1450D}" type="slidenum">
              <a:rPr lang="en-GB" b="1" smtClean="0"/>
              <a:pPr/>
              <a:t>41</a:t>
            </a:fld>
            <a:endParaRPr lang="en-GB" b="1" dirty="0"/>
          </a:p>
        </p:txBody>
      </p:sp>
    </p:spTree>
    <p:extLst>
      <p:ext uri="{BB962C8B-B14F-4D97-AF65-F5344CB8AC3E}">
        <p14:creationId xmlns:p14="http://schemas.microsoft.com/office/powerpoint/2010/main" val="67663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7281"/>
            <a:ext cx="8140974" cy="1055077"/>
          </a:xfrm>
        </p:spPr>
        <p:txBody>
          <a:bodyPr/>
          <a:lstStyle/>
          <a:p>
            <a:r>
              <a:rPr lang="en-GB" sz="4400" dirty="0" smtClean="0">
                <a:effectLst>
                  <a:outerShdw blurRad="38100" dist="38100" dir="2700000" algn="tl">
                    <a:srgbClr val="000000">
                      <a:alpha val="43137"/>
                    </a:srgbClr>
                  </a:outerShdw>
                </a:effectLst>
              </a:rPr>
              <a:t>Using this approach</a:t>
            </a:r>
            <a:endParaRPr lang="en-GB" sz="4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435280" cy="4997152"/>
          </a:xfrm>
        </p:spPr>
        <p:txBody>
          <a:bodyPr/>
          <a:lstStyle/>
          <a:p>
            <a:pPr marL="0" indent="0">
              <a:lnSpc>
                <a:spcPts val="2215"/>
              </a:lnSpc>
              <a:spcBef>
                <a:spcPts val="0"/>
              </a:spcBef>
              <a:spcAft>
                <a:spcPts val="554"/>
              </a:spcAft>
              <a:buNone/>
            </a:pPr>
            <a:r>
              <a:rPr lang="en-GB" sz="1800" dirty="0">
                <a:latin typeface="Arial" panose="020B0604020202020204" pitchFamily="34" charset="0"/>
                <a:cs typeface="Arial" panose="020B0604020202020204" pitchFamily="34" charset="0"/>
              </a:rPr>
              <a:t>Three key pre-requisites for teachers:</a:t>
            </a:r>
          </a:p>
          <a:p>
            <a:pPr>
              <a:lnSpc>
                <a:spcPts val="2215"/>
              </a:lnSpc>
              <a:spcBef>
                <a:spcPts val="0"/>
              </a:spcBef>
              <a:spcAft>
                <a:spcPts val="554"/>
              </a:spcAft>
              <a:buClrTx/>
              <a:buFont typeface="Wingdings" panose="05000000000000000000" pitchFamily="2" charset="2"/>
              <a:buChar char="q"/>
            </a:pPr>
            <a:r>
              <a:rPr lang="en-GB" sz="1800" dirty="0">
                <a:latin typeface="Arial" panose="020B0604020202020204" pitchFamily="34" charset="0"/>
                <a:cs typeface="Arial" panose="020B0604020202020204" pitchFamily="34" charset="0"/>
              </a:rPr>
              <a:t>Strong grammatical knowledge: </a:t>
            </a:r>
          </a:p>
          <a:p>
            <a:pPr marL="0" indent="0">
              <a:lnSpc>
                <a:spcPts val="2215"/>
              </a:lnSpc>
              <a:spcBef>
                <a:spcPts val="0"/>
              </a:spcBef>
              <a:spcAft>
                <a:spcPts val="554"/>
              </a:spcAft>
              <a:buClrTx/>
              <a:buNone/>
            </a:pPr>
            <a:r>
              <a:rPr lang="en-GB" sz="1800" dirty="0">
                <a:solidFill>
                  <a:srgbClr val="7030A0"/>
                </a:solidFill>
                <a:latin typeface="Arial" panose="020B0604020202020204" pitchFamily="34" charset="0"/>
                <a:cs typeface="Arial" panose="020B0604020202020204" pitchFamily="34" charset="0"/>
              </a:rPr>
              <a:t>     so this intervention sets out to strengthen your grammatical knowledge; </a:t>
            </a:r>
          </a:p>
          <a:p>
            <a:pPr>
              <a:lnSpc>
                <a:spcPts val="2215"/>
              </a:lnSpc>
              <a:spcBef>
                <a:spcPts val="0"/>
              </a:spcBef>
              <a:spcAft>
                <a:spcPts val="554"/>
              </a:spcAft>
              <a:buClrTx/>
              <a:buFont typeface="Wingdings" panose="05000000000000000000" pitchFamily="2" charset="2"/>
              <a:buChar char="q"/>
            </a:pPr>
            <a:r>
              <a:rPr lang="en-GB" sz="1800" dirty="0">
                <a:latin typeface="Arial" panose="020B0604020202020204" pitchFamily="34" charset="0"/>
                <a:cs typeface="Arial" panose="020B0604020202020204" pitchFamily="34" charset="0"/>
              </a:rPr>
              <a:t>An ability to notice how texts are ‘working’: </a:t>
            </a:r>
          </a:p>
          <a:p>
            <a:pPr marL="0" indent="0">
              <a:lnSpc>
                <a:spcPts val="2215"/>
              </a:lnSpc>
              <a:spcBef>
                <a:spcPts val="0"/>
              </a:spcBef>
              <a:spcAft>
                <a:spcPts val="554"/>
              </a:spcAft>
              <a:buClrTx/>
              <a:buNone/>
            </a:pPr>
            <a:r>
              <a:rPr lang="en-GB" sz="1800" dirty="0">
                <a:solidFill>
                  <a:srgbClr val="7030A0"/>
                </a:solidFill>
                <a:latin typeface="Arial" panose="020B0604020202020204" pitchFamily="34" charset="0"/>
                <a:cs typeface="Arial" panose="020B0604020202020204" pitchFamily="34" charset="0"/>
              </a:rPr>
              <a:t>     so this intervention sets out to give you examples of the ways texts work; </a:t>
            </a:r>
          </a:p>
          <a:p>
            <a:pPr>
              <a:lnSpc>
                <a:spcPts val="2215"/>
              </a:lnSpc>
              <a:spcBef>
                <a:spcPts val="0"/>
              </a:spcBef>
              <a:spcAft>
                <a:spcPts val="554"/>
              </a:spcAft>
              <a:buClrTx/>
              <a:buFont typeface="Wingdings" panose="05000000000000000000" pitchFamily="2" charset="2"/>
              <a:buChar char="q"/>
            </a:pPr>
            <a:r>
              <a:rPr lang="en-GB" sz="1800" dirty="0">
                <a:latin typeface="Arial" panose="020B0604020202020204" pitchFamily="34" charset="0"/>
                <a:cs typeface="Arial" panose="020B0604020202020204" pitchFamily="34" charset="0"/>
              </a:rPr>
              <a:t>The ability to plan purposefully, integrating an attention to grammar within teaching units:</a:t>
            </a:r>
          </a:p>
          <a:p>
            <a:pPr marL="328254" indent="-328254">
              <a:lnSpc>
                <a:spcPts val="2215"/>
              </a:lnSpc>
              <a:spcBef>
                <a:spcPts val="0"/>
              </a:spcBef>
              <a:spcAft>
                <a:spcPts val="554"/>
              </a:spcAft>
              <a:buClrTx/>
              <a:buNone/>
            </a:pPr>
            <a:r>
              <a:rPr lang="en-GB" sz="1800" dirty="0">
                <a:solidFill>
                  <a:srgbClr val="7030A0"/>
                </a:solidFill>
                <a:latin typeface="Arial" panose="020B0604020202020204" pitchFamily="34" charset="0"/>
                <a:cs typeface="Arial" panose="020B0604020202020204" pitchFamily="34" charset="0"/>
              </a:rPr>
              <a:t>     so this intervention gives you two models of teaching units with grammar </a:t>
            </a:r>
            <a:r>
              <a:rPr lang="en-GB" sz="1800" dirty="0" smtClean="0">
                <a:solidFill>
                  <a:srgbClr val="7030A0"/>
                </a:solidFill>
                <a:latin typeface="Arial" panose="020B0604020202020204" pitchFamily="34" charset="0"/>
                <a:cs typeface="Arial" panose="020B0604020202020204" pitchFamily="34" charset="0"/>
              </a:rPr>
              <a:t>meaningfully </a:t>
            </a:r>
            <a:r>
              <a:rPr lang="en-GB" sz="1800" dirty="0">
                <a:solidFill>
                  <a:srgbClr val="7030A0"/>
                </a:solidFill>
                <a:latin typeface="Arial" panose="020B0604020202020204" pitchFamily="34" charset="0"/>
                <a:cs typeface="Arial" panose="020B0604020202020204" pitchFamily="34" charset="0"/>
              </a:rPr>
              <a:t>integrated into the teaching</a:t>
            </a:r>
            <a:r>
              <a:rPr lang="en-GB" sz="1662" dirty="0">
                <a:latin typeface="Arial" panose="020B0604020202020204" pitchFamily="34" charset="0"/>
                <a:cs typeface="Arial" panose="020B0604020202020204" pitchFamily="34" charset="0"/>
              </a:rPr>
              <a:t>.</a:t>
            </a:r>
          </a:p>
          <a:p>
            <a:pPr marL="328254" indent="-328254" algn="ctr">
              <a:lnSpc>
                <a:spcPts val="2215"/>
              </a:lnSpc>
              <a:spcBef>
                <a:spcPts val="0"/>
              </a:spcBef>
              <a:spcAft>
                <a:spcPts val="554"/>
              </a:spcAft>
              <a:buClrTx/>
              <a:buNone/>
            </a:pPr>
            <a:endParaRPr lang="en-GB" sz="1662" dirty="0">
              <a:latin typeface="Arial" panose="020B0604020202020204" pitchFamily="34" charset="0"/>
              <a:cs typeface="Arial" panose="020B0604020202020204" pitchFamily="34" charset="0"/>
            </a:endParaRPr>
          </a:p>
          <a:p>
            <a:pPr marL="75967" indent="0" algn="ctr">
              <a:buNone/>
            </a:pPr>
            <a:r>
              <a:rPr lang="en-GB" sz="1800" dirty="0"/>
              <a:t>Students who understand better the choices they can make in their writing and the meanings they create</a:t>
            </a:r>
          </a:p>
          <a:p>
            <a:pPr marL="75967" indent="0">
              <a:buNone/>
            </a:pPr>
            <a:endParaRPr lang="en-GB" sz="1662" dirty="0"/>
          </a:p>
          <a:p>
            <a:pPr marL="75967" indent="0" algn="ctr">
              <a:buNone/>
            </a:pPr>
            <a:r>
              <a:rPr lang="en-GB" sz="1800" dirty="0"/>
              <a:t>Students produce better written outcomes.</a:t>
            </a:r>
          </a:p>
        </p:txBody>
      </p:sp>
      <p:sp>
        <p:nvSpPr>
          <p:cNvPr id="5" name="Down Arrow 4"/>
          <p:cNvSpPr/>
          <p:nvPr/>
        </p:nvSpPr>
        <p:spPr>
          <a:xfrm>
            <a:off x="4174969" y="4691909"/>
            <a:ext cx="332345" cy="3323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Down Arrow 5"/>
          <p:cNvSpPr/>
          <p:nvPr/>
        </p:nvSpPr>
        <p:spPr>
          <a:xfrm>
            <a:off x="4206420" y="5733256"/>
            <a:ext cx="332345" cy="3323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6"/>
          <p:cNvSpPr>
            <a:spLocks noGrp="1"/>
          </p:cNvSpPr>
          <p:nvPr>
            <p:ph type="sldNum" sz="quarter" idx="11"/>
          </p:nvPr>
        </p:nvSpPr>
        <p:spPr/>
        <p:txBody>
          <a:bodyPr/>
          <a:lstStyle/>
          <a:p>
            <a:fld id="{132371F7-CEE0-4AF0-87BE-4D51F1612E4F}" type="slidenum">
              <a:rPr lang="en-US" smtClean="0"/>
              <a:pPr/>
              <a:t>42</a:t>
            </a:fld>
            <a:endParaRPr lang="en-US"/>
          </a:p>
        </p:txBody>
      </p:sp>
    </p:spTree>
    <p:extLst>
      <p:ext uri="{BB962C8B-B14F-4D97-AF65-F5344CB8AC3E}">
        <p14:creationId xmlns:p14="http://schemas.microsoft.com/office/powerpoint/2010/main" val="41169543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430"/>
            <a:ext cx="8229600" cy="1266092"/>
          </a:xfrm>
        </p:spPr>
        <p:txBody>
          <a:bodyPr/>
          <a:lstStyle/>
          <a:p>
            <a:r>
              <a:rPr lang="en-GB" sz="4400" dirty="0" smtClean="0">
                <a:effectLst>
                  <a:outerShdw blurRad="38100" dist="38100" dir="2700000" algn="tl">
                    <a:srgbClr val="000000">
                      <a:alpha val="43137"/>
                    </a:srgbClr>
                  </a:outerShdw>
                </a:effectLst>
              </a:rPr>
              <a:t>A Preview: Narrative Fiction</a:t>
            </a:r>
            <a:endParaRPr lang="en-GB" sz="4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67277"/>
            <a:ext cx="8229600" cy="4264246"/>
          </a:xfrm>
        </p:spPr>
        <p:txBody>
          <a:bodyPr/>
          <a:lstStyle/>
          <a:p>
            <a:pPr>
              <a:lnSpc>
                <a:spcPts val="2800"/>
              </a:lnSpc>
              <a:spcBef>
                <a:spcPts val="0"/>
              </a:spcBef>
              <a:spcAft>
                <a:spcPts val="600"/>
              </a:spcAft>
              <a:buClrTx/>
              <a:buSzPct val="81000"/>
              <a:buFont typeface="Wingdings" panose="05000000000000000000" pitchFamily="2" charset="2"/>
              <a:buChar char="q"/>
            </a:pPr>
            <a:r>
              <a:rPr lang="en-GB" sz="1800" dirty="0"/>
              <a:t>Uses Michael </a:t>
            </a:r>
            <a:r>
              <a:rPr lang="en-GB" sz="1800" dirty="0" err="1"/>
              <a:t>Morpurgo’s</a:t>
            </a:r>
            <a:r>
              <a:rPr lang="en-GB" sz="1800" dirty="0"/>
              <a:t> book, </a:t>
            </a:r>
            <a:r>
              <a:rPr lang="en-GB" sz="1800" i="1" dirty="0"/>
              <a:t>Arthur, High King of Britain </a:t>
            </a:r>
            <a:r>
              <a:rPr lang="en-GB" sz="1800" dirty="0"/>
              <a:t>as a creative springboard and a model text;</a:t>
            </a:r>
          </a:p>
          <a:p>
            <a:pPr>
              <a:lnSpc>
                <a:spcPts val="2800"/>
              </a:lnSpc>
              <a:spcBef>
                <a:spcPts val="0"/>
              </a:spcBef>
              <a:spcAft>
                <a:spcPts val="600"/>
              </a:spcAft>
              <a:buClrTx/>
              <a:buSzPct val="81000"/>
              <a:buFont typeface="Wingdings" panose="05000000000000000000" pitchFamily="2" charset="2"/>
              <a:buChar char="q"/>
            </a:pPr>
            <a:r>
              <a:rPr lang="en-GB" sz="1800" dirty="0"/>
              <a:t>Uses the BBC </a:t>
            </a:r>
            <a:r>
              <a:rPr lang="en-GB" sz="1800" i="1" dirty="0"/>
              <a:t>Merlin</a:t>
            </a:r>
            <a:r>
              <a:rPr lang="en-GB" sz="1800" dirty="0"/>
              <a:t> series to draw attention to how to communicate visual information verbally;</a:t>
            </a:r>
          </a:p>
          <a:p>
            <a:pPr>
              <a:lnSpc>
                <a:spcPts val="2800"/>
              </a:lnSpc>
              <a:spcBef>
                <a:spcPts val="0"/>
              </a:spcBef>
              <a:spcAft>
                <a:spcPts val="600"/>
              </a:spcAft>
              <a:buClrTx/>
              <a:buSzPct val="81000"/>
              <a:buFont typeface="Wingdings" panose="05000000000000000000" pitchFamily="2" charset="2"/>
              <a:buChar char="q"/>
            </a:pPr>
            <a:r>
              <a:rPr lang="en-GB" sz="1800" dirty="0"/>
              <a:t>Focuses on strengthening character development – they create a new Arthurian character;</a:t>
            </a:r>
          </a:p>
          <a:p>
            <a:pPr>
              <a:lnSpc>
                <a:spcPts val="2800"/>
              </a:lnSpc>
              <a:spcBef>
                <a:spcPts val="0"/>
              </a:spcBef>
              <a:spcAft>
                <a:spcPts val="600"/>
              </a:spcAft>
              <a:buClrTx/>
              <a:buSzPct val="81000"/>
              <a:buFont typeface="Wingdings" panose="05000000000000000000" pitchFamily="2" charset="2"/>
              <a:buChar char="q"/>
            </a:pPr>
            <a:r>
              <a:rPr lang="en-GB" sz="1800" dirty="0"/>
              <a:t>Focuses on how to write about key moments in a plot;</a:t>
            </a:r>
          </a:p>
          <a:p>
            <a:pPr>
              <a:lnSpc>
                <a:spcPts val="2800"/>
              </a:lnSpc>
              <a:spcBef>
                <a:spcPts val="0"/>
              </a:spcBef>
              <a:spcAft>
                <a:spcPts val="600"/>
              </a:spcAft>
              <a:buClrTx/>
              <a:buSzPct val="81000"/>
              <a:buFont typeface="Wingdings" panose="05000000000000000000" pitchFamily="2" charset="2"/>
              <a:buChar char="q"/>
            </a:pPr>
            <a:r>
              <a:rPr lang="en-GB" sz="1800" dirty="0"/>
              <a:t>Sets out to fire young writers’ imaginations</a:t>
            </a:r>
            <a:r>
              <a:rPr lang="en-GB" sz="1800" dirty="0" smtClean="0"/>
              <a:t>.</a:t>
            </a:r>
          </a:p>
          <a:p>
            <a:pPr>
              <a:lnSpc>
                <a:spcPts val="2800"/>
              </a:lnSpc>
              <a:spcBef>
                <a:spcPts val="0"/>
              </a:spcBef>
              <a:spcAft>
                <a:spcPts val="600"/>
              </a:spcAft>
              <a:buClrTx/>
              <a:buSzPct val="81000"/>
              <a:buFont typeface="Wingdings" panose="05000000000000000000" pitchFamily="2" charset="2"/>
              <a:buChar char="q"/>
            </a:pPr>
            <a:endParaRPr lang="en-GB" sz="1800" dirty="0"/>
          </a:p>
          <a:p>
            <a:pPr>
              <a:lnSpc>
                <a:spcPts val="2800"/>
              </a:lnSpc>
              <a:spcBef>
                <a:spcPts val="0"/>
              </a:spcBef>
              <a:spcAft>
                <a:spcPts val="600"/>
              </a:spcAft>
              <a:buClrTx/>
              <a:buSzPct val="81000"/>
              <a:buFont typeface="Wingdings" panose="05000000000000000000" pitchFamily="2" charset="2"/>
              <a:buChar char="q"/>
            </a:pPr>
            <a:r>
              <a:rPr lang="en-GB" sz="1800" dirty="0" smtClean="0"/>
              <a:t>You might want to buy a copy of the </a:t>
            </a:r>
            <a:r>
              <a:rPr lang="en-GB" sz="1800" dirty="0" err="1" smtClean="0"/>
              <a:t>Morpurgo</a:t>
            </a:r>
            <a:r>
              <a:rPr lang="en-GB" sz="1800" dirty="0" smtClean="0"/>
              <a:t> book and read it.</a:t>
            </a:r>
            <a:endParaRPr lang="en-GB" sz="1800" dirty="0"/>
          </a:p>
        </p:txBody>
      </p:sp>
      <p:sp>
        <p:nvSpPr>
          <p:cNvPr id="5" name="Slide Number Placeholder 4"/>
          <p:cNvSpPr>
            <a:spLocks noGrp="1"/>
          </p:cNvSpPr>
          <p:nvPr>
            <p:ph type="sldNum" sz="quarter" idx="11"/>
          </p:nvPr>
        </p:nvSpPr>
        <p:spPr/>
        <p:txBody>
          <a:bodyPr/>
          <a:lstStyle/>
          <a:p>
            <a:fld id="{132371F7-CEE0-4AF0-87BE-4D51F1612E4F}" type="slidenum">
              <a:rPr lang="en-US" smtClean="0"/>
              <a:pPr/>
              <a:t>43</a:t>
            </a:fld>
            <a:endParaRPr lang="en-US"/>
          </a:p>
        </p:txBody>
      </p:sp>
    </p:spTree>
    <p:extLst>
      <p:ext uri="{BB962C8B-B14F-4D97-AF65-F5344CB8AC3E}">
        <p14:creationId xmlns:p14="http://schemas.microsoft.com/office/powerpoint/2010/main" val="33076299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430"/>
            <a:ext cx="8229600" cy="1266092"/>
          </a:xfrm>
        </p:spPr>
        <p:txBody>
          <a:bodyPr/>
          <a:lstStyle/>
          <a:p>
            <a:r>
              <a:rPr lang="en-GB" sz="4400" dirty="0" smtClean="0">
                <a:effectLst>
                  <a:outerShdw blurRad="38100" dist="38100" dir="2700000" algn="tl">
                    <a:srgbClr val="000000">
                      <a:alpha val="43137"/>
                    </a:srgbClr>
                  </a:outerShdw>
                </a:effectLst>
              </a:rPr>
              <a:t>A Preview: Persuasive Writing</a:t>
            </a:r>
            <a:endParaRPr lang="en-GB" sz="4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00808"/>
            <a:ext cx="8229600" cy="3979023"/>
          </a:xfrm>
        </p:spPr>
        <p:txBody>
          <a:bodyPr/>
          <a:lstStyle/>
          <a:p>
            <a:pPr>
              <a:lnSpc>
                <a:spcPts val="2800"/>
              </a:lnSpc>
              <a:spcBef>
                <a:spcPts val="0"/>
              </a:spcBef>
              <a:spcAft>
                <a:spcPts val="1200"/>
              </a:spcAft>
              <a:buClrTx/>
              <a:buSzPct val="80000"/>
              <a:buFont typeface="Wingdings" panose="05000000000000000000" pitchFamily="2" charset="2"/>
              <a:buChar char="q"/>
            </a:pPr>
            <a:r>
              <a:rPr lang="en-GB" sz="1800" dirty="0"/>
              <a:t>Uses a video clip to engage children with fact that so much good food is thrown away;</a:t>
            </a:r>
          </a:p>
          <a:p>
            <a:pPr>
              <a:lnSpc>
                <a:spcPts val="2800"/>
              </a:lnSpc>
              <a:spcBef>
                <a:spcPts val="0"/>
              </a:spcBef>
              <a:spcAft>
                <a:spcPts val="1200"/>
              </a:spcAft>
              <a:buClrTx/>
              <a:buSzPct val="80000"/>
              <a:buFont typeface="Wingdings" panose="05000000000000000000" pitchFamily="2" charset="2"/>
              <a:buChar char="q"/>
            </a:pPr>
            <a:r>
              <a:rPr lang="en-GB" sz="1800" dirty="0"/>
              <a:t>Uses a newspaper article as a model text;</a:t>
            </a:r>
          </a:p>
          <a:p>
            <a:pPr>
              <a:lnSpc>
                <a:spcPts val="2800"/>
              </a:lnSpc>
              <a:spcBef>
                <a:spcPts val="0"/>
              </a:spcBef>
              <a:spcAft>
                <a:spcPts val="1200"/>
              </a:spcAft>
              <a:buClrTx/>
              <a:buSzPct val="80000"/>
              <a:buFont typeface="Wingdings" panose="05000000000000000000" pitchFamily="2" charset="2"/>
              <a:buChar char="q"/>
            </a:pPr>
            <a:r>
              <a:rPr lang="en-GB" sz="1800" dirty="0"/>
              <a:t>Focuses on the use of clear statement sentences to make an argument;</a:t>
            </a:r>
          </a:p>
          <a:p>
            <a:pPr>
              <a:lnSpc>
                <a:spcPts val="2800"/>
              </a:lnSpc>
              <a:spcBef>
                <a:spcPts val="0"/>
              </a:spcBef>
              <a:spcAft>
                <a:spcPts val="1200"/>
              </a:spcAft>
              <a:buClrTx/>
              <a:buSzPct val="80000"/>
              <a:buFont typeface="Wingdings" panose="05000000000000000000" pitchFamily="2" charset="2"/>
              <a:buChar char="q"/>
            </a:pPr>
            <a:r>
              <a:rPr lang="en-GB" sz="1800" dirty="0"/>
              <a:t>Focuses on the use of positioning vocabulary to indicate the writer’s point of view; and the use of adverbs to emphasise the point of view;</a:t>
            </a:r>
          </a:p>
          <a:p>
            <a:pPr>
              <a:lnSpc>
                <a:spcPts val="2800"/>
              </a:lnSpc>
              <a:spcBef>
                <a:spcPts val="0"/>
              </a:spcBef>
              <a:spcAft>
                <a:spcPts val="1200"/>
              </a:spcAft>
              <a:buClrTx/>
              <a:buSzPct val="80000"/>
              <a:buFont typeface="Wingdings" panose="05000000000000000000" pitchFamily="2" charset="2"/>
              <a:buChar char="q"/>
            </a:pPr>
            <a:r>
              <a:rPr lang="en-GB" sz="1800" dirty="0"/>
              <a:t>Sets out to engage young writers with important ideas relevant to their lives.</a:t>
            </a:r>
          </a:p>
          <a:p>
            <a:pPr>
              <a:lnSpc>
                <a:spcPts val="2215"/>
              </a:lnSpc>
              <a:spcBef>
                <a:spcPts val="0"/>
              </a:spcBef>
              <a:spcAft>
                <a:spcPts val="554"/>
              </a:spcAft>
              <a:buClrTx/>
              <a:buSzPct val="80000"/>
              <a:buFont typeface="Wingdings" panose="05000000000000000000" pitchFamily="2" charset="2"/>
              <a:buChar char="q"/>
            </a:pPr>
            <a:endParaRPr lang="en-GB" sz="1662" dirty="0"/>
          </a:p>
        </p:txBody>
      </p:sp>
      <p:sp>
        <p:nvSpPr>
          <p:cNvPr id="5" name="Slide Number Placeholder 4"/>
          <p:cNvSpPr>
            <a:spLocks noGrp="1"/>
          </p:cNvSpPr>
          <p:nvPr>
            <p:ph type="sldNum" sz="quarter" idx="11"/>
          </p:nvPr>
        </p:nvSpPr>
        <p:spPr/>
        <p:txBody>
          <a:bodyPr/>
          <a:lstStyle/>
          <a:p>
            <a:fld id="{132371F7-CEE0-4AF0-87BE-4D51F1612E4F}" type="slidenum">
              <a:rPr lang="en-US" smtClean="0"/>
              <a:pPr/>
              <a:t>44</a:t>
            </a:fld>
            <a:endParaRPr lang="en-US"/>
          </a:p>
        </p:txBody>
      </p:sp>
    </p:spTree>
    <p:extLst>
      <p:ext uri="{BB962C8B-B14F-4D97-AF65-F5344CB8AC3E}">
        <p14:creationId xmlns:p14="http://schemas.microsoft.com/office/powerpoint/2010/main" val="35963589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PLENARY</a:t>
            </a:r>
            <a:endParaRPr lang="en-GB" dirty="0"/>
          </a:p>
        </p:txBody>
      </p:sp>
      <p:sp>
        <p:nvSpPr>
          <p:cNvPr id="3" name="Text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1"/>
          </p:nvPr>
        </p:nvSpPr>
        <p:spPr/>
        <p:txBody>
          <a:bodyPr/>
          <a:lstStyle/>
          <a:p>
            <a:fld id="{93BB0EA1-6604-4695-83C9-111488B4725B}" type="slidenum">
              <a:rPr lang="en-US" smtClean="0"/>
              <a:pPr/>
              <a:t>45</a:t>
            </a:fld>
            <a:endParaRPr lang="en-US"/>
          </a:p>
        </p:txBody>
      </p:sp>
    </p:spTree>
    <p:extLst>
      <p:ext uri="{BB962C8B-B14F-4D97-AF65-F5344CB8AC3E}">
        <p14:creationId xmlns:p14="http://schemas.microsoft.com/office/powerpoint/2010/main" val="6927134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371600"/>
          </a:xfrm>
        </p:spPr>
        <p:txBody>
          <a:bodyPr/>
          <a:lstStyle/>
          <a:p>
            <a:r>
              <a:rPr lang="en-GB" sz="4400" dirty="0" smtClean="0"/>
              <a:t>Verbs: a summary</a:t>
            </a:r>
            <a:endParaRPr lang="en-GB" sz="4400" dirty="0"/>
          </a:p>
        </p:txBody>
      </p:sp>
      <p:sp>
        <p:nvSpPr>
          <p:cNvPr id="3" name="Content Placeholder 2"/>
          <p:cNvSpPr>
            <a:spLocks noGrp="1"/>
          </p:cNvSpPr>
          <p:nvPr>
            <p:ph idx="1"/>
          </p:nvPr>
        </p:nvSpPr>
        <p:spPr>
          <a:xfrm>
            <a:off x="395536" y="1628800"/>
            <a:ext cx="8229600" cy="3526160"/>
          </a:xfrm>
        </p:spPr>
        <p:txBody>
          <a:bodyPr/>
          <a:lstStyle/>
          <a:p>
            <a:pPr>
              <a:lnSpc>
                <a:spcPts val="3000"/>
              </a:lnSpc>
              <a:spcBef>
                <a:spcPts val="0"/>
              </a:spcBef>
              <a:spcAft>
                <a:spcPts val="600"/>
              </a:spcAft>
              <a:buClrTx/>
              <a:buSzPct val="80000"/>
              <a:buFont typeface="Wingdings" panose="05000000000000000000" pitchFamily="2" charset="2"/>
              <a:buChar char="q"/>
            </a:pPr>
            <a:r>
              <a:rPr lang="en-GB" sz="1800" dirty="0" smtClean="0"/>
              <a:t>The verb ‘slot’ in a clause can be filled with one or more words</a:t>
            </a:r>
          </a:p>
          <a:p>
            <a:pPr>
              <a:lnSpc>
                <a:spcPts val="3000"/>
              </a:lnSpc>
              <a:spcBef>
                <a:spcPts val="0"/>
              </a:spcBef>
              <a:spcAft>
                <a:spcPts val="600"/>
              </a:spcAft>
              <a:buClrTx/>
              <a:buSzPct val="80000"/>
              <a:buFont typeface="Wingdings" panose="05000000000000000000" pitchFamily="2" charset="2"/>
              <a:buChar char="q"/>
            </a:pPr>
            <a:r>
              <a:rPr lang="en-GB" sz="1800" dirty="0" smtClean="0"/>
              <a:t>Auxiliary and modal verbs work with lexical verbs to form different aspects of  the present and past</a:t>
            </a:r>
          </a:p>
          <a:p>
            <a:pPr>
              <a:lnSpc>
                <a:spcPts val="3000"/>
              </a:lnSpc>
              <a:spcBef>
                <a:spcPts val="0"/>
              </a:spcBef>
              <a:spcAft>
                <a:spcPts val="600"/>
              </a:spcAft>
              <a:buClrTx/>
              <a:buSzPct val="80000"/>
              <a:buFont typeface="Wingdings" panose="05000000000000000000" pitchFamily="2" charset="2"/>
              <a:buChar char="q"/>
            </a:pPr>
            <a:r>
              <a:rPr lang="en-GB" sz="1800" dirty="0" smtClean="0"/>
              <a:t>Be, have and do are Primary Verbs – they can act as either the lexical/main verb in a clause OR as an auxiliary</a:t>
            </a:r>
          </a:p>
          <a:p>
            <a:pPr>
              <a:lnSpc>
                <a:spcPts val="3000"/>
              </a:lnSpc>
              <a:spcBef>
                <a:spcPts val="0"/>
              </a:spcBef>
              <a:spcAft>
                <a:spcPts val="600"/>
              </a:spcAft>
              <a:buClrTx/>
              <a:buSzPct val="80000"/>
              <a:buFont typeface="Wingdings" panose="05000000000000000000" pitchFamily="2" charset="2"/>
              <a:buChar char="q"/>
            </a:pPr>
            <a:r>
              <a:rPr lang="en-GB" sz="1800" dirty="0" smtClean="0"/>
              <a:t>The choice of verb, including the tense and aspect, enables the writer to express subtle shades of meaning</a:t>
            </a:r>
            <a:endParaRPr lang="en-GB" sz="1800"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46</a:t>
            </a:fld>
            <a:endParaRPr lang="en-US"/>
          </a:p>
        </p:txBody>
      </p:sp>
    </p:spTree>
    <p:extLst>
      <p:ext uri="{BB962C8B-B14F-4D97-AF65-F5344CB8AC3E}">
        <p14:creationId xmlns:p14="http://schemas.microsoft.com/office/powerpoint/2010/main" val="28273460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532" y="287390"/>
            <a:ext cx="8424936" cy="1147946"/>
          </a:xfrm>
        </p:spPr>
        <p:txBody>
          <a:bodyPr/>
          <a:lstStyle/>
          <a:p>
            <a:r>
              <a:rPr lang="en-GB" sz="4400" dirty="0" smtClean="0">
                <a:effectLst>
                  <a:outerShdw blurRad="38100" dist="38100" dir="2700000" algn="tl">
                    <a:srgbClr val="000000">
                      <a:alpha val="43137"/>
                    </a:srgbClr>
                  </a:outerShdw>
                </a:effectLst>
              </a:rPr>
              <a:t>Grammatical Subject Knowledge</a:t>
            </a:r>
            <a:endParaRPr lang="en-GB" sz="4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85844"/>
            <a:ext cx="8229600" cy="4939500"/>
          </a:xfrm>
        </p:spPr>
        <p:txBody>
          <a:bodyPr/>
          <a:lstStyle/>
          <a:p>
            <a:pPr marL="0" indent="0">
              <a:buNone/>
            </a:pPr>
            <a:r>
              <a:rPr lang="en-GB" sz="1800" dirty="0"/>
              <a:t>Check that </a:t>
            </a:r>
            <a:r>
              <a:rPr lang="en-GB" sz="1800" b="1" dirty="0">
                <a:solidFill>
                  <a:srgbClr val="7030A0"/>
                </a:solidFill>
              </a:rPr>
              <a:t>you</a:t>
            </a:r>
            <a:r>
              <a:rPr lang="en-GB" sz="1800" dirty="0"/>
              <a:t> are confident with the verb as a grammatical concept: including that:</a:t>
            </a:r>
          </a:p>
          <a:p>
            <a:pPr>
              <a:buClrTx/>
              <a:buSzPct val="80000"/>
              <a:buFont typeface="Wingdings" panose="05000000000000000000" pitchFamily="2" charset="2"/>
              <a:buChar char="q"/>
            </a:pPr>
            <a:r>
              <a:rPr lang="en-GB" sz="1800" dirty="0"/>
              <a:t>verbs can express being/having (</a:t>
            </a:r>
            <a:r>
              <a:rPr lang="en-GB" sz="1800" i="1" dirty="0"/>
              <a:t>be; have</a:t>
            </a:r>
            <a:r>
              <a:rPr lang="en-GB" sz="1800" dirty="0"/>
              <a:t>); thinking/feeling (</a:t>
            </a:r>
            <a:r>
              <a:rPr lang="en-GB" sz="1800" i="1" dirty="0"/>
              <a:t>dream; believe</a:t>
            </a:r>
            <a:r>
              <a:rPr lang="en-GB" sz="1800" dirty="0"/>
              <a:t>; </a:t>
            </a:r>
            <a:r>
              <a:rPr lang="en-GB" sz="1800" i="1" dirty="0"/>
              <a:t>expect</a:t>
            </a:r>
            <a:r>
              <a:rPr lang="en-GB" sz="1800" dirty="0"/>
              <a:t>) as well as the more obvious ‘doing’ </a:t>
            </a:r>
            <a:r>
              <a:rPr lang="en-GB" sz="1800" i="1" dirty="0"/>
              <a:t>(jump; dance; eat</a:t>
            </a:r>
            <a:r>
              <a:rPr lang="en-GB" sz="1800" dirty="0"/>
              <a:t>)</a:t>
            </a:r>
          </a:p>
          <a:p>
            <a:pPr>
              <a:buClrTx/>
              <a:buSzPct val="80000"/>
              <a:buFont typeface="Wingdings" panose="05000000000000000000" pitchFamily="2" charset="2"/>
              <a:buChar char="q"/>
            </a:pPr>
            <a:r>
              <a:rPr lang="en-GB" sz="1800" dirty="0"/>
              <a:t>a sentence/clause may have a single verb or a verb phrase (a string of verbs)</a:t>
            </a:r>
          </a:p>
          <a:p>
            <a:pPr marL="0" indent="0">
              <a:buClrTx/>
              <a:buSzPct val="80000"/>
              <a:buNone/>
            </a:pPr>
            <a:r>
              <a:rPr lang="en-GB" sz="1800" dirty="0"/>
              <a:t>      </a:t>
            </a:r>
            <a:r>
              <a:rPr lang="en-GB" sz="1800" dirty="0" err="1"/>
              <a:t>eg</a:t>
            </a:r>
            <a:r>
              <a:rPr lang="en-GB" sz="1800" dirty="0"/>
              <a:t>	</a:t>
            </a:r>
            <a:r>
              <a:rPr lang="en-GB" sz="1800" i="1" dirty="0"/>
              <a:t>I </a:t>
            </a:r>
            <a:r>
              <a:rPr lang="en-GB" sz="1800" i="1" u="sng" dirty="0">
                <a:solidFill>
                  <a:srgbClr val="00B050"/>
                </a:solidFill>
              </a:rPr>
              <a:t>raced</a:t>
            </a:r>
            <a:r>
              <a:rPr lang="en-GB" sz="1800" i="1" dirty="0"/>
              <a:t> into town</a:t>
            </a:r>
          </a:p>
          <a:p>
            <a:pPr marL="844083" lvl="2" indent="0">
              <a:buClrTx/>
              <a:buSzPct val="80000"/>
              <a:buNone/>
            </a:pPr>
            <a:r>
              <a:rPr lang="en-GB" sz="1800" i="1" dirty="0"/>
              <a:t>I </a:t>
            </a:r>
            <a:r>
              <a:rPr lang="en-GB" sz="1800" i="1" u="sng" dirty="0">
                <a:solidFill>
                  <a:srgbClr val="00B050"/>
                </a:solidFill>
              </a:rPr>
              <a:t>should have been taking </a:t>
            </a:r>
            <a:r>
              <a:rPr lang="en-GB" sz="1800" i="1" dirty="0"/>
              <a:t>more care.</a:t>
            </a:r>
          </a:p>
          <a:p>
            <a:pPr>
              <a:buClrTx/>
              <a:buSzPct val="80000"/>
              <a:buFont typeface="Wingdings" panose="05000000000000000000" pitchFamily="2" charset="2"/>
              <a:buChar char="q"/>
            </a:pPr>
            <a:r>
              <a:rPr lang="en-GB" sz="1800" dirty="0"/>
              <a:t>verbs can be lexical, modal or auxiliary:</a:t>
            </a:r>
          </a:p>
          <a:p>
            <a:pPr marL="0" indent="0">
              <a:buClrTx/>
              <a:buSzPct val="80000"/>
              <a:buNone/>
            </a:pPr>
            <a:r>
              <a:rPr lang="en-GB" sz="1662" i="1" dirty="0"/>
              <a:t>		</a:t>
            </a:r>
            <a:r>
              <a:rPr lang="en-GB" sz="1800" i="1" dirty="0" smtClean="0"/>
              <a:t>I </a:t>
            </a:r>
            <a:r>
              <a:rPr lang="en-GB" sz="1800" i="1" u="sng" dirty="0">
                <a:solidFill>
                  <a:srgbClr val="00B050"/>
                </a:solidFill>
              </a:rPr>
              <a:t>raced</a:t>
            </a:r>
            <a:r>
              <a:rPr lang="en-GB" sz="1800" i="1" dirty="0"/>
              <a:t> into town</a:t>
            </a:r>
          </a:p>
          <a:p>
            <a:pPr marL="844083" lvl="2" indent="0">
              <a:buClrTx/>
              <a:buSzPct val="80000"/>
              <a:buNone/>
            </a:pPr>
            <a:r>
              <a:rPr lang="en-GB" sz="1800" i="1" dirty="0"/>
              <a:t>	</a:t>
            </a:r>
            <a:r>
              <a:rPr lang="en-GB" sz="1800" i="1" dirty="0" smtClean="0"/>
              <a:t>	I </a:t>
            </a:r>
            <a:r>
              <a:rPr lang="en-GB" sz="1800" i="1" u="sng" dirty="0">
                <a:solidFill>
                  <a:srgbClr val="00B050"/>
                </a:solidFill>
              </a:rPr>
              <a:t>should have been taking </a:t>
            </a:r>
            <a:r>
              <a:rPr lang="en-GB" sz="1800" i="1" dirty="0"/>
              <a:t>more care</a:t>
            </a:r>
          </a:p>
          <a:p>
            <a:pPr marL="263776" lvl="2" indent="-263776">
              <a:buClr>
                <a:schemeClr val="tx1"/>
              </a:buClr>
              <a:buSzPct val="80000"/>
              <a:buFont typeface="Wingdings" panose="05000000000000000000" pitchFamily="2" charset="2"/>
              <a:buChar char="q"/>
            </a:pPr>
            <a:endParaRPr lang="en-GB" sz="1800" dirty="0" smtClean="0"/>
          </a:p>
          <a:p>
            <a:pPr marL="263776" lvl="2" indent="-263776">
              <a:buClr>
                <a:schemeClr val="tx1"/>
              </a:buClr>
              <a:buSzPct val="80000"/>
              <a:buFont typeface="Wingdings" panose="05000000000000000000" pitchFamily="2" charset="2"/>
              <a:buChar char="q"/>
            </a:pPr>
            <a:endParaRPr lang="en-GB" sz="1800" dirty="0" smtClean="0"/>
          </a:p>
          <a:p>
            <a:pPr marL="263776" lvl="2" indent="-263776">
              <a:buClr>
                <a:schemeClr val="tx1"/>
              </a:buClr>
              <a:buSzPct val="80000"/>
              <a:buFont typeface="Wingdings" panose="05000000000000000000" pitchFamily="2" charset="2"/>
              <a:buChar char="q"/>
            </a:pPr>
            <a:r>
              <a:rPr lang="en-GB" sz="1800" dirty="0" smtClean="0"/>
              <a:t>Can </a:t>
            </a:r>
            <a:r>
              <a:rPr lang="en-GB" sz="1800" dirty="0"/>
              <a:t>you ensure that </a:t>
            </a:r>
            <a:r>
              <a:rPr lang="en-GB" sz="1800" b="1" dirty="0">
                <a:solidFill>
                  <a:srgbClr val="7030A0"/>
                </a:solidFill>
              </a:rPr>
              <a:t>all year 6 children </a:t>
            </a:r>
            <a:r>
              <a:rPr lang="en-GB" sz="1800" dirty="0"/>
              <a:t>understand that </a:t>
            </a:r>
            <a:r>
              <a:rPr lang="en-GB" sz="1800" i="1" dirty="0"/>
              <a:t>be</a:t>
            </a:r>
            <a:r>
              <a:rPr lang="en-GB" sz="1800" dirty="0"/>
              <a:t> and </a:t>
            </a:r>
            <a:r>
              <a:rPr lang="en-GB" sz="1800" i="1" dirty="0"/>
              <a:t>have</a:t>
            </a:r>
            <a:r>
              <a:rPr lang="en-GB" sz="1800" dirty="0"/>
              <a:t> and all </a:t>
            </a:r>
            <a:r>
              <a:rPr lang="en-GB" sz="1800" dirty="0" smtClean="0"/>
              <a:t>their </a:t>
            </a:r>
            <a:r>
              <a:rPr lang="en-GB" sz="1800" dirty="0"/>
              <a:t>variations are verbs?</a:t>
            </a:r>
          </a:p>
        </p:txBody>
      </p:sp>
      <p:sp>
        <p:nvSpPr>
          <p:cNvPr id="5" name="Slide Number Placeholder 4"/>
          <p:cNvSpPr>
            <a:spLocks noGrp="1"/>
          </p:cNvSpPr>
          <p:nvPr>
            <p:ph type="sldNum" sz="quarter" idx="11"/>
          </p:nvPr>
        </p:nvSpPr>
        <p:spPr/>
        <p:txBody>
          <a:bodyPr/>
          <a:lstStyle/>
          <a:p>
            <a:fld id="{132371F7-CEE0-4AF0-87BE-4D51F1612E4F}" type="slidenum">
              <a:rPr lang="en-US" smtClean="0"/>
              <a:pPr/>
              <a:t>47</a:t>
            </a:fld>
            <a:endParaRPr lang="en-US"/>
          </a:p>
        </p:txBody>
      </p:sp>
      <p:sp>
        <p:nvSpPr>
          <p:cNvPr id="4" name="TextBox 3"/>
          <p:cNvSpPr txBox="1"/>
          <p:nvPr/>
        </p:nvSpPr>
        <p:spPr>
          <a:xfrm>
            <a:off x="4932097" y="4206738"/>
            <a:ext cx="997034" cy="369332"/>
          </a:xfrm>
          <a:prstGeom prst="rect">
            <a:avLst/>
          </a:prstGeom>
          <a:solidFill>
            <a:srgbClr val="9ED090"/>
          </a:solidFill>
          <a:ln>
            <a:solidFill>
              <a:schemeClr val="tx1"/>
            </a:solidFill>
          </a:ln>
        </p:spPr>
        <p:txBody>
          <a:bodyPr wrap="square" rtlCol="0">
            <a:spAutoFit/>
          </a:bodyPr>
          <a:lstStyle/>
          <a:p>
            <a:pPr algn="ctr"/>
            <a:r>
              <a:rPr lang="en-GB" dirty="0" smtClean="0"/>
              <a:t>lexical</a:t>
            </a:r>
            <a:endParaRPr lang="en-GB" dirty="0"/>
          </a:p>
        </p:txBody>
      </p:sp>
      <p:sp>
        <p:nvSpPr>
          <p:cNvPr id="7" name="TextBox 6"/>
          <p:cNvSpPr txBox="1"/>
          <p:nvPr/>
        </p:nvSpPr>
        <p:spPr>
          <a:xfrm>
            <a:off x="1189375" y="5194464"/>
            <a:ext cx="974878" cy="369332"/>
          </a:xfrm>
          <a:prstGeom prst="rect">
            <a:avLst/>
          </a:prstGeom>
          <a:solidFill>
            <a:srgbClr val="7AD097"/>
          </a:solidFill>
          <a:ln>
            <a:solidFill>
              <a:schemeClr val="tx1"/>
            </a:solidFill>
          </a:ln>
        </p:spPr>
        <p:txBody>
          <a:bodyPr wrap="square" rtlCol="0">
            <a:spAutoFit/>
          </a:bodyPr>
          <a:lstStyle/>
          <a:p>
            <a:pPr algn="ctr"/>
            <a:r>
              <a:rPr lang="en-GB" dirty="0" smtClean="0"/>
              <a:t>modal</a:t>
            </a:r>
            <a:endParaRPr lang="en-GB" dirty="0"/>
          </a:p>
        </p:txBody>
      </p:sp>
      <p:sp>
        <p:nvSpPr>
          <p:cNvPr id="8" name="TextBox 7"/>
          <p:cNvSpPr txBox="1"/>
          <p:nvPr/>
        </p:nvSpPr>
        <p:spPr>
          <a:xfrm>
            <a:off x="3432092" y="5334709"/>
            <a:ext cx="1113355" cy="369332"/>
          </a:xfrm>
          <a:prstGeom prst="rect">
            <a:avLst/>
          </a:prstGeom>
          <a:solidFill>
            <a:srgbClr val="7AD097"/>
          </a:solidFill>
          <a:ln>
            <a:solidFill>
              <a:schemeClr val="tx1"/>
            </a:solidFill>
          </a:ln>
        </p:spPr>
        <p:txBody>
          <a:bodyPr wrap="square" rtlCol="0">
            <a:spAutoFit/>
          </a:bodyPr>
          <a:lstStyle/>
          <a:p>
            <a:pPr algn="ctr"/>
            <a:r>
              <a:rPr lang="en-GB" dirty="0" smtClean="0"/>
              <a:t>auxiliary</a:t>
            </a:r>
            <a:endParaRPr lang="en-GB" dirty="0"/>
          </a:p>
        </p:txBody>
      </p:sp>
      <p:cxnSp>
        <p:nvCxnSpPr>
          <p:cNvPr id="9" name="Straight Arrow Connector 8"/>
          <p:cNvCxnSpPr/>
          <p:nvPr/>
        </p:nvCxnSpPr>
        <p:spPr>
          <a:xfrm flipV="1">
            <a:off x="1960692" y="4475181"/>
            <a:ext cx="18715" cy="339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200731" y="5085184"/>
            <a:ext cx="695697" cy="2741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3432092" y="5039651"/>
            <a:ext cx="144016" cy="2296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013452" y="4999377"/>
            <a:ext cx="196639" cy="2296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074609" y="4374557"/>
            <a:ext cx="1857488" cy="1073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712720" y="4632375"/>
            <a:ext cx="288032" cy="1726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62348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7281"/>
            <a:ext cx="8368811" cy="1055077"/>
          </a:xfrm>
        </p:spPr>
        <p:txBody>
          <a:bodyPr/>
          <a:lstStyle/>
          <a:p>
            <a:pPr algn="l"/>
            <a:r>
              <a:rPr lang="en-GB" dirty="0" err="1" smtClean="0">
                <a:latin typeface="+mn-lt"/>
              </a:rPr>
              <a:t>GfW</a:t>
            </a:r>
            <a:r>
              <a:rPr lang="en-GB" dirty="0" smtClean="0">
                <a:latin typeface="+mn-lt"/>
              </a:rPr>
              <a:t>: Four Key Teaching </a:t>
            </a:r>
            <a:r>
              <a:rPr lang="en-GB" dirty="0">
                <a:latin typeface="+mn-lt"/>
              </a:rPr>
              <a:t>P</a:t>
            </a:r>
            <a:r>
              <a:rPr lang="en-GB" dirty="0" smtClean="0">
                <a:latin typeface="+mn-lt"/>
              </a:rPr>
              <a:t>rinciples</a:t>
            </a:r>
            <a:endParaRPr lang="en-GB" dirty="0">
              <a:latin typeface="+mn-lt"/>
            </a:endParaRPr>
          </a:p>
        </p:txBody>
      </p:sp>
      <p:sp>
        <p:nvSpPr>
          <p:cNvPr id="3" name="Content Placeholder 2"/>
          <p:cNvSpPr>
            <a:spLocks noGrp="1"/>
          </p:cNvSpPr>
          <p:nvPr>
            <p:ph idx="1"/>
          </p:nvPr>
        </p:nvSpPr>
        <p:spPr>
          <a:xfrm>
            <a:off x="457200" y="1844824"/>
            <a:ext cx="8002763" cy="4550000"/>
          </a:xfrm>
        </p:spPr>
        <p:txBody>
          <a:bodyPr>
            <a:noAutofit/>
          </a:bodyPr>
          <a:lstStyle/>
          <a:p>
            <a:pPr>
              <a:lnSpc>
                <a:spcPts val="2215"/>
              </a:lnSpc>
              <a:buFont typeface="Wingdings" pitchFamily="2" charset="2"/>
              <a:buChar char="Ø"/>
            </a:pPr>
            <a:r>
              <a:rPr lang="en-GB" sz="1800" b="1" dirty="0">
                <a:latin typeface="Arial" panose="020B0604020202020204" pitchFamily="34" charset="0"/>
                <a:cs typeface="Arial" panose="020B0604020202020204" pitchFamily="34" charset="0"/>
              </a:rPr>
              <a:t>Make a link </a:t>
            </a:r>
            <a:r>
              <a:rPr lang="en-GB" sz="1800" dirty="0">
                <a:latin typeface="Arial" panose="020B0604020202020204" pitchFamily="34" charset="0"/>
                <a:cs typeface="Arial" panose="020B0604020202020204" pitchFamily="34" charset="0"/>
              </a:rPr>
              <a:t>between the grammar being introduced and how it works in the writing being taught;</a:t>
            </a:r>
          </a:p>
          <a:p>
            <a:pPr>
              <a:lnSpc>
                <a:spcPts val="2215"/>
              </a:lnSpc>
              <a:buFont typeface="Wingdings" pitchFamily="2" charset="2"/>
              <a:buChar char="Ø"/>
            </a:pPr>
            <a:endParaRPr lang="en-GB" sz="1800" dirty="0" smtClean="0">
              <a:latin typeface="Arial" panose="020B0604020202020204" pitchFamily="34" charset="0"/>
              <a:cs typeface="Arial" panose="020B0604020202020204" pitchFamily="34" charset="0"/>
            </a:endParaRPr>
          </a:p>
          <a:p>
            <a:pPr>
              <a:lnSpc>
                <a:spcPts val="2215"/>
              </a:lnSpc>
              <a:buFont typeface="Wingdings" pitchFamily="2" charset="2"/>
              <a:buChar char="Ø"/>
            </a:pPr>
            <a:r>
              <a:rPr lang="en-GB" sz="1800" dirty="0" smtClean="0">
                <a:latin typeface="Arial" panose="020B0604020202020204" pitchFamily="34" charset="0"/>
                <a:cs typeface="Arial" panose="020B0604020202020204" pitchFamily="34" charset="0"/>
              </a:rPr>
              <a:t>Explain </a:t>
            </a:r>
            <a:r>
              <a:rPr lang="en-GB" sz="1800" dirty="0">
                <a:latin typeface="Arial" panose="020B0604020202020204" pitchFamily="34" charset="0"/>
                <a:cs typeface="Arial" panose="020B0604020202020204" pitchFamily="34" charset="0"/>
              </a:rPr>
              <a:t>the </a:t>
            </a:r>
            <a:r>
              <a:rPr lang="en-GB" sz="1800" b="1" dirty="0">
                <a:latin typeface="Arial" panose="020B0604020202020204" pitchFamily="34" charset="0"/>
                <a:cs typeface="Arial" panose="020B0604020202020204" pitchFamily="34" charset="0"/>
              </a:rPr>
              <a:t>grammar through examples</a:t>
            </a:r>
            <a:r>
              <a:rPr lang="en-GB" sz="1800" dirty="0">
                <a:latin typeface="Arial" panose="020B0604020202020204" pitchFamily="34" charset="0"/>
                <a:cs typeface="Arial" panose="020B0604020202020204" pitchFamily="34" charset="0"/>
              </a:rPr>
              <a:t>, not lengthy explanations; </a:t>
            </a:r>
          </a:p>
          <a:p>
            <a:pPr>
              <a:lnSpc>
                <a:spcPts val="2215"/>
              </a:lnSpc>
              <a:buFont typeface="Wingdings" pitchFamily="2" charset="2"/>
              <a:buChar char="Ø"/>
            </a:pPr>
            <a:endParaRPr lang="en-GB" sz="1800" dirty="0" smtClean="0">
              <a:latin typeface="Arial" panose="020B0604020202020204" pitchFamily="34" charset="0"/>
              <a:cs typeface="Arial" panose="020B0604020202020204" pitchFamily="34" charset="0"/>
            </a:endParaRPr>
          </a:p>
          <a:p>
            <a:pPr>
              <a:lnSpc>
                <a:spcPts val="2215"/>
              </a:lnSpc>
              <a:buFont typeface="Wingdings" pitchFamily="2" charset="2"/>
              <a:buChar char="Ø"/>
            </a:pPr>
            <a:r>
              <a:rPr lang="en-GB" sz="1800" dirty="0" smtClean="0">
                <a:latin typeface="Arial" panose="020B0604020202020204" pitchFamily="34" charset="0"/>
                <a:cs typeface="Arial" panose="020B0604020202020204" pitchFamily="34" charset="0"/>
              </a:rPr>
              <a:t>Build </a:t>
            </a:r>
            <a:r>
              <a:rPr lang="en-GB" sz="1800" dirty="0">
                <a:latin typeface="Arial" panose="020B0604020202020204" pitchFamily="34" charset="0"/>
                <a:cs typeface="Arial" panose="020B0604020202020204" pitchFamily="34" charset="0"/>
              </a:rPr>
              <a:t>in </a:t>
            </a:r>
            <a:r>
              <a:rPr lang="en-GB" sz="1800" b="1" dirty="0">
                <a:latin typeface="Arial" panose="020B0604020202020204" pitchFamily="34" charset="0"/>
                <a:cs typeface="Arial" panose="020B0604020202020204" pitchFamily="34" charset="0"/>
              </a:rPr>
              <a:t>high-quality discussion </a:t>
            </a:r>
            <a:r>
              <a:rPr lang="en-GB" sz="1800" dirty="0">
                <a:latin typeface="Arial" panose="020B0604020202020204" pitchFamily="34" charset="0"/>
                <a:cs typeface="Arial" panose="020B0604020202020204" pitchFamily="34" charset="0"/>
              </a:rPr>
              <a:t>about grammar and its effects.</a:t>
            </a:r>
          </a:p>
          <a:p>
            <a:pPr>
              <a:lnSpc>
                <a:spcPts val="2215"/>
              </a:lnSpc>
              <a:buFont typeface="Wingdings" pitchFamily="2" charset="2"/>
              <a:buChar char="Ø"/>
            </a:pPr>
            <a:endParaRPr lang="en-GB" sz="1800" dirty="0" smtClean="0">
              <a:latin typeface="Arial" panose="020B0604020202020204" pitchFamily="34" charset="0"/>
              <a:cs typeface="Arial" panose="020B0604020202020204" pitchFamily="34" charset="0"/>
            </a:endParaRPr>
          </a:p>
          <a:p>
            <a:pPr>
              <a:lnSpc>
                <a:spcPts val="2215"/>
              </a:lnSpc>
              <a:buFont typeface="Wingdings" pitchFamily="2" charset="2"/>
              <a:buChar char="Ø"/>
            </a:pPr>
            <a:r>
              <a:rPr lang="en-GB" sz="1800" dirty="0" smtClean="0">
                <a:latin typeface="Arial" panose="020B0604020202020204" pitchFamily="34" charset="0"/>
                <a:cs typeface="Arial" panose="020B0604020202020204" pitchFamily="34" charset="0"/>
              </a:rPr>
              <a:t>Use </a:t>
            </a:r>
            <a:r>
              <a:rPr lang="en-GB" sz="1800" dirty="0">
                <a:latin typeface="Arial" panose="020B0604020202020204" pitchFamily="34" charset="0"/>
                <a:cs typeface="Arial" panose="020B0604020202020204" pitchFamily="34" charset="0"/>
              </a:rPr>
              <a:t>examples from </a:t>
            </a:r>
            <a:r>
              <a:rPr lang="en-GB" sz="1800" b="1" dirty="0">
                <a:latin typeface="Arial" panose="020B0604020202020204" pitchFamily="34" charset="0"/>
                <a:cs typeface="Arial" panose="020B0604020202020204" pitchFamily="34" charset="0"/>
              </a:rPr>
              <a:t>authentic texts </a:t>
            </a:r>
            <a:r>
              <a:rPr lang="en-GB" sz="1800" dirty="0">
                <a:latin typeface="Arial" panose="020B0604020202020204" pitchFamily="34" charset="0"/>
                <a:cs typeface="Arial" panose="020B0604020202020204" pitchFamily="34" charset="0"/>
              </a:rPr>
              <a:t>to</a:t>
            </a:r>
            <a:r>
              <a:rPr lang="en-GB" sz="1800" b="1"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links writers to the broader community of writers;</a:t>
            </a:r>
          </a:p>
          <a:p>
            <a:pPr>
              <a:lnSpc>
                <a:spcPts val="2215"/>
              </a:lnSpc>
              <a:buNone/>
            </a:pPr>
            <a:r>
              <a:rPr lang="en-GB" sz="1662" i="1" dirty="0">
                <a:solidFill>
                  <a:srgbClr val="FF0000"/>
                </a:solidFill>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2"/>
          </p:nvPr>
        </p:nvSpPr>
        <p:spPr>
          <a:xfrm>
            <a:off x="7956376" y="6156699"/>
            <a:ext cx="784495" cy="476250"/>
          </a:xfrm>
        </p:spPr>
        <p:txBody>
          <a:bodyPr/>
          <a:lstStyle/>
          <a:p>
            <a:fld id="{72051ED8-246A-4ED7-BA39-F0E168D1450D}" type="slidenum">
              <a:rPr lang="en-GB" b="1" smtClean="0"/>
              <a:pPr/>
              <a:t>48</a:t>
            </a:fld>
            <a:endParaRPr lang="en-GB" b="1" dirty="0"/>
          </a:p>
        </p:txBody>
      </p:sp>
    </p:spTree>
    <p:extLst>
      <p:ext uri="{BB962C8B-B14F-4D97-AF65-F5344CB8AC3E}">
        <p14:creationId xmlns:p14="http://schemas.microsoft.com/office/powerpoint/2010/main" val="158915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smtClean="0"/>
              <a:t>Project Website</a:t>
            </a:r>
            <a:endParaRPr lang="en-GB" sz="4400" dirty="0"/>
          </a:p>
        </p:txBody>
      </p:sp>
      <p:sp>
        <p:nvSpPr>
          <p:cNvPr id="3" name="Content Placeholder 2"/>
          <p:cNvSpPr>
            <a:spLocks noGrp="1"/>
          </p:cNvSpPr>
          <p:nvPr>
            <p:ph idx="1"/>
          </p:nvPr>
        </p:nvSpPr>
        <p:spPr/>
        <p:txBody>
          <a:bodyPr/>
          <a:lstStyle/>
          <a:p>
            <a:pPr marL="0" indent="0">
              <a:buNone/>
            </a:pPr>
            <a:r>
              <a:rPr lang="en-GB" sz="2000" u="sng" dirty="0">
                <a:hlinkClick r:id="rId2"/>
              </a:rPr>
              <a:t>http://socialsciences.exeter.ac.uk/education/research/centres/centreforresearchinwriting/projects/grammarforwriting/interventionteachers/</a:t>
            </a:r>
            <a:endParaRPr lang="en-GB" sz="2000" dirty="0"/>
          </a:p>
          <a:p>
            <a:pPr marL="0" indent="0">
              <a:buNone/>
            </a:pPr>
            <a:endParaRPr lang="en-GB" sz="2000" dirty="0" smtClean="0"/>
          </a:p>
          <a:p>
            <a:pPr marL="0" indent="0">
              <a:buNone/>
            </a:pPr>
            <a:r>
              <a:rPr lang="en-GB" sz="2000" dirty="0" smtClean="0"/>
              <a:t>Username: Merlin</a:t>
            </a:r>
          </a:p>
          <a:p>
            <a:pPr marL="0" indent="0">
              <a:buNone/>
            </a:pPr>
            <a:r>
              <a:rPr lang="en-GB" sz="2000" dirty="0" smtClean="0"/>
              <a:t>Password:  Excalib</a:t>
            </a:r>
            <a:r>
              <a:rPr lang="en-GB" sz="2000" b="1" dirty="0" smtClean="0">
                <a:solidFill>
                  <a:srgbClr val="FF0000"/>
                </a:solidFill>
              </a:rPr>
              <a:t>u</a:t>
            </a:r>
            <a:r>
              <a:rPr lang="en-GB" sz="2000" dirty="0" smtClean="0"/>
              <a:t>r</a:t>
            </a:r>
            <a:endParaRPr lang="en-GB" sz="2000"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49</a:t>
            </a:fld>
            <a:endParaRPr lang="en-US"/>
          </a:p>
        </p:txBody>
      </p:sp>
      <p:cxnSp>
        <p:nvCxnSpPr>
          <p:cNvPr id="6" name="Straight Arrow Connector 5"/>
          <p:cNvCxnSpPr/>
          <p:nvPr/>
        </p:nvCxnSpPr>
        <p:spPr>
          <a:xfrm flipH="1" flipV="1">
            <a:off x="2771800" y="3789040"/>
            <a:ext cx="288032" cy="5040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4082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5977"/>
            <a:ext cx="7283151" cy="1055077"/>
          </a:xfrm>
        </p:spPr>
        <p:txBody>
          <a:bodyPr/>
          <a:lstStyle/>
          <a:p>
            <a:r>
              <a:rPr lang="en-GB" sz="4400" dirty="0" smtClean="0">
                <a:effectLst>
                  <a:outerShdw blurRad="38100" dist="38100" dir="2700000" algn="tl">
                    <a:srgbClr val="000000">
                      <a:alpha val="43137"/>
                    </a:srgbClr>
                  </a:outerShdw>
                </a:effectLst>
              </a:rPr>
              <a:t>The Research Project</a:t>
            </a:r>
            <a:endParaRPr lang="en-US" sz="4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099621"/>
            <a:ext cx="8140974" cy="3931902"/>
          </a:xfrm>
        </p:spPr>
        <p:txBody>
          <a:bodyPr>
            <a:normAutofit/>
          </a:bodyPr>
          <a:lstStyle/>
          <a:p>
            <a:pPr>
              <a:lnSpc>
                <a:spcPct val="150000"/>
              </a:lnSpc>
              <a:buClrTx/>
              <a:buSzPct val="80000"/>
              <a:buFont typeface="Wingdings" panose="05000000000000000000" pitchFamily="2" charset="2"/>
              <a:buChar char="q"/>
            </a:pPr>
            <a:r>
              <a:rPr lang="en-GB" sz="1800" dirty="0"/>
              <a:t>Government funding to EEF (Education Endowment Foundation) to fund interventions to raise attainment;</a:t>
            </a:r>
          </a:p>
          <a:p>
            <a:pPr>
              <a:lnSpc>
                <a:spcPct val="150000"/>
              </a:lnSpc>
              <a:buClrTx/>
              <a:buSzPct val="80000"/>
              <a:buFont typeface="Wingdings" panose="05000000000000000000" pitchFamily="2" charset="2"/>
              <a:buChar char="q"/>
            </a:pPr>
            <a:r>
              <a:rPr lang="en-GB" sz="1800" dirty="0"/>
              <a:t>These interventions use a very particular research approach called a randomised controlled trial which has its own very particular ‘rules’;</a:t>
            </a:r>
          </a:p>
          <a:p>
            <a:pPr>
              <a:lnSpc>
                <a:spcPct val="150000"/>
              </a:lnSpc>
              <a:buClrTx/>
              <a:buSzPct val="80000"/>
              <a:buFont typeface="Wingdings" panose="05000000000000000000" pitchFamily="2" charset="2"/>
              <a:buChar char="q"/>
            </a:pPr>
            <a:r>
              <a:rPr lang="en-GB" sz="1800" dirty="0"/>
              <a:t>The University of Exeter team are leading the intervention;</a:t>
            </a:r>
          </a:p>
          <a:p>
            <a:pPr>
              <a:lnSpc>
                <a:spcPct val="150000"/>
              </a:lnSpc>
              <a:buClrTx/>
              <a:buSzPct val="80000"/>
              <a:buFont typeface="Wingdings" panose="05000000000000000000" pitchFamily="2" charset="2"/>
              <a:buChar char="q"/>
            </a:pPr>
            <a:r>
              <a:rPr lang="en-GB" sz="1800" dirty="0"/>
              <a:t>A team from the University of York will evaluate the effectiveness of the intervention.</a:t>
            </a:r>
            <a:endParaRPr lang="en-US" sz="1800" dirty="0"/>
          </a:p>
        </p:txBody>
      </p:sp>
      <p:sp>
        <p:nvSpPr>
          <p:cNvPr id="5" name="Slide Number Placeholder 4"/>
          <p:cNvSpPr>
            <a:spLocks noGrp="1"/>
          </p:cNvSpPr>
          <p:nvPr>
            <p:ph type="sldNum" sz="quarter" idx="11"/>
          </p:nvPr>
        </p:nvSpPr>
        <p:spPr/>
        <p:txBody>
          <a:bodyPr/>
          <a:lstStyle/>
          <a:p>
            <a:fld id="{132371F7-CEE0-4AF0-87BE-4D51F1612E4F}" type="slidenum">
              <a:rPr lang="en-US" smtClean="0"/>
              <a:pPr/>
              <a:t>5</a:t>
            </a:fld>
            <a:endParaRPr lang="en-US" dirty="0"/>
          </a:p>
        </p:txBody>
      </p:sp>
    </p:spTree>
    <p:extLst>
      <p:ext uri="{BB962C8B-B14F-4D97-AF65-F5344CB8AC3E}">
        <p14:creationId xmlns:p14="http://schemas.microsoft.com/office/powerpoint/2010/main" val="35490978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611396"/>
            <a:ext cx="7416824" cy="461665"/>
          </a:xfrm>
          <a:prstGeom prst="rect">
            <a:avLst/>
          </a:prstGeom>
          <a:noFill/>
        </p:spPr>
        <p:txBody>
          <a:bodyPr wrap="square" rtlCol="0">
            <a:spAutoFit/>
          </a:bodyPr>
          <a:lstStyle/>
          <a:p>
            <a:r>
              <a:rPr lang="en-GB" sz="2400" dirty="0" smtClean="0"/>
              <a:t>Resources to help you…</a:t>
            </a:r>
            <a:endParaRPr lang="en-GB"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055" y="1171219"/>
            <a:ext cx="1837439" cy="2495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59832" y="1198362"/>
            <a:ext cx="4896544" cy="707886"/>
          </a:xfrm>
          <a:prstGeom prst="rect">
            <a:avLst/>
          </a:prstGeom>
          <a:noFill/>
        </p:spPr>
        <p:txBody>
          <a:bodyPr wrap="square" rtlCol="0">
            <a:spAutoFit/>
          </a:bodyPr>
          <a:lstStyle/>
          <a:p>
            <a:r>
              <a:rPr lang="en-GB" sz="2000" dirty="0" smtClean="0"/>
              <a:t>Essential Primary Grammar: </a:t>
            </a:r>
          </a:p>
          <a:p>
            <a:r>
              <a:rPr lang="en-GB" sz="2000" dirty="0" smtClean="0"/>
              <a:t>Myhill, Jones, Watson &amp; Lines (2016)</a:t>
            </a:r>
            <a:endParaRPr lang="en-GB" sz="20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244782"/>
            <a:ext cx="2455473"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443195"/>
            <a:ext cx="18002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897496" y="4365104"/>
            <a:ext cx="5058879" cy="707886"/>
          </a:xfrm>
          <a:prstGeom prst="rect">
            <a:avLst/>
          </a:prstGeom>
          <a:noFill/>
        </p:spPr>
        <p:txBody>
          <a:bodyPr wrap="square" rtlCol="0">
            <a:spAutoFit/>
          </a:bodyPr>
          <a:lstStyle/>
          <a:p>
            <a:r>
              <a:rPr lang="en-GB" sz="2000" dirty="0" smtClean="0"/>
              <a:t>No Nonsense Grammar: Babcock LDP Literacy Team,  </a:t>
            </a:r>
            <a:r>
              <a:rPr lang="en-GB" sz="2000" dirty="0" err="1" smtClean="0"/>
              <a:t>Raintree</a:t>
            </a:r>
            <a:r>
              <a:rPr lang="en-GB" sz="2000" dirty="0" smtClean="0"/>
              <a:t> (2016</a:t>
            </a:r>
            <a:r>
              <a:rPr lang="en-GB" dirty="0" smtClean="0"/>
              <a:t>)</a:t>
            </a:r>
            <a:endParaRPr lang="en-GB" dirty="0"/>
          </a:p>
        </p:txBody>
      </p:sp>
      <p:sp>
        <p:nvSpPr>
          <p:cNvPr id="6" name="TextBox 5"/>
          <p:cNvSpPr txBox="1"/>
          <p:nvPr/>
        </p:nvSpPr>
        <p:spPr>
          <a:xfrm>
            <a:off x="683568" y="5639219"/>
            <a:ext cx="7272808" cy="400110"/>
          </a:xfrm>
          <a:prstGeom prst="rect">
            <a:avLst/>
          </a:prstGeom>
          <a:noFill/>
        </p:spPr>
        <p:txBody>
          <a:bodyPr wrap="square" rtlCol="0">
            <a:spAutoFit/>
          </a:bodyPr>
          <a:lstStyle/>
          <a:p>
            <a:r>
              <a:rPr lang="en-GB" sz="2000" dirty="0" smtClean="0"/>
              <a:t>www.babcock-education.co.uk/ldp/literacy</a:t>
            </a:r>
            <a:endParaRPr lang="en-GB" sz="2000" dirty="0"/>
          </a:p>
        </p:txBody>
      </p:sp>
      <p:pic>
        <p:nvPicPr>
          <p:cNvPr id="9" name="Picture 8"/>
          <p:cNvPicPr/>
          <p:nvPr/>
        </p:nvPicPr>
        <p:blipFill rotWithShape="1">
          <a:blip r:embed="rId5">
            <a:extLst>
              <a:ext uri="{28A0092B-C50C-407E-A947-70E740481C1C}">
                <a14:useLocalDpi xmlns:a14="http://schemas.microsoft.com/office/drawing/2010/main" val="0"/>
              </a:ext>
            </a:extLst>
          </a:blip>
          <a:srcRect l="72500" b="82500"/>
          <a:stretch/>
        </p:blipFill>
        <p:spPr bwMode="auto">
          <a:xfrm>
            <a:off x="5532900" y="5521139"/>
            <a:ext cx="1333500" cy="6362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05104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865" y="517281"/>
            <a:ext cx="8014309" cy="1055077"/>
          </a:xfrm>
        </p:spPr>
        <p:txBody>
          <a:bodyPr/>
          <a:lstStyle/>
          <a:p>
            <a:r>
              <a:rPr lang="en-GB" sz="4400" dirty="0" smtClean="0">
                <a:effectLst>
                  <a:outerShdw blurRad="38100" dist="38100" dir="2700000" algn="tl">
                    <a:srgbClr val="000000">
                      <a:alpha val="43137"/>
                    </a:srgbClr>
                  </a:outerShdw>
                </a:effectLst>
              </a:rPr>
              <a:t>The Research Project</a:t>
            </a:r>
            <a:endParaRPr lang="en-US" sz="4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00215"/>
            <a:ext cx="8140974" cy="4131308"/>
          </a:xfrm>
        </p:spPr>
        <p:txBody>
          <a:bodyPr>
            <a:normAutofit/>
          </a:bodyPr>
          <a:lstStyle/>
          <a:p>
            <a:pPr>
              <a:lnSpc>
                <a:spcPct val="150000"/>
              </a:lnSpc>
              <a:buClr>
                <a:schemeClr val="tx1"/>
              </a:buClr>
              <a:buFont typeface="Wingdings" panose="05000000000000000000" pitchFamily="2" charset="2"/>
              <a:buChar char="q"/>
            </a:pPr>
            <a:r>
              <a:rPr lang="en-GB" sz="1800" dirty="0" smtClean="0"/>
              <a:t>155 </a:t>
            </a:r>
            <a:r>
              <a:rPr lang="en-GB" sz="1800" dirty="0"/>
              <a:t>schools involved in the project;</a:t>
            </a:r>
          </a:p>
          <a:p>
            <a:pPr>
              <a:lnSpc>
                <a:spcPct val="150000"/>
              </a:lnSpc>
              <a:buClr>
                <a:schemeClr val="tx1"/>
              </a:buClr>
              <a:buFont typeface="Wingdings" panose="05000000000000000000" pitchFamily="2" charset="2"/>
              <a:buChar char="q"/>
            </a:pPr>
            <a:r>
              <a:rPr lang="en-GB" sz="1800" dirty="0"/>
              <a:t>All of year 6 in each school is involved; </a:t>
            </a:r>
          </a:p>
          <a:p>
            <a:pPr>
              <a:lnSpc>
                <a:spcPct val="150000"/>
              </a:lnSpc>
              <a:buClr>
                <a:schemeClr val="tx1"/>
              </a:buClr>
              <a:buFont typeface="Wingdings" panose="05000000000000000000" pitchFamily="2" charset="2"/>
              <a:buChar char="q"/>
            </a:pPr>
            <a:r>
              <a:rPr lang="en-GB" sz="1800" dirty="0"/>
              <a:t>Schools have been randomly allocated to an intervention or a comparison group;</a:t>
            </a:r>
          </a:p>
          <a:p>
            <a:pPr>
              <a:lnSpc>
                <a:spcPct val="150000"/>
              </a:lnSpc>
              <a:buClr>
                <a:schemeClr val="tx1"/>
              </a:buClr>
              <a:buFont typeface="Wingdings" panose="05000000000000000000" pitchFamily="2" charset="2"/>
              <a:buChar char="q"/>
            </a:pPr>
            <a:r>
              <a:rPr lang="en-GB" sz="1800" dirty="0"/>
              <a:t>You are the intervention group!</a:t>
            </a:r>
          </a:p>
          <a:p>
            <a:pPr>
              <a:lnSpc>
                <a:spcPct val="150000"/>
              </a:lnSpc>
              <a:buClr>
                <a:schemeClr val="tx1"/>
              </a:buClr>
              <a:buFont typeface="Wingdings" panose="05000000000000000000" pitchFamily="2" charset="2"/>
              <a:buChar char="q"/>
            </a:pPr>
            <a:r>
              <a:rPr lang="en-GB" sz="1800" dirty="0"/>
              <a:t>The comparison group is used so that we can measure rigorously whether any improvement in writing groups is due to the intervention or whether it is just natural progress over time</a:t>
            </a:r>
            <a:endParaRPr lang="en-US" sz="1800" dirty="0">
              <a:latin typeface="Arial Narrow" pitchFamily="34" charset="0"/>
            </a:endParaRPr>
          </a:p>
        </p:txBody>
      </p:sp>
      <p:sp>
        <p:nvSpPr>
          <p:cNvPr id="5" name="Slide Number Placeholder 4"/>
          <p:cNvSpPr>
            <a:spLocks noGrp="1"/>
          </p:cNvSpPr>
          <p:nvPr>
            <p:ph type="sldNum" sz="quarter" idx="11"/>
          </p:nvPr>
        </p:nvSpPr>
        <p:spPr/>
        <p:txBody>
          <a:bodyPr/>
          <a:lstStyle/>
          <a:p>
            <a:fld id="{132371F7-CEE0-4AF0-87BE-4D51F1612E4F}" type="slidenum">
              <a:rPr lang="en-US" smtClean="0"/>
              <a:pPr/>
              <a:t>6</a:t>
            </a:fld>
            <a:endParaRPr lang="en-US"/>
          </a:p>
        </p:txBody>
      </p:sp>
    </p:spTree>
    <p:extLst>
      <p:ext uri="{BB962C8B-B14F-4D97-AF65-F5344CB8AC3E}">
        <p14:creationId xmlns:p14="http://schemas.microsoft.com/office/powerpoint/2010/main" val="699591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7281"/>
            <a:ext cx="8140974" cy="1055077"/>
          </a:xfrm>
        </p:spPr>
        <p:txBody>
          <a:bodyPr/>
          <a:lstStyle/>
          <a:p>
            <a:r>
              <a:rPr lang="en-GB" sz="4400" dirty="0" smtClean="0">
                <a:effectLst>
                  <a:outerShdw blurRad="38100" dist="38100" dir="2700000" algn="tl">
                    <a:srgbClr val="000000">
                      <a:alpha val="43137"/>
                    </a:srgbClr>
                  </a:outerShdw>
                </a:effectLst>
              </a:rPr>
              <a:t>The Research Project</a:t>
            </a:r>
            <a:endParaRPr lang="en-US" sz="4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3528" y="1833746"/>
            <a:ext cx="8568952" cy="4519887"/>
          </a:xfrm>
        </p:spPr>
        <p:txBody>
          <a:bodyPr>
            <a:noAutofit/>
          </a:bodyPr>
          <a:lstStyle/>
          <a:p>
            <a:pPr>
              <a:lnSpc>
                <a:spcPts val="2585"/>
              </a:lnSpc>
              <a:spcBef>
                <a:spcPts val="0"/>
              </a:spcBef>
              <a:spcAft>
                <a:spcPts val="554"/>
              </a:spcAft>
              <a:buNone/>
            </a:pPr>
            <a:r>
              <a:rPr lang="en-GB" sz="1800" u="sng" dirty="0"/>
              <a:t>Key Information about the Intervention</a:t>
            </a:r>
          </a:p>
          <a:p>
            <a:pPr>
              <a:lnSpc>
                <a:spcPts val="2585"/>
              </a:lnSpc>
              <a:spcBef>
                <a:spcPts val="0"/>
              </a:spcBef>
              <a:spcAft>
                <a:spcPts val="554"/>
              </a:spcAft>
              <a:buClr>
                <a:schemeClr val="tx1"/>
              </a:buClr>
              <a:buFont typeface="Wingdings" panose="05000000000000000000" pitchFamily="2" charset="2"/>
              <a:buChar char="q"/>
            </a:pPr>
            <a:r>
              <a:rPr lang="en-GB" sz="1800" dirty="0"/>
              <a:t>All year </a:t>
            </a:r>
            <a:r>
              <a:rPr lang="en-GB" sz="1800" dirty="0" smtClean="0"/>
              <a:t>6 children </a:t>
            </a:r>
            <a:r>
              <a:rPr lang="en-GB" sz="1800" dirty="0"/>
              <a:t>must participate;</a:t>
            </a:r>
          </a:p>
          <a:p>
            <a:pPr>
              <a:lnSpc>
                <a:spcPts val="2585"/>
              </a:lnSpc>
              <a:spcBef>
                <a:spcPts val="0"/>
              </a:spcBef>
              <a:spcAft>
                <a:spcPts val="554"/>
              </a:spcAft>
              <a:buClr>
                <a:schemeClr val="tx1"/>
              </a:buClr>
              <a:buFont typeface="Wingdings" panose="05000000000000000000" pitchFamily="2" charset="2"/>
              <a:buChar char="q"/>
            </a:pPr>
            <a:r>
              <a:rPr lang="en-GB" sz="1800" dirty="0" smtClean="0"/>
              <a:t>Wherever possible, all year 6 teachers teaching literacy should attend the CPD days;</a:t>
            </a:r>
            <a:endParaRPr lang="en-GB" sz="1800" dirty="0"/>
          </a:p>
          <a:p>
            <a:pPr>
              <a:lnSpc>
                <a:spcPts val="2585"/>
              </a:lnSpc>
              <a:spcBef>
                <a:spcPts val="0"/>
              </a:spcBef>
              <a:spcAft>
                <a:spcPts val="554"/>
              </a:spcAft>
              <a:buClr>
                <a:schemeClr val="tx1"/>
              </a:buClr>
              <a:buFont typeface="Wingdings" panose="05000000000000000000" pitchFamily="2" charset="2"/>
              <a:buChar char="q"/>
            </a:pPr>
            <a:r>
              <a:rPr lang="en-GB" sz="1800" dirty="0"/>
              <a:t>Two Schemes of Work to be taught:</a:t>
            </a:r>
          </a:p>
          <a:p>
            <a:pPr lvl="1">
              <a:lnSpc>
                <a:spcPts val="2585"/>
              </a:lnSpc>
              <a:spcBef>
                <a:spcPts val="0"/>
              </a:spcBef>
              <a:spcAft>
                <a:spcPts val="554"/>
              </a:spcAft>
              <a:buClr>
                <a:schemeClr val="tx1"/>
              </a:buClr>
              <a:buFont typeface="Wingdings" panose="05000000000000000000" pitchFamily="2" charset="2"/>
              <a:buChar char="Ø"/>
            </a:pPr>
            <a:r>
              <a:rPr lang="en-GB" sz="1800" dirty="0"/>
              <a:t>Narrative Fiction: ‘Merlin’</a:t>
            </a:r>
          </a:p>
          <a:p>
            <a:pPr lvl="1">
              <a:lnSpc>
                <a:spcPts val="2585"/>
              </a:lnSpc>
              <a:spcBef>
                <a:spcPts val="0"/>
              </a:spcBef>
              <a:spcAft>
                <a:spcPts val="554"/>
              </a:spcAft>
              <a:buClr>
                <a:schemeClr val="tx1"/>
              </a:buClr>
              <a:buFont typeface="Wingdings" panose="05000000000000000000" pitchFamily="2" charset="2"/>
              <a:buChar char="Ø"/>
            </a:pPr>
            <a:r>
              <a:rPr lang="en-GB" sz="1800" dirty="0"/>
              <a:t>Persuasive Writing:  ‘Waste not, waste not’</a:t>
            </a:r>
          </a:p>
          <a:p>
            <a:pPr>
              <a:lnSpc>
                <a:spcPts val="2585"/>
              </a:lnSpc>
              <a:spcBef>
                <a:spcPts val="0"/>
              </a:spcBef>
              <a:spcAft>
                <a:spcPts val="554"/>
              </a:spcAft>
              <a:buClr>
                <a:schemeClr val="tx1"/>
              </a:buClr>
              <a:buFont typeface="Wingdings" panose="05000000000000000000" pitchFamily="2" charset="2"/>
              <a:buChar char="q"/>
            </a:pPr>
            <a:r>
              <a:rPr lang="en-GB" sz="1800" dirty="0"/>
              <a:t>The final pieces of writing can be used for the KS2 writing assessment.</a:t>
            </a:r>
          </a:p>
          <a:p>
            <a:pPr>
              <a:lnSpc>
                <a:spcPts val="2585"/>
              </a:lnSpc>
              <a:buClr>
                <a:schemeClr val="tx1"/>
              </a:buClr>
              <a:buFont typeface="Wingdings" panose="05000000000000000000" pitchFamily="2" charset="2"/>
              <a:buChar char="q"/>
            </a:pPr>
            <a:endParaRPr lang="en-GB" sz="1662" dirty="0"/>
          </a:p>
          <a:p>
            <a:pPr marL="0" indent="0">
              <a:lnSpc>
                <a:spcPts val="2585"/>
              </a:lnSpc>
              <a:buNone/>
            </a:pPr>
            <a:endParaRPr lang="en-GB" sz="1662" dirty="0"/>
          </a:p>
        </p:txBody>
      </p:sp>
      <p:sp>
        <p:nvSpPr>
          <p:cNvPr id="5" name="Slide Number Placeholder 4"/>
          <p:cNvSpPr>
            <a:spLocks noGrp="1"/>
          </p:cNvSpPr>
          <p:nvPr>
            <p:ph type="sldNum" sz="quarter" idx="11"/>
          </p:nvPr>
        </p:nvSpPr>
        <p:spPr/>
        <p:txBody>
          <a:bodyPr/>
          <a:lstStyle/>
          <a:p>
            <a:fld id="{132371F7-CEE0-4AF0-87BE-4D51F1612E4F}" type="slidenum">
              <a:rPr lang="en-US" smtClean="0"/>
              <a:pPr/>
              <a:t>7</a:t>
            </a:fld>
            <a:endParaRPr lang="en-US"/>
          </a:p>
        </p:txBody>
      </p:sp>
    </p:spTree>
    <p:extLst>
      <p:ext uri="{BB962C8B-B14F-4D97-AF65-F5344CB8AC3E}">
        <p14:creationId xmlns:p14="http://schemas.microsoft.com/office/powerpoint/2010/main" val="3325278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7281"/>
            <a:ext cx="8140974" cy="1055077"/>
          </a:xfrm>
        </p:spPr>
        <p:txBody>
          <a:bodyPr/>
          <a:lstStyle/>
          <a:p>
            <a:r>
              <a:rPr lang="en-GB" sz="4400" dirty="0" smtClean="0">
                <a:effectLst>
                  <a:outerShdw blurRad="38100" dist="38100" dir="2700000" algn="tl">
                    <a:srgbClr val="000000">
                      <a:alpha val="43137"/>
                    </a:srgbClr>
                  </a:outerShdw>
                </a:effectLst>
              </a:rPr>
              <a:t>The Research Project: Timeline</a:t>
            </a:r>
            <a:endParaRPr lang="en-US" sz="4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72358"/>
            <a:ext cx="8229599" cy="5133242"/>
          </a:xfrm>
        </p:spPr>
        <p:txBody>
          <a:bodyPr>
            <a:normAutofit fontScale="92500"/>
          </a:bodyPr>
          <a:lstStyle/>
          <a:p>
            <a:pPr marL="0" indent="0">
              <a:lnSpc>
                <a:spcPct val="150000"/>
              </a:lnSpc>
              <a:buClr>
                <a:schemeClr val="tx1"/>
              </a:buClr>
              <a:buSzPct val="80000"/>
              <a:buNone/>
            </a:pPr>
            <a:r>
              <a:rPr lang="en-GB" sz="1900" dirty="0"/>
              <a:t>October CPD Day 1:   	Introducing the Project and the Pedagogy</a:t>
            </a:r>
          </a:p>
          <a:p>
            <a:pPr marL="0" indent="0">
              <a:lnSpc>
                <a:spcPct val="150000"/>
              </a:lnSpc>
              <a:buClr>
                <a:schemeClr val="tx1"/>
              </a:buClr>
              <a:buSzPct val="80000"/>
              <a:buNone/>
            </a:pPr>
            <a:r>
              <a:rPr lang="en-GB" sz="1900" dirty="0"/>
              <a:t>November CPD Day 2: 	Introducing the </a:t>
            </a:r>
            <a:r>
              <a:rPr lang="en-GB" sz="1900" dirty="0" smtClean="0"/>
              <a:t>Narrative Fiction Scheme </a:t>
            </a:r>
            <a:r>
              <a:rPr lang="en-GB" sz="1900" dirty="0"/>
              <a:t>of Work</a:t>
            </a:r>
          </a:p>
          <a:p>
            <a:pPr marL="0" indent="0">
              <a:lnSpc>
                <a:spcPct val="150000"/>
              </a:lnSpc>
              <a:buClr>
                <a:schemeClr val="tx1"/>
              </a:buClr>
              <a:buSzPct val="80000"/>
              <a:buNone/>
            </a:pPr>
            <a:r>
              <a:rPr lang="en-GB" sz="1900" dirty="0"/>
              <a:t>January-February: 	</a:t>
            </a:r>
            <a:r>
              <a:rPr lang="en-GB" sz="1900" dirty="0" smtClean="0"/>
              <a:t>Teaching </a:t>
            </a:r>
            <a:r>
              <a:rPr lang="en-GB" sz="1900" dirty="0"/>
              <a:t>the Narrative Fiction Scheme of Work </a:t>
            </a:r>
          </a:p>
          <a:p>
            <a:pPr marL="0" indent="0">
              <a:lnSpc>
                <a:spcPct val="150000"/>
              </a:lnSpc>
              <a:buClr>
                <a:schemeClr val="tx1"/>
              </a:buClr>
              <a:buSzPct val="80000"/>
              <a:buNone/>
            </a:pPr>
            <a:r>
              <a:rPr lang="en-GB" sz="1900" dirty="0"/>
              <a:t>March CPD Day 3:      	</a:t>
            </a:r>
            <a:r>
              <a:rPr lang="en-GB" sz="1900" dirty="0" smtClean="0"/>
              <a:t>Introducing the Persuasive Writing Scheme of Work</a:t>
            </a:r>
            <a:endParaRPr lang="en-GB" sz="1900" dirty="0"/>
          </a:p>
          <a:p>
            <a:pPr marL="0" indent="0">
              <a:lnSpc>
                <a:spcPct val="150000"/>
              </a:lnSpc>
              <a:buClr>
                <a:schemeClr val="tx1"/>
              </a:buClr>
              <a:buSzPct val="80000"/>
              <a:buNone/>
            </a:pPr>
            <a:r>
              <a:rPr lang="en-GB" sz="1900" dirty="0"/>
              <a:t>March-April: 		Teaching the Persuasive Writing Scheme of Work</a:t>
            </a:r>
          </a:p>
          <a:p>
            <a:pPr marL="0" indent="0">
              <a:lnSpc>
                <a:spcPct val="150000"/>
              </a:lnSpc>
              <a:buClr>
                <a:schemeClr val="tx1"/>
              </a:buClr>
              <a:buSzPct val="80000"/>
              <a:buNone/>
            </a:pPr>
            <a:r>
              <a:rPr lang="en-GB" sz="1900" dirty="0"/>
              <a:t>May CPD  Day 4:  	</a:t>
            </a:r>
            <a:r>
              <a:rPr lang="en-GB" sz="1900" dirty="0" smtClean="0"/>
              <a:t>Plenary </a:t>
            </a:r>
            <a:r>
              <a:rPr lang="en-GB" sz="1900" dirty="0"/>
              <a:t>conference and Next Steps</a:t>
            </a:r>
          </a:p>
          <a:p>
            <a:pPr marL="0" indent="0">
              <a:lnSpc>
                <a:spcPct val="150000"/>
              </a:lnSpc>
              <a:buClr>
                <a:schemeClr val="tx1"/>
              </a:buClr>
              <a:buSzPct val="80000"/>
              <a:buNone/>
            </a:pPr>
            <a:r>
              <a:rPr lang="en-GB" sz="1900" dirty="0"/>
              <a:t>June: 			Submit writing assessment (details to be confirmed)</a:t>
            </a:r>
          </a:p>
          <a:p>
            <a:pPr>
              <a:lnSpc>
                <a:spcPct val="150000"/>
              </a:lnSpc>
              <a:buClr>
                <a:schemeClr val="tx1"/>
              </a:buClr>
              <a:buSzPct val="80000"/>
              <a:buFont typeface="Wingdings" panose="05000000000000000000" pitchFamily="2" charset="2"/>
              <a:buChar char="q"/>
            </a:pPr>
            <a:endParaRPr lang="en-GB" sz="1900" dirty="0"/>
          </a:p>
          <a:p>
            <a:pPr>
              <a:lnSpc>
                <a:spcPct val="150000"/>
              </a:lnSpc>
              <a:buClr>
                <a:schemeClr val="tx1"/>
              </a:buClr>
              <a:buSzPct val="80000"/>
              <a:buFont typeface="Wingdings" panose="05000000000000000000" pitchFamily="2" charset="2"/>
              <a:buChar char="q"/>
            </a:pPr>
            <a:r>
              <a:rPr lang="en-GB" sz="1900" dirty="0"/>
              <a:t>A sample of schools will be visited during the teaching phase to observe one lesson </a:t>
            </a:r>
          </a:p>
          <a:p>
            <a:pPr>
              <a:lnSpc>
                <a:spcPct val="150000"/>
              </a:lnSpc>
              <a:buClr>
                <a:schemeClr val="tx1"/>
              </a:buClr>
              <a:buSzPct val="80000"/>
              <a:buFont typeface="Wingdings" panose="05000000000000000000" pitchFamily="2" charset="2"/>
              <a:buChar char="q"/>
            </a:pPr>
            <a:endParaRPr lang="en-GB" sz="1662" dirty="0"/>
          </a:p>
          <a:p>
            <a:pPr>
              <a:buNone/>
            </a:pPr>
            <a:endParaRPr lang="en-GB" sz="1846" dirty="0">
              <a:latin typeface="Arial Narrow" pitchFamily="34" charset="0"/>
            </a:endParaRPr>
          </a:p>
          <a:p>
            <a:pPr>
              <a:buNone/>
            </a:pPr>
            <a:endParaRPr lang="en-US" sz="1846" dirty="0">
              <a:latin typeface="Arial Narrow" pitchFamily="34" charset="0"/>
            </a:endParaRPr>
          </a:p>
        </p:txBody>
      </p:sp>
      <p:sp>
        <p:nvSpPr>
          <p:cNvPr id="5" name="Slide Number Placeholder 4"/>
          <p:cNvSpPr>
            <a:spLocks noGrp="1"/>
          </p:cNvSpPr>
          <p:nvPr>
            <p:ph type="sldNum" sz="quarter" idx="11"/>
          </p:nvPr>
        </p:nvSpPr>
        <p:spPr/>
        <p:txBody>
          <a:bodyPr/>
          <a:lstStyle/>
          <a:p>
            <a:fld id="{132371F7-CEE0-4AF0-87BE-4D51F1612E4F}" type="slidenum">
              <a:rPr lang="en-US" smtClean="0"/>
              <a:pPr/>
              <a:t>8</a:t>
            </a:fld>
            <a:endParaRPr lang="en-US"/>
          </a:p>
        </p:txBody>
      </p:sp>
    </p:spTree>
    <p:extLst>
      <p:ext uri="{BB962C8B-B14F-4D97-AF65-F5344CB8AC3E}">
        <p14:creationId xmlns:p14="http://schemas.microsoft.com/office/powerpoint/2010/main" val="874132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GRAMMAR SUBJECT KNOWLEDGE</a:t>
            </a:r>
            <a:endParaRPr lang="en-GB" dirty="0"/>
          </a:p>
        </p:txBody>
      </p:sp>
      <p:sp>
        <p:nvSpPr>
          <p:cNvPr id="3" name="Text Placeholder 2"/>
          <p:cNvSpPr>
            <a:spLocks noGrp="1"/>
          </p:cNvSpPr>
          <p:nvPr>
            <p:ph type="body" idx="1"/>
          </p:nvPr>
        </p:nvSpPr>
        <p:spPr/>
        <p:txBody>
          <a:bodyPr/>
          <a:lstStyle/>
          <a:p>
            <a:r>
              <a:rPr lang="en-GB" dirty="0" smtClean="0"/>
              <a:t>Phrase – Clause - Sentence</a:t>
            </a:r>
            <a:endParaRPr lang="en-GB" dirty="0"/>
          </a:p>
        </p:txBody>
      </p:sp>
      <p:sp>
        <p:nvSpPr>
          <p:cNvPr id="5" name="Slide Number Placeholder 4"/>
          <p:cNvSpPr>
            <a:spLocks noGrp="1"/>
          </p:cNvSpPr>
          <p:nvPr>
            <p:ph type="sldNum" sz="quarter" idx="11"/>
          </p:nvPr>
        </p:nvSpPr>
        <p:spPr/>
        <p:txBody>
          <a:bodyPr/>
          <a:lstStyle/>
          <a:p>
            <a:fld id="{93BB0EA1-6604-4695-83C9-111488B4725B}" type="slidenum">
              <a:rPr lang="en-US" smtClean="0"/>
              <a:pPr/>
              <a:t>9</a:t>
            </a:fld>
            <a:endParaRPr lang="en-US"/>
          </a:p>
        </p:txBody>
      </p:sp>
    </p:spTree>
    <p:extLst>
      <p:ext uri="{BB962C8B-B14F-4D97-AF65-F5344CB8AC3E}">
        <p14:creationId xmlns:p14="http://schemas.microsoft.com/office/powerpoint/2010/main" val="502276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3221</TotalTime>
  <Words>2854</Words>
  <Application>Microsoft Office PowerPoint</Application>
  <PresentationFormat>On-screen Show (4:3)</PresentationFormat>
  <Paragraphs>409</Paragraphs>
  <Slides>50</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Arial Black</vt:lpstr>
      <vt:lpstr>Arial Narrow</vt:lpstr>
      <vt:lpstr>Times New Roman</vt:lpstr>
      <vt:lpstr>Wingdings</vt:lpstr>
      <vt:lpstr>Pixel</vt:lpstr>
      <vt:lpstr>PowerPoint Presentation</vt:lpstr>
      <vt:lpstr>INTRODUCING THE PROJECT</vt:lpstr>
      <vt:lpstr>Aims of Session: CPD Day 1</vt:lpstr>
      <vt:lpstr>The Exeter Team</vt:lpstr>
      <vt:lpstr>The Research Project</vt:lpstr>
      <vt:lpstr>The Research Project</vt:lpstr>
      <vt:lpstr>The Research Project</vt:lpstr>
      <vt:lpstr>The Research Project: Timeline</vt:lpstr>
      <vt:lpstr>GRAMMAR SUBJECT KNOWLEDGE</vt:lpstr>
      <vt:lpstr>Grammar Subject Knowledge</vt:lpstr>
      <vt:lpstr>Phrase, clause, sentence?</vt:lpstr>
      <vt:lpstr>What’s in a clause?</vt:lpstr>
      <vt:lpstr>PowerPoint Presentation</vt:lpstr>
      <vt:lpstr>PowerPoint Presentation</vt:lpstr>
      <vt:lpstr>PowerPoint Presentation</vt:lpstr>
      <vt:lpstr>PowerPoint Presentation</vt:lpstr>
      <vt:lpstr>PowerPoint Presentation</vt:lpstr>
      <vt:lpstr>PowerPoint Presentation</vt:lpstr>
      <vt:lpstr>Primary Verbs Can act as both Main Verbs and Auxiliary Verbs</vt:lpstr>
      <vt:lpstr>Language Detectives</vt:lpstr>
      <vt:lpstr>Verbs</vt:lpstr>
      <vt:lpstr>PowerPoint Presentation</vt:lpstr>
      <vt:lpstr>PowerPoint Presentation</vt:lpstr>
      <vt:lpstr>PowerPoint Presentation</vt:lpstr>
      <vt:lpstr>A quick check…</vt:lpstr>
      <vt:lpstr>A quick check…</vt:lpstr>
      <vt:lpstr>Verbs: a summary</vt:lpstr>
      <vt:lpstr>HoW Grammar CREATES CHOICE</vt:lpstr>
      <vt:lpstr>The Exeter Approach</vt:lpstr>
      <vt:lpstr>Teaching Writing Creatively</vt:lpstr>
      <vt:lpstr>The Day Of Ahmed’s Secret Florence Parry Heide &amp; Judith Heide Gilliland (1997)</vt:lpstr>
      <vt:lpstr>Writers’ Choices</vt:lpstr>
      <vt:lpstr>PowerPoint Presentation</vt:lpstr>
      <vt:lpstr>PowerPoint Presentation</vt:lpstr>
      <vt:lpstr>PowerPoint Presentation</vt:lpstr>
      <vt:lpstr>Creating Visual Descriptions</vt:lpstr>
      <vt:lpstr>Creating Visual Descriptions</vt:lpstr>
      <vt:lpstr>Writers’ Choices</vt:lpstr>
      <vt:lpstr>PowerPoint Presentation</vt:lpstr>
      <vt:lpstr>Writers’ Choices</vt:lpstr>
      <vt:lpstr>GfW: Four Key Teaching Principles</vt:lpstr>
      <vt:lpstr>Using this approach</vt:lpstr>
      <vt:lpstr>A Preview: Narrative Fiction</vt:lpstr>
      <vt:lpstr>A Preview: Persuasive Writing</vt:lpstr>
      <vt:lpstr>PLENARY</vt:lpstr>
      <vt:lpstr>Verbs: a summary</vt:lpstr>
      <vt:lpstr>Grammatical Subject Knowledge</vt:lpstr>
      <vt:lpstr>GfW: Four Key Teaching Principles</vt:lpstr>
      <vt:lpstr>Project Website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Myhill, Debra</dc:creator>
  <cp:lastModifiedBy>Shakespeare, Marijke</cp:lastModifiedBy>
  <cp:revision>322</cp:revision>
  <cp:lastPrinted>2016-10-17T09:37:06Z</cp:lastPrinted>
  <dcterms:created xsi:type="dcterms:W3CDTF">2006-06-23T08:27:44Z</dcterms:created>
  <dcterms:modified xsi:type="dcterms:W3CDTF">2016-10-19T11:45:14Z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