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46"/>
  </p:notesMasterIdLst>
  <p:handoutMasterIdLst>
    <p:handoutMasterId r:id="rId47"/>
  </p:handoutMasterIdLst>
  <p:sldIdLst>
    <p:sldId id="261" r:id="rId2"/>
    <p:sldId id="412" r:id="rId3"/>
    <p:sldId id="413" r:id="rId4"/>
    <p:sldId id="462" r:id="rId5"/>
    <p:sldId id="464" r:id="rId6"/>
    <p:sldId id="465" r:id="rId7"/>
    <p:sldId id="470" r:id="rId8"/>
    <p:sldId id="467" r:id="rId9"/>
    <p:sldId id="477" r:id="rId10"/>
    <p:sldId id="478" r:id="rId11"/>
    <p:sldId id="479" r:id="rId12"/>
    <p:sldId id="480" r:id="rId13"/>
    <p:sldId id="491" r:id="rId14"/>
    <p:sldId id="490" r:id="rId15"/>
    <p:sldId id="485" r:id="rId16"/>
    <p:sldId id="517" r:id="rId17"/>
    <p:sldId id="483" r:id="rId18"/>
    <p:sldId id="492" r:id="rId19"/>
    <p:sldId id="482" r:id="rId20"/>
    <p:sldId id="417" r:id="rId21"/>
    <p:sldId id="418" r:id="rId22"/>
    <p:sldId id="515" r:id="rId23"/>
    <p:sldId id="508" r:id="rId24"/>
    <p:sldId id="509" r:id="rId25"/>
    <p:sldId id="457" r:id="rId26"/>
    <p:sldId id="493" r:id="rId27"/>
    <p:sldId id="494" r:id="rId28"/>
    <p:sldId id="495" r:id="rId29"/>
    <p:sldId id="496" r:id="rId30"/>
    <p:sldId id="500" r:id="rId31"/>
    <p:sldId id="505" r:id="rId32"/>
    <p:sldId id="497" r:id="rId33"/>
    <p:sldId id="499" r:id="rId34"/>
    <p:sldId id="506" r:id="rId35"/>
    <p:sldId id="507" r:id="rId36"/>
    <p:sldId id="510" r:id="rId37"/>
    <p:sldId id="516" r:id="rId38"/>
    <p:sldId id="511" r:id="rId39"/>
    <p:sldId id="512" r:id="rId40"/>
    <p:sldId id="513" r:id="rId41"/>
    <p:sldId id="514" r:id="rId42"/>
    <p:sldId id="460" r:id="rId43"/>
    <p:sldId id="474" r:id="rId44"/>
    <p:sldId id="475" r:id="rId4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sgrave, Rebecca" initials="C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BC"/>
    <a:srgbClr val="384A94"/>
    <a:srgbClr val="658080"/>
    <a:srgbClr val="9ED090"/>
    <a:srgbClr val="55C37A"/>
    <a:srgbClr val="7AD097"/>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74245" autoAdjust="0"/>
  </p:normalViewPr>
  <p:slideViewPr>
    <p:cSldViewPr>
      <p:cViewPr varScale="1">
        <p:scale>
          <a:sx n="81" d="100"/>
          <a:sy n="81" d="100"/>
        </p:scale>
        <p:origin x="894"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4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2945659" cy="4968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0659" name="Rectangle 3"/>
          <p:cNvSpPr>
            <a:spLocks noGrp="1" noChangeArrowheads="1"/>
          </p:cNvSpPr>
          <p:nvPr>
            <p:ph type="dt" sz="quarter" idx="1"/>
          </p:nvPr>
        </p:nvSpPr>
        <p:spPr bwMode="auto">
          <a:xfrm>
            <a:off x="3850444" y="0"/>
            <a:ext cx="2945659" cy="4968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0660" name="Rectangle 4"/>
          <p:cNvSpPr>
            <a:spLocks noGrp="1" noChangeArrowheads="1"/>
          </p:cNvSpPr>
          <p:nvPr>
            <p:ph type="ftr" sz="quarter" idx="2"/>
          </p:nvPr>
        </p:nvSpPr>
        <p:spPr bwMode="auto">
          <a:xfrm>
            <a:off x="1" y="9428202"/>
            <a:ext cx="2945659" cy="4968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0661" name="Rectangle 5"/>
          <p:cNvSpPr>
            <a:spLocks noGrp="1" noChangeArrowheads="1"/>
          </p:cNvSpPr>
          <p:nvPr>
            <p:ph type="sldNum" sz="quarter" idx="3"/>
          </p:nvPr>
        </p:nvSpPr>
        <p:spPr bwMode="auto">
          <a:xfrm>
            <a:off x="3850444" y="9428202"/>
            <a:ext cx="2945659" cy="4968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9577D1-B2A1-402A-B7B5-CE6EAB3E0D87}" type="slidenum">
              <a:rPr lang="en-US"/>
              <a:pPr/>
              <a:t>‹#›</a:t>
            </a:fld>
            <a:endParaRPr lang="en-US"/>
          </a:p>
        </p:txBody>
      </p:sp>
    </p:spTree>
    <p:extLst>
      <p:ext uri="{BB962C8B-B14F-4D97-AF65-F5344CB8AC3E}">
        <p14:creationId xmlns:p14="http://schemas.microsoft.com/office/powerpoint/2010/main" val="4014493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5659" cy="4968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50444" y="0"/>
            <a:ext cx="2945659" cy="4968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919163" y="746125"/>
            <a:ext cx="4959350" cy="3719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9768" y="4715720"/>
            <a:ext cx="5438140" cy="44665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1" y="9428202"/>
            <a:ext cx="2945659" cy="4968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50444" y="9428202"/>
            <a:ext cx="2945659" cy="4968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8C648E7-3A21-4E05-9F45-05274052E9C8}" type="slidenum">
              <a:rPr lang="en-US"/>
              <a:pPr/>
              <a:t>‹#›</a:t>
            </a:fld>
            <a:endParaRPr lang="en-US"/>
          </a:p>
        </p:txBody>
      </p:sp>
    </p:spTree>
    <p:extLst>
      <p:ext uri="{BB962C8B-B14F-4D97-AF65-F5344CB8AC3E}">
        <p14:creationId xmlns:p14="http://schemas.microsoft.com/office/powerpoint/2010/main" val="3406793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884BA-55AD-4B17-980B-1B5D061C55E0}" type="slidenum">
              <a:rPr lang="en-US"/>
              <a:pPr/>
              <a:t>1</a:t>
            </a:fld>
            <a:endParaRPr lang="en-US" dirty="0"/>
          </a:p>
        </p:txBody>
      </p:sp>
      <p:sp>
        <p:nvSpPr>
          <p:cNvPr id="14338" name="Rectangle 2"/>
          <p:cNvSpPr>
            <a:spLocks noGrp="1" noRot="1" noChangeAspect="1" noChangeArrowheads="1" noTextEdit="1"/>
          </p:cNvSpPr>
          <p:nvPr>
            <p:ph type="sldImg"/>
          </p:nvPr>
        </p:nvSpPr>
        <p:spPr>
          <a:xfrm>
            <a:off x="919163" y="746125"/>
            <a:ext cx="4959350" cy="3719513"/>
          </a:xfrm>
          <a:ln/>
        </p:spPr>
      </p:sp>
      <p:sp>
        <p:nvSpPr>
          <p:cNvPr id="1433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568256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10</a:t>
            </a:fld>
            <a:endParaRPr lang="en-US"/>
          </a:p>
        </p:txBody>
      </p:sp>
    </p:spTree>
    <p:extLst>
      <p:ext uri="{BB962C8B-B14F-4D97-AF65-F5344CB8AC3E}">
        <p14:creationId xmlns:p14="http://schemas.microsoft.com/office/powerpoint/2010/main" val="51764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8C648E7-3A21-4E05-9F45-05274052E9C8}" type="slidenum">
              <a:rPr lang="en-US" smtClean="0"/>
              <a:pPr/>
              <a:t>11</a:t>
            </a:fld>
            <a:endParaRPr lang="en-US"/>
          </a:p>
        </p:txBody>
      </p:sp>
    </p:spTree>
    <p:extLst>
      <p:ext uri="{BB962C8B-B14F-4D97-AF65-F5344CB8AC3E}">
        <p14:creationId xmlns:p14="http://schemas.microsoft.com/office/powerpoint/2010/main" val="108272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baseline="0" dirty="0" smtClean="0"/>
          </a:p>
          <a:p>
            <a:endParaRPr lang="en-GB" b="1" baseline="0" dirty="0" smtClean="0"/>
          </a:p>
          <a:p>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12</a:t>
            </a:fld>
            <a:endParaRPr lang="en-US"/>
          </a:p>
        </p:txBody>
      </p:sp>
    </p:spTree>
    <p:extLst>
      <p:ext uri="{BB962C8B-B14F-4D97-AF65-F5344CB8AC3E}">
        <p14:creationId xmlns:p14="http://schemas.microsoft.com/office/powerpoint/2010/main" val="3743392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13</a:t>
            </a:fld>
            <a:endParaRPr lang="en-US"/>
          </a:p>
        </p:txBody>
      </p:sp>
    </p:spTree>
    <p:extLst>
      <p:ext uri="{BB962C8B-B14F-4D97-AF65-F5344CB8AC3E}">
        <p14:creationId xmlns:p14="http://schemas.microsoft.com/office/powerpoint/2010/main" val="146345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t>14</a:t>
            </a:fld>
            <a:endParaRPr lang="en-GB"/>
          </a:p>
        </p:txBody>
      </p:sp>
    </p:spTree>
    <p:extLst>
      <p:ext uri="{BB962C8B-B14F-4D97-AF65-F5344CB8AC3E}">
        <p14:creationId xmlns:p14="http://schemas.microsoft.com/office/powerpoint/2010/main" val="4106201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8C648E7-3A21-4E05-9F45-05274052E9C8}" type="slidenum">
              <a:rPr lang="en-US" smtClean="0"/>
              <a:pPr/>
              <a:t>15</a:t>
            </a:fld>
            <a:endParaRPr lang="en-US"/>
          </a:p>
        </p:txBody>
      </p:sp>
    </p:spTree>
    <p:extLst>
      <p:ext uri="{BB962C8B-B14F-4D97-AF65-F5344CB8AC3E}">
        <p14:creationId xmlns:p14="http://schemas.microsoft.com/office/powerpoint/2010/main" val="1995850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16</a:t>
            </a:fld>
            <a:endParaRPr lang="en-US"/>
          </a:p>
        </p:txBody>
      </p:sp>
    </p:spTree>
    <p:extLst>
      <p:ext uri="{BB962C8B-B14F-4D97-AF65-F5344CB8AC3E}">
        <p14:creationId xmlns:p14="http://schemas.microsoft.com/office/powerpoint/2010/main" val="4280730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baseline="0"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17</a:t>
            </a:fld>
            <a:endParaRPr lang="en-US"/>
          </a:p>
        </p:txBody>
      </p:sp>
    </p:spTree>
    <p:extLst>
      <p:ext uri="{BB962C8B-B14F-4D97-AF65-F5344CB8AC3E}">
        <p14:creationId xmlns:p14="http://schemas.microsoft.com/office/powerpoint/2010/main" val="1684066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18</a:t>
            </a:fld>
            <a:endParaRPr lang="en-US"/>
          </a:p>
        </p:txBody>
      </p:sp>
    </p:spTree>
    <p:extLst>
      <p:ext uri="{BB962C8B-B14F-4D97-AF65-F5344CB8AC3E}">
        <p14:creationId xmlns:p14="http://schemas.microsoft.com/office/powerpoint/2010/main" val="4280730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19</a:t>
            </a:fld>
            <a:endParaRPr lang="en-GB"/>
          </a:p>
        </p:txBody>
      </p:sp>
    </p:spTree>
    <p:extLst>
      <p:ext uri="{BB962C8B-B14F-4D97-AF65-F5344CB8AC3E}">
        <p14:creationId xmlns:p14="http://schemas.microsoft.com/office/powerpoint/2010/main" val="284906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a:t>
            </a:fld>
            <a:endParaRPr lang="en-US"/>
          </a:p>
        </p:txBody>
      </p:sp>
    </p:spTree>
    <p:extLst>
      <p:ext uri="{BB962C8B-B14F-4D97-AF65-F5344CB8AC3E}">
        <p14:creationId xmlns:p14="http://schemas.microsoft.com/office/powerpoint/2010/main" val="2059879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20</a:t>
            </a:fld>
            <a:endParaRPr lang="en-US"/>
          </a:p>
        </p:txBody>
      </p:sp>
    </p:spTree>
    <p:extLst>
      <p:ext uri="{BB962C8B-B14F-4D97-AF65-F5344CB8AC3E}">
        <p14:creationId xmlns:p14="http://schemas.microsoft.com/office/powerpoint/2010/main" val="1650702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21</a:t>
            </a:fld>
            <a:endParaRPr lang="en-US"/>
          </a:p>
        </p:txBody>
      </p:sp>
    </p:spTree>
    <p:extLst>
      <p:ext uri="{BB962C8B-B14F-4D97-AF65-F5344CB8AC3E}">
        <p14:creationId xmlns:p14="http://schemas.microsoft.com/office/powerpoint/2010/main" val="1267027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r>
              <a:rPr lang="en-GB" dirty="0" smtClean="0"/>
              <a:t>!</a:t>
            </a:r>
            <a:endParaRPr lang="en-GB" dirty="0" smtClean="0"/>
          </a:p>
        </p:txBody>
      </p:sp>
      <p:sp>
        <p:nvSpPr>
          <p:cNvPr id="4" name="Slide Number Placeholder 3"/>
          <p:cNvSpPr>
            <a:spLocks noGrp="1"/>
          </p:cNvSpPr>
          <p:nvPr>
            <p:ph type="sldNum" sz="quarter" idx="10"/>
          </p:nvPr>
        </p:nvSpPr>
        <p:spPr/>
        <p:txBody>
          <a:bodyPr/>
          <a:lstStyle/>
          <a:p>
            <a:fld id="{89386896-0B8F-4F53-AC0D-2C1ACB4E414C}" type="slidenum">
              <a:rPr lang="en-GB" smtClean="0"/>
              <a:t>22</a:t>
            </a:fld>
            <a:endParaRPr lang="en-GB"/>
          </a:p>
        </p:txBody>
      </p:sp>
    </p:spTree>
    <p:extLst>
      <p:ext uri="{BB962C8B-B14F-4D97-AF65-F5344CB8AC3E}">
        <p14:creationId xmlns:p14="http://schemas.microsoft.com/office/powerpoint/2010/main" val="4116890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23</a:t>
            </a:fld>
            <a:endParaRPr lang="en-US"/>
          </a:p>
        </p:txBody>
      </p:sp>
    </p:spTree>
    <p:extLst>
      <p:ext uri="{BB962C8B-B14F-4D97-AF65-F5344CB8AC3E}">
        <p14:creationId xmlns:p14="http://schemas.microsoft.com/office/powerpoint/2010/main" val="2319254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25</a:t>
            </a:fld>
            <a:endParaRPr lang="en-US"/>
          </a:p>
        </p:txBody>
      </p:sp>
    </p:spTree>
    <p:extLst>
      <p:ext uri="{BB962C8B-B14F-4D97-AF65-F5344CB8AC3E}">
        <p14:creationId xmlns:p14="http://schemas.microsoft.com/office/powerpoint/2010/main" val="1587246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CDB61E7-AB66-40CC-97DD-EFF984CDB7AB}" type="slidenum">
              <a:rPr lang="en-GB" smtClean="0"/>
              <a:pPr/>
              <a:t>26</a:t>
            </a:fld>
            <a:endParaRPr lang="en-GB"/>
          </a:p>
        </p:txBody>
      </p:sp>
    </p:spTree>
    <p:extLst>
      <p:ext uri="{BB962C8B-B14F-4D97-AF65-F5344CB8AC3E}">
        <p14:creationId xmlns:p14="http://schemas.microsoft.com/office/powerpoint/2010/main" val="4141383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9CDB61E7-AB66-40CC-97DD-EFF984CDB7AB}" type="slidenum">
              <a:rPr lang="en-GB" smtClean="0"/>
              <a:pPr/>
              <a:t>27</a:t>
            </a:fld>
            <a:endParaRPr lang="en-GB"/>
          </a:p>
        </p:txBody>
      </p:sp>
    </p:spTree>
    <p:extLst>
      <p:ext uri="{BB962C8B-B14F-4D97-AF65-F5344CB8AC3E}">
        <p14:creationId xmlns:p14="http://schemas.microsoft.com/office/powerpoint/2010/main" val="1233917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28</a:t>
            </a:fld>
            <a:endParaRPr lang="en-US"/>
          </a:p>
        </p:txBody>
      </p:sp>
    </p:spTree>
    <p:extLst>
      <p:ext uri="{BB962C8B-B14F-4D97-AF65-F5344CB8AC3E}">
        <p14:creationId xmlns:p14="http://schemas.microsoft.com/office/powerpoint/2010/main" val="2213581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88C648E7-3A21-4E05-9F45-05274052E9C8}" type="slidenum">
              <a:rPr lang="en-US" smtClean="0"/>
              <a:pPr/>
              <a:t>29</a:t>
            </a:fld>
            <a:endParaRPr lang="en-US"/>
          </a:p>
        </p:txBody>
      </p:sp>
    </p:spTree>
    <p:extLst>
      <p:ext uri="{BB962C8B-B14F-4D97-AF65-F5344CB8AC3E}">
        <p14:creationId xmlns:p14="http://schemas.microsoft.com/office/powerpoint/2010/main" val="1713788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30</a:t>
            </a:fld>
            <a:endParaRPr lang="en-US"/>
          </a:p>
        </p:txBody>
      </p:sp>
    </p:spTree>
    <p:extLst>
      <p:ext uri="{BB962C8B-B14F-4D97-AF65-F5344CB8AC3E}">
        <p14:creationId xmlns:p14="http://schemas.microsoft.com/office/powerpoint/2010/main" val="1562719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a:t>
            </a:fld>
            <a:endParaRPr lang="en-US"/>
          </a:p>
        </p:txBody>
      </p:sp>
    </p:spTree>
    <p:extLst>
      <p:ext uri="{BB962C8B-B14F-4D97-AF65-F5344CB8AC3E}">
        <p14:creationId xmlns:p14="http://schemas.microsoft.com/office/powerpoint/2010/main" val="3044905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b="0" i="0" u="none" strike="noStrike" kern="120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88C648E7-3A21-4E05-9F45-05274052E9C8}" type="slidenum">
              <a:rPr lang="en-US" smtClean="0"/>
              <a:pPr/>
              <a:t>31</a:t>
            </a:fld>
            <a:endParaRPr lang="en-US"/>
          </a:p>
        </p:txBody>
      </p:sp>
    </p:spTree>
    <p:extLst>
      <p:ext uri="{BB962C8B-B14F-4D97-AF65-F5344CB8AC3E}">
        <p14:creationId xmlns:p14="http://schemas.microsoft.com/office/powerpoint/2010/main" val="1562719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32</a:t>
            </a:fld>
            <a:endParaRPr lang="en-US"/>
          </a:p>
        </p:txBody>
      </p:sp>
    </p:spTree>
    <p:extLst>
      <p:ext uri="{BB962C8B-B14F-4D97-AF65-F5344CB8AC3E}">
        <p14:creationId xmlns:p14="http://schemas.microsoft.com/office/powerpoint/2010/main" val="2201921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33</a:t>
            </a:fld>
            <a:endParaRPr lang="en-US"/>
          </a:p>
        </p:txBody>
      </p:sp>
    </p:spTree>
    <p:extLst>
      <p:ext uri="{BB962C8B-B14F-4D97-AF65-F5344CB8AC3E}">
        <p14:creationId xmlns:p14="http://schemas.microsoft.com/office/powerpoint/2010/main" val="2201921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34</a:t>
            </a:fld>
            <a:endParaRPr lang="en-US"/>
          </a:p>
        </p:txBody>
      </p:sp>
    </p:spTree>
    <p:extLst>
      <p:ext uri="{BB962C8B-B14F-4D97-AF65-F5344CB8AC3E}">
        <p14:creationId xmlns:p14="http://schemas.microsoft.com/office/powerpoint/2010/main" val="3939093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35</a:t>
            </a:fld>
            <a:endParaRPr lang="en-US"/>
          </a:p>
        </p:txBody>
      </p:sp>
    </p:spTree>
    <p:extLst>
      <p:ext uri="{BB962C8B-B14F-4D97-AF65-F5344CB8AC3E}">
        <p14:creationId xmlns:p14="http://schemas.microsoft.com/office/powerpoint/2010/main" val="103869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37</a:t>
            </a:fld>
            <a:endParaRPr lang="en-US"/>
          </a:p>
        </p:txBody>
      </p:sp>
    </p:spTree>
    <p:extLst>
      <p:ext uri="{BB962C8B-B14F-4D97-AF65-F5344CB8AC3E}">
        <p14:creationId xmlns:p14="http://schemas.microsoft.com/office/powerpoint/2010/main" val="946221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C648E7-3A21-4E05-9F45-05274052E9C8}" type="slidenum">
              <a:rPr lang="en-US" smtClean="0"/>
              <a:pPr/>
              <a:t>38</a:t>
            </a:fld>
            <a:endParaRPr lang="en-US"/>
          </a:p>
        </p:txBody>
      </p:sp>
    </p:spTree>
    <p:extLst>
      <p:ext uri="{BB962C8B-B14F-4D97-AF65-F5344CB8AC3E}">
        <p14:creationId xmlns:p14="http://schemas.microsoft.com/office/powerpoint/2010/main" val="9639998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39</a:t>
            </a:fld>
            <a:endParaRPr lang="en-US"/>
          </a:p>
        </p:txBody>
      </p:sp>
    </p:spTree>
    <p:extLst>
      <p:ext uri="{BB962C8B-B14F-4D97-AF65-F5344CB8AC3E}">
        <p14:creationId xmlns:p14="http://schemas.microsoft.com/office/powerpoint/2010/main" val="17625432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C648E7-3A21-4E05-9F45-05274052E9C8}" type="slidenum">
              <a:rPr lang="en-US" smtClean="0"/>
              <a:pPr/>
              <a:t>40</a:t>
            </a:fld>
            <a:endParaRPr lang="en-US"/>
          </a:p>
        </p:txBody>
      </p:sp>
    </p:spTree>
    <p:extLst>
      <p:ext uri="{BB962C8B-B14F-4D97-AF65-F5344CB8AC3E}">
        <p14:creationId xmlns:p14="http://schemas.microsoft.com/office/powerpoint/2010/main" val="8825583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C648E7-3A21-4E05-9F45-05274052E9C8}" type="slidenum">
              <a:rPr lang="en-US" smtClean="0"/>
              <a:pPr/>
              <a:t>41</a:t>
            </a:fld>
            <a:endParaRPr lang="en-US"/>
          </a:p>
        </p:txBody>
      </p:sp>
    </p:spTree>
    <p:extLst>
      <p:ext uri="{BB962C8B-B14F-4D97-AF65-F5344CB8AC3E}">
        <p14:creationId xmlns:p14="http://schemas.microsoft.com/office/powerpoint/2010/main" val="304497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a:t>
            </a:fld>
            <a:endParaRPr lang="en-US"/>
          </a:p>
        </p:txBody>
      </p:sp>
    </p:spTree>
    <p:extLst>
      <p:ext uri="{BB962C8B-B14F-4D97-AF65-F5344CB8AC3E}">
        <p14:creationId xmlns:p14="http://schemas.microsoft.com/office/powerpoint/2010/main" val="36234438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C648E7-3A21-4E05-9F45-05274052E9C8}" type="slidenum">
              <a:rPr lang="en-US" smtClean="0"/>
              <a:pPr/>
              <a:t>42</a:t>
            </a:fld>
            <a:endParaRPr lang="en-US"/>
          </a:p>
        </p:txBody>
      </p:sp>
    </p:spTree>
    <p:extLst>
      <p:ext uri="{BB962C8B-B14F-4D97-AF65-F5344CB8AC3E}">
        <p14:creationId xmlns:p14="http://schemas.microsoft.com/office/powerpoint/2010/main" val="974941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43</a:t>
            </a:fld>
            <a:endParaRPr lang="en-US"/>
          </a:p>
        </p:txBody>
      </p:sp>
    </p:spTree>
    <p:extLst>
      <p:ext uri="{BB962C8B-B14F-4D97-AF65-F5344CB8AC3E}">
        <p14:creationId xmlns:p14="http://schemas.microsoft.com/office/powerpoint/2010/main" val="4105560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C648E7-3A21-4E05-9F45-05274052E9C8}" type="slidenum">
              <a:rPr lang="en-US" smtClean="0"/>
              <a:pPr/>
              <a:t>44</a:t>
            </a:fld>
            <a:endParaRPr lang="en-US"/>
          </a:p>
        </p:txBody>
      </p:sp>
    </p:spTree>
    <p:extLst>
      <p:ext uri="{BB962C8B-B14F-4D97-AF65-F5344CB8AC3E}">
        <p14:creationId xmlns:p14="http://schemas.microsoft.com/office/powerpoint/2010/main" val="286073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5</a:t>
            </a:fld>
            <a:endParaRPr lang="en-US"/>
          </a:p>
        </p:txBody>
      </p:sp>
    </p:spTree>
    <p:extLst>
      <p:ext uri="{BB962C8B-B14F-4D97-AF65-F5344CB8AC3E}">
        <p14:creationId xmlns:p14="http://schemas.microsoft.com/office/powerpoint/2010/main" val="102059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6</a:t>
            </a:fld>
            <a:endParaRPr lang="en-US"/>
          </a:p>
        </p:txBody>
      </p:sp>
    </p:spTree>
    <p:extLst>
      <p:ext uri="{BB962C8B-B14F-4D97-AF65-F5344CB8AC3E}">
        <p14:creationId xmlns:p14="http://schemas.microsoft.com/office/powerpoint/2010/main" val="1089737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7</a:t>
            </a:fld>
            <a:endParaRPr lang="en-US"/>
          </a:p>
        </p:txBody>
      </p:sp>
    </p:spTree>
    <p:extLst>
      <p:ext uri="{BB962C8B-B14F-4D97-AF65-F5344CB8AC3E}">
        <p14:creationId xmlns:p14="http://schemas.microsoft.com/office/powerpoint/2010/main" val="67092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8</a:t>
            </a:fld>
            <a:endParaRPr lang="en-US"/>
          </a:p>
        </p:txBody>
      </p:sp>
    </p:spTree>
    <p:extLst>
      <p:ext uri="{BB962C8B-B14F-4D97-AF65-F5344CB8AC3E}">
        <p14:creationId xmlns:p14="http://schemas.microsoft.com/office/powerpoint/2010/main" val="201302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5950" y="211138"/>
            <a:ext cx="2071688" cy="1554162"/>
          </a:xfrm>
        </p:spPr>
      </p:sp>
      <p:sp>
        <p:nvSpPr>
          <p:cNvPr id="3" name="Notes Placeholder 2"/>
          <p:cNvSpPr>
            <a:spLocks noGrp="1"/>
          </p:cNvSpPr>
          <p:nvPr>
            <p:ph type="body" idx="1"/>
          </p:nvPr>
        </p:nvSpPr>
        <p:spPr>
          <a:xfrm>
            <a:off x="679768" y="1866976"/>
            <a:ext cx="5438140" cy="7315247"/>
          </a:xfrm>
        </p:spPr>
        <p:txBody>
          <a:bodyPr/>
          <a:lstStyle/>
          <a:p>
            <a:endParaRPr lang="en-GB" b="0" dirty="0" smtClean="0"/>
          </a:p>
        </p:txBody>
      </p:sp>
      <p:sp>
        <p:nvSpPr>
          <p:cNvPr id="4" name="Slide Number Placeholder 3"/>
          <p:cNvSpPr>
            <a:spLocks noGrp="1"/>
          </p:cNvSpPr>
          <p:nvPr>
            <p:ph type="sldNum" sz="quarter" idx="10"/>
          </p:nvPr>
        </p:nvSpPr>
        <p:spPr/>
        <p:txBody>
          <a:bodyPr/>
          <a:lstStyle/>
          <a:p>
            <a:fld id="{88C648E7-3A21-4E05-9F45-05274052E9C8}" type="slidenum">
              <a:rPr lang="en-US" smtClean="0"/>
              <a:pPr/>
              <a:t>9</a:t>
            </a:fld>
            <a:endParaRPr lang="en-US"/>
          </a:p>
        </p:txBody>
      </p:sp>
    </p:spTree>
    <p:extLst>
      <p:ext uri="{BB962C8B-B14F-4D97-AF65-F5344CB8AC3E}">
        <p14:creationId xmlns:p14="http://schemas.microsoft.com/office/powerpoint/2010/main" val="205783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9144000" cy="6858000"/>
            <a:chOff x="0" y="0"/>
            <a:chExt cx="5760" cy="4320"/>
          </a:xfrm>
        </p:grpSpPr>
        <p:sp>
          <p:nvSpPr>
            <p:cNvPr id="9933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933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grpSp>
          <p:nvGrpSpPr>
            <p:cNvPr id="99333" name="Group 5"/>
            <p:cNvGrpSpPr>
              <a:grpSpLocks/>
            </p:cNvGrpSpPr>
            <p:nvPr/>
          </p:nvGrpSpPr>
          <p:grpSpPr bwMode="auto">
            <a:xfrm>
              <a:off x="0" y="672"/>
              <a:ext cx="1806" cy="1989"/>
              <a:chOff x="0" y="672"/>
              <a:chExt cx="1806" cy="1989"/>
            </a:xfrm>
          </p:grpSpPr>
          <p:sp>
            <p:nvSpPr>
              <p:cNvPr id="9933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3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4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4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grpSp>
      </p:grpSp>
      <p:sp>
        <p:nvSpPr>
          <p:cNvPr id="99344"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99345" name="Rectangle 17"/>
          <p:cNvSpPr>
            <a:spLocks noGrp="1" noChangeArrowheads="1"/>
          </p:cNvSpPr>
          <p:nvPr>
            <p:ph type="ftr" sz="quarter" idx="3"/>
          </p:nvPr>
        </p:nvSpPr>
        <p:spPr/>
        <p:txBody>
          <a:bodyPr/>
          <a:lstStyle>
            <a:lvl1pPr>
              <a:defRPr/>
            </a:lvl1pPr>
          </a:lstStyle>
          <a:p>
            <a:endParaRPr lang="en-US"/>
          </a:p>
        </p:txBody>
      </p:sp>
      <p:sp>
        <p:nvSpPr>
          <p:cNvPr id="99346" name="Rectangle 18"/>
          <p:cNvSpPr>
            <a:spLocks noGrp="1" noChangeArrowheads="1"/>
          </p:cNvSpPr>
          <p:nvPr>
            <p:ph type="sldNum" sz="quarter" idx="4"/>
          </p:nvPr>
        </p:nvSpPr>
        <p:spPr/>
        <p:txBody>
          <a:bodyPr/>
          <a:lstStyle>
            <a:lvl1pPr>
              <a:defRPr/>
            </a:lvl1pPr>
          </a:lstStyle>
          <a:p>
            <a:fld id="{928B8021-518E-4444-803D-6368375A8850}" type="slidenum">
              <a:rPr lang="en-US"/>
              <a:pPr/>
              <a:t>‹#›</a:t>
            </a:fld>
            <a:endParaRPr lang="en-US"/>
          </a:p>
        </p:txBody>
      </p:sp>
      <p:sp>
        <p:nvSpPr>
          <p:cNvPr id="99347" name="Rectangle 19"/>
          <p:cNvSpPr>
            <a:spLocks noGrp="1" noChangeArrowheads="1"/>
          </p:cNvSpPr>
          <p:nvPr>
            <p:ph type="ctrTitle"/>
          </p:nvPr>
        </p:nvSpPr>
        <p:spPr>
          <a:xfrm>
            <a:off x="2971800" y="1828800"/>
            <a:ext cx="6019800" cy="2209800"/>
          </a:xfrm>
        </p:spPr>
        <p:txBody>
          <a:bodyPr/>
          <a:lstStyle>
            <a:lvl1pPr>
              <a:defRPr sz="4616">
                <a:solidFill>
                  <a:srgbClr val="FFFFFF"/>
                </a:solidFill>
              </a:defRPr>
            </a:lvl1pPr>
          </a:lstStyle>
          <a:p>
            <a:r>
              <a:rPr lang="en-US"/>
              <a:t>Click to edit Master title style</a:t>
            </a:r>
          </a:p>
        </p:txBody>
      </p:sp>
      <p:sp>
        <p:nvSpPr>
          <p:cNvPr id="993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139"/>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B33B30B-0559-45AF-BD4C-0A67DCE494A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31523"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0FD6A94-7B7B-45BC-B182-11493A102A1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981200"/>
            <a:ext cx="8229600" cy="3886200"/>
          </a:xfrm>
        </p:spPr>
        <p:txBody>
          <a:bodyPr/>
          <a:lstStyle/>
          <a:p>
            <a:endParaRPr lang="en-GB"/>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A33EFEC2-447E-47B5-82EC-485651B8DD4A}"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57188" y="1214422"/>
            <a:ext cx="8286750" cy="4714908"/>
          </a:xfrm>
          <a:prstGeom prst="rect">
            <a:avLst/>
          </a:prstGeom>
        </p:spPr>
        <p:txBody>
          <a:bodyPr/>
          <a:lstStyle>
            <a:lvl1pPr>
              <a:buNone/>
              <a:defRPr sz="2800">
                <a:solidFill>
                  <a:srgbClr val="658080"/>
                </a:solidFill>
                <a:latin typeface="Arial" pitchFamily="34" charset="0"/>
                <a:cs typeface="Arial" pitchFamily="34" charset="0"/>
              </a:defRPr>
            </a:lvl1pPr>
            <a:lvl2pPr>
              <a:buFont typeface="Arial" pitchFamily="34" charset="0"/>
              <a:buChar char="•"/>
              <a:defRPr sz="2400">
                <a:solidFill>
                  <a:srgbClr val="658080"/>
                </a:solidFill>
                <a:latin typeface="Arial" pitchFamily="34" charset="0"/>
                <a:cs typeface="Arial" pitchFamily="34" charset="0"/>
              </a:defRPr>
            </a:lvl2pPr>
            <a:lvl3pPr>
              <a:buFont typeface="Arial" pitchFamily="34" charset="0"/>
              <a:buChar char="–"/>
              <a:defRPr sz="1800">
                <a:solidFill>
                  <a:srgbClr val="658080"/>
                </a:solidFill>
                <a:latin typeface="Arial" pitchFamily="34" charset="0"/>
                <a:cs typeface="Arial" pitchFamily="34" charset="0"/>
              </a:defRPr>
            </a:lvl3pPr>
            <a:lvl4pPr>
              <a:buFont typeface="Arial" pitchFamily="34" charset="0"/>
              <a:buChar char="–"/>
              <a:defRPr sz="1400">
                <a:solidFill>
                  <a:srgbClr val="658080"/>
                </a:solidFill>
                <a:latin typeface="Arial" pitchFamily="34" charset="0"/>
                <a:cs typeface="Arial" pitchFamily="34" charset="0"/>
              </a:defRPr>
            </a:lvl4pPr>
            <a:lvl5pPr>
              <a:buFont typeface="Arial" pitchFamily="34" charset="0"/>
              <a:buChar char="•"/>
              <a:defRPr>
                <a:solidFill>
                  <a:srgbClr val="677D8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1"/>
          </p:nvPr>
        </p:nvSpPr>
        <p:spPr>
          <a:xfrm>
            <a:off x="357158" y="357166"/>
            <a:ext cx="8286808" cy="500043"/>
          </a:xfrm>
          <a:prstGeom prst="rect">
            <a:avLst/>
          </a:prstGeom>
        </p:spPr>
        <p:txBody>
          <a:bodyPr/>
          <a:lstStyle>
            <a:lvl1pPr>
              <a:buNone/>
              <a:defRPr sz="2800" b="1">
                <a:solidFill>
                  <a:srgbClr val="004090"/>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68635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32371F7-CEE0-4AF0-87BE-4D51F1612E4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3692"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3BB0EA1-6604-4695-83C9-111488B4725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1602B4F-3055-4CC8-93F0-6C29671ADA64}"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F0189C7-E73C-4E91-B7B7-8041E4B4D174}"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139ACA1-5F09-4DE5-83C0-43B1BA6C5F0F}"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39B2B38-D11A-4162-A07D-19CF903C6249}"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1846" b="1"/>
            </a:lvl1pPr>
          </a:lstStyle>
          <a:p>
            <a:r>
              <a:rPr lang="en-US" smtClean="0"/>
              <a:t>Click to edit Master title style</a:t>
            </a:r>
            <a:endParaRPr lang="en-GB"/>
          </a:p>
        </p:txBody>
      </p:sp>
      <p:sp>
        <p:nvSpPr>
          <p:cNvPr id="3" name="Content Placeholder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EA8A4E89-24C6-42F1-85B8-DFB8A3A8820C}"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846"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GB"/>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B331C36-0522-4F0A-BB7D-8449E7C99AB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8"/>
            </a:lvl1pPr>
          </a:lstStyle>
          <a:p>
            <a:endParaRPr lang="en-US"/>
          </a:p>
        </p:txBody>
      </p:sp>
      <p:sp>
        <p:nvSpPr>
          <p:cNvPr id="983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108">
                <a:latin typeface="Arial Black" pitchFamily="34" charset="0"/>
              </a:defRPr>
            </a:lvl1pPr>
          </a:lstStyle>
          <a:p>
            <a:fld id="{54BE24D9-E976-4E65-98A0-3A8F250EA8A5}" type="slidenum">
              <a:rPr lang="en-US"/>
              <a:pPr/>
              <a:t>‹#›</a:t>
            </a:fld>
            <a:endParaRPr lang="en-US"/>
          </a:p>
        </p:txBody>
      </p:sp>
      <p:grpSp>
        <p:nvGrpSpPr>
          <p:cNvPr id="98308" name="Group 4"/>
          <p:cNvGrpSpPr>
            <a:grpSpLocks/>
          </p:cNvGrpSpPr>
          <p:nvPr/>
        </p:nvGrpSpPr>
        <p:grpSpPr bwMode="auto">
          <a:xfrm>
            <a:off x="0" y="0"/>
            <a:ext cx="9144000" cy="546100"/>
            <a:chOff x="0" y="0"/>
            <a:chExt cx="5760" cy="344"/>
          </a:xfrm>
        </p:grpSpPr>
        <p:sp>
          <p:nvSpPr>
            <p:cNvPr id="9830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831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GB" sz="2215">
                <a:latin typeface="Times New Roman" pitchFamily="18" charset="0"/>
              </a:endParaRPr>
            </a:p>
          </p:txBody>
        </p:sp>
        <p:sp>
          <p:nvSpPr>
            <p:cNvPr id="9831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831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GB">
                <a:solidFill>
                  <a:schemeClr val="accent2"/>
                </a:solidFill>
              </a:endParaRPr>
            </a:p>
          </p:txBody>
        </p:sp>
      </p:grpSp>
      <p:sp>
        <p:nvSpPr>
          <p:cNvPr id="98318"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8319"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108"/>
            </a:lvl1pPr>
          </a:lstStyle>
          <a:p>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l" rtl="0" fontAlgn="base">
        <a:spcBef>
          <a:spcPct val="0"/>
        </a:spcBef>
        <a:spcAft>
          <a:spcPct val="0"/>
        </a:spcAft>
        <a:defRPr sz="4062">
          <a:solidFill>
            <a:schemeClr val="tx1"/>
          </a:solidFill>
          <a:latin typeface="+mj-lt"/>
          <a:ea typeface="+mj-ea"/>
          <a:cs typeface="+mj-cs"/>
        </a:defRPr>
      </a:lvl1pPr>
      <a:lvl2pPr algn="l" rtl="0" fontAlgn="base">
        <a:spcBef>
          <a:spcPct val="0"/>
        </a:spcBef>
        <a:spcAft>
          <a:spcPct val="0"/>
        </a:spcAft>
        <a:defRPr sz="4062">
          <a:solidFill>
            <a:schemeClr val="tx1"/>
          </a:solidFill>
          <a:latin typeface="Arial" charset="0"/>
          <a:cs typeface="Arial" charset="0"/>
        </a:defRPr>
      </a:lvl2pPr>
      <a:lvl3pPr algn="l" rtl="0" fontAlgn="base">
        <a:spcBef>
          <a:spcPct val="0"/>
        </a:spcBef>
        <a:spcAft>
          <a:spcPct val="0"/>
        </a:spcAft>
        <a:defRPr sz="4062">
          <a:solidFill>
            <a:schemeClr val="tx1"/>
          </a:solidFill>
          <a:latin typeface="Arial" charset="0"/>
          <a:cs typeface="Arial" charset="0"/>
        </a:defRPr>
      </a:lvl3pPr>
      <a:lvl4pPr algn="l" rtl="0" fontAlgn="base">
        <a:spcBef>
          <a:spcPct val="0"/>
        </a:spcBef>
        <a:spcAft>
          <a:spcPct val="0"/>
        </a:spcAft>
        <a:defRPr sz="4062">
          <a:solidFill>
            <a:schemeClr val="tx1"/>
          </a:solidFill>
          <a:latin typeface="Arial" charset="0"/>
          <a:cs typeface="Arial" charset="0"/>
        </a:defRPr>
      </a:lvl4pPr>
      <a:lvl5pPr algn="l" rtl="0" fontAlgn="base">
        <a:spcBef>
          <a:spcPct val="0"/>
        </a:spcBef>
        <a:spcAft>
          <a:spcPct val="0"/>
        </a:spcAft>
        <a:defRPr sz="4062">
          <a:solidFill>
            <a:schemeClr val="tx1"/>
          </a:solidFill>
          <a:latin typeface="Arial" charset="0"/>
          <a:cs typeface="Arial" charset="0"/>
        </a:defRPr>
      </a:lvl5pPr>
      <a:lvl6pPr marL="422041" algn="l" rtl="0" fontAlgn="base">
        <a:spcBef>
          <a:spcPct val="0"/>
        </a:spcBef>
        <a:spcAft>
          <a:spcPct val="0"/>
        </a:spcAft>
        <a:defRPr sz="4062">
          <a:solidFill>
            <a:schemeClr val="tx1"/>
          </a:solidFill>
          <a:latin typeface="Arial" charset="0"/>
          <a:cs typeface="Arial" charset="0"/>
        </a:defRPr>
      </a:lvl6pPr>
      <a:lvl7pPr marL="844083" algn="l" rtl="0" fontAlgn="base">
        <a:spcBef>
          <a:spcPct val="0"/>
        </a:spcBef>
        <a:spcAft>
          <a:spcPct val="0"/>
        </a:spcAft>
        <a:defRPr sz="4062">
          <a:solidFill>
            <a:schemeClr val="tx1"/>
          </a:solidFill>
          <a:latin typeface="Arial" charset="0"/>
          <a:cs typeface="Arial" charset="0"/>
        </a:defRPr>
      </a:lvl7pPr>
      <a:lvl8pPr marL="1266124" algn="l" rtl="0" fontAlgn="base">
        <a:spcBef>
          <a:spcPct val="0"/>
        </a:spcBef>
        <a:spcAft>
          <a:spcPct val="0"/>
        </a:spcAft>
        <a:defRPr sz="4062">
          <a:solidFill>
            <a:schemeClr val="tx1"/>
          </a:solidFill>
          <a:latin typeface="Arial" charset="0"/>
          <a:cs typeface="Arial" charset="0"/>
        </a:defRPr>
      </a:lvl8pPr>
      <a:lvl9pPr marL="1688165" algn="l" rtl="0" fontAlgn="base">
        <a:spcBef>
          <a:spcPct val="0"/>
        </a:spcBef>
        <a:spcAft>
          <a:spcPct val="0"/>
        </a:spcAft>
        <a:defRPr sz="4062">
          <a:solidFill>
            <a:schemeClr val="tx1"/>
          </a:solidFill>
          <a:latin typeface="Arial" charset="0"/>
          <a:cs typeface="Arial" charset="0"/>
        </a:defRPr>
      </a:lvl9pPr>
    </p:titleStyle>
    <p:bodyStyle>
      <a:lvl1pPr marL="316531" indent="-316531" algn="l" rtl="0" fontAlgn="base">
        <a:spcBef>
          <a:spcPct val="20000"/>
        </a:spcBef>
        <a:spcAft>
          <a:spcPct val="0"/>
        </a:spcAft>
        <a:buClr>
          <a:schemeClr val="bg2"/>
        </a:buClr>
        <a:buSzPct val="75000"/>
        <a:buFont typeface="Wingdings" pitchFamily="2" charset="2"/>
        <a:buChar char="n"/>
        <a:defRPr sz="2954">
          <a:solidFill>
            <a:schemeClr val="tx1"/>
          </a:solidFill>
          <a:latin typeface="+mn-lt"/>
          <a:ea typeface="+mn-ea"/>
          <a:cs typeface="+mn-cs"/>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the%20long%20walk%20cut.wmv"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2910277" y="1833746"/>
            <a:ext cx="5948003" cy="1456168"/>
          </a:xfrm>
          <a:prstGeom prst="rect">
            <a:avLst/>
          </a:prstGeom>
          <a:noFill/>
          <a:ln w="9525">
            <a:noFill/>
            <a:miter lim="800000"/>
            <a:headEnd/>
            <a:tailEnd/>
          </a:ln>
          <a:effectLst/>
        </p:spPr>
        <p:txBody>
          <a:bodyPr wrap="square">
            <a:spAutoFit/>
          </a:bodyPr>
          <a:lstStyle/>
          <a:p>
            <a:r>
              <a:rPr lang="en-GB" sz="2954" b="1" dirty="0">
                <a:solidFill>
                  <a:schemeClr val="bg1"/>
                </a:solidFill>
              </a:rPr>
              <a:t>GRAMMAR FOR WRITING</a:t>
            </a:r>
          </a:p>
          <a:p>
            <a:r>
              <a:rPr lang="en-GB" sz="2954" b="1" dirty="0">
                <a:solidFill>
                  <a:schemeClr val="bg1"/>
                </a:solidFill>
              </a:rPr>
              <a:t>Choice and Control</a:t>
            </a:r>
            <a:r>
              <a:rPr lang="en-GB" sz="2954" b="1" dirty="0" smtClean="0"/>
              <a:t>.</a:t>
            </a:r>
          </a:p>
          <a:p>
            <a:r>
              <a:rPr lang="en-GB" sz="2954" b="1" dirty="0" smtClean="0">
                <a:solidFill>
                  <a:schemeClr val="bg1"/>
                </a:solidFill>
              </a:rPr>
              <a:t>CPD Day 4</a:t>
            </a:r>
            <a:endParaRPr lang="en-GB" sz="2954" dirty="0">
              <a:solidFill>
                <a:schemeClr val="bg1"/>
              </a:solidFill>
            </a:endParaRPr>
          </a:p>
        </p:txBody>
      </p:sp>
      <p:pic>
        <p:nvPicPr>
          <p:cNvPr id="13317" name="Picture 5" descr="UniLogo"/>
          <p:cNvPicPr>
            <a:picLocks noChangeAspect="1" noChangeArrowheads="1"/>
          </p:cNvPicPr>
          <p:nvPr/>
        </p:nvPicPr>
        <p:blipFill>
          <a:blip r:embed="rId3" cstate="print"/>
          <a:srcRect/>
          <a:stretch>
            <a:fillRect/>
          </a:stretch>
        </p:blipFill>
        <p:spPr bwMode="auto">
          <a:xfrm>
            <a:off x="7077826" y="5539169"/>
            <a:ext cx="1661746" cy="685800"/>
          </a:xfrm>
          <a:prstGeom prst="rect">
            <a:avLst/>
          </a:prstGeom>
          <a:noFill/>
          <a:ln w="9525">
            <a:noFill/>
            <a:miter lim="800000"/>
            <a:headEnd/>
            <a:tailEnd/>
          </a:ln>
        </p:spPr>
      </p:pic>
      <p:sp>
        <p:nvSpPr>
          <p:cNvPr id="4" name="TextBox 3"/>
          <p:cNvSpPr txBox="1"/>
          <p:nvPr/>
        </p:nvSpPr>
        <p:spPr>
          <a:xfrm>
            <a:off x="2527774" y="4550027"/>
            <a:ext cx="4879765" cy="490134"/>
          </a:xfrm>
          <a:prstGeom prst="rect">
            <a:avLst/>
          </a:prstGeom>
          <a:noFill/>
        </p:spPr>
        <p:txBody>
          <a:bodyPr wrap="square" rtlCol="0">
            <a:spAutoFit/>
          </a:bodyPr>
          <a:lstStyle/>
          <a:p>
            <a:pPr algn="ctr"/>
            <a:endParaRPr lang="en-GB" sz="2585"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64" y="5539169"/>
            <a:ext cx="1654361" cy="602097"/>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628800"/>
            <a:ext cx="8286750" cy="4714908"/>
          </a:xfrm>
        </p:spPr>
        <p:txBody>
          <a:bodyPr/>
          <a:lstStyle/>
          <a:p>
            <a:pPr marL="457200" indent="-457200">
              <a:buFont typeface="Arial" panose="020B0604020202020204" pitchFamily="34" charset="0"/>
              <a:buChar char="•"/>
            </a:pPr>
            <a:r>
              <a:rPr lang="en-GB" dirty="0" smtClean="0"/>
              <a:t>Choosing texts that engage the imagination or stimulate ideas</a:t>
            </a:r>
          </a:p>
          <a:p>
            <a:pPr marL="0" indent="0"/>
            <a:r>
              <a:rPr lang="en-GB" dirty="0" smtClean="0"/>
              <a:t> </a:t>
            </a:r>
            <a:endParaRPr lang="en-GB" dirty="0"/>
          </a:p>
          <a:p>
            <a:pPr marL="457200" indent="-457200">
              <a:buFont typeface="Arial" panose="020B0604020202020204" pitchFamily="34" charset="0"/>
              <a:buChar char="•"/>
            </a:pPr>
            <a:r>
              <a:rPr lang="en-GB" dirty="0" smtClean="0"/>
              <a:t>Identifying how effects have been created grammatically to focus the grammar teaching</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Planning grammar activities which will support children’s understanding and independent application when creating their own texts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
        <p:nvSpPr>
          <p:cNvPr id="3" name="Text Placeholder 2"/>
          <p:cNvSpPr>
            <a:spLocks noGrp="1"/>
          </p:cNvSpPr>
          <p:nvPr>
            <p:ph type="body" sz="quarter" idx="11"/>
          </p:nvPr>
        </p:nvSpPr>
        <p:spPr>
          <a:xfrm>
            <a:off x="323528" y="764704"/>
            <a:ext cx="8286808" cy="623562"/>
          </a:xfrm>
        </p:spPr>
        <p:txBody>
          <a:bodyPr/>
          <a:lstStyle/>
          <a:p>
            <a:r>
              <a:rPr lang="en-GB" dirty="0" smtClean="0"/>
              <a:t>Overview of the session</a:t>
            </a:r>
          </a:p>
        </p:txBody>
      </p:sp>
    </p:spTree>
    <p:extLst>
      <p:ext uri="{BB962C8B-B14F-4D97-AF65-F5344CB8AC3E}">
        <p14:creationId xmlns:p14="http://schemas.microsoft.com/office/powerpoint/2010/main" val="175924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1988840"/>
            <a:ext cx="8286750" cy="4300530"/>
          </a:xfrm>
        </p:spPr>
        <p:txBody>
          <a:bodyPr/>
          <a:lstStyle/>
          <a:p>
            <a:pPr marL="457200" indent="-457200">
              <a:buFont typeface="Arial" panose="020B0604020202020204" pitchFamily="34" charset="0"/>
              <a:buChar char="•"/>
            </a:pPr>
            <a:r>
              <a:rPr lang="en-GB" dirty="0" smtClean="0"/>
              <a:t>Read the story</a:t>
            </a:r>
          </a:p>
          <a:p>
            <a:pPr marL="457200" indent="-457200">
              <a:buFont typeface="Arial" panose="020B0604020202020204" pitchFamily="34" charset="0"/>
              <a:buChar char="•"/>
            </a:pPr>
            <a:r>
              <a:rPr lang="en-GB" dirty="0">
                <a:hlinkClick r:id="rId3" action="ppaction://hlinkfile"/>
              </a:rPr>
              <a:t>What  is really important about this text? </a:t>
            </a:r>
            <a:endParaRPr lang="en-GB" dirty="0"/>
          </a:p>
          <a:p>
            <a:pPr marL="457200" indent="-457200">
              <a:buFont typeface="Arial" panose="020B0604020202020204" pitchFamily="34" charset="0"/>
              <a:buChar char="•"/>
            </a:pPr>
            <a:endParaRPr lang="en-GB" dirty="0"/>
          </a:p>
        </p:txBody>
      </p:sp>
      <p:sp>
        <p:nvSpPr>
          <p:cNvPr id="3" name="Text Placeholder 2"/>
          <p:cNvSpPr>
            <a:spLocks noGrp="1"/>
          </p:cNvSpPr>
          <p:nvPr>
            <p:ph type="body" sz="quarter" idx="11"/>
          </p:nvPr>
        </p:nvSpPr>
        <p:spPr/>
        <p:txBody>
          <a:bodyPr/>
          <a:lstStyle/>
          <a:p>
            <a:r>
              <a:rPr lang="en-GB" dirty="0" smtClean="0"/>
              <a:t>The Long Walk </a:t>
            </a:r>
          </a:p>
          <a:p>
            <a:r>
              <a:rPr lang="en-GB" sz="2400" i="1" dirty="0" smtClean="0"/>
              <a:t>The Fib and Other Stories </a:t>
            </a:r>
            <a:r>
              <a:rPr lang="en-GB" sz="2400" dirty="0" smtClean="0"/>
              <a:t>by George Layton</a:t>
            </a:r>
          </a:p>
          <a:p>
            <a:r>
              <a:rPr lang="en-GB" sz="2400" i="1" dirty="0"/>
              <a:t>d</a:t>
            </a:r>
            <a:r>
              <a:rPr lang="en-GB" sz="2400" i="1" dirty="0" smtClean="0"/>
              <a:t>era.ioe.ac.uk/4825/4/nls_y6t2exunits075202narr2.pdf</a:t>
            </a:r>
            <a:endParaRPr lang="en-GB" sz="2400" i="1" dirty="0"/>
          </a:p>
        </p:txBody>
      </p:sp>
    </p:spTree>
    <p:extLst>
      <p:ext uri="{BB962C8B-B14F-4D97-AF65-F5344CB8AC3E}">
        <p14:creationId xmlns:p14="http://schemas.microsoft.com/office/powerpoint/2010/main" val="963771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Arial" panose="020B0604020202020204" pitchFamily="34" charset="0"/>
              <a:buChar char="•"/>
            </a:pPr>
            <a:r>
              <a:rPr lang="en-GB" dirty="0" smtClean="0"/>
              <a:t>Noticing the impact or effect of the text</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Identifying how those effects have been created by the writing</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Noting specific examples</a:t>
            </a:r>
            <a:endParaRPr lang="en-GB" dirty="0"/>
          </a:p>
        </p:txBody>
      </p:sp>
      <p:sp>
        <p:nvSpPr>
          <p:cNvPr id="3" name="Text Placeholder 2"/>
          <p:cNvSpPr>
            <a:spLocks noGrp="1"/>
          </p:cNvSpPr>
          <p:nvPr>
            <p:ph type="body" sz="quarter" idx="11"/>
          </p:nvPr>
        </p:nvSpPr>
        <p:spPr/>
        <p:txBody>
          <a:bodyPr/>
          <a:lstStyle/>
          <a:p>
            <a:r>
              <a:rPr lang="en-GB" dirty="0" err="1" smtClean="0"/>
              <a:t>Writerly</a:t>
            </a:r>
            <a:r>
              <a:rPr lang="en-GB" dirty="0" smtClean="0"/>
              <a:t> Knowledge Charts</a:t>
            </a:r>
            <a:endParaRPr lang="en-GB" dirty="0"/>
          </a:p>
        </p:txBody>
      </p:sp>
    </p:spTree>
    <p:extLst>
      <p:ext uri="{BB962C8B-B14F-4D97-AF65-F5344CB8AC3E}">
        <p14:creationId xmlns:p14="http://schemas.microsoft.com/office/powerpoint/2010/main" val="403764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smtClean="0"/>
          </a:p>
          <a:p>
            <a:pPr marL="457200" indent="-457200">
              <a:buFont typeface="Arial" panose="020B0604020202020204" pitchFamily="34" charset="0"/>
              <a:buChar char="•"/>
            </a:pPr>
            <a:r>
              <a:rPr lang="en-GB" dirty="0" smtClean="0"/>
              <a:t>Noticing, exploring and discussing the effect of the grammar in the text</a:t>
            </a:r>
          </a:p>
          <a:p>
            <a:pPr marL="457200" indent="-457200">
              <a:buFont typeface="Arial" panose="020B0604020202020204" pitchFamily="34" charset="0"/>
              <a:buChar char="•"/>
            </a:pPr>
            <a:r>
              <a:rPr lang="en-GB" dirty="0" smtClean="0"/>
              <a:t>Learning about and playing with the construction</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Practising, discussing and evaluating the effect</a:t>
            </a:r>
          </a:p>
          <a:p>
            <a:pPr marL="457200" indent="-457200">
              <a:buFont typeface="Arial" panose="020B0604020202020204" pitchFamily="34" charset="0"/>
              <a:buChar char="•"/>
            </a:pPr>
            <a:r>
              <a:rPr lang="en-GB" dirty="0" smtClean="0"/>
              <a:t>Applying independently to create meaning</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
        <p:nvSpPr>
          <p:cNvPr id="3" name="Text Placeholder 2"/>
          <p:cNvSpPr>
            <a:spLocks noGrp="1"/>
          </p:cNvSpPr>
          <p:nvPr>
            <p:ph type="body" sz="quarter" idx="11"/>
          </p:nvPr>
        </p:nvSpPr>
        <p:spPr/>
        <p:txBody>
          <a:bodyPr/>
          <a:lstStyle/>
          <a:p>
            <a:r>
              <a:rPr lang="en-GB" dirty="0" smtClean="0"/>
              <a:t>Planning a sequence of grammar activities that includes:</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223946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281"/>
            <a:ext cx="8368811" cy="1055077"/>
          </a:xfrm>
        </p:spPr>
        <p:txBody>
          <a:bodyPr/>
          <a:lstStyle/>
          <a:p>
            <a:pPr algn="l"/>
            <a:r>
              <a:rPr lang="en-GB" dirty="0" err="1" smtClean="0">
                <a:effectLst>
                  <a:outerShdw blurRad="38100" dist="38100" dir="2700000" algn="tl">
                    <a:srgbClr val="000000">
                      <a:alpha val="43137"/>
                    </a:srgbClr>
                  </a:outerShdw>
                </a:effectLst>
                <a:latin typeface="+mn-lt"/>
              </a:rPr>
              <a:t>GfW</a:t>
            </a:r>
            <a:r>
              <a:rPr lang="en-GB" dirty="0" smtClean="0">
                <a:effectLst>
                  <a:outerShdw blurRad="38100" dist="38100" dir="2700000" algn="tl">
                    <a:srgbClr val="000000">
                      <a:alpha val="43137"/>
                    </a:srgbClr>
                  </a:outerShdw>
                </a:effectLst>
                <a:latin typeface="+mn-lt"/>
              </a:rPr>
              <a:t>: Four Key Teaching </a:t>
            </a:r>
            <a:r>
              <a:rPr lang="en-GB" dirty="0">
                <a:effectLst>
                  <a:outerShdw blurRad="38100" dist="38100" dir="2700000" algn="tl">
                    <a:srgbClr val="000000">
                      <a:alpha val="43137"/>
                    </a:srgbClr>
                  </a:outerShdw>
                </a:effectLst>
                <a:latin typeface="+mn-lt"/>
              </a:rPr>
              <a:t>P</a:t>
            </a:r>
            <a:r>
              <a:rPr lang="en-GB" dirty="0" smtClean="0">
                <a:effectLst>
                  <a:outerShdw blurRad="38100" dist="38100" dir="2700000" algn="tl">
                    <a:srgbClr val="000000">
                      <a:alpha val="43137"/>
                    </a:srgbClr>
                  </a:outerShdw>
                </a:effectLst>
                <a:latin typeface="+mn-lt"/>
              </a:rPr>
              <a:t>rinciples</a:t>
            </a:r>
            <a:endParaRPr lang="en-GB"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844824"/>
            <a:ext cx="8002763" cy="4550000"/>
          </a:xfrm>
        </p:spPr>
        <p:txBody>
          <a:bodyPr>
            <a:noAutofit/>
          </a:bodyPr>
          <a:lstStyle/>
          <a:p>
            <a:pPr>
              <a:lnSpc>
                <a:spcPts val="2800"/>
              </a:lnSpc>
              <a:buFont typeface="Wingdings" pitchFamily="2" charset="2"/>
              <a:buChar char="Ø"/>
            </a:pPr>
            <a:r>
              <a:rPr lang="en-GB" sz="2400" b="1" dirty="0">
                <a:latin typeface="Arial" panose="020B0604020202020204" pitchFamily="34" charset="0"/>
                <a:cs typeface="Arial" panose="020B0604020202020204" pitchFamily="34" charset="0"/>
              </a:rPr>
              <a:t>Make a link </a:t>
            </a:r>
            <a:r>
              <a:rPr lang="en-GB" sz="2400" dirty="0">
                <a:latin typeface="Arial" panose="020B0604020202020204" pitchFamily="34" charset="0"/>
                <a:cs typeface="Arial" panose="020B0604020202020204" pitchFamily="34" charset="0"/>
              </a:rPr>
              <a:t>between the grammar being introduced and how it works in the writing being taught;</a:t>
            </a:r>
          </a:p>
          <a:p>
            <a:pPr>
              <a:lnSpc>
                <a:spcPts val="2800"/>
              </a:lnSpc>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Ø"/>
            </a:pPr>
            <a:r>
              <a:rPr lang="en-GB" sz="2400" dirty="0" smtClean="0">
                <a:latin typeface="Arial" panose="020B0604020202020204" pitchFamily="34" charset="0"/>
                <a:cs typeface="Arial" panose="020B0604020202020204" pitchFamily="34" charset="0"/>
              </a:rPr>
              <a:t>Explain </a:t>
            </a:r>
            <a:r>
              <a:rPr lang="en-GB" sz="2400" dirty="0">
                <a:latin typeface="Arial" panose="020B0604020202020204" pitchFamily="34" charset="0"/>
                <a:cs typeface="Arial" panose="020B0604020202020204" pitchFamily="34" charset="0"/>
              </a:rPr>
              <a:t>the </a:t>
            </a:r>
            <a:r>
              <a:rPr lang="en-GB" sz="2400" b="1" dirty="0">
                <a:latin typeface="Arial" panose="020B0604020202020204" pitchFamily="34" charset="0"/>
                <a:cs typeface="Arial" panose="020B0604020202020204" pitchFamily="34" charset="0"/>
              </a:rPr>
              <a:t>grammar through examples</a:t>
            </a:r>
            <a:r>
              <a:rPr lang="en-GB" sz="2400" dirty="0">
                <a:latin typeface="Arial" panose="020B0604020202020204" pitchFamily="34" charset="0"/>
                <a:cs typeface="Arial" panose="020B0604020202020204" pitchFamily="34" charset="0"/>
              </a:rPr>
              <a:t>, not lengthy explanations; </a:t>
            </a:r>
          </a:p>
          <a:p>
            <a:pPr>
              <a:lnSpc>
                <a:spcPts val="2800"/>
              </a:lnSpc>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Ø"/>
            </a:pPr>
            <a:r>
              <a:rPr lang="en-GB" sz="2400" dirty="0" smtClean="0">
                <a:latin typeface="Arial" panose="020B0604020202020204" pitchFamily="34" charset="0"/>
                <a:cs typeface="Arial" panose="020B0604020202020204" pitchFamily="34" charset="0"/>
              </a:rPr>
              <a:t>Build </a:t>
            </a:r>
            <a:r>
              <a:rPr lang="en-GB" sz="2400" dirty="0">
                <a:latin typeface="Arial" panose="020B0604020202020204" pitchFamily="34" charset="0"/>
                <a:cs typeface="Arial" panose="020B0604020202020204" pitchFamily="34" charset="0"/>
              </a:rPr>
              <a:t>in </a:t>
            </a:r>
            <a:r>
              <a:rPr lang="en-GB" sz="2400" b="1" dirty="0">
                <a:latin typeface="Arial" panose="020B0604020202020204" pitchFamily="34" charset="0"/>
                <a:cs typeface="Arial" panose="020B0604020202020204" pitchFamily="34" charset="0"/>
              </a:rPr>
              <a:t>high-quality discussion </a:t>
            </a:r>
            <a:r>
              <a:rPr lang="en-GB" sz="2400" dirty="0">
                <a:latin typeface="Arial" panose="020B0604020202020204" pitchFamily="34" charset="0"/>
                <a:cs typeface="Arial" panose="020B0604020202020204" pitchFamily="34" charset="0"/>
              </a:rPr>
              <a:t>about grammar and its effects.</a:t>
            </a:r>
          </a:p>
          <a:p>
            <a:pPr>
              <a:lnSpc>
                <a:spcPts val="2800"/>
              </a:lnSpc>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Ø"/>
            </a:pPr>
            <a:r>
              <a:rPr lang="en-GB" sz="2400" dirty="0" smtClean="0">
                <a:latin typeface="Arial" panose="020B0604020202020204" pitchFamily="34" charset="0"/>
                <a:cs typeface="Arial" panose="020B0604020202020204" pitchFamily="34" charset="0"/>
              </a:rPr>
              <a:t>Use </a:t>
            </a:r>
            <a:r>
              <a:rPr lang="en-GB" sz="2400" dirty="0">
                <a:latin typeface="Arial" panose="020B0604020202020204" pitchFamily="34" charset="0"/>
                <a:cs typeface="Arial" panose="020B0604020202020204" pitchFamily="34" charset="0"/>
              </a:rPr>
              <a:t>examples from </a:t>
            </a:r>
            <a:r>
              <a:rPr lang="en-GB" sz="2400" b="1" dirty="0">
                <a:latin typeface="Arial" panose="020B0604020202020204" pitchFamily="34" charset="0"/>
                <a:cs typeface="Arial" panose="020B0604020202020204" pitchFamily="34" charset="0"/>
              </a:rPr>
              <a:t>authentic texts </a:t>
            </a:r>
            <a:r>
              <a:rPr lang="en-GB" sz="2400" dirty="0">
                <a:latin typeface="Arial" panose="020B0604020202020204" pitchFamily="34" charset="0"/>
                <a:cs typeface="Arial" panose="020B0604020202020204" pitchFamily="34" charset="0"/>
              </a:rPr>
              <a:t>to</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links writers to the broader community of </a:t>
            </a:r>
            <a:r>
              <a:rPr lang="en-GB" sz="2400" dirty="0" smtClean="0">
                <a:latin typeface="Arial" panose="020B0604020202020204" pitchFamily="34" charset="0"/>
                <a:cs typeface="Arial" panose="020B0604020202020204" pitchFamily="34" charset="0"/>
              </a:rPr>
              <a:t>writers.</a:t>
            </a:r>
            <a:endParaRPr lang="en-GB" sz="2400" dirty="0">
              <a:latin typeface="Arial" panose="020B0604020202020204" pitchFamily="34" charset="0"/>
              <a:cs typeface="Arial" panose="020B0604020202020204" pitchFamily="34" charset="0"/>
            </a:endParaRPr>
          </a:p>
          <a:p>
            <a:pPr>
              <a:lnSpc>
                <a:spcPts val="2215"/>
              </a:lnSpc>
              <a:buNone/>
            </a:pPr>
            <a:r>
              <a:rPr lang="en-GB" sz="1662" i="1" dirty="0">
                <a:solidFill>
                  <a:srgbClr val="FF0000"/>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a:xfrm>
            <a:off x="7956376" y="6156699"/>
            <a:ext cx="784495" cy="476250"/>
          </a:xfrm>
        </p:spPr>
        <p:txBody>
          <a:bodyPr/>
          <a:lstStyle/>
          <a:p>
            <a:fld id="{72051ED8-246A-4ED7-BA39-F0E168D1450D}" type="slidenum">
              <a:rPr lang="en-GB" b="1" smtClean="0"/>
              <a:pPr/>
              <a:t>14</a:t>
            </a:fld>
            <a:endParaRPr lang="en-GB" b="1" dirty="0"/>
          </a:p>
        </p:txBody>
      </p:sp>
    </p:spTree>
    <p:extLst>
      <p:ext uri="{BB962C8B-B14F-4D97-AF65-F5344CB8AC3E}">
        <p14:creationId xmlns:p14="http://schemas.microsoft.com/office/powerpoint/2010/main" val="8453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ext Placeholder 2"/>
          <p:cNvSpPr>
            <a:spLocks noGrp="1"/>
          </p:cNvSpPr>
          <p:nvPr>
            <p:ph type="body" sz="quarter" idx="11"/>
          </p:nvPr>
        </p:nvSpPr>
        <p:spPr/>
        <p:txBody>
          <a:bodyPr/>
          <a:lstStyle/>
          <a:p>
            <a:r>
              <a:rPr lang="en-GB" dirty="0" smtClean="0"/>
              <a:t>Mr Linden’s Library by Walter Dean Myers </a:t>
            </a:r>
          </a:p>
          <a:p>
            <a:r>
              <a:rPr lang="en-GB" sz="2400" dirty="0" smtClean="0"/>
              <a:t>From </a:t>
            </a:r>
            <a:r>
              <a:rPr lang="en-GB" sz="2400" i="1" dirty="0" smtClean="0"/>
              <a:t>The Chronicles of Harris Burdick by Chris Van </a:t>
            </a:r>
            <a:r>
              <a:rPr lang="en-GB" sz="2400" i="1" dirty="0" err="1" smtClean="0"/>
              <a:t>Allsburg</a:t>
            </a:r>
            <a:endParaRPr lang="en-GB" sz="2400" i="1" dirty="0" smtClean="0"/>
          </a:p>
          <a:p>
            <a:endParaRPr lang="en-GB" sz="2400" i="1" dirty="0" smtClean="0"/>
          </a:p>
          <a:p>
            <a:endParaRPr lang="en-GB" sz="2400" i="1" dirty="0"/>
          </a:p>
          <a:p>
            <a:endParaRPr lang="en-GB" sz="2400" i="1" dirty="0"/>
          </a:p>
          <a:p>
            <a:r>
              <a:rPr lang="en-GB" sz="2400" i="1" dirty="0" smtClean="0">
                <a:solidFill>
                  <a:schemeClr val="tx1"/>
                </a:solidFill>
              </a:rPr>
              <a:t>He had warned her about the</a:t>
            </a:r>
          </a:p>
          <a:p>
            <a:r>
              <a:rPr lang="en-GB" sz="2400" i="1" dirty="0">
                <a:solidFill>
                  <a:schemeClr val="tx1"/>
                </a:solidFill>
              </a:rPr>
              <a:t>b</a:t>
            </a:r>
            <a:r>
              <a:rPr lang="en-GB" sz="2400" i="1" dirty="0" smtClean="0">
                <a:solidFill>
                  <a:schemeClr val="tx1"/>
                </a:solidFill>
              </a:rPr>
              <a:t>ook.</a:t>
            </a:r>
          </a:p>
          <a:p>
            <a:r>
              <a:rPr lang="en-GB" sz="2400" i="1" dirty="0" smtClean="0">
                <a:solidFill>
                  <a:schemeClr val="tx1"/>
                </a:solidFill>
              </a:rPr>
              <a:t>Now it was too late.</a:t>
            </a:r>
          </a:p>
          <a:p>
            <a:endParaRPr lang="en-GB" sz="24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664964"/>
            <a:ext cx="3168352" cy="4973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352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dirty="0" smtClean="0"/>
              <a:t>In small groups on your table:</a:t>
            </a:r>
          </a:p>
          <a:p>
            <a:pPr marL="457200" indent="-457200">
              <a:buFont typeface="Arial" panose="020B0604020202020204" pitchFamily="34" charset="0"/>
              <a:buChar char="•"/>
            </a:pPr>
            <a:r>
              <a:rPr lang="en-GB" dirty="0"/>
              <a:t>C</a:t>
            </a:r>
            <a:r>
              <a:rPr lang="en-GB" dirty="0" smtClean="0"/>
              <a:t>hoose one of the ways foreboding is created</a:t>
            </a:r>
          </a:p>
          <a:p>
            <a:pPr marL="457200" indent="-457200">
              <a:buFont typeface="Arial" panose="020B0604020202020204" pitchFamily="34" charset="0"/>
              <a:buChar char="•"/>
            </a:pPr>
            <a:r>
              <a:rPr lang="en-GB" dirty="0" smtClean="0"/>
              <a:t>Look more closely and identify how the writer has created this effect especially specific grammatical features</a:t>
            </a:r>
          </a:p>
          <a:p>
            <a:pPr marL="457200" indent="-457200">
              <a:buFont typeface="Arial" panose="020B0604020202020204" pitchFamily="34" charset="0"/>
              <a:buChar char="•"/>
            </a:pPr>
            <a:r>
              <a:rPr lang="en-GB" dirty="0" smtClean="0"/>
              <a:t>Pick the text extract(s) which exemplify this best</a:t>
            </a:r>
          </a:p>
          <a:p>
            <a:pPr marL="0" indent="0"/>
            <a:endParaRPr lang="en-GB" dirty="0" smtClean="0"/>
          </a:p>
          <a:p>
            <a:pPr marL="457200" indent="-457200">
              <a:buFont typeface="Arial" panose="020B0604020202020204" pitchFamily="34" charset="0"/>
              <a:buChar char="•"/>
            </a:pPr>
            <a:r>
              <a:rPr lang="en-GB" dirty="0" smtClean="0"/>
              <a:t>Plan a short sequence of grammar for writing activities for children to explore and apply</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p:txBody>
      </p:sp>
      <p:sp>
        <p:nvSpPr>
          <p:cNvPr id="3" name="Text Placeholder 2"/>
          <p:cNvSpPr>
            <a:spLocks noGrp="1"/>
          </p:cNvSpPr>
          <p:nvPr>
            <p:ph type="body" sz="quarter" idx="11"/>
          </p:nvPr>
        </p:nvSpPr>
        <p:spPr/>
        <p:txBody>
          <a:bodyPr/>
          <a:lstStyle/>
          <a:p>
            <a:r>
              <a:rPr lang="en-GB" dirty="0" smtClean="0"/>
              <a:t>Focusing on the grammar</a:t>
            </a:r>
            <a:endParaRPr lang="en-GB" dirty="0"/>
          </a:p>
        </p:txBody>
      </p:sp>
    </p:spTree>
    <p:extLst>
      <p:ext uri="{BB962C8B-B14F-4D97-AF65-F5344CB8AC3E}">
        <p14:creationId xmlns:p14="http://schemas.microsoft.com/office/powerpoint/2010/main" val="262941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764704"/>
            <a:ext cx="8286750" cy="5382930"/>
          </a:xfrm>
        </p:spPr>
        <p:txBody>
          <a:bodyPr/>
          <a:lstStyle/>
          <a:p>
            <a:pPr marL="457200" indent="-457200">
              <a:buFont typeface="Arial" panose="020B0604020202020204" pitchFamily="34" charset="0"/>
              <a:buChar char="•"/>
            </a:pPr>
            <a:r>
              <a:rPr lang="en-GB" sz="2400" dirty="0" smtClean="0"/>
              <a:t>Identifying words and phrases that create effects in texts – text marking</a:t>
            </a:r>
          </a:p>
          <a:p>
            <a:pPr marL="457200" indent="-457200">
              <a:buFont typeface="Arial" panose="020B0604020202020204" pitchFamily="34" charset="0"/>
              <a:buChar char="•"/>
            </a:pPr>
            <a:r>
              <a:rPr lang="en-GB" sz="2400" dirty="0" smtClean="0"/>
              <a:t>Card sorting and classifying</a:t>
            </a:r>
          </a:p>
          <a:p>
            <a:pPr marL="457200" indent="-457200">
              <a:buFont typeface="Arial" panose="020B0604020202020204" pitchFamily="34" charset="0"/>
              <a:buChar char="•"/>
            </a:pPr>
            <a:r>
              <a:rPr lang="en-GB" sz="2400" dirty="0" smtClean="0"/>
              <a:t>Using cards to manipulate parts of sentences to create different effects – controlled to freer experimentation</a:t>
            </a:r>
          </a:p>
          <a:p>
            <a:pPr marL="457200" indent="-457200">
              <a:buFont typeface="Arial" panose="020B0604020202020204" pitchFamily="34" charset="0"/>
              <a:buChar char="•"/>
            </a:pPr>
            <a:r>
              <a:rPr lang="en-GB" sz="2400" dirty="0" smtClean="0"/>
              <a:t>Using a picture to create a phrase and then prompt cards to transform the meaning/mood</a:t>
            </a:r>
          </a:p>
          <a:p>
            <a:pPr marL="457200" indent="-457200">
              <a:buFont typeface="Arial" panose="020B0604020202020204" pitchFamily="34" charset="0"/>
              <a:buChar char="•"/>
            </a:pPr>
            <a:r>
              <a:rPr lang="en-GB" sz="2400" dirty="0" smtClean="0"/>
              <a:t>Using a chart to generate phrases/clauses and then manipulating them to create different meanings</a:t>
            </a:r>
          </a:p>
          <a:p>
            <a:pPr marL="457200" indent="-457200">
              <a:buFont typeface="Arial" panose="020B0604020202020204" pitchFamily="34" charset="0"/>
              <a:buChar char="•"/>
            </a:pPr>
            <a:r>
              <a:rPr lang="en-GB" sz="2400" dirty="0"/>
              <a:t>Using a picture to </a:t>
            </a:r>
            <a:r>
              <a:rPr lang="en-GB" sz="2400" dirty="0" smtClean="0"/>
              <a:t>practise/apply </a:t>
            </a:r>
            <a:r>
              <a:rPr lang="en-GB" sz="2400" dirty="0"/>
              <a:t>new knowledge</a:t>
            </a:r>
          </a:p>
          <a:p>
            <a:pPr marL="457200" indent="-457200">
              <a:buFont typeface="Arial" panose="020B0604020202020204" pitchFamily="34" charset="0"/>
              <a:buChar char="•"/>
            </a:pPr>
            <a:r>
              <a:rPr lang="en-GB" sz="2400" dirty="0" smtClean="0"/>
              <a:t>Direct instruction about the form of a grammatical element</a:t>
            </a:r>
          </a:p>
          <a:p>
            <a:pPr marL="457200" indent="-457200">
              <a:buFont typeface="Arial" panose="020B0604020202020204" pitchFamily="34" charset="0"/>
              <a:buChar char="•"/>
            </a:pPr>
            <a:r>
              <a:rPr lang="en-GB" sz="2400" dirty="0" smtClean="0"/>
              <a:t>Using a film clip to apply film techniques to writing </a:t>
            </a:r>
          </a:p>
          <a:p>
            <a:pPr marL="457200" indent="-457200">
              <a:buFont typeface="Arial" panose="020B0604020202020204" pitchFamily="34" charset="0"/>
              <a:buChar char="•"/>
            </a:pPr>
            <a:r>
              <a:rPr lang="en-GB" sz="2400" dirty="0" smtClean="0"/>
              <a:t>Experimenting with sentences: adding words/substituting words/ deconstructing sentences</a:t>
            </a:r>
          </a:p>
          <a:p>
            <a:pPr marL="0" indent="0"/>
            <a:endParaRPr lang="en-GB" sz="2400" dirty="0"/>
          </a:p>
        </p:txBody>
      </p:sp>
      <p:sp>
        <p:nvSpPr>
          <p:cNvPr id="3" name="Text Placeholder 2"/>
          <p:cNvSpPr>
            <a:spLocks noGrp="1"/>
          </p:cNvSpPr>
          <p:nvPr>
            <p:ph type="body" sz="quarter" idx="11"/>
          </p:nvPr>
        </p:nvSpPr>
        <p:spPr/>
        <p:txBody>
          <a:bodyPr/>
          <a:lstStyle/>
          <a:p>
            <a:r>
              <a:rPr lang="en-GB" dirty="0" smtClean="0"/>
              <a:t>Planning a sequence of grammar activities</a:t>
            </a:r>
            <a:endParaRPr lang="en-GB" dirty="0"/>
          </a:p>
        </p:txBody>
      </p:sp>
    </p:spTree>
    <p:extLst>
      <p:ext uri="{BB962C8B-B14F-4D97-AF65-F5344CB8AC3E}">
        <p14:creationId xmlns:p14="http://schemas.microsoft.com/office/powerpoint/2010/main" val="733121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dirty="0" smtClean="0"/>
              <a:t>In small groups on your table:</a:t>
            </a:r>
          </a:p>
          <a:p>
            <a:pPr marL="457200" indent="-457200">
              <a:buFont typeface="Arial" panose="020B0604020202020204" pitchFamily="34" charset="0"/>
              <a:buChar char="•"/>
            </a:pPr>
            <a:r>
              <a:rPr lang="en-GB" dirty="0"/>
              <a:t>C</a:t>
            </a:r>
            <a:r>
              <a:rPr lang="en-GB" dirty="0" smtClean="0"/>
              <a:t>hoose one of the ways foreboding is created</a:t>
            </a:r>
          </a:p>
          <a:p>
            <a:pPr marL="457200" indent="-457200">
              <a:buFont typeface="Arial" panose="020B0604020202020204" pitchFamily="34" charset="0"/>
              <a:buChar char="•"/>
            </a:pPr>
            <a:r>
              <a:rPr lang="en-GB" dirty="0" smtClean="0"/>
              <a:t>Look more closely and identify how the writer has created this effect especially specific grammatical features</a:t>
            </a:r>
          </a:p>
          <a:p>
            <a:pPr marL="457200" indent="-457200">
              <a:buFont typeface="Arial" panose="020B0604020202020204" pitchFamily="34" charset="0"/>
              <a:buChar char="•"/>
            </a:pPr>
            <a:r>
              <a:rPr lang="en-GB" dirty="0" smtClean="0"/>
              <a:t>Pick the text extract(s) which exemplify this best</a:t>
            </a:r>
          </a:p>
          <a:p>
            <a:pPr marL="457200" indent="-457200">
              <a:buFont typeface="Arial" panose="020B0604020202020204" pitchFamily="34" charset="0"/>
              <a:buChar char="•"/>
            </a:pPr>
            <a:r>
              <a:rPr lang="en-GB" dirty="0" smtClean="0"/>
              <a:t>Plan a short sequence of grammar for writing activities for children to explore and apply</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p:txBody>
      </p:sp>
      <p:sp>
        <p:nvSpPr>
          <p:cNvPr id="3" name="Text Placeholder 2"/>
          <p:cNvSpPr>
            <a:spLocks noGrp="1"/>
          </p:cNvSpPr>
          <p:nvPr>
            <p:ph type="body" sz="quarter" idx="11"/>
          </p:nvPr>
        </p:nvSpPr>
        <p:spPr/>
        <p:txBody>
          <a:bodyPr/>
          <a:lstStyle/>
          <a:p>
            <a:r>
              <a:rPr lang="en-GB" dirty="0" smtClean="0"/>
              <a:t>Planning a sequence of activities</a:t>
            </a:r>
            <a:endParaRPr lang="en-GB" dirty="0"/>
          </a:p>
        </p:txBody>
      </p:sp>
    </p:spTree>
    <p:extLst>
      <p:ext uri="{BB962C8B-B14F-4D97-AF65-F5344CB8AC3E}">
        <p14:creationId xmlns:p14="http://schemas.microsoft.com/office/powerpoint/2010/main" val="1690440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0" y="332653"/>
            <a:ext cx="9144000" cy="6552727"/>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nvCxnSpPr>
        <p:spPr>
          <a:xfrm>
            <a:off x="1187624" y="1340768"/>
            <a:ext cx="6965087"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7584" y="625186"/>
            <a:ext cx="7632848" cy="461665"/>
          </a:xfrm>
          <a:prstGeom prst="rect">
            <a:avLst/>
          </a:prstGeom>
          <a:noFill/>
        </p:spPr>
        <p:txBody>
          <a:bodyPr wrap="square" rtlCol="0">
            <a:spAutoFit/>
          </a:bodyPr>
          <a:lstStyle/>
          <a:p>
            <a:pPr algn="ctr"/>
            <a:r>
              <a:rPr lang="en-GB" sz="2400" dirty="0" smtClean="0"/>
              <a:t>Read </a:t>
            </a:r>
            <a:r>
              <a:rPr lang="en-GB" sz="2400" dirty="0"/>
              <a:t> </a:t>
            </a:r>
            <a:r>
              <a:rPr lang="en-GB" sz="2400" dirty="0" smtClean="0"/>
              <a:t>the text and decide what is important about it</a:t>
            </a:r>
            <a:r>
              <a:rPr lang="en-GB" dirty="0" smtClean="0"/>
              <a:t>.</a:t>
            </a:r>
            <a:endParaRPr lang="en-GB" dirty="0"/>
          </a:p>
        </p:txBody>
      </p:sp>
      <p:cxnSp>
        <p:nvCxnSpPr>
          <p:cNvPr id="12" name="Straight Connector 11"/>
          <p:cNvCxnSpPr/>
          <p:nvPr/>
        </p:nvCxnSpPr>
        <p:spPr>
          <a:xfrm>
            <a:off x="1804240" y="2782408"/>
            <a:ext cx="561220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63688" y="1359041"/>
            <a:ext cx="5652758" cy="1200329"/>
          </a:xfrm>
          <a:prstGeom prst="rect">
            <a:avLst/>
          </a:prstGeom>
          <a:noFill/>
        </p:spPr>
        <p:txBody>
          <a:bodyPr wrap="square" rtlCol="0">
            <a:spAutoFit/>
          </a:bodyPr>
          <a:lstStyle/>
          <a:p>
            <a:pPr algn="ctr"/>
            <a:r>
              <a:rPr lang="en-GB" sz="2400" dirty="0" smtClean="0"/>
              <a:t>Which sections would you choose to focus on and what does the writer do grammatically to create the effects?</a:t>
            </a:r>
            <a:endParaRPr lang="en-GB" sz="2400" dirty="0"/>
          </a:p>
        </p:txBody>
      </p:sp>
      <p:cxnSp>
        <p:nvCxnSpPr>
          <p:cNvPr id="15" name="Straight Connector 14"/>
          <p:cNvCxnSpPr/>
          <p:nvPr/>
        </p:nvCxnSpPr>
        <p:spPr>
          <a:xfrm>
            <a:off x="2843808" y="4077072"/>
            <a:ext cx="3384376"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55776" y="3060247"/>
            <a:ext cx="4176464" cy="830997"/>
          </a:xfrm>
          <a:prstGeom prst="rect">
            <a:avLst/>
          </a:prstGeom>
          <a:noFill/>
        </p:spPr>
        <p:txBody>
          <a:bodyPr wrap="square" rtlCol="0">
            <a:spAutoFit/>
          </a:bodyPr>
          <a:lstStyle/>
          <a:p>
            <a:pPr algn="ctr"/>
            <a:r>
              <a:rPr lang="en-GB" sz="2400" dirty="0" smtClean="0"/>
              <a:t>Which specific parts would you use as examples?</a:t>
            </a:r>
            <a:endParaRPr lang="en-GB" sz="2400" dirty="0"/>
          </a:p>
        </p:txBody>
      </p:sp>
      <p:sp>
        <p:nvSpPr>
          <p:cNvPr id="21" name="TextBox 20"/>
          <p:cNvSpPr txBox="1"/>
          <p:nvPr/>
        </p:nvSpPr>
        <p:spPr>
          <a:xfrm>
            <a:off x="3491880" y="4293096"/>
            <a:ext cx="2448272" cy="1200329"/>
          </a:xfrm>
          <a:prstGeom prst="rect">
            <a:avLst/>
          </a:prstGeom>
          <a:noFill/>
        </p:spPr>
        <p:txBody>
          <a:bodyPr wrap="square" rtlCol="0">
            <a:spAutoFit/>
          </a:bodyPr>
          <a:lstStyle/>
          <a:p>
            <a:pPr algn="ctr"/>
            <a:r>
              <a:rPr lang="en-GB" sz="2400" dirty="0" smtClean="0"/>
              <a:t>What sequence of activities might you do?</a:t>
            </a:r>
            <a:endParaRPr lang="en-GB" sz="2400" dirty="0"/>
          </a:p>
        </p:txBody>
      </p:sp>
    </p:spTree>
    <p:extLst>
      <p:ext uri="{BB962C8B-B14F-4D97-AF65-F5344CB8AC3E}">
        <p14:creationId xmlns:p14="http://schemas.microsoft.com/office/powerpoint/2010/main" val="221846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INTRODUCtion</a:t>
            </a:r>
            <a:endParaRPr lang="en-GB" dirty="0"/>
          </a:p>
        </p:txBody>
      </p:sp>
      <p:sp>
        <p:nvSpPr>
          <p:cNvPr id="3" name="Text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2</a:t>
            </a:fld>
            <a:endParaRPr lang="en-US" dirty="0"/>
          </a:p>
        </p:txBody>
      </p:sp>
    </p:spTree>
    <p:extLst>
      <p:ext uri="{BB962C8B-B14F-4D97-AF65-F5344CB8AC3E}">
        <p14:creationId xmlns:p14="http://schemas.microsoft.com/office/powerpoint/2010/main" val="1849836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06901"/>
            <a:ext cx="8291263" cy="1362075"/>
          </a:xfrm>
        </p:spPr>
        <p:txBody>
          <a:bodyPr/>
          <a:lstStyle/>
          <a:p>
            <a:r>
              <a:rPr lang="en-GB" dirty="0" smtClean="0"/>
              <a:t>EVALUATING GRAMMAR subject knowledge learning</a:t>
            </a:r>
            <a:endParaRPr lang="en-GB" dirty="0"/>
          </a:p>
        </p:txBody>
      </p:sp>
      <p:sp>
        <p:nvSpPr>
          <p:cNvPr id="3" name="Text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20</a:t>
            </a:fld>
            <a:endParaRPr lang="en-US"/>
          </a:p>
        </p:txBody>
      </p:sp>
    </p:spTree>
    <p:extLst>
      <p:ext uri="{BB962C8B-B14F-4D97-AF65-F5344CB8AC3E}">
        <p14:creationId xmlns:p14="http://schemas.microsoft.com/office/powerpoint/2010/main" val="993935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 Subject Knowledge</a:t>
            </a:r>
            <a:endParaRPr lang="en-GB" dirty="0"/>
          </a:p>
        </p:txBody>
      </p:sp>
      <p:sp>
        <p:nvSpPr>
          <p:cNvPr id="3" name="Content Placeholder 2"/>
          <p:cNvSpPr>
            <a:spLocks noGrp="1"/>
          </p:cNvSpPr>
          <p:nvPr>
            <p:ph idx="1"/>
          </p:nvPr>
        </p:nvSpPr>
        <p:spPr>
          <a:xfrm>
            <a:off x="323528" y="1981200"/>
            <a:ext cx="8496944" cy="4544144"/>
          </a:xfrm>
        </p:spPr>
        <p:txBody>
          <a:bodyPr/>
          <a:lstStyle/>
          <a:p>
            <a:pPr>
              <a:lnSpc>
                <a:spcPts val="2800"/>
              </a:lnSpc>
              <a:spcBef>
                <a:spcPts val="0"/>
              </a:spcBef>
              <a:spcAft>
                <a:spcPts val="600"/>
              </a:spcAft>
              <a:buFont typeface="Wingdings" panose="05000000000000000000" pitchFamily="2" charset="2"/>
              <a:buChar char="q"/>
            </a:pPr>
            <a:r>
              <a:rPr lang="en-GB" sz="2000" dirty="0" smtClean="0"/>
              <a:t>The project has tried to support you in developing and strengthening grammar knowledge;</a:t>
            </a:r>
          </a:p>
          <a:p>
            <a:pPr>
              <a:lnSpc>
                <a:spcPts val="2800"/>
              </a:lnSpc>
              <a:spcBef>
                <a:spcPts val="0"/>
              </a:spcBef>
              <a:spcAft>
                <a:spcPts val="600"/>
              </a:spcAft>
              <a:buFont typeface="Wingdings" panose="05000000000000000000" pitchFamily="2" charset="2"/>
              <a:buChar char="q"/>
            </a:pPr>
            <a:r>
              <a:rPr lang="en-GB" sz="2000" dirty="0" smtClean="0"/>
              <a:t>This is a journey that all of us are still travelling on, the project team included!</a:t>
            </a:r>
          </a:p>
          <a:p>
            <a:pPr>
              <a:lnSpc>
                <a:spcPts val="2800"/>
              </a:lnSpc>
              <a:spcBef>
                <a:spcPts val="0"/>
              </a:spcBef>
              <a:spcAft>
                <a:spcPts val="600"/>
              </a:spcAft>
              <a:buFont typeface="Wingdings" panose="05000000000000000000" pitchFamily="2" charset="2"/>
              <a:buChar char="q"/>
            </a:pPr>
            <a:r>
              <a:rPr lang="en-GB" sz="2000" dirty="0" smtClean="0"/>
              <a:t>Our current research is showing how important teachers’ grammar knowledge is in helping students understand grammatical concepts and understand how language is working.</a:t>
            </a:r>
          </a:p>
          <a:p>
            <a:pPr marL="0" indent="0">
              <a:lnSpc>
                <a:spcPts val="2800"/>
              </a:lnSpc>
              <a:spcBef>
                <a:spcPts val="0"/>
              </a:spcBef>
              <a:spcAft>
                <a:spcPts val="600"/>
              </a:spcAft>
              <a:buNone/>
            </a:pPr>
            <a:endParaRPr lang="en-GB" sz="2000" dirty="0"/>
          </a:p>
          <a:p>
            <a:pPr marL="0" indent="0">
              <a:lnSpc>
                <a:spcPts val="2800"/>
              </a:lnSpc>
              <a:spcBef>
                <a:spcPts val="0"/>
              </a:spcBef>
              <a:spcAft>
                <a:spcPts val="600"/>
              </a:spcAft>
              <a:buNone/>
            </a:pPr>
            <a:r>
              <a:rPr lang="en-GB" sz="2000" u="sng" dirty="0" smtClean="0"/>
              <a:t>Task</a:t>
            </a:r>
            <a:r>
              <a:rPr lang="en-GB" sz="2000" dirty="0" smtClean="0"/>
              <a:t>: Reflect on and evaluate what you have learned and have still to learn.</a:t>
            </a:r>
          </a:p>
          <a:p>
            <a:pPr>
              <a:lnSpc>
                <a:spcPts val="2800"/>
              </a:lnSpc>
              <a:spcBef>
                <a:spcPts val="0"/>
              </a:spcBef>
              <a:spcAft>
                <a:spcPts val="600"/>
              </a:spcAft>
              <a:buFont typeface="Wingdings" panose="05000000000000000000" pitchFamily="2" charset="2"/>
              <a:buChar char="q"/>
            </a:pPr>
            <a:endParaRPr lang="en-GB" sz="2000" dirty="0" smtClean="0"/>
          </a:p>
          <a:p>
            <a:pPr>
              <a:lnSpc>
                <a:spcPts val="2800"/>
              </a:lnSpc>
              <a:spcBef>
                <a:spcPts val="0"/>
              </a:spcBef>
              <a:spcAft>
                <a:spcPts val="600"/>
              </a:spcAft>
              <a:buFont typeface="Wingdings" panose="05000000000000000000" pitchFamily="2" charset="2"/>
              <a:buChar char="q"/>
            </a:pPr>
            <a:endParaRPr lang="en-GB" sz="20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21</a:t>
            </a:fld>
            <a:endParaRPr lang="en-US"/>
          </a:p>
        </p:txBody>
      </p:sp>
    </p:spTree>
    <p:extLst>
      <p:ext uri="{BB962C8B-B14F-4D97-AF65-F5344CB8AC3E}">
        <p14:creationId xmlns:p14="http://schemas.microsoft.com/office/powerpoint/2010/main" val="1324579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281"/>
            <a:ext cx="8368811" cy="1055077"/>
          </a:xfrm>
        </p:spPr>
        <p:txBody>
          <a:bodyPr/>
          <a:lstStyle/>
          <a:p>
            <a:pPr algn="l"/>
            <a:r>
              <a:rPr lang="en-GB" dirty="0" err="1" smtClean="0">
                <a:effectLst>
                  <a:outerShdw blurRad="38100" dist="38100" dir="2700000" algn="tl">
                    <a:srgbClr val="000000">
                      <a:alpha val="43137"/>
                    </a:srgbClr>
                  </a:outerShdw>
                </a:effectLst>
                <a:latin typeface="+mn-lt"/>
              </a:rPr>
              <a:t>GfW</a:t>
            </a:r>
            <a:r>
              <a:rPr lang="en-GB" dirty="0" smtClean="0">
                <a:effectLst>
                  <a:outerShdw blurRad="38100" dist="38100" dir="2700000" algn="tl">
                    <a:srgbClr val="000000">
                      <a:alpha val="43137"/>
                    </a:srgbClr>
                  </a:outerShdw>
                </a:effectLst>
                <a:latin typeface="+mn-lt"/>
              </a:rPr>
              <a:t>: Four Key Teaching </a:t>
            </a:r>
            <a:r>
              <a:rPr lang="en-GB" dirty="0">
                <a:effectLst>
                  <a:outerShdw blurRad="38100" dist="38100" dir="2700000" algn="tl">
                    <a:srgbClr val="000000">
                      <a:alpha val="43137"/>
                    </a:srgbClr>
                  </a:outerShdw>
                </a:effectLst>
                <a:latin typeface="+mn-lt"/>
              </a:rPr>
              <a:t>P</a:t>
            </a:r>
            <a:r>
              <a:rPr lang="en-GB" dirty="0" smtClean="0">
                <a:effectLst>
                  <a:outerShdw blurRad="38100" dist="38100" dir="2700000" algn="tl">
                    <a:srgbClr val="000000">
                      <a:alpha val="43137"/>
                    </a:srgbClr>
                  </a:outerShdw>
                </a:effectLst>
                <a:latin typeface="+mn-lt"/>
              </a:rPr>
              <a:t>rinciples</a:t>
            </a:r>
            <a:endParaRPr lang="en-GB"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844824"/>
            <a:ext cx="8002763" cy="4550000"/>
          </a:xfrm>
        </p:spPr>
        <p:txBody>
          <a:bodyPr>
            <a:noAutofit/>
          </a:bodyPr>
          <a:lstStyle/>
          <a:p>
            <a:pPr>
              <a:lnSpc>
                <a:spcPts val="2800"/>
              </a:lnSpc>
              <a:buFont typeface="Wingdings" pitchFamily="2" charset="2"/>
              <a:buChar char="Ø"/>
            </a:pPr>
            <a:r>
              <a:rPr lang="en-GB" sz="2400" b="1" dirty="0">
                <a:latin typeface="Arial" panose="020B0604020202020204" pitchFamily="34" charset="0"/>
                <a:cs typeface="Arial" panose="020B0604020202020204" pitchFamily="34" charset="0"/>
              </a:rPr>
              <a:t>Make a link </a:t>
            </a:r>
            <a:r>
              <a:rPr lang="en-GB" sz="2400" dirty="0">
                <a:latin typeface="Arial" panose="020B0604020202020204" pitchFamily="34" charset="0"/>
                <a:cs typeface="Arial" panose="020B0604020202020204" pitchFamily="34" charset="0"/>
              </a:rPr>
              <a:t>between the grammar being introduced and how it works in the writing being taught;</a:t>
            </a:r>
          </a:p>
          <a:p>
            <a:pPr>
              <a:lnSpc>
                <a:spcPts val="2800"/>
              </a:lnSpc>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Ø"/>
            </a:pPr>
            <a:r>
              <a:rPr lang="en-GB" sz="2400" dirty="0" smtClean="0">
                <a:latin typeface="Arial" panose="020B0604020202020204" pitchFamily="34" charset="0"/>
                <a:cs typeface="Arial" panose="020B0604020202020204" pitchFamily="34" charset="0"/>
              </a:rPr>
              <a:t>Explain </a:t>
            </a:r>
            <a:r>
              <a:rPr lang="en-GB" sz="2400" dirty="0">
                <a:latin typeface="Arial" panose="020B0604020202020204" pitchFamily="34" charset="0"/>
                <a:cs typeface="Arial" panose="020B0604020202020204" pitchFamily="34" charset="0"/>
              </a:rPr>
              <a:t>the </a:t>
            </a:r>
            <a:r>
              <a:rPr lang="en-GB" sz="2400" b="1" dirty="0">
                <a:latin typeface="Arial" panose="020B0604020202020204" pitchFamily="34" charset="0"/>
                <a:cs typeface="Arial" panose="020B0604020202020204" pitchFamily="34" charset="0"/>
              </a:rPr>
              <a:t>grammar through examples</a:t>
            </a:r>
            <a:r>
              <a:rPr lang="en-GB" sz="2400" dirty="0">
                <a:latin typeface="Arial" panose="020B0604020202020204" pitchFamily="34" charset="0"/>
                <a:cs typeface="Arial" panose="020B0604020202020204" pitchFamily="34" charset="0"/>
              </a:rPr>
              <a:t>, not lengthy explanations; </a:t>
            </a:r>
          </a:p>
          <a:p>
            <a:pPr>
              <a:lnSpc>
                <a:spcPts val="2800"/>
              </a:lnSpc>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Ø"/>
            </a:pPr>
            <a:r>
              <a:rPr lang="en-GB" sz="2400" dirty="0" smtClean="0">
                <a:latin typeface="Arial" panose="020B0604020202020204" pitchFamily="34" charset="0"/>
                <a:cs typeface="Arial" panose="020B0604020202020204" pitchFamily="34" charset="0"/>
              </a:rPr>
              <a:t>Build </a:t>
            </a:r>
            <a:r>
              <a:rPr lang="en-GB" sz="2400" dirty="0">
                <a:latin typeface="Arial" panose="020B0604020202020204" pitchFamily="34" charset="0"/>
                <a:cs typeface="Arial" panose="020B0604020202020204" pitchFamily="34" charset="0"/>
              </a:rPr>
              <a:t>in </a:t>
            </a:r>
            <a:r>
              <a:rPr lang="en-GB" sz="2400" b="1" dirty="0">
                <a:latin typeface="Arial" panose="020B0604020202020204" pitchFamily="34" charset="0"/>
                <a:cs typeface="Arial" panose="020B0604020202020204" pitchFamily="34" charset="0"/>
              </a:rPr>
              <a:t>high-quality discussion </a:t>
            </a:r>
            <a:r>
              <a:rPr lang="en-GB" sz="2400" dirty="0">
                <a:latin typeface="Arial" panose="020B0604020202020204" pitchFamily="34" charset="0"/>
                <a:cs typeface="Arial" panose="020B0604020202020204" pitchFamily="34" charset="0"/>
              </a:rPr>
              <a:t>about grammar and its effects.</a:t>
            </a:r>
          </a:p>
          <a:p>
            <a:pPr>
              <a:lnSpc>
                <a:spcPts val="2800"/>
              </a:lnSpc>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Ø"/>
            </a:pPr>
            <a:r>
              <a:rPr lang="en-GB" sz="2400" dirty="0" smtClean="0">
                <a:latin typeface="Arial" panose="020B0604020202020204" pitchFamily="34" charset="0"/>
                <a:cs typeface="Arial" panose="020B0604020202020204" pitchFamily="34" charset="0"/>
              </a:rPr>
              <a:t>Use </a:t>
            </a:r>
            <a:r>
              <a:rPr lang="en-GB" sz="2400" dirty="0">
                <a:latin typeface="Arial" panose="020B0604020202020204" pitchFamily="34" charset="0"/>
                <a:cs typeface="Arial" panose="020B0604020202020204" pitchFamily="34" charset="0"/>
              </a:rPr>
              <a:t>examples from </a:t>
            </a:r>
            <a:r>
              <a:rPr lang="en-GB" sz="2400" b="1" dirty="0">
                <a:latin typeface="Arial" panose="020B0604020202020204" pitchFamily="34" charset="0"/>
                <a:cs typeface="Arial" panose="020B0604020202020204" pitchFamily="34" charset="0"/>
              </a:rPr>
              <a:t>authentic texts </a:t>
            </a:r>
            <a:r>
              <a:rPr lang="en-GB" sz="2400" dirty="0">
                <a:latin typeface="Arial" panose="020B0604020202020204" pitchFamily="34" charset="0"/>
                <a:cs typeface="Arial" panose="020B0604020202020204" pitchFamily="34" charset="0"/>
              </a:rPr>
              <a:t>to</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links writers to the broader community of </a:t>
            </a:r>
            <a:r>
              <a:rPr lang="en-GB" sz="2400" dirty="0" smtClean="0">
                <a:latin typeface="Arial" panose="020B0604020202020204" pitchFamily="34" charset="0"/>
                <a:cs typeface="Arial" panose="020B0604020202020204" pitchFamily="34" charset="0"/>
              </a:rPr>
              <a:t>writers.</a:t>
            </a:r>
            <a:endParaRPr lang="en-GB" sz="2400" dirty="0">
              <a:latin typeface="Arial" panose="020B0604020202020204" pitchFamily="34" charset="0"/>
              <a:cs typeface="Arial" panose="020B0604020202020204" pitchFamily="34" charset="0"/>
            </a:endParaRPr>
          </a:p>
          <a:p>
            <a:pPr>
              <a:lnSpc>
                <a:spcPts val="2215"/>
              </a:lnSpc>
              <a:buNone/>
            </a:pPr>
            <a:r>
              <a:rPr lang="en-GB" sz="1662" i="1" dirty="0">
                <a:solidFill>
                  <a:srgbClr val="FF0000"/>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a:xfrm>
            <a:off x="7956376" y="6156699"/>
            <a:ext cx="784495" cy="476250"/>
          </a:xfrm>
        </p:spPr>
        <p:txBody>
          <a:bodyPr/>
          <a:lstStyle/>
          <a:p>
            <a:fld id="{72051ED8-246A-4ED7-BA39-F0E168D1450D}" type="slidenum">
              <a:rPr lang="en-GB" b="1" smtClean="0"/>
              <a:pPr/>
              <a:t>22</a:t>
            </a:fld>
            <a:endParaRPr lang="en-GB" b="1" dirty="0"/>
          </a:p>
        </p:txBody>
      </p:sp>
    </p:spTree>
    <p:extLst>
      <p:ext uri="{BB962C8B-B14F-4D97-AF65-F5344CB8AC3E}">
        <p14:creationId xmlns:p14="http://schemas.microsoft.com/office/powerpoint/2010/main" val="179620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smtClean="0"/>
              <a:t>Part 1: </a:t>
            </a:r>
            <a:br>
              <a:rPr lang="en-GB" sz="4000" dirty="0" smtClean="0"/>
            </a:br>
            <a:r>
              <a:rPr lang="en-GB" sz="4000" dirty="0" smtClean="0"/>
              <a:t>Implementing the intervention</a:t>
            </a:r>
            <a:endParaRPr lang="en-GB" sz="4000" dirty="0"/>
          </a:p>
        </p:txBody>
      </p:sp>
      <p:sp>
        <p:nvSpPr>
          <p:cNvPr id="6" name="Content Placeholder 5"/>
          <p:cNvSpPr>
            <a:spLocks noGrp="1"/>
          </p:cNvSpPr>
          <p:nvPr>
            <p:ph idx="1"/>
          </p:nvPr>
        </p:nvSpPr>
        <p:spPr>
          <a:xfrm>
            <a:off x="457200" y="1981200"/>
            <a:ext cx="8579296" cy="3886200"/>
          </a:xfrm>
        </p:spPr>
        <p:txBody>
          <a:bodyPr/>
          <a:lstStyle/>
          <a:p>
            <a:r>
              <a:rPr lang="en-GB" sz="2400" dirty="0" smtClean="0"/>
              <a:t>The aim of a randomised control trial is that the implementation of the intervention is as similar as possible in all classes – this is to establish that any change is likely to be caused by the intervention and not other contextual features.</a:t>
            </a:r>
          </a:p>
          <a:p>
            <a:r>
              <a:rPr lang="en-GB" sz="2400" dirty="0" smtClean="0"/>
              <a:t>As teachers we understand that all classes are different from each other!</a:t>
            </a:r>
          </a:p>
          <a:p>
            <a:r>
              <a:rPr lang="en-GB" sz="2400" dirty="0" smtClean="0"/>
              <a:t>The aim of this feedback sheet </a:t>
            </a:r>
            <a:r>
              <a:rPr lang="en-GB" sz="2400" dirty="0"/>
              <a:t>i</a:t>
            </a:r>
            <a:r>
              <a:rPr lang="en-GB" sz="2400" dirty="0" smtClean="0"/>
              <a:t>s to establish that, as far as is humanly possible, we did all we could to ensure similarity of provision</a:t>
            </a:r>
            <a:endParaRPr lang="en-GB" sz="2400" dirty="0"/>
          </a:p>
        </p:txBody>
      </p:sp>
      <p:sp>
        <p:nvSpPr>
          <p:cNvPr id="4" name="Slide Number Placeholder 3"/>
          <p:cNvSpPr>
            <a:spLocks noGrp="1"/>
          </p:cNvSpPr>
          <p:nvPr>
            <p:ph type="sldNum" sz="quarter" idx="11"/>
          </p:nvPr>
        </p:nvSpPr>
        <p:spPr/>
        <p:txBody>
          <a:bodyPr/>
          <a:lstStyle/>
          <a:p>
            <a:fld id="{93BB0EA1-6604-4695-83C9-111488B4725B}" type="slidenum">
              <a:rPr lang="en-US" smtClean="0"/>
              <a:pPr/>
              <a:t>23</a:t>
            </a:fld>
            <a:endParaRPr lang="en-US"/>
          </a:p>
        </p:txBody>
      </p:sp>
    </p:spTree>
    <p:extLst>
      <p:ext uri="{BB962C8B-B14F-4D97-AF65-F5344CB8AC3E}">
        <p14:creationId xmlns:p14="http://schemas.microsoft.com/office/powerpoint/2010/main" val="4061852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371600"/>
          </a:xfrm>
        </p:spPr>
        <p:txBody>
          <a:bodyPr/>
          <a:lstStyle/>
          <a:p>
            <a:r>
              <a:rPr lang="en-GB" dirty="0" smtClean="0"/>
              <a:t>Part 2: Evaluating change</a:t>
            </a:r>
            <a:endParaRPr lang="en-GB" dirty="0"/>
          </a:p>
        </p:txBody>
      </p:sp>
      <p:sp>
        <p:nvSpPr>
          <p:cNvPr id="3" name="Content Placeholder 2"/>
          <p:cNvSpPr>
            <a:spLocks noGrp="1"/>
          </p:cNvSpPr>
          <p:nvPr>
            <p:ph idx="1"/>
          </p:nvPr>
        </p:nvSpPr>
        <p:spPr>
          <a:xfrm>
            <a:off x="467544" y="1772816"/>
            <a:ext cx="8435280" cy="3886200"/>
          </a:xfrm>
        </p:spPr>
        <p:txBody>
          <a:bodyPr/>
          <a:lstStyle/>
          <a:p>
            <a:r>
              <a:rPr lang="en-GB" sz="2400" dirty="0"/>
              <a:t>The aim of Part 2 is to capture your perspectives on what, if anything, has changed. </a:t>
            </a:r>
          </a:p>
          <a:p>
            <a:r>
              <a:rPr lang="en-GB" sz="2400" dirty="0"/>
              <a:t>The questions focus both on</a:t>
            </a:r>
          </a:p>
          <a:p>
            <a:pPr lvl="1"/>
            <a:r>
              <a:rPr lang="en-GB" sz="2031" dirty="0"/>
              <a:t>Change in your own practice</a:t>
            </a:r>
          </a:p>
          <a:p>
            <a:pPr lvl="1"/>
            <a:r>
              <a:rPr lang="en-GB" sz="2031" dirty="0"/>
              <a:t>Change in student outcomes</a:t>
            </a:r>
          </a:p>
          <a:p>
            <a:r>
              <a:rPr lang="en-GB" sz="2400" dirty="0" smtClean="0"/>
              <a:t>Individually complete the tick box sections for the first section (</a:t>
            </a:r>
            <a:r>
              <a:rPr lang="en-GB" sz="2400" b="1" dirty="0" smtClean="0"/>
              <a:t>change in your own practice</a:t>
            </a:r>
            <a:r>
              <a:rPr lang="en-GB" sz="2400" dirty="0" smtClean="0"/>
              <a:t>)of the feedback sheet</a:t>
            </a:r>
          </a:p>
          <a:p>
            <a:r>
              <a:rPr lang="en-GB" sz="2400" dirty="0" smtClean="0"/>
              <a:t>For the comment section think of one clear example that illustrates the choice you have made </a:t>
            </a:r>
          </a:p>
          <a:p>
            <a:r>
              <a:rPr lang="en-GB" sz="2400" dirty="0" smtClean="0"/>
              <a:t>Once you have competed the form share your examples with each other </a:t>
            </a:r>
          </a:p>
        </p:txBody>
      </p:sp>
      <p:sp>
        <p:nvSpPr>
          <p:cNvPr id="4" name="Slide Number Placeholder 3"/>
          <p:cNvSpPr>
            <a:spLocks noGrp="1"/>
          </p:cNvSpPr>
          <p:nvPr>
            <p:ph type="sldNum" sz="quarter" idx="11"/>
          </p:nvPr>
        </p:nvSpPr>
        <p:spPr/>
        <p:txBody>
          <a:bodyPr/>
          <a:lstStyle/>
          <a:p>
            <a:fld id="{132371F7-CEE0-4AF0-87BE-4D51F1612E4F}" type="slidenum">
              <a:rPr lang="en-US" smtClean="0"/>
              <a:pPr/>
              <a:t>24</a:t>
            </a:fld>
            <a:endParaRPr lang="en-US"/>
          </a:p>
        </p:txBody>
      </p:sp>
    </p:spTree>
    <p:extLst>
      <p:ext uri="{BB962C8B-B14F-4D97-AF65-F5344CB8AC3E}">
        <p14:creationId xmlns:p14="http://schemas.microsoft.com/office/powerpoint/2010/main" val="889680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964364" cy="1362075"/>
          </a:xfrm>
        </p:spPr>
        <p:txBody>
          <a:bodyPr/>
          <a:lstStyle/>
          <a:p>
            <a:r>
              <a:rPr lang="en-GB" dirty="0" smtClean="0"/>
              <a:t>LOOKING AT STUDENT WRITING</a:t>
            </a:r>
            <a:endParaRPr lang="en-GB" dirty="0"/>
          </a:p>
        </p:txBody>
      </p:sp>
      <p:sp>
        <p:nvSpPr>
          <p:cNvPr id="3" name="Text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25</a:t>
            </a:fld>
            <a:endParaRPr lang="en-US"/>
          </a:p>
        </p:txBody>
      </p:sp>
    </p:spTree>
    <p:extLst>
      <p:ext uri="{BB962C8B-B14F-4D97-AF65-F5344CB8AC3E}">
        <p14:creationId xmlns:p14="http://schemas.microsoft.com/office/powerpoint/2010/main" val="3404586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362305"/>
            <a:ext cx="8712968" cy="1371600"/>
          </a:xfrm>
        </p:spPr>
        <p:txBody>
          <a:bodyPr>
            <a:noAutofit/>
          </a:bodyPr>
          <a:lstStyle/>
          <a:p>
            <a:r>
              <a:rPr lang="en-GB" sz="2000" dirty="0" smtClean="0">
                <a:latin typeface="Arial" pitchFamily="34" charset="0"/>
                <a:cs typeface="Arial" pitchFamily="34" charset="0"/>
              </a:rPr>
              <a:t>This is Zak in Year 4, writing a Viking legend. What evidence can you see in this first paragraph that he is deliberately crafting his writing? What grammar features do you think he might have been taught? </a:t>
            </a:r>
            <a:endParaRPr lang="en-GB" sz="2000" dirty="0">
              <a:latin typeface="Arial" pitchFamily="34" charset="0"/>
              <a:cs typeface="Arial" pitchFamily="34" charset="0"/>
            </a:endParaRPr>
          </a:p>
        </p:txBody>
      </p:sp>
      <p:sp>
        <p:nvSpPr>
          <p:cNvPr id="5" name="TextBox 4"/>
          <p:cNvSpPr txBox="1"/>
          <p:nvPr/>
        </p:nvSpPr>
        <p:spPr>
          <a:xfrm>
            <a:off x="3491880" y="1556792"/>
            <a:ext cx="5472608" cy="5878532"/>
          </a:xfrm>
          <a:prstGeom prst="rect">
            <a:avLst/>
          </a:prstGeom>
          <a:noFill/>
        </p:spPr>
        <p:txBody>
          <a:bodyPr wrap="square" rtlCol="0">
            <a:spAutoFit/>
          </a:bodyPr>
          <a:lstStyle/>
          <a:p>
            <a:pPr algn="just"/>
            <a:r>
              <a:rPr lang="en-GB" sz="2400" dirty="0" smtClean="0">
                <a:latin typeface="Arial" pitchFamily="34" charset="0"/>
                <a:cs typeface="Arial" pitchFamily="34" charset="0"/>
              </a:rPr>
              <a:t>Many years ago, in the Kingdom of Norway there was a merciless Viking named Lucas. He would destroy villages, kill people and slice through hearts. After every battle dead bodies will be </a:t>
            </a:r>
            <a:r>
              <a:rPr lang="en-GB" sz="2400" dirty="0" err="1" smtClean="0">
                <a:latin typeface="Arial" pitchFamily="34" charset="0"/>
                <a:cs typeface="Arial" pitchFamily="34" charset="0"/>
              </a:rPr>
              <a:t>scattred</a:t>
            </a:r>
            <a:r>
              <a:rPr lang="en-GB" sz="2400" dirty="0" smtClean="0">
                <a:latin typeface="Arial" pitchFamily="34" charset="0"/>
                <a:cs typeface="Arial" pitchFamily="34" charset="0"/>
              </a:rPr>
              <a:t> everywhere houses will be </a:t>
            </a:r>
            <a:r>
              <a:rPr lang="en-GB" sz="2400" dirty="0" err="1" smtClean="0">
                <a:latin typeface="Arial" pitchFamily="34" charset="0"/>
                <a:cs typeface="Arial" pitchFamily="34" charset="0"/>
              </a:rPr>
              <a:t>burn’t</a:t>
            </a:r>
            <a:r>
              <a:rPr lang="en-GB" sz="2400" dirty="0" smtClean="0">
                <a:latin typeface="Arial" pitchFamily="34" charset="0"/>
                <a:cs typeface="Arial" pitchFamily="34" charset="0"/>
              </a:rPr>
              <a:t>, smoke from the burning fumes from the hot </a:t>
            </a:r>
            <a:r>
              <a:rPr lang="en-GB" sz="2400" dirty="0" err="1" smtClean="0">
                <a:latin typeface="Arial" pitchFamily="34" charset="0"/>
                <a:cs typeface="Arial" pitchFamily="34" charset="0"/>
              </a:rPr>
              <a:t>firery</a:t>
            </a:r>
            <a:r>
              <a:rPr lang="en-GB" sz="2400" dirty="0" smtClean="0">
                <a:latin typeface="Arial" pitchFamily="34" charset="0"/>
                <a:cs typeface="Arial" pitchFamily="34" charset="0"/>
              </a:rPr>
              <a:t> and flaming fire. Every raid will end with death and mayhem. No one will dare to fight Lucas not anyone. He had a helmet made out of reinforced iron a big beard with dust inside it. His body was full of armour he showed no mercy.</a:t>
            </a:r>
          </a:p>
          <a:p>
            <a:pPr algn="just"/>
            <a:endParaRPr lang="en-GB" sz="2000" dirty="0">
              <a:latin typeface="Calibri" pitchFamily="34" charset="0"/>
            </a:endParaRPr>
          </a:p>
          <a:p>
            <a:pPr algn="just"/>
            <a:endParaRPr lang="en-GB" sz="2000" dirty="0">
              <a:latin typeface="Calibri" pitchFamily="34" charset="0"/>
            </a:endParaRPr>
          </a:p>
        </p:txBody>
      </p:sp>
      <p:pic>
        <p:nvPicPr>
          <p:cNvPr id="7" name="Content Placeholder 6"/>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79512" y="1628800"/>
            <a:ext cx="3096344" cy="5040560"/>
          </a:xfrm>
        </p:spPr>
      </p:pic>
    </p:spTree>
    <p:extLst>
      <p:ext uri="{BB962C8B-B14F-4D97-AF65-F5344CB8AC3E}">
        <p14:creationId xmlns:p14="http://schemas.microsoft.com/office/powerpoint/2010/main" val="681306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764704"/>
            <a:ext cx="8964488" cy="9094797"/>
          </a:xfrm>
          <a:prstGeom prst="rect">
            <a:avLst/>
          </a:prstGeom>
          <a:noFill/>
        </p:spPr>
        <p:txBody>
          <a:bodyPr wrap="square" rtlCol="0">
            <a:spAutoFit/>
          </a:bodyPr>
          <a:lstStyle/>
          <a:p>
            <a:pPr marL="342900" indent="-342900">
              <a:spcBef>
                <a:spcPts val="0"/>
              </a:spcBef>
              <a:spcAft>
                <a:spcPts val="600"/>
              </a:spcAft>
              <a:buSzPct val="75000"/>
              <a:buFont typeface="Wingdings" pitchFamily="2" charset="2"/>
              <a:buChar char="q"/>
            </a:pPr>
            <a:r>
              <a:rPr lang="en-GB" sz="2400" dirty="0"/>
              <a:t>S</a:t>
            </a:r>
            <a:r>
              <a:rPr lang="en-GB" sz="2400" dirty="0">
                <a:cs typeface="Arial" pitchFamily="34" charset="0"/>
              </a:rPr>
              <a:t>tory opening appropriate to traditional tales, myth and </a:t>
            </a:r>
            <a:endParaRPr lang="en-GB" sz="2400" dirty="0" smtClean="0">
              <a:cs typeface="Arial" pitchFamily="34" charset="0"/>
            </a:endParaRPr>
          </a:p>
          <a:p>
            <a:pPr>
              <a:spcBef>
                <a:spcPts val="0"/>
              </a:spcBef>
              <a:spcAft>
                <a:spcPts val="600"/>
              </a:spcAft>
              <a:buSzPct val="75000"/>
            </a:pPr>
            <a:r>
              <a:rPr lang="en-GB" sz="2400" dirty="0" smtClean="0">
                <a:cs typeface="Arial" pitchFamily="34" charset="0"/>
              </a:rPr>
              <a:t>legend: </a:t>
            </a:r>
            <a:r>
              <a:rPr lang="en-GB" sz="2400" i="1" dirty="0" smtClean="0">
                <a:solidFill>
                  <a:srgbClr val="FF0000"/>
                </a:solidFill>
                <a:cs typeface="Arial" pitchFamily="34" charset="0"/>
              </a:rPr>
              <a:t>Many </a:t>
            </a:r>
            <a:r>
              <a:rPr lang="en-GB" sz="2400" i="1" dirty="0">
                <a:solidFill>
                  <a:srgbClr val="FF0000"/>
                </a:solidFill>
                <a:cs typeface="Arial" pitchFamily="34" charset="0"/>
              </a:rPr>
              <a:t>years </a:t>
            </a:r>
            <a:r>
              <a:rPr lang="en-GB" sz="2400" i="1" dirty="0" smtClean="0">
                <a:solidFill>
                  <a:srgbClr val="FF0000"/>
                </a:solidFill>
                <a:cs typeface="Arial" pitchFamily="34" charset="0"/>
              </a:rPr>
              <a:t>ago</a:t>
            </a:r>
          </a:p>
          <a:p>
            <a:pPr marL="342900" indent="-342900">
              <a:spcBef>
                <a:spcPts val="0"/>
              </a:spcBef>
              <a:spcAft>
                <a:spcPts val="600"/>
              </a:spcAft>
              <a:buSzPct val="75000"/>
              <a:buFont typeface="Wingdings" pitchFamily="2" charset="2"/>
              <a:buChar char="q"/>
            </a:pPr>
            <a:r>
              <a:rPr lang="en-GB" sz="2400" dirty="0" smtClean="0">
                <a:cs typeface="Arial" pitchFamily="34" charset="0"/>
              </a:rPr>
              <a:t>Manipulation of word order to </a:t>
            </a:r>
            <a:r>
              <a:rPr lang="en-GB" sz="2400" dirty="0">
                <a:cs typeface="Arial" pitchFamily="34" charset="0"/>
              </a:rPr>
              <a:t>mirror style of older tales: </a:t>
            </a:r>
            <a:endParaRPr lang="en-GB" sz="2400" dirty="0" smtClean="0">
              <a:cs typeface="Arial" pitchFamily="34" charset="0"/>
            </a:endParaRPr>
          </a:p>
          <a:p>
            <a:pPr>
              <a:spcBef>
                <a:spcPts val="0"/>
              </a:spcBef>
              <a:spcAft>
                <a:spcPts val="600"/>
              </a:spcAft>
              <a:buSzPct val="75000"/>
            </a:pPr>
            <a:r>
              <a:rPr lang="en-GB" sz="2400" i="1" dirty="0" smtClean="0">
                <a:solidFill>
                  <a:srgbClr val="FF0000"/>
                </a:solidFill>
                <a:cs typeface="Arial" pitchFamily="34" charset="0"/>
              </a:rPr>
              <a:t>there </a:t>
            </a:r>
            <a:r>
              <a:rPr lang="en-GB" sz="2400" i="1" dirty="0">
                <a:solidFill>
                  <a:srgbClr val="FF0000"/>
                </a:solidFill>
                <a:cs typeface="Arial" pitchFamily="34" charset="0"/>
              </a:rPr>
              <a:t>lived a merciless Viking named Lucas </a:t>
            </a:r>
            <a:r>
              <a:rPr lang="en-GB" sz="2400" dirty="0" smtClean="0">
                <a:cs typeface="Arial" pitchFamily="34" charset="0"/>
              </a:rPr>
              <a:t>and</a:t>
            </a:r>
          </a:p>
          <a:p>
            <a:pPr>
              <a:spcBef>
                <a:spcPts val="0"/>
              </a:spcBef>
              <a:spcAft>
                <a:spcPts val="600"/>
              </a:spcAft>
              <a:buSzPct val="75000"/>
            </a:pPr>
            <a:r>
              <a:rPr lang="en-GB" sz="2400" dirty="0" smtClean="0">
                <a:cs typeface="Arial" pitchFamily="34" charset="0"/>
              </a:rPr>
              <a:t>to draw attention to key ideas: </a:t>
            </a:r>
            <a:r>
              <a:rPr lang="en-GB" sz="2400" i="1" dirty="0" smtClean="0">
                <a:solidFill>
                  <a:srgbClr val="FF0000"/>
                </a:solidFill>
                <a:cs typeface="Arial" pitchFamily="34" charset="0"/>
              </a:rPr>
              <a:t>No-one </a:t>
            </a:r>
            <a:r>
              <a:rPr lang="en-GB" sz="2400" i="1" dirty="0">
                <a:solidFill>
                  <a:srgbClr val="FF0000"/>
                </a:solidFill>
                <a:cs typeface="Arial" pitchFamily="34" charset="0"/>
              </a:rPr>
              <a:t>will dare to fight Lucas, </a:t>
            </a:r>
            <a:endParaRPr lang="en-GB" sz="2400" i="1" dirty="0" smtClean="0">
              <a:solidFill>
                <a:srgbClr val="FF0000"/>
              </a:solidFill>
              <a:cs typeface="Arial" pitchFamily="34" charset="0"/>
            </a:endParaRPr>
          </a:p>
          <a:p>
            <a:pPr>
              <a:spcBef>
                <a:spcPts val="0"/>
              </a:spcBef>
              <a:spcAft>
                <a:spcPts val="600"/>
              </a:spcAft>
              <a:buSzPct val="75000"/>
            </a:pPr>
            <a:r>
              <a:rPr lang="en-GB" sz="2400" i="1" u="sng" dirty="0" smtClean="0">
                <a:solidFill>
                  <a:srgbClr val="FF0000"/>
                </a:solidFill>
                <a:cs typeface="Arial" pitchFamily="34" charset="0"/>
              </a:rPr>
              <a:t>not </a:t>
            </a:r>
            <a:r>
              <a:rPr lang="en-GB" sz="2400" i="1" u="sng" dirty="0">
                <a:solidFill>
                  <a:srgbClr val="FF0000"/>
                </a:solidFill>
                <a:cs typeface="Arial" pitchFamily="34" charset="0"/>
              </a:rPr>
              <a:t>anyone</a:t>
            </a:r>
            <a:r>
              <a:rPr lang="en-GB" sz="2400" i="1" u="sng" dirty="0" smtClean="0">
                <a:solidFill>
                  <a:srgbClr val="FF0000"/>
                </a:solidFill>
                <a:cs typeface="Arial" pitchFamily="34" charset="0"/>
              </a:rPr>
              <a:t>.</a:t>
            </a:r>
          </a:p>
          <a:p>
            <a:pPr marL="342900" indent="-342900">
              <a:spcBef>
                <a:spcPts val="0"/>
              </a:spcBef>
              <a:spcAft>
                <a:spcPts val="600"/>
              </a:spcAft>
              <a:buSzPct val="75000"/>
              <a:buFont typeface="Wingdings" pitchFamily="2" charset="2"/>
              <a:buChar char="q"/>
            </a:pPr>
            <a:r>
              <a:rPr lang="en-GB" sz="2400" dirty="0" smtClean="0">
                <a:cs typeface="Arial" pitchFamily="34" charset="0"/>
              </a:rPr>
              <a:t>Carefully-chosen nouns and noun phrases for historical</a:t>
            </a:r>
          </a:p>
          <a:p>
            <a:pPr>
              <a:spcBef>
                <a:spcPts val="0"/>
              </a:spcBef>
              <a:spcAft>
                <a:spcPts val="600"/>
              </a:spcAft>
              <a:buSzPct val="75000"/>
            </a:pPr>
            <a:r>
              <a:rPr lang="en-GB" sz="2400" dirty="0" smtClean="0">
                <a:cs typeface="Arial" pitchFamily="34" charset="0"/>
              </a:rPr>
              <a:t>authenticity and visual impact: </a:t>
            </a:r>
            <a:r>
              <a:rPr lang="en-GB" sz="2400" i="1" dirty="0" smtClean="0">
                <a:solidFill>
                  <a:srgbClr val="FF0000"/>
                </a:solidFill>
                <a:cs typeface="Arial" pitchFamily="34" charset="0"/>
              </a:rPr>
              <a:t>Every </a:t>
            </a:r>
            <a:r>
              <a:rPr lang="en-GB" sz="2400" i="1" u="sng" dirty="0">
                <a:solidFill>
                  <a:srgbClr val="FF0000"/>
                </a:solidFill>
                <a:cs typeface="Arial" pitchFamily="34" charset="0"/>
              </a:rPr>
              <a:t>raid</a:t>
            </a:r>
            <a:r>
              <a:rPr lang="en-GB" sz="2400" i="1" dirty="0">
                <a:solidFill>
                  <a:srgbClr val="FF0000"/>
                </a:solidFill>
                <a:cs typeface="Arial" pitchFamily="34" charset="0"/>
              </a:rPr>
              <a:t> will end with </a:t>
            </a:r>
            <a:r>
              <a:rPr lang="en-GB" sz="2400" i="1" u="sng" dirty="0">
                <a:solidFill>
                  <a:srgbClr val="FF0000"/>
                </a:solidFill>
                <a:cs typeface="Arial" pitchFamily="34" charset="0"/>
              </a:rPr>
              <a:t>death</a:t>
            </a:r>
            <a:r>
              <a:rPr lang="en-GB" sz="2400" i="1" dirty="0">
                <a:solidFill>
                  <a:srgbClr val="FF0000"/>
                </a:solidFill>
                <a:cs typeface="Arial" pitchFamily="34" charset="0"/>
              </a:rPr>
              <a:t> and </a:t>
            </a:r>
            <a:r>
              <a:rPr lang="en-GB" sz="2400" i="1" u="sng" dirty="0" smtClean="0">
                <a:solidFill>
                  <a:srgbClr val="FF0000"/>
                </a:solidFill>
                <a:cs typeface="Arial" pitchFamily="34" charset="0"/>
              </a:rPr>
              <a:t>mayhem</a:t>
            </a:r>
            <a:r>
              <a:rPr lang="en-GB" sz="2400" i="1" dirty="0" smtClean="0">
                <a:solidFill>
                  <a:srgbClr val="FF0000"/>
                </a:solidFill>
                <a:cs typeface="Arial" pitchFamily="34" charset="0"/>
              </a:rPr>
              <a:t>; </a:t>
            </a:r>
            <a:r>
              <a:rPr lang="en-GB" sz="2400" i="1" dirty="0" smtClean="0">
                <a:solidFill>
                  <a:srgbClr val="FF0000"/>
                </a:solidFill>
              </a:rPr>
              <a:t>a </a:t>
            </a:r>
            <a:r>
              <a:rPr lang="en-GB" sz="2400" i="1" dirty="0">
                <a:solidFill>
                  <a:srgbClr val="FF0000"/>
                </a:solidFill>
              </a:rPr>
              <a:t>helmet made out of reinforced </a:t>
            </a:r>
            <a:r>
              <a:rPr lang="en-GB" sz="2400" i="1" dirty="0" smtClean="0">
                <a:solidFill>
                  <a:srgbClr val="FF0000"/>
                </a:solidFill>
              </a:rPr>
              <a:t>iron; burning fumes from the hot fiery and flaming fire</a:t>
            </a:r>
            <a:endParaRPr lang="en-GB" sz="2400" i="1" u="sng" dirty="0" smtClean="0">
              <a:solidFill>
                <a:srgbClr val="FF0000"/>
              </a:solidFill>
              <a:cs typeface="Arial" pitchFamily="34" charset="0"/>
            </a:endParaRPr>
          </a:p>
          <a:p>
            <a:pPr marL="342900" indent="-342900">
              <a:spcBef>
                <a:spcPts val="0"/>
              </a:spcBef>
              <a:spcAft>
                <a:spcPts val="600"/>
              </a:spcAft>
              <a:buSzPct val="75000"/>
              <a:buFont typeface="Wingdings" pitchFamily="2" charset="2"/>
              <a:buChar char="q"/>
            </a:pPr>
            <a:r>
              <a:rPr lang="en-GB" sz="2400" dirty="0" smtClean="0">
                <a:cs typeface="Arial" pitchFamily="34" charset="0"/>
              </a:rPr>
              <a:t>Manipulation of syntax for characterisation and to create </a:t>
            </a:r>
          </a:p>
          <a:p>
            <a:pPr>
              <a:spcBef>
                <a:spcPts val="0"/>
              </a:spcBef>
              <a:spcAft>
                <a:spcPts val="600"/>
              </a:spcAft>
              <a:buSzPct val="75000"/>
            </a:pPr>
            <a:r>
              <a:rPr lang="en-GB" sz="2400" dirty="0" smtClean="0">
                <a:cs typeface="Arial" pitchFamily="34" charset="0"/>
              </a:rPr>
              <a:t>distinctive rhythms: </a:t>
            </a:r>
            <a:r>
              <a:rPr lang="en-GB" sz="2400" i="1" dirty="0" smtClean="0">
                <a:solidFill>
                  <a:srgbClr val="FF0000"/>
                </a:solidFill>
                <a:cs typeface="Arial" pitchFamily="34" charset="0"/>
              </a:rPr>
              <a:t>He </a:t>
            </a:r>
            <a:r>
              <a:rPr lang="en-GB" sz="2400" i="1" dirty="0">
                <a:solidFill>
                  <a:srgbClr val="FF0000"/>
                </a:solidFill>
                <a:cs typeface="Arial" pitchFamily="34" charset="0"/>
              </a:rPr>
              <a:t>would destroy villages, kill people and slice through hearts....He showed no mercy.</a:t>
            </a:r>
          </a:p>
          <a:p>
            <a:pPr>
              <a:spcBef>
                <a:spcPts val="0"/>
              </a:spcBef>
              <a:spcAft>
                <a:spcPts val="600"/>
              </a:spcAft>
              <a:buSzPct val="75000"/>
            </a:pPr>
            <a:endParaRPr lang="en-GB" sz="2400" dirty="0">
              <a:cs typeface="Arial" pitchFamily="34" charset="0"/>
            </a:endParaRPr>
          </a:p>
          <a:p>
            <a:pPr marL="342900" indent="-342900">
              <a:spcBef>
                <a:spcPts val="0"/>
              </a:spcBef>
              <a:spcAft>
                <a:spcPts val="600"/>
              </a:spcAft>
              <a:buSzPct val="75000"/>
              <a:buFont typeface="Wingdings" pitchFamily="2" charset="2"/>
              <a:buChar char="q"/>
            </a:pPr>
            <a:endParaRPr lang="en-GB" sz="2400" i="1" dirty="0">
              <a:solidFill>
                <a:srgbClr val="FF0000"/>
              </a:solidFill>
              <a:cs typeface="Arial" pitchFamily="34" charset="0"/>
            </a:endParaRPr>
          </a:p>
          <a:p>
            <a:pPr marL="342900" indent="-342900">
              <a:spcBef>
                <a:spcPts val="0"/>
              </a:spcBef>
              <a:spcAft>
                <a:spcPts val="600"/>
              </a:spcAft>
              <a:buSzPct val="75000"/>
              <a:buFont typeface="Wingdings" pitchFamily="2" charset="2"/>
              <a:buChar char="q"/>
            </a:pPr>
            <a:endParaRPr lang="en-GB" sz="2400" dirty="0">
              <a:cs typeface="Arial" pitchFamily="34" charset="0"/>
            </a:endParaRPr>
          </a:p>
          <a:p>
            <a:pPr marL="342900" indent="-342900">
              <a:spcBef>
                <a:spcPts val="0"/>
              </a:spcBef>
              <a:spcAft>
                <a:spcPts val="600"/>
              </a:spcAft>
              <a:buSzPct val="75000"/>
              <a:buFont typeface="Wingdings" pitchFamily="2" charset="2"/>
              <a:buChar char="q"/>
            </a:pPr>
            <a:endParaRPr lang="en-GB" sz="2200" i="1" dirty="0" smtClean="0">
              <a:cs typeface="Arial" pitchFamily="34" charset="0"/>
            </a:endParaRPr>
          </a:p>
          <a:p>
            <a:pPr>
              <a:spcBef>
                <a:spcPts val="0"/>
              </a:spcBef>
              <a:spcAft>
                <a:spcPts val="600"/>
              </a:spcAft>
            </a:pPr>
            <a:r>
              <a:rPr lang="en-GB" sz="2200" i="1" dirty="0">
                <a:solidFill>
                  <a:srgbClr val="FF0000"/>
                </a:solidFill>
                <a:cs typeface="Arial" pitchFamily="34" charset="0"/>
              </a:rPr>
              <a:t> </a:t>
            </a:r>
            <a:r>
              <a:rPr lang="en-GB" sz="2200" i="1" dirty="0" smtClean="0">
                <a:solidFill>
                  <a:srgbClr val="FF0000"/>
                </a:solidFill>
                <a:cs typeface="Arial" pitchFamily="34" charset="0"/>
              </a:rPr>
              <a:t>   </a:t>
            </a:r>
            <a:endParaRPr lang="en-GB" sz="2200" i="1" dirty="0">
              <a:solidFill>
                <a:srgbClr val="FF0000"/>
              </a:solidFill>
              <a:cs typeface="Arial" pitchFamily="34" charset="0"/>
            </a:endParaRPr>
          </a:p>
          <a:p>
            <a:pPr marL="342900" indent="-342900">
              <a:spcBef>
                <a:spcPts val="600"/>
              </a:spcBef>
              <a:buFont typeface="Wingdings" pitchFamily="2" charset="2"/>
              <a:buChar char="q"/>
            </a:pPr>
            <a:endParaRPr lang="en-GB" sz="2400" i="1" dirty="0" smtClean="0">
              <a:solidFill>
                <a:srgbClr val="FF0000"/>
              </a:solidFill>
              <a:cs typeface="Arial" pitchFamily="34" charset="0"/>
            </a:endParaRPr>
          </a:p>
          <a:p>
            <a:pPr marL="342900" indent="-342900">
              <a:spcBef>
                <a:spcPts val="600"/>
              </a:spcBef>
              <a:buFont typeface="Wingdings" pitchFamily="2" charset="2"/>
              <a:buChar char="q"/>
            </a:pPr>
            <a:endParaRPr lang="en-GB" sz="2400" i="1" dirty="0" smtClean="0">
              <a:solidFill>
                <a:srgbClr val="FF0000"/>
              </a:solidFill>
              <a:cs typeface="Arial" pitchFamily="34" charset="0"/>
            </a:endParaRPr>
          </a:p>
          <a:p>
            <a:endParaRPr lang="en-GB" sz="2400" i="1" dirty="0">
              <a:solidFill>
                <a:srgbClr val="FF0000"/>
              </a:solidFill>
              <a:cs typeface="Arial" pitchFamily="34" charset="0"/>
            </a:endParaRPr>
          </a:p>
        </p:txBody>
      </p:sp>
    </p:spTree>
    <p:extLst>
      <p:ext uri="{BB962C8B-B14F-4D97-AF65-F5344CB8AC3E}">
        <p14:creationId xmlns:p14="http://schemas.microsoft.com/office/powerpoint/2010/main" val="1916985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040" y="0"/>
            <a:ext cx="8640960" cy="1371600"/>
          </a:xfrm>
        </p:spPr>
        <p:txBody>
          <a:bodyPr/>
          <a:lstStyle/>
          <a:p>
            <a:r>
              <a:rPr lang="en-GB" sz="2400" dirty="0">
                <a:latin typeface="+mn-lt"/>
              </a:rPr>
              <a:t>F</a:t>
            </a:r>
            <a:r>
              <a:rPr lang="en-GB" sz="2400" dirty="0" smtClean="0">
                <a:latin typeface="+mn-lt"/>
              </a:rPr>
              <a:t>irst and final drafts: what do you think of Zak’s changes? </a:t>
            </a:r>
            <a:endParaRPr lang="en-GB" sz="2400" dirty="0">
              <a:latin typeface="+mn-lt"/>
            </a:endParaRPr>
          </a:p>
        </p:txBody>
      </p:sp>
      <p:sp>
        <p:nvSpPr>
          <p:cNvPr id="3" name="Content Placeholder 2"/>
          <p:cNvSpPr>
            <a:spLocks noGrp="1"/>
          </p:cNvSpPr>
          <p:nvPr>
            <p:ph idx="1"/>
          </p:nvPr>
        </p:nvSpPr>
        <p:spPr>
          <a:xfrm>
            <a:off x="107504" y="1124744"/>
            <a:ext cx="8856984" cy="3886200"/>
          </a:xfrm>
        </p:spPr>
        <p:txBody>
          <a:bodyPr/>
          <a:lstStyle/>
          <a:p>
            <a:pPr algn="just">
              <a:buFont typeface="Wingdings" pitchFamily="2" charset="2"/>
              <a:buChar char="q"/>
            </a:pPr>
            <a:r>
              <a:rPr lang="en-GB" sz="2400" dirty="0"/>
              <a:t>Once upon a time there was a furious, mighty, terrifying Viking his name was SWORD CUTTER the villager will freeze in fear, every single time he would walk down his village. Every battle he’ll put his put his sword deep down through the enemy heart.</a:t>
            </a:r>
          </a:p>
          <a:p>
            <a:pPr algn="just"/>
            <a:r>
              <a:rPr lang="en-GB" sz="2400" dirty="0"/>
              <a:t>Many years ago, in the Kingdom of Norway there was a merciless Viking named Lucas. He would destroy villages, kill people and slice through hearts. After every battle dead bodies will be </a:t>
            </a:r>
            <a:r>
              <a:rPr lang="en-GB" sz="2400" dirty="0" err="1"/>
              <a:t>scattred</a:t>
            </a:r>
            <a:r>
              <a:rPr lang="en-GB" sz="2400" dirty="0"/>
              <a:t> everywhere houses will be </a:t>
            </a:r>
            <a:r>
              <a:rPr lang="en-GB" sz="2400" dirty="0" err="1"/>
              <a:t>burn’t</a:t>
            </a:r>
            <a:r>
              <a:rPr lang="en-GB" sz="2400" dirty="0"/>
              <a:t>, smoke from the burning fumes from the hot </a:t>
            </a:r>
            <a:r>
              <a:rPr lang="en-GB" sz="2400" dirty="0" err="1"/>
              <a:t>firery</a:t>
            </a:r>
            <a:r>
              <a:rPr lang="en-GB" sz="2400" dirty="0"/>
              <a:t> and flaming fire. Every raid will end with death and mayhem. No one will dare to fight Lucas not anyone. He had a helmet made out of reinforced iron a big beard with dust inside it. His body was full of armour he showed no mercy.</a:t>
            </a:r>
          </a:p>
          <a:p>
            <a:endParaRPr lang="en-GB" sz="24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28</a:t>
            </a:fld>
            <a:endParaRPr lang="en-US"/>
          </a:p>
        </p:txBody>
      </p:sp>
    </p:spTree>
    <p:extLst>
      <p:ext uri="{BB962C8B-B14F-4D97-AF65-F5344CB8AC3E}">
        <p14:creationId xmlns:p14="http://schemas.microsoft.com/office/powerpoint/2010/main" val="4122327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Evaluating students’ writing </a:t>
            </a:r>
            <a:endParaRPr lang="en-GB" dirty="0"/>
          </a:p>
        </p:txBody>
      </p:sp>
      <p:sp>
        <p:nvSpPr>
          <p:cNvPr id="3" name="Content Placeholder 2"/>
          <p:cNvSpPr>
            <a:spLocks noGrp="1"/>
          </p:cNvSpPr>
          <p:nvPr>
            <p:ph idx="1"/>
          </p:nvPr>
        </p:nvSpPr>
        <p:spPr>
          <a:xfrm>
            <a:off x="457200" y="1628800"/>
            <a:ext cx="8229600" cy="4680520"/>
          </a:xfrm>
        </p:spPr>
        <p:txBody>
          <a:bodyPr/>
          <a:lstStyle/>
          <a:p>
            <a:pPr>
              <a:buFont typeface="Wingdings" pitchFamily="2" charset="2"/>
              <a:buChar char="q"/>
            </a:pPr>
            <a:r>
              <a:rPr lang="en-GB" sz="2200" dirty="0"/>
              <a:t>E</a:t>
            </a:r>
            <a:r>
              <a:rPr lang="en-GB" sz="2200" dirty="0" smtClean="0"/>
              <a:t>ssential to this research because we are trying to understand how students learn grammar and</a:t>
            </a:r>
            <a:r>
              <a:rPr lang="en-GB" sz="2200" b="1" dirty="0" smtClean="0"/>
              <a:t> how they apply their understanding</a:t>
            </a:r>
            <a:r>
              <a:rPr lang="en-GB" sz="2200" dirty="0" smtClean="0"/>
              <a:t> in their writing.</a:t>
            </a:r>
          </a:p>
          <a:p>
            <a:pPr>
              <a:buFont typeface="Wingdings" pitchFamily="2" charset="2"/>
              <a:buChar char="q"/>
            </a:pPr>
            <a:r>
              <a:rPr lang="en-GB" sz="2200" dirty="0" smtClean="0"/>
              <a:t>Evaluating how controlled and deliberate students’ choices are - and how effective they are -  is not straightforward, for example:</a:t>
            </a:r>
          </a:p>
          <a:p>
            <a:pPr lvl="1">
              <a:buFont typeface="Wingdings" pitchFamily="2" charset="2"/>
              <a:buChar char="§"/>
            </a:pPr>
            <a:r>
              <a:rPr lang="en-GB" sz="2200" dirty="0" smtClean="0"/>
              <a:t>we want students to try out new structures but not all experiments ‘work’</a:t>
            </a:r>
          </a:p>
          <a:p>
            <a:pPr lvl="1">
              <a:buFont typeface="Wingdings" pitchFamily="2" charset="2"/>
              <a:buChar char="§"/>
            </a:pPr>
            <a:r>
              <a:rPr lang="en-GB" sz="2200" dirty="0"/>
              <a:t>s</a:t>
            </a:r>
            <a:r>
              <a:rPr lang="en-GB" sz="2200" dirty="0" smtClean="0"/>
              <a:t>uccess in applying one feature may be at the expense of others – what do we prioritise in any one written outcome? </a:t>
            </a:r>
          </a:p>
          <a:p>
            <a:pPr lvl="1">
              <a:buFont typeface="Wingdings" pitchFamily="2" charset="2"/>
              <a:buChar char="§"/>
            </a:pPr>
            <a:r>
              <a:rPr lang="en-GB" sz="2200" dirty="0"/>
              <a:t>a</a:t>
            </a:r>
            <a:r>
              <a:rPr lang="en-GB" sz="2200" dirty="0" smtClean="0"/>
              <a:t>pplication may be immediately successful but not consolidated or built on in subsequent written outcomes</a:t>
            </a:r>
          </a:p>
          <a:p>
            <a:pPr lvl="1">
              <a:buFont typeface="Wingdings" pitchFamily="2" charset="2"/>
              <a:buChar char="§"/>
            </a:pPr>
            <a:r>
              <a:rPr lang="en-GB" sz="2200" dirty="0"/>
              <a:t>w</a:t>
            </a:r>
            <a:r>
              <a:rPr lang="en-GB" sz="2200" dirty="0" smtClean="0"/>
              <a:t>e want students to understand the effectiveness of their choices, not just deploy what they’ve been taught</a:t>
            </a:r>
          </a:p>
          <a:p>
            <a:pPr lvl="1">
              <a:buFont typeface="Wingdings" pitchFamily="2" charset="2"/>
              <a:buChar char="§"/>
            </a:pPr>
            <a:endParaRPr lang="en-GB" sz="2200" dirty="0" smtClean="0"/>
          </a:p>
          <a:p>
            <a:pPr lvl="1">
              <a:buFont typeface="Wingdings" pitchFamily="2" charset="2"/>
              <a:buChar char="§"/>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29</a:t>
            </a:fld>
            <a:endParaRPr lang="en-US" dirty="0"/>
          </a:p>
        </p:txBody>
      </p:sp>
    </p:spTree>
    <p:extLst>
      <p:ext uri="{BB962C8B-B14F-4D97-AF65-F5344CB8AC3E}">
        <p14:creationId xmlns:p14="http://schemas.microsoft.com/office/powerpoint/2010/main" val="4273135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400" dirty="0" smtClean="0">
                <a:solidFill>
                  <a:srgbClr val="002060"/>
                </a:solidFill>
                <a:effectLst>
                  <a:outerShdw blurRad="38100" dist="38100" dir="2700000" algn="tl">
                    <a:srgbClr val="000000">
                      <a:alpha val="43137"/>
                    </a:srgbClr>
                  </a:outerShdw>
                </a:effectLst>
              </a:rPr>
              <a:t>Aims of Session: CPD Day 4</a:t>
            </a:r>
            <a:endParaRPr lang="en-GB" sz="44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7396" y="1951892"/>
            <a:ext cx="8042740" cy="3537644"/>
          </a:xfrm>
        </p:spPr>
        <p:txBody>
          <a:bodyPr>
            <a:noAutofit/>
          </a:bodyPr>
          <a:lstStyle/>
          <a:p>
            <a:pPr marL="328254" indent="-328254">
              <a:lnSpc>
                <a:spcPct val="150000"/>
              </a:lnSpc>
              <a:spcBef>
                <a:spcPts val="554"/>
              </a:spcBef>
              <a:spcAft>
                <a:spcPts val="554"/>
              </a:spcAft>
              <a:buClrTx/>
              <a:buSzPct val="80000"/>
              <a:buFont typeface="Wingdings" panose="05000000000000000000" pitchFamily="2" charset="2"/>
              <a:buChar char="q"/>
            </a:pPr>
            <a:r>
              <a:rPr lang="en-GB" sz="2400" dirty="0" smtClean="0"/>
              <a:t>To consolidate grammatical subject knowledge developed in the project;</a:t>
            </a:r>
            <a:endParaRPr lang="en-GB" sz="2400" dirty="0"/>
          </a:p>
          <a:p>
            <a:pPr marL="328254" indent="-328254">
              <a:lnSpc>
                <a:spcPct val="150000"/>
              </a:lnSpc>
              <a:spcBef>
                <a:spcPts val="554"/>
              </a:spcBef>
              <a:spcAft>
                <a:spcPts val="554"/>
              </a:spcAft>
              <a:buClrTx/>
              <a:buSzPct val="80000"/>
              <a:buFont typeface="Wingdings" panose="05000000000000000000" pitchFamily="2" charset="2"/>
              <a:buChar char="q"/>
            </a:pPr>
            <a:r>
              <a:rPr lang="en-GB" sz="2400" dirty="0"/>
              <a:t>To </a:t>
            </a:r>
            <a:r>
              <a:rPr lang="en-GB" sz="2400" dirty="0" smtClean="0"/>
              <a:t>share our understanding of how the pedagogy has been implemented;</a:t>
            </a:r>
          </a:p>
          <a:p>
            <a:pPr marL="328254" indent="-328254">
              <a:lnSpc>
                <a:spcPct val="150000"/>
              </a:lnSpc>
              <a:spcBef>
                <a:spcPts val="554"/>
              </a:spcBef>
              <a:spcAft>
                <a:spcPts val="554"/>
              </a:spcAft>
              <a:buClrTx/>
              <a:buSzPct val="80000"/>
              <a:buFont typeface="Wingdings" panose="05000000000000000000" pitchFamily="2" charset="2"/>
              <a:buChar char="q"/>
            </a:pPr>
            <a:r>
              <a:rPr lang="en-GB" sz="2400" dirty="0" smtClean="0"/>
              <a:t>To consider next steps to embed this approach more widely in your school.</a:t>
            </a:r>
            <a:endParaRPr lang="en-GB" sz="2400"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3</a:t>
            </a:fld>
            <a:endParaRPr lang="en-US" dirty="0"/>
          </a:p>
        </p:txBody>
      </p:sp>
    </p:spTree>
    <p:extLst>
      <p:ext uri="{BB962C8B-B14F-4D97-AF65-F5344CB8AC3E}">
        <p14:creationId xmlns:p14="http://schemas.microsoft.com/office/powerpoint/2010/main" val="2013991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1"/>
          </p:nvPr>
        </p:nvSpPr>
        <p:spPr/>
        <p:txBody>
          <a:bodyPr/>
          <a:lstStyle/>
          <a:p>
            <a:fld id="{132371F7-CEE0-4AF0-87BE-4D51F1612E4F}" type="slidenum">
              <a:rPr lang="en-US" smtClean="0"/>
              <a:pPr/>
              <a:t>30</a:t>
            </a:fld>
            <a:endParaRPr lang="en-US"/>
          </a:p>
        </p:txBody>
      </p:sp>
      <p:pic>
        <p:nvPicPr>
          <p:cNvPr id="5122" name="Picture 2" descr="C:\Users\helen\Desktop\EEF TRIAL\EEF Merlin Photos\WP_20170118_11_57_41_Sm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9054"/>
            <a:ext cx="9165004" cy="57589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1837"/>
            <a:ext cx="9144000" cy="1077218"/>
          </a:xfrm>
          <a:prstGeom prst="rect">
            <a:avLst/>
          </a:prstGeom>
          <a:noFill/>
        </p:spPr>
        <p:txBody>
          <a:bodyPr wrap="square" rtlCol="0">
            <a:spAutoFit/>
          </a:bodyPr>
          <a:lstStyle/>
          <a:p>
            <a:pPr algn="ctr"/>
            <a:r>
              <a:rPr lang="en-GB" sz="3200" dirty="0" smtClean="0"/>
              <a:t>Narrative writing: What has this student learned and applied? How successfully? </a:t>
            </a:r>
            <a:endParaRPr lang="en-GB" sz="3200" dirty="0"/>
          </a:p>
        </p:txBody>
      </p:sp>
    </p:spTree>
    <p:extLst>
      <p:ext uri="{BB962C8B-B14F-4D97-AF65-F5344CB8AC3E}">
        <p14:creationId xmlns:p14="http://schemas.microsoft.com/office/powerpoint/2010/main" val="652142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32371F7-CEE0-4AF0-87BE-4D51F1612E4F}" type="slidenum">
              <a:rPr lang="en-US" smtClean="0"/>
              <a:pPr/>
              <a:t>31</a:t>
            </a:fld>
            <a:endParaRPr lang="en-US"/>
          </a:p>
        </p:txBody>
      </p:sp>
      <p:sp>
        <p:nvSpPr>
          <p:cNvPr id="5" name="TextBox 4"/>
          <p:cNvSpPr txBox="1"/>
          <p:nvPr/>
        </p:nvSpPr>
        <p:spPr>
          <a:xfrm>
            <a:off x="0" y="21837"/>
            <a:ext cx="9144000" cy="1077218"/>
          </a:xfrm>
          <a:prstGeom prst="rect">
            <a:avLst/>
          </a:prstGeom>
          <a:noFill/>
        </p:spPr>
        <p:txBody>
          <a:bodyPr wrap="square" rtlCol="0">
            <a:spAutoFit/>
          </a:bodyPr>
          <a:lstStyle/>
          <a:p>
            <a:pPr algn="ctr"/>
            <a:r>
              <a:rPr lang="en-GB" sz="3200" dirty="0" smtClean="0"/>
              <a:t>Narrative writing: What has this student learned and applied? How successfully? </a:t>
            </a:r>
            <a:endParaRPr lang="en-GB" sz="3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 y="1340768"/>
            <a:ext cx="3200050"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a:spLocks noGrp="1"/>
          </p:cNvSpPr>
          <p:nvPr>
            <p:ph idx="1"/>
          </p:nvPr>
        </p:nvSpPr>
        <p:spPr>
          <a:xfrm>
            <a:off x="3203848" y="1339119"/>
            <a:ext cx="5940152" cy="4768345"/>
          </a:xfrm>
        </p:spPr>
        <p:txBody>
          <a:bodyPr/>
          <a:lstStyle/>
          <a:p>
            <a:pPr marL="0" indent="0">
              <a:buNone/>
            </a:pPr>
            <a:r>
              <a:rPr lang="en-GB" dirty="0" smtClean="0"/>
              <a:t>With a dazzling gleam from the twilight moon, the elongated sea serpent ascended through the sapphire water gaping across the land. Then let out a ear-piercing scream that knocked out anything within a 10 mile radius. At that moment, he wrapped his long elegant feelers around the neck of a innocent human being and bones shot out like a tsunami.</a:t>
            </a:r>
            <a:endParaRPr lang="en-GB" dirty="0"/>
          </a:p>
        </p:txBody>
      </p:sp>
    </p:spTree>
    <p:extLst>
      <p:ext uri="{BB962C8B-B14F-4D97-AF65-F5344CB8AC3E}">
        <p14:creationId xmlns:p14="http://schemas.microsoft.com/office/powerpoint/2010/main" val="3781870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Persuasive letter: first draft </a:t>
            </a: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32</a:t>
            </a:fld>
            <a:endParaRPr lang="en-US"/>
          </a:p>
        </p:txBody>
      </p:sp>
      <p:pic>
        <p:nvPicPr>
          <p:cNvPr id="3074" name="Picture 2" descr="C:\Users\helen\Desktop\EEF TRIAL\EEF Merlin Photos\IMG_20170404_112556299.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28800"/>
            <a:ext cx="7848872"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078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74" y="188640"/>
            <a:ext cx="8229600" cy="1371600"/>
          </a:xfrm>
        </p:spPr>
        <p:txBody>
          <a:bodyPr/>
          <a:lstStyle/>
          <a:p>
            <a:r>
              <a:rPr lang="en-GB" sz="2800" dirty="0" smtClean="0"/>
              <a:t>Persuasive letter redraft: what has this student learned and applied? How successfully?</a:t>
            </a:r>
            <a:endParaRPr lang="en-GB" sz="28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33</a:t>
            </a:fld>
            <a:endParaRPr lang="en-US"/>
          </a:p>
        </p:txBody>
      </p:sp>
      <p:pic>
        <p:nvPicPr>
          <p:cNvPr id="6" name="Picture 3" descr="C:\Users\helen\Desktop\EEF TRIAL\EEF Merlin Photos\IMG_20170404_113829580B.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700808"/>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02474" y="1377121"/>
            <a:ext cx="4392488" cy="5170646"/>
          </a:xfrm>
          <a:prstGeom prst="rect">
            <a:avLst/>
          </a:prstGeom>
          <a:noFill/>
        </p:spPr>
        <p:txBody>
          <a:bodyPr wrap="square" rtlCol="0">
            <a:spAutoFit/>
          </a:bodyPr>
          <a:lstStyle/>
          <a:p>
            <a:r>
              <a:rPr lang="en-GB" sz="2400" b="1" dirty="0"/>
              <a:t>Dear </a:t>
            </a:r>
            <a:r>
              <a:rPr lang="en-GB" sz="2400" b="1" dirty="0">
                <a:solidFill>
                  <a:srgbClr val="FF0000"/>
                </a:solidFill>
              </a:rPr>
              <a:t>Madam</a:t>
            </a:r>
            <a:r>
              <a:rPr lang="en-GB" sz="2400" b="1" dirty="0"/>
              <a:t> </a:t>
            </a:r>
            <a:r>
              <a:rPr lang="en-GB" sz="2400" b="1" dirty="0" err="1" smtClean="0"/>
              <a:t>Haigh</a:t>
            </a:r>
            <a:r>
              <a:rPr lang="en-GB" sz="2400" b="1" dirty="0" smtClean="0"/>
              <a:t> </a:t>
            </a:r>
            <a:r>
              <a:rPr lang="en-GB" sz="2400" dirty="0"/>
              <a:t/>
            </a:r>
            <a:br>
              <a:rPr lang="en-GB" sz="2400" dirty="0"/>
            </a:br>
            <a:r>
              <a:rPr lang="en-GB" sz="2400" dirty="0"/>
              <a:t>I am writing to you about food waste and how it effects our planet. We live in a </a:t>
            </a:r>
            <a:r>
              <a:rPr lang="en-GB" sz="2400" dirty="0" err="1"/>
              <a:t>sersyety</a:t>
            </a:r>
            <a:r>
              <a:rPr lang="en-GB" sz="2400" dirty="0"/>
              <a:t> where food waste seems to be everywhere. </a:t>
            </a:r>
            <a:r>
              <a:rPr lang="en-GB" sz="2400" b="1" dirty="0"/>
              <a:t>A </a:t>
            </a:r>
            <a:r>
              <a:rPr lang="en-GB" sz="2400" b="1" dirty="0">
                <a:solidFill>
                  <a:srgbClr val="FF0000"/>
                </a:solidFill>
              </a:rPr>
              <a:t>staggering </a:t>
            </a:r>
            <a:r>
              <a:rPr lang="en-GB" sz="2400" b="1" dirty="0" smtClean="0"/>
              <a:t>19% of </a:t>
            </a:r>
            <a:r>
              <a:rPr lang="en-GB" sz="2400" b="1" dirty="0"/>
              <a:t>the food bought by households is wasted</a:t>
            </a:r>
            <a:r>
              <a:rPr lang="en-GB" sz="2400" dirty="0"/>
              <a:t>. </a:t>
            </a:r>
            <a:r>
              <a:rPr lang="en-GB" sz="2400" b="1" dirty="0"/>
              <a:t>This must change</a:t>
            </a:r>
            <a:r>
              <a:rPr lang="en-GB" sz="2400" b="1" dirty="0">
                <a:solidFill>
                  <a:srgbClr val="FF0000"/>
                </a:solidFill>
              </a:rPr>
              <a:t>!</a:t>
            </a:r>
            <a:r>
              <a:rPr lang="en-GB" sz="2400" b="1" dirty="0"/>
              <a:t> </a:t>
            </a:r>
            <a:r>
              <a:rPr lang="en-GB" sz="2400" dirty="0"/>
              <a:t>If 7.2 million tonnes of food is wasted each year then think about how much carbon dioxide is released into the </a:t>
            </a:r>
            <a:r>
              <a:rPr lang="en-GB" sz="2400" dirty="0" err="1"/>
              <a:t>atmosfear</a:t>
            </a:r>
            <a:r>
              <a:rPr lang="en-GB" sz="2400" dirty="0"/>
              <a:t>.</a:t>
            </a:r>
            <a:r>
              <a:rPr lang="en-GB" dirty="0"/>
              <a:t/>
            </a:r>
            <a:br>
              <a:rPr lang="en-GB" dirty="0"/>
            </a:br>
            <a:endParaRPr lang="en-GB" dirty="0"/>
          </a:p>
        </p:txBody>
      </p:sp>
    </p:spTree>
    <p:extLst>
      <p:ext uri="{BB962C8B-B14F-4D97-AF65-F5344CB8AC3E}">
        <p14:creationId xmlns:p14="http://schemas.microsoft.com/office/powerpoint/2010/main" val="1745061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in pairs:</a:t>
            </a:r>
            <a:r>
              <a:rPr lang="en-GB" dirty="0"/>
              <a:t> </a:t>
            </a:r>
            <a:r>
              <a:rPr lang="en-GB" dirty="0" smtClean="0"/>
              <a:t>ideally </a:t>
            </a:r>
            <a:r>
              <a:rPr lang="en-GB" dirty="0"/>
              <a:t>with someone from another school: </a:t>
            </a:r>
          </a:p>
        </p:txBody>
      </p:sp>
      <p:sp>
        <p:nvSpPr>
          <p:cNvPr id="3" name="Content Placeholder 2"/>
          <p:cNvSpPr>
            <a:spLocks noGrp="1"/>
          </p:cNvSpPr>
          <p:nvPr>
            <p:ph idx="1"/>
          </p:nvPr>
        </p:nvSpPr>
        <p:spPr/>
        <p:txBody>
          <a:bodyPr/>
          <a:lstStyle/>
          <a:p>
            <a:pPr>
              <a:buFont typeface="Wingdings" pitchFamily="2" charset="2"/>
              <a:buChar char="q"/>
            </a:pPr>
            <a:r>
              <a:rPr lang="en-GB" sz="2600" dirty="0" smtClean="0">
                <a:solidFill>
                  <a:schemeClr val="tx2"/>
                </a:solidFill>
              </a:rPr>
              <a:t>Share a sample of your students’ writing; </a:t>
            </a:r>
          </a:p>
          <a:p>
            <a:pPr>
              <a:buFont typeface="Wingdings" pitchFamily="2" charset="2"/>
              <a:buChar char="q"/>
            </a:pPr>
            <a:r>
              <a:rPr lang="en-GB" sz="2600" dirty="0" smtClean="0">
                <a:solidFill>
                  <a:schemeClr val="tx2"/>
                </a:solidFill>
              </a:rPr>
              <a:t>Clarify for each other what you think the student has learned and applied in their writing, and how successfully. </a:t>
            </a:r>
          </a:p>
          <a:p>
            <a:pPr marL="0" indent="0">
              <a:buNone/>
            </a:pPr>
            <a:endParaRPr lang="en-GB" sz="2600" dirty="0" smtClean="0">
              <a:solidFill>
                <a:schemeClr val="tx2"/>
              </a:solidFill>
            </a:endParaRPr>
          </a:p>
          <a:p>
            <a:pPr marL="0" indent="0">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34</a:t>
            </a:fld>
            <a:endParaRPr lang="en-US"/>
          </a:p>
        </p:txBody>
      </p:sp>
    </p:spTree>
    <p:extLst>
      <p:ext uri="{BB962C8B-B14F-4D97-AF65-F5344CB8AC3E}">
        <p14:creationId xmlns:p14="http://schemas.microsoft.com/office/powerpoint/2010/main" val="2878632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Children learn what we teach them!</a:t>
            </a:r>
            <a:endParaRPr lang="en-GB" dirty="0"/>
          </a:p>
        </p:txBody>
      </p:sp>
      <p:sp>
        <p:nvSpPr>
          <p:cNvPr id="3" name="Content Placeholder 2"/>
          <p:cNvSpPr>
            <a:spLocks noGrp="1"/>
          </p:cNvSpPr>
          <p:nvPr>
            <p:ph idx="1"/>
          </p:nvPr>
        </p:nvSpPr>
        <p:spPr/>
        <p:txBody>
          <a:bodyPr/>
          <a:lstStyle/>
          <a:p>
            <a:pPr marL="0" indent="0">
              <a:buNone/>
            </a:pPr>
            <a:r>
              <a:rPr lang="en-GB" sz="2400" dirty="0"/>
              <a:t>Teaching grammar purposefully requires strong subject knowledge:</a:t>
            </a:r>
          </a:p>
          <a:p>
            <a:pPr lvl="0"/>
            <a:r>
              <a:rPr lang="en-GB" sz="2400" dirty="0"/>
              <a:t>Understanding the grammatical concepts yourself;</a:t>
            </a:r>
          </a:p>
          <a:p>
            <a:pPr lvl="0"/>
            <a:r>
              <a:rPr lang="en-GB" sz="2400" dirty="0"/>
              <a:t>Knowing how to teach grammatical concepts;</a:t>
            </a:r>
          </a:p>
          <a:p>
            <a:r>
              <a:rPr lang="en-GB" sz="2400" dirty="0"/>
              <a:t>Knowing how to make links between a grammatical feature and its possible effects in </a:t>
            </a:r>
            <a:r>
              <a:rPr lang="en-GB" sz="2400" dirty="0" smtClean="0"/>
              <a:t>writing</a:t>
            </a:r>
          </a:p>
          <a:p>
            <a:r>
              <a:rPr lang="en-GB" sz="2400" dirty="0" smtClean="0"/>
              <a:t>Knowing how and when to intervene to improve students’ writing</a:t>
            </a:r>
          </a:p>
          <a:p>
            <a:r>
              <a:rPr lang="en-GB" sz="2400" dirty="0"/>
              <a:t>Knowing what to look for </a:t>
            </a:r>
            <a:r>
              <a:rPr lang="en-GB" sz="2400" dirty="0" smtClean="0"/>
              <a:t>as evidence of transfer of learning into students’ writing, and to focus feedback</a:t>
            </a:r>
            <a:endParaRPr lang="en-GB" sz="2400" dirty="0"/>
          </a:p>
          <a:p>
            <a:pPr marL="0" indent="0">
              <a:buNone/>
            </a:pPr>
            <a:endParaRPr lang="en-GB" sz="2400" dirty="0" smtClean="0"/>
          </a:p>
          <a:p>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35</a:t>
            </a:fld>
            <a:endParaRPr lang="en-US"/>
          </a:p>
        </p:txBody>
      </p:sp>
    </p:spTree>
    <p:extLst>
      <p:ext uri="{BB962C8B-B14F-4D97-AF65-F5344CB8AC3E}">
        <p14:creationId xmlns:p14="http://schemas.microsoft.com/office/powerpoint/2010/main" val="3159704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371600"/>
          </a:xfrm>
        </p:spPr>
        <p:txBody>
          <a:bodyPr/>
          <a:lstStyle/>
          <a:p>
            <a:r>
              <a:rPr lang="en-GB" dirty="0" smtClean="0"/>
              <a:t>Part 2: Evaluating change</a:t>
            </a:r>
            <a:endParaRPr lang="en-GB" dirty="0"/>
          </a:p>
        </p:txBody>
      </p:sp>
      <p:sp>
        <p:nvSpPr>
          <p:cNvPr id="3" name="Content Placeholder 2"/>
          <p:cNvSpPr>
            <a:spLocks noGrp="1"/>
          </p:cNvSpPr>
          <p:nvPr>
            <p:ph idx="1"/>
          </p:nvPr>
        </p:nvSpPr>
        <p:spPr>
          <a:xfrm>
            <a:off x="467544" y="1772816"/>
            <a:ext cx="8435280" cy="3886200"/>
          </a:xfrm>
        </p:spPr>
        <p:txBody>
          <a:bodyPr/>
          <a:lstStyle/>
          <a:p>
            <a:r>
              <a:rPr lang="en-GB" sz="2400" dirty="0"/>
              <a:t>The aim of Part 2 is to capture your perspectives on what, if anything, has changed. </a:t>
            </a:r>
          </a:p>
          <a:p>
            <a:r>
              <a:rPr lang="en-GB" sz="2400" dirty="0"/>
              <a:t>The questions focus both on</a:t>
            </a:r>
          </a:p>
          <a:p>
            <a:pPr lvl="1"/>
            <a:r>
              <a:rPr lang="en-GB" sz="2031" dirty="0"/>
              <a:t>Change in your own practice</a:t>
            </a:r>
          </a:p>
          <a:p>
            <a:pPr lvl="1"/>
            <a:r>
              <a:rPr lang="en-GB" sz="2031" dirty="0"/>
              <a:t>Change in student outcomes</a:t>
            </a:r>
          </a:p>
          <a:p>
            <a:r>
              <a:rPr lang="en-GB" sz="2400" dirty="0" smtClean="0"/>
              <a:t>Individually complete the tick box sections for the second section(</a:t>
            </a:r>
            <a:r>
              <a:rPr lang="en-GB" sz="2400" b="1" dirty="0" smtClean="0"/>
              <a:t>change in student outcomes</a:t>
            </a:r>
            <a:r>
              <a:rPr lang="en-GB" sz="2400" dirty="0" smtClean="0"/>
              <a:t>)of the feedback sheet</a:t>
            </a:r>
          </a:p>
          <a:p>
            <a:r>
              <a:rPr lang="en-GB" sz="2400" dirty="0" smtClean="0"/>
              <a:t>For the comment section think of one clear example that illustrates the choice you have made </a:t>
            </a:r>
          </a:p>
          <a:p>
            <a:r>
              <a:rPr lang="en-GB" sz="2400" dirty="0" smtClean="0"/>
              <a:t>Once you have competed the form share your examples with each other </a:t>
            </a:r>
          </a:p>
        </p:txBody>
      </p:sp>
      <p:sp>
        <p:nvSpPr>
          <p:cNvPr id="4" name="Slide Number Placeholder 3"/>
          <p:cNvSpPr>
            <a:spLocks noGrp="1"/>
          </p:cNvSpPr>
          <p:nvPr>
            <p:ph type="sldNum" sz="quarter" idx="11"/>
          </p:nvPr>
        </p:nvSpPr>
        <p:spPr/>
        <p:txBody>
          <a:bodyPr/>
          <a:lstStyle/>
          <a:p>
            <a:fld id="{132371F7-CEE0-4AF0-87BE-4D51F1612E4F}" type="slidenum">
              <a:rPr lang="en-US" smtClean="0"/>
              <a:pPr/>
              <a:t>36</a:t>
            </a:fld>
            <a:endParaRPr lang="en-US"/>
          </a:p>
        </p:txBody>
      </p:sp>
    </p:spTree>
    <p:extLst>
      <p:ext uri="{BB962C8B-B14F-4D97-AF65-F5344CB8AC3E}">
        <p14:creationId xmlns:p14="http://schemas.microsoft.com/office/powerpoint/2010/main" val="250991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 cautionary tale</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1"/>
          </p:nvPr>
        </p:nvSpPr>
        <p:spPr/>
        <p:txBody>
          <a:bodyPr/>
          <a:lstStyle/>
          <a:p>
            <a:fld id="{132371F7-CEE0-4AF0-87BE-4D51F1612E4F}" type="slidenum">
              <a:rPr lang="en-US" smtClean="0"/>
              <a:pPr/>
              <a:t>37</a:t>
            </a:fld>
            <a:endParaRPr lang="en-US"/>
          </a:p>
        </p:txBody>
      </p:sp>
    </p:spTree>
    <p:extLst>
      <p:ext uri="{BB962C8B-B14F-4D97-AF65-F5344CB8AC3E}">
        <p14:creationId xmlns:p14="http://schemas.microsoft.com/office/powerpoint/2010/main" val="4215915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Dangers of Imitation</a:t>
            </a:r>
            <a:endParaRPr lang="en-GB" dirty="0"/>
          </a:p>
        </p:txBody>
      </p:sp>
      <p:sp>
        <p:nvSpPr>
          <p:cNvPr id="3" name="Content Placeholder 2"/>
          <p:cNvSpPr>
            <a:spLocks noGrp="1"/>
          </p:cNvSpPr>
          <p:nvPr>
            <p:ph idx="1"/>
          </p:nvPr>
        </p:nvSpPr>
        <p:spPr>
          <a:xfrm>
            <a:off x="457200" y="1981200"/>
            <a:ext cx="8229600" cy="4267200"/>
          </a:xfrm>
        </p:spPr>
        <p:txBody>
          <a:bodyPr/>
          <a:lstStyle/>
          <a:p>
            <a:pPr>
              <a:lnSpc>
                <a:spcPts val="2800"/>
              </a:lnSpc>
              <a:spcBef>
                <a:spcPts val="0"/>
              </a:spcBef>
              <a:buFont typeface="Wingdings" panose="05000000000000000000" pitchFamily="2" charset="2"/>
              <a:buChar char="q"/>
            </a:pPr>
            <a:r>
              <a:rPr lang="en-GB" sz="2000" dirty="0" smtClean="0"/>
              <a:t>The use of authentic texts as models is an excellent way to help young writers see the decisions published writers make.</a:t>
            </a:r>
          </a:p>
          <a:p>
            <a:pPr>
              <a:lnSpc>
                <a:spcPts val="2800"/>
              </a:lnSpc>
              <a:spcBef>
                <a:spcPts val="0"/>
              </a:spcBef>
              <a:buFont typeface="Wingdings" panose="05000000000000000000" pitchFamily="2" charset="2"/>
              <a:buChar char="q"/>
            </a:pPr>
            <a:r>
              <a:rPr lang="en-GB" sz="2000" dirty="0" smtClean="0"/>
              <a:t>It also connects their learning about reading with their learning about writing.</a:t>
            </a:r>
          </a:p>
          <a:p>
            <a:pPr>
              <a:lnSpc>
                <a:spcPts val="2800"/>
              </a:lnSpc>
              <a:spcBef>
                <a:spcPts val="0"/>
              </a:spcBef>
              <a:buFont typeface="Wingdings" panose="05000000000000000000" pitchFamily="2" charset="2"/>
              <a:buChar char="q"/>
            </a:pPr>
            <a:r>
              <a:rPr lang="en-GB" sz="2000" dirty="0" smtClean="0"/>
              <a:t>The </a:t>
            </a:r>
            <a:r>
              <a:rPr lang="en-GB" sz="2000" i="1" dirty="0" smtClean="0"/>
              <a:t>Grammar for Writing </a:t>
            </a:r>
            <a:r>
              <a:rPr lang="en-GB" sz="2000" dirty="0" smtClean="0"/>
              <a:t>Units carefully avoid inviting children to do any writing which risks being too imitative</a:t>
            </a:r>
          </a:p>
          <a:p>
            <a:pPr>
              <a:lnSpc>
                <a:spcPts val="2800"/>
              </a:lnSpc>
              <a:spcBef>
                <a:spcPts val="0"/>
              </a:spcBef>
              <a:buFont typeface="Wingdings" panose="05000000000000000000" pitchFamily="2" charset="2"/>
              <a:buChar char="q"/>
            </a:pPr>
            <a:r>
              <a:rPr lang="en-GB" sz="2000" dirty="0" smtClean="0"/>
              <a:t>Playful imitation of small chunks or extracts of a text can be a useful activity to learn about a language structure but the goal is to achieve independent learning.</a:t>
            </a:r>
          </a:p>
          <a:p>
            <a:pPr>
              <a:lnSpc>
                <a:spcPts val="2800"/>
              </a:lnSpc>
              <a:spcBef>
                <a:spcPts val="0"/>
              </a:spcBef>
              <a:buFont typeface="Wingdings" panose="05000000000000000000" pitchFamily="2" charset="2"/>
              <a:buChar char="q"/>
            </a:pPr>
            <a:r>
              <a:rPr lang="en-GB" sz="2000" dirty="0" smtClean="0"/>
              <a:t>Asking young writers to imitate a text as a final piece of writing, especially if the text is present, can lead to banal imitation.</a:t>
            </a:r>
            <a:endParaRPr lang="en-GB" sz="20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38</a:t>
            </a:fld>
            <a:endParaRPr lang="en-US"/>
          </a:p>
        </p:txBody>
      </p:sp>
    </p:spTree>
    <p:extLst>
      <p:ext uri="{BB962C8B-B14F-4D97-AF65-F5344CB8AC3E}">
        <p14:creationId xmlns:p14="http://schemas.microsoft.com/office/powerpoint/2010/main" val="34943756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912"/>
            <a:ext cx="8229600" cy="1210672"/>
          </a:xfrm>
        </p:spPr>
        <p:txBody>
          <a:bodyPr anchor="t"/>
          <a:lstStyle/>
          <a:p>
            <a:pPr>
              <a:lnSpc>
                <a:spcPts val="2585"/>
              </a:lnSpc>
              <a:spcAft>
                <a:spcPts val="554"/>
              </a:spcAft>
            </a:pPr>
            <a:r>
              <a:rPr lang="en-GB" sz="1846" dirty="0"/>
              <a:t>Mentor Text: </a:t>
            </a:r>
            <a:r>
              <a:rPr lang="en-GB" sz="1846" i="1" dirty="0"/>
              <a:t>Think of an Eel </a:t>
            </a:r>
            <a:r>
              <a:rPr lang="en-GB" sz="1846" dirty="0"/>
              <a:t>by Karen Wallace</a:t>
            </a:r>
            <a:br>
              <a:rPr lang="en-GB" sz="1846" dirty="0"/>
            </a:br>
            <a:r>
              <a:rPr lang="en-GB" sz="1846" dirty="0"/>
              <a:t>Writing Type:  lyrical writing</a:t>
            </a:r>
            <a:br>
              <a:rPr lang="en-GB" sz="1846" dirty="0"/>
            </a:br>
            <a:r>
              <a:rPr lang="en-GB" sz="1846" dirty="0"/>
              <a:t>Learning Focus:  precise focus unclear</a:t>
            </a:r>
          </a:p>
        </p:txBody>
      </p:sp>
      <p:sp>
        <p:nvSpPr>
          <p:cNvPr id="3" name="Content Placeholder 2"/>
          <p:cNvSpPr>
            <a:spLocks noGrp="1"/>
          </p:cNvSpPr>
          <p:nvPr>
            <p:ph idx="1"/>
          </p:nvPr>
        </p:nvSpPr>
        <p:spPr>
          <a:xfrm>
            <a:off x="179512" y="1639742"/>
            <a:ext cx="8712968" cy="1654375"/>
          </a:xfrm>
          <a:solidFill>
            <a:srgbClr val="FFFFCC"/>
          </a:solidFill>
          <a:ln cmpd="thickThin">
            <a:solidFill>
              <a:schemeClr val="tx1"/>
            </a:solidFill>
          </a:ln>
        </p:spPr>
        <p:txBody>
          <a:bodyPr/>
          <a:lstStyle/>
          <a:p>
            <a:pPr marL="0" indent="0">
              <a:lnSpc>
                <a:spcPts val="2215"/>
              </a:lnSpc>
              <a:spcBef>
                <a:spcPts val="0"/>
              </a:spcBef>
              <a:buNone/>
            </a:pPr>
            <a:r>
              <a:rPr lang="en-GB" sz="1800" i="1" dirty="0"/>
              <a:t>For thousands of years, fishermen have watched every autumn as adult eels migrated down rivers into the sea and again every spring as the young eels returned.  But nobody knows what happened in between.  Where did the adults go to?  And where were the young eels born?  Today we think we know the secret of the eel but even now no-one has ever seen a wild eel lay eggs or an eel egg hatch</a:t>
            </a:r>
            <a:r>
              <a:rPr lang="en-GB" sz="1800" dirty="0"/>
              <a:t>.</a:t>
            </a:r>
          </a:p>
          <a:p>
            <a:pPr marL="0" indent="0">
              <a:lnSpc>
                <a:spcPts val="2215"/>
              </a:lnSpc>
              <a:spcBef>
                <a:spcPts val="0"/>
              </a:spcBef>
              <a:buNone/>
            </a:pPr>
            <a:endParaRPr lang="en-GB" sz="1662" dirty="0"/>
          </a:p>
        </p:txBody>
      </p:sp>
      <p:sp>
        <p:nvSpPr>
          <p:cNvPr id="6" name="TextBox 5"/>
          <p:cNvSpPr txBox="1"/>
          <p:nvPr/>
        </p:nvSpPr>
        <p:spPr>
          <a:xfrm>
            <a:off x="320550" y="4944796"/>
            <a:ext cx="8427914" cy="1502976"/>
          </a:xfrm>
          <a:prstGeom prst="rect">
            <a:avLst/>
          </a:prstGeom>
          <a:solidFill>
            <a:srgbClr val="DDFFDD"/>
          </a:solidFill>
          <a:ln>
            <a:solidFill>
              <a:schemeClr val="tx1"/>
            </a:solidFill>
          </a:ln>
        </p:spPr>
        <p:txBody>
          <a:bodyPr wrap="square" rtlCol="0">
            <a:spAutoFit/>
          </a:bodyPr>
          <a:lstStyle/>
          <a:p>
            <a:pPr>
              <a:lnSpc>
                <a:spcPts val="2215"/>
              </a:lnSpc>
            </a:pPr>
            <a:r>
              <a:rPr lang="en-GB" dirty="0">
                <a:latin typeface="Lucida Calligraphy" panose="03010101010101010101" pitchFamily="66" charset="0"/>
              </a:rPr>
              <a:t>For thousands of years, hunters have watched every summer as hyenas climbed mountains. But nobody has seen baby hyenas fight for dominance. Where do the adults die? Now we think we know the secret of the hyena but </a:t>
            </a:r>
            <a:r>
              <a:rPr lang="en-GB" dirty="0" err="1">
                <a:latin typeface="Lucida Calligraphy" panose="03010101010101010101" pitchFamily="66" charset="0"/>
              </a:rPr>
              <a:t>nowon</a:t>
            </a:r>
            <a:r>
              <a:rPr lang="en-GB" dirty="0">
                <a:latin typeface="Lucida Calligraphy" panose="03010101010101010101" pitchFamily="66" charset="0"/>
              </a:rPr>
              <a:t> has ever seen a wild hyena give birth or a hyena hunt</a:t>
            </a:r>
            <a:r>
              <a:rPr lang="en-GB" dirty="0" smtClean="0">
                <a:latin typeface="Lucida Calligraphy" panose="03010101010101010101" pitchFamily="66" charset="0"/>
              </a:rPr>
              <a:t>.</a:t>
            </a:r>
            <a:endParaRPr lang="en-GB" dirty="0">
              <a:latin typeface="Lucida Calligraphy" panose="03010101010101010101" pitchFamily="66" charset="0"/>
            </a:endParaRPr>
          </a:p>
        </p:txBody>
      </p:sp>
      <p:sp>
        <p:nvSpPr>
          <p:cNvPr id="7" name="TextBox 6"/>
          <p:cNvSpPr txBox="1"/>
          <p:nvPr/>
        </p:nvSpPr>
        <p:spPr>
          <a:xfrm>
            <a:off x="6372200" y="481231"/>
            <a:ext cx="2060537" cy="923330"/>
          </a:xfrm>
          <a:prstGeom prst="rect">
            <a:avLst/>
          </a:prstGeom>
          <a:solidFill>
            <a:srgbClr val="EBEBFF"/>
          </a:solidFill>
          <a:ln>
            <a:solidFill>
              <a:schemeClr val="tx1"/>
            </a:solidFill>
          </a:ln>
        </p:spPr>
        <p:txBody>
          <a:bodyPr wrap="square" rtlCol="0">
            <a:spAutoFit/>
          </a:bodyPr>
          <a:lstStyle/>
          <a:p>
            <a:r>
              <a:rPr lang="en-GB" dirty="0" smtClean="0"/>
              <a:t>Unclear learning focus; text present during writing</a:t>
            </a:r>
            <a:endParaRPr lang="en-GB" dirty="0"/>
          </a:p>
        </p:txBody>
      </p:sp>
      <p:sp>
        <p:nvSpPr>
          <p:cNvPr id="8" name="TextBox 7"/>
          <p:cNvSpPr txBox="1"/>
          <p:nvPr/>
        </p:nvSpPr>
        <p:spPr>
          <a:xfrm>
            <a:off x="3504238" y="3519292"/>
            <a:ext cx="2060537" cy="1200329"/>
          </a:xfrm>
          <a:prstGeom prst="rect">
            <a:avLst/>
          </a:prstGeom>
          <a:solidFill>
            <a:srgbClr val="EBEBFF"/>
          </a:solidFill>
          <a:ln>
            <a:solidFill>
              <a:schemeClr val="tx1"/>
            </a:solidFill>
          </a:ln>
        </p:spPr>
        <p:txBody>
          <a:bodyPr wrap="square" rtlCol="0">
            <a:spAutoFit/>
          </a:bodyPr>
          <a:lstStyle/>
          <a:p>
            <a:pPr algn="ctr"/>
            <a:r>
              <a:rPr lang="en-GB" dirty="0" smtClean="0"/>
              <a:t>Over-dependence and direct imitation; meaning losses</a:t>
            </a:r>
            <a:endParaRPr lang="en-GB" dirty="0"/>
          </a:p>
        </p:txBody>
      </p:sp>
    </p:spTree>
    <p:extLst>
      <p:ext uri="{BB962C8B-B14F-4D97-AF65-F5344CB8AC3E}">
        <p14:creationId xmlns:p14="http://schemas.microsoft.com/office/powerpoint/2010/main" val="295558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Emerging Impressions</a:t>
            </a:r>
            <a:endParaRPr lang="en-GB" dirty="0"/>
          </a:p>
        </p:txBody>
      </p:sp>
      <p:sp>
        <p:nvSpPr>
          <p:cNvPr id="3" name="Content Placeholder 2"/>
          <p:cNvSpPr>
            <a:spLocks noGrp="1"/>
          </p:cNvSpPr>
          <p:nvPr>
            <p:ph idx="1"/>
          </p:nvPr>
        </p:nvSpPr>
        <p:spPr>
          <a:xfrm>
            <a:off x="457200" y="1981200"/>
            <a:ext cx="8229600" cy="4184104"/>
          </a:xfrm>
        </p:spPr>
        <p:txBody>
          <a:bodyPr/>
          <a:lstStyle/>
          <a:p>
            <a:pPr>
              <a:lnSpc>
                <a:spcPts val="2800"/>
              </a:lnSpc>
              <a:spcBef>
                <a:spcPts val="0"/>
              </a:spcBef>
              <a:spcAft>
                <a:spcPts val="600"/>
              </a:spcAft>
              <a:buFont typeface="Wingdings" panose="05000000000000000000" pitchFamily="2" charset="2"/>
              <a:buChar char="q"/>
            </a:pPr>
            <a:r>
              <a:rPr lang="en-GB" sz="2000" dirty="0" smtClean="0"/>
              <a:t>Teachers and students have been strongly engaged by the teaching units;</a:t>
            </a:r>
          </a:p>
          <a:p>
            <a:pPr>
              <a:lnSpc>
                <a:spcPts val="2800"/>
              </a:lnSpc>
              <a:spcBef>
                <a:spcPts val="0"/>
              </a:spcBef>
              <a:spcAft>
                <a:spcPts val="600"/>
              </a:spcAft>
              <a:buFont typeface="Wingdings" panose="05000000000000000000" pitchFamily="2" charset="2"/>
              <a:buChar char="q"/>
            </a:pPr>
            <a:r>
              <a:rPr lang="en-GB" sz="2000" dirty="0" smtClean="0"/>
              <a:t>The power of imaginative engagement in ‘</a:t>
            </a:r>
            <a:r>
              <a:rPr lang="en-GB" sz="2000" i="1" dirty="0" smtClean="0"/>
              <a:t>Merlin’ </a:t>
            </a:r>
            <a:r>
              <a:rPr lang="en-GB" sz="2000" dirty="0" smtClean="0"/>
              <a:t>unit – it is easy to move so quickly to analysing text or talking about success criteria that young writers have no time to engage with ideas and purpose. But imaginative engagement is key.</a:t>
            </a:r>
          </a:p>
          <a:p>
            <a:pPr>
              <a:lnSpc>
                <a:spcPts val="2800"/>
              </a:lnSpc>
              <a:spcBef>
                <a:spcPts val="0"/>
              </a:spcBef>
              <a:spcAft>
                <a:spcPts val="600"/>
              </a:spcAft>
              <a:buFont typeface="Wingdings" panose="05000000000000000000" pitchFamily="2" charset="2"/>
              <a:buChar char="q"/>
            </a:pPr>
            <a:r>
              <a:rPr lang="en-GB" sz="2000" dirty="0" smtClean="0"/>
              <a:t>Strong take-up of the idea of linking grammar with making meaning in writing;</a:t>
            </a:r>
          </a:p>
          <a:p>
            <a:pPr>
              <a:lnSpc>
                <a:spcPts val="2800"/>
              </a:lnSpc>
              <a:spcBef>
                <a:spcPts val="0"/>
              </a:spcBef>
              <a:spcAft>
                <a:spcPts val="600"/>
              </a:spcAft>
              <a:buFont typeface="Wingdings" panose="05000000000000000000" pitchFamily="2" charset="2"/>
              <a:buChar char="q"/>
            </a:pPr>
            <a:r>
              <a:rPr lang="en-GB" sz="2000" dirty="0" smtClean="0"/>
              <a:t>Some schools reporting strong improvement in writing;</a:t>
            </a:r>
          </a:p>
          <a:p>
            <a:pPr>
              <a:lnSpc>
                <a:spcPts val="2800"/>
              </a:lnSpc>
              <a:spcBef>
                <a:spcPts val="0"/>
              </a:spcBef>
              <a:spcAft>
                <a:spcPts val="600"/>
              </a:spcAft>
              <a:buFont typeface="Wingdings" panose="05000000000000000000" pitchFamily="2" charset="2"/>
              <a:buChar char="q"/>
            </a:pPr>
            <a:r>
              <a:rPr lang="en-GB" sz="2000" dirty="0" smtClean="0"/>
              <a:t>Some schools are planning whole school or whole academy roll-out of this project.</a:t>
            </a:r>
            <a:endParaRPr lang="en-GB" sz="20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4</a:t>
            </a:fld>
            <a:endParaRPr lang="en-US"/>
          </a:p>
        </p:txBody>
      </p:sp>
    </p:spTree>
    <p:extLst>
      <p:ext uri="{BB962C8B-B14F-4D97-AF65-F5344CB8AC3E}">
        <p14:creationId xmlns:p14="http://schemas.microsoft.com/office/powerpoint/2010/main" val="1050536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720"/>
            <a:ext cx="8229600" cy="897330"/>
          </a:xfrm>
        </p:spPr>
        <p:txBody>
          <a:bodyPr/>
          <a:lstStyle/>
          <a:p>
            <a:r>
              <a:rPr lang="en-GB" sz="2000" dirty="0" smtClean="0">
                <a:latin typeface="+mn-lt"/>
              </a:rPr>
              <a:t>Mentor Text: Martin Luther King’s </a:t>
            </a:r>
            <a:r>
              <a:rPr lang="en-GB" sz="2000" i="1" dirty="0" smtClean="0">
                <a:latin typeface="+mn-lt"/>
              </a:rPr>
              <a:t>‘I have a Dream</a:t>
            </a:r>
            <a:r>
              <a:rPr lang="en-GB" sz="2000" dirty="0" smtClean="0">
                <a:latin typeface="+mn-lt"/>
              </a:rPr>
              <a:t>’ speech.</a:t>
            </a:r>
            <a:endParaRPr lang="en-GB" sz="2000" dirty="0">
              <a:latin typeface="+mn-lt"/>
            </a:endParaRPr>
          </a:p>
        </p:txBody>
      </p:sp>
      <p:sp>
        <p:nvSpPr>
          <p:cNvPr id="3" name="Content Placeholder 2"/>
          <p:cNvSpPr>
            <a:spLocks noGrp="1"/>
          </p:cNvSpPr>
          <p:nvPr>
            <p:ph idx="1"/>
          </p:nvPr>
        </p:nvSpPr>
        <p:spPr>
          <a:xfrm>
            <a:off x="351223" y="2185712"/>
            <a:ext cx="8441553" cy="4339632"/>
          </a:xfrm>
          <a:solidFill>
            <a:srgbClr val="DDFFDD"/>
          </a:solidFill>
          <a:ln>
            <a:solidFill>
              <a:schemeClr val="tx1"/>
            </a:solidFill>
          </a:ln>
        </p:spPr>
        <p:txBody>
          <a:bodyPr/>
          <a:lstStyle/>
          <a:p>
            <a:pPr marL="0" indent="0">
              <a:lnSpc>
                <a:spcPts val="2400"/>
              </a:lnSpc>
              <a:spcBef>
                <a:spcPts val="0"/>
              </a:spcBef>
              <a:spcAft>
                <a:spcPts val="0"/>
              </a:spcAft>
              <a:buNone/>
            </a:pPr>
            <a:r>
              <a:rPr lang="en-GB" sz="1662" dirty="0">
                <a:latin typeface="Lucida Calligraphy" panose="03010101010101010101" pitchFamily="66" charset="0"/>
              </a:rPr>
              <a:t> </a:t>
            </a:r>
            <a:r>
              <a:rPr lang="en-GB" sz="1800" u="sng" dirty="0" smtClean="0">
                <a:latin typeface="Lucida Calligraphy" panose="03010101010101010101" pitchFamily="66" charset="0"/>
              </a:rPr>
              <a:t>Let </a:t>
            </a:r>
            <a:r>
              <a:rPr lang="en-GB" sz="1800" u="sng" dirty="0">
                <a:latin typeface="Lucida Calligraphy" panose="03010101010101010101" pitchFamily="66" charset="0"/>
              </a:rPr>
              <a:t>money rain </a:t>
            </a:r>
            <a:r>
              <a:rPr lang="en-GB" sz="1800" dirty="0">
                <a:latin typeface="Lucida Calligraphy" panose="03010101010101010101" pitchFamily="66" charset="0"/>
              </a:rPr>
              <a:t>from every miserable stand in the city! </a:t>
            </a:r>
            <a:r>
              <a:rPr lang="en-GB" sz="1800" u="sng" dirty="0">
                <a:latin typeface="Lucida Calligraphy" panose="03010101010101010101" pitchFamily="66" charset="0"/>
              </a:rPr>
              <a:t>Let money rain </a:t>
            </a:r>
            <a:r>
              <a:rPr lang="en-GB" sz="1800" dirty="0">
                <a:latin typeface="Lucida Calligraphy" panose="03010101010101010101" pitchFamily="66" charset="0"/>
              </a:rPr>
              <a:t>from the dusty streets of Agora! But not only that: </a:t>
            </a:r>
            <a:r>
              <a:rPr lang="en-GB" sz="1800" u="sng" dirty="0">
                <a:latin typeface="Lucida Calligraphy" panose="03010101010101010101" pitchFamily="66" charset="0"/>
              </a:rPr>
              <a:t>let money rain </a:t>
            </a:r>
            <a:r>
              <a:rPr lang="en-GB" sz="1800" dirty="0">
                <a:latin typeface="Lucida Calligraphy" panose="03010101010101010101" pitchFamily="66" charset="0"/>
              </a:rPr>
              <a:t>on us all from </a:t>
            </a:r>
            <a:r>
              <a:rPr lang="en-GB" sz="1800" dirty="0">
                <a:solidFill>
                  <a:srgbClr val="B88C00"/>
                </a:solidFill>
                <a:latin typeface="Lucida Calligraphy" panose="03010101010101010101" pitchFamily="66" charset="0"/>
              </a:rPr>
              <a:t>the grassy mountains of Sparta</a:t>
            </a:r>
            <a:r>
              <a:rPr lang="en-GB" sz="1800" dirty="0">
                <a:latin typeface="Lucida Calligraphy" panose="03010101010101010101" pitchFamily="66" charset="0"/>
              </a:rPr>
              <a:t>, </a:t>
            </a:r>
            <a:r>
              <a:rPr lang="en-GB" sz="1800" u="sng" dirty="0">
                <a:latin typeface="Lucida Calligraphy" panose="03010101010101010101" pitchFamily="66" charset="0"/>
              </a:rPr>
              <a:t>let money rain </a:t>
            </a:r>
            <a:r>
              <a:rPr lang="en-GB" sz="1800" dirty="0">
                <a:latin typeface="Lucida Calligraphy" panose="03010101010101010101" pitchFamily="66" charset="0"/>
              </a:rPr>
              <a:t>from the wealthy to the poor! To the slaves and traders! From every part of Greece to Athens, let money rain on us all, so let everyone be rich Zeus almighty.</a:t>
            </a:r>
          </a:p>
          <a:p>
            <a:pPr marL="0" indent="0">
              <a:lnSpc>
                <a:spcPts val="2400"/>
              </a:lnSpc>
              <a:spcBef>
                <a:spcPts val="0"/>
              </a:spcBef>
              <a:spcAft>
                <a:spcPts val="0"/>
              </a:spcAft>
              <a:buNone/>
            </a:pPr>
            <a:r>
              <a:rPr lang="en-GB" sz="1800" dirty="0">
                <a:latin typeface="Lucida Calligraphy" panose="03010101010101010101" pitchFamily="66" charset="0"/>
              </a:rPr>
              <a:t> </a:t>
            </a:r>
          </a:p>
          <a:p>
            <a:pPr marL="0" indent="0">
              <a:lnSpc>
                <a:spcPts val="2400"/>
              </a:lnSpc>
              <a:spcBef>
                <a:spcPts val="0"/>
              </a:spcBef>
              <a:spcAft>
                <a:spcPts val="0"/>
              </a:spcAft>
              <a:buNone/>
            </a:pPr>
            <a:r>
              <a:rPr lang="en-GB" sz="1800" dirty="0">
                <a:latin typeface="Lucida Calligraphy" panose="03010101010101010101" pitchFamily="66" charset="0"/>
              </a:rPr>
              <a:t>... (illegible)...money </a:t>
            </a:r>
            <a:r>
              <a:rPr lang="en-GB" sz="1800" dirty="0">
                <a:solidFill>
                  <a:srgbClr val="B88C00"/>
                </a:solidFill>
                <a:latin typeface="Lucida Calligraphy" panose="03010101010101010101" pitchFamily="66" charset="0"/>
              </a:rPr>
              <a:t>rain from every sparkling beach on the coast of Crete</a:t>
            </a:r>
            <a:r>
              <a:rPr lang="en-GB" sz="1800" dirty="0">
                <a:latin typeface="Lucida Calligraphy" panose="03010101010101010101" pitchFamily="66" charset="0"/>
              </a:rPr>
              <a:t>, </a:t>
            </a:r>
            <a:r>
              <a:rPr lang="en-GB" sz="1800" dirty="0">
                <a:solidFill>
                  <a:srgbClr val="B88C00"/>
                </a:solidFill>
                <a:latin typeface="Lucida Calligraphy" panose="03010101010101010101" pitchFamily="66" charset="0"/>
              </a:rPr>
              <a:t>summit of Olympus and snow capped peak in the nation </a:t>
            </a:r>
            <a:r>
              <a:rPr lang="en-GB" sz="1800" dirty="0">
                <a:latin typeface="Lucida Calligraphy" panose="03010101010101010101" pitchFamily="66" charset="0"/>
              </a:rPr>
              <a:t>will be able to speed up the day when every-one, rich, poor, </a:t>
            </a:r>
            <a:r>
              <a:rPr lang="en-GB" sz="1800" dirty="0" err="1">
                <a:latin typeface="Lucida Calligraphy" panose="03010101010101010101" pitchFamily="66" charset="0"/>
              </a:rPr>
              <a:t>expienetsed</a:t>
            </a:r>
            <a:r>
              <a:rPr lang="en-GB" sz="1800" dirty="0">
                <a:latin typeface="Lucida Calligraphy" panose="03010101010101010101" pitchFamily="66" charset="0"/>
              </a:rPr>
              <a:t> or slaves or traders, will be able to come together and cheer, “</a:t>
            </a:r>
            <a:r>
              <a:rPr lang="en-GB" sz="1800" dirty="0">
                <a:solidFill>
                  <a:schemeClr val="bg2">
                    <a:lumMod val="60000"/>
                    <a:lumOff val="40000"/>
                  </a:schemeClr>
                </a:solidFill>
                <a:latin typeface="Lucida Calligraphy" panose="03010101010101010101" pitchFamily="66" charset="0"/>
              </a:rPr>
              <a:t>Profits rising at last! Money raining at last!</a:t>
            </a:r>
            <a:r>
              <a:rPr lang="en-GB" sz="1800" dirty="0">
                <a:latin typeface="Lucida Calligraphy" panose="03010101010101010101" pitchFamily="66" charset="0"/>
              </a:rPr>
              <a:t> </a:t>
            </a:r>
            <a:r>
              <a:rPr lang="en-GB" sz="1800" dirty="0">
                <a:solidFill>
                  <a:schemeClr val="bg2">
                    <a:lumMod val="60000"/>
                    <a:lumOff val="40000"/>
                  </a:schemeClr>
                </a:solidFill>
                <a:latin typeface="Lucida Calligraphy" panose="03010101010101010101" pitchFamily="66" charset="0"/>
              </a:rPr>
              <a:t>Thank Zeus Almighty, we are rich at last!”</a:t>
            </a:r>
          </a:p>
          <a:p>
            <a:pPr marL="0" indent="0" algn="r">
              <a:lnSpc>
                <a:spcPts val="2400"/>
              </a:lnSpc>
              <a:spcBef>
                <a:spcPts val="0"/>
              </a:spcBef>
              <a:spcAft>
                <a:spcPts val="0"/>
              </a:spcAft>
              <a:buNone/>
            </a:pPr>
            <a:r>
              <a:rPr lang="en-GB" sz="1800" dirty="0"/>
              <a:t>      Edward – able writer (age 10)</a:t>
            </a:r>
          </a:p>
        </p:txBody>
      </p:sp>
      <p:sp>
        <p:nvSpPr>
          <p:cNvPr id="4" name="Slide Number Placeholder 3"/>
          <p:cNvSpPr>
            <a:spLocks noGrp="1"/>
          </p:cNvSpPr>
          <p:nvPr>
            <p:ph type="sldNum" sz="quarter" idx="11"/>
          </p:nvPr>
        </p:nvSpPr>
        <p:spPr/>
        <p:txBody>
          <a:bodyPr/>
          <a:lstStyle/>
          <a:p>
            <a:endParaRPr lang="en-US" dirty="0"/>
          </a:p>
          <a:p>
            <a:endParaRPr lang="en-US" dirty="0"/>
          </a:p>
        </p:txBody>
      </p:sp>
      <p:sp>
        <p:nvSpPr>
          <p:cNvPr id="5" name="TextBox 4"/>
          <p:cNvSpPr txBox="1"/>
          <p:nvPr/>
        </p:nvSpPr>
        <p:spPr>
          <a:xfrm>
            <a:off x="2735795" y="1104128"/>
            <a:ext cx="3672408" cy="923330"/>
          </a:xfrm>
          <a:prstGeom prst="rect">
            <a:avLst/>
          </a:prstGeom>
          <a:solidFill>
            <a:srgbClr val="EBEBFF"/>
          </a:solidFill>
          <a:ln>
            <a:solidFill>
              <a:schemeClr val="tx1"/>
            </a:solidFill>
          </a:ln>
        </p:spPr>
        <p:txBody>
          <a:bodyPr wrap="square" rtlCol="0">
            <a:spAutoFit/>
          </a:bodyPr>
          <a:lstStyle/>
          <a:p>
            <a:pPr algn="ctr"/>
            <a:r>
              <a:rPr lang="en-GB" dirty="0" smtClean="0"/>
              <a:t>Over-dependence on model: word substitution but meaning/key argument is  clear</a:t>
            </a:r>
            <a:endParaRPr lang="en-GB" dirty="0"/>
          </a:p>
        </p:txBody>
      </p:sp>
    </p:spTree>
    <p:extLst>
      <p:ext uri="{BB962C8B-B14F-4D97-AF65-F5344CB8AC3E}">
        <p14:creationId xmlns:p14="http://schemas.microsoft.com/office/powerpoint/2010/main" val="29006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076" y="191676"/>
            <a:ext cx="7890080" cy="1143000"/>
          </a:xfrm>
        </p:spPr>
        <p:txBody>
          <a:bodyPr/>
          <a:lstStyle/>
          <a:p>
            <a:r>
              <a:rPr lang="en-GB" dirty="0" smtClean="0"/>
              <a:t>Recreation, not imitation</a:t>
            </a:r>
            <a:endParaRPr lang="en-GB" dirty="0"/>
          </a:p>
        </p:txBody>
      </p:sp>
      <p:sp>
        <p:nvSpPr>
          <p:cNvPr id="3" name="Content Placeholder 2"/>
          <p:cNvSpPr>
            <a:spLocks noGrp="1"/>
          </p:cNvSpPr>
          <p:nvPr>
            <p:ph idx="1"/>
          </p:nvPr>
        </p:nvSpPr>
        <p:spPr>
          <a:xfrm>
            <a:off x="683568" y="2688459"/>
            <a:ext cx="7921145" cy="1872208"/>
          </a:xfrm>
          <a:solidFill>
            <a:srgbClr val="CCFFCC"/>
          </a:solidFill>
          <a:ln>
            <a:solidFill>
              <a:schemeClr val="tx1"/>
            </a:solidFill>
          </a:ln>
        </p:spPr>
        <p:txBody>
          <a:bodyPr>
            <a:noAutofit/>
          </a:bodyPr>
          <a:lstStyle/>
          <a:p>
            <a:pPr marL="82296" indent="0">
              <a:lnSpc>
                <a:spcPts val="2800"/>
              </a:lnSpc>
              <a:buNone/>
            </a:pPr>
            <a:r>
              <a:rPr lang="en-GB" sz="1800" dirty="0">
                <a:latin typeface="Arial" panose="020B0604020202020204" pitchFamily="34" charset="0"/>
                <a:cs typeface="Arial" panose="020B0604020202020204" pitchFamily="34" charset="0"/>
              </a:rPr>
              <a:t>Golden Lion Tamarin forced the trees to form a cunning cage to protect the heart of the </a:t>
            </a:r>
            <a:r>
              <a:rPr lang="en-GB" sz="1800" dirty="0" smtClean="0">
                <a:latin typeface="Arial" panose="020B0604020202020204" pitchFamily="34" charset="0"/>
                <a:cs typeface="Arial" panose="020B0604020202020204" pitchFamily="34" charset="0"/>
              </a:rPr>
              <a:t>forest; the </a:t>
            </a:r>
            <a:r>
              <a:rPr lang="en-GB" sz="1800" dirty="0">
                <a:latin typeface="Arial" panose="020B0604020202020204" pitchFamily="34" charset="0"/>
                <a:cs typeface="Arial" panose="020B0604020202020204" pitchFamily="34" charset="0"/>
              </a:rPr>
              <a:t>magical, black diamond. She </a:t>
            </a:r>
            <a:r>
              <a:rPr lang="en-GB" sz="1800" b="1" dirty="0">
                <a:solidFill>
                  <a:srgbClr val="00B050"/>
                </a:solidFill>
                <a:latin typeface="Arial" panose="020B0604020202020204" pitchFamily="34" charset="0"/>
                <a:cs typeface="Arial" panose="020B0604020202020204" pitchFamily="34" charset="0"/>
              </a:rPr>
              <a:t>wrapped</a:t>
            </a:r>
            <a:r>
              <a:rPr lang="en-GB" sz="1800" dirty="0">
                <a:latin typeface="Arial" panose="020B0604020202020204" pitchFamily="34" charset="0"/>
                <a:cs typeface="Arial" panose="020B0604020202020204" pitchFamily="34" charset="0"/>
              </a:rPr>
              <a:t> the trees in loving leaves, </a:t>
            </a:r>
            <a:r>
              <a:rPr lang="en-GB" sz="1800" b="1" dirty="0">
                <a:solidFill>
                  <a:srgbClr val="00B050"/>
                </a:solidFill>
                <a:latin typeface="Arial" panose="020B0604020202020204" pitchFamily="34" charset="0"/>
                <a:cs typeface="Arial" panose="020B0604020202020204" pitchFamily="34" charset="0"/>
              </a:rPr>
              <a:t>crowded</a:t>
            </a:r>
            <a:r>
              <a:rPr lang="en-GB" sz="1800" dirty="0">
                <a:latin typeface="Arial" panose="020B0604020202020204" pitchFamily="34" charset="0"/>
                <a:cs typeface="Arial" panose="020B0604020202020204" pitchFamily="34" charset="0"/>
              </a:rPr>
              <a:t> creatures onto the tropical trees and </a:t>
            </a:r>
            <a:r>
              <a:rPr lang="en-GB" sz="1800" b="1" dirty="0">
                <a:solidFill>
                  <a:srgbClr val="00B050"/>
                </a:solidFill>
                <a:latin typeface="Arial" panose="020B0604020202020204" pitchFamily="34" charset="0"/>
                <a:cs typeface="Arial" panose="020B0604020202020204" pitchFamily="34" charset="0"/>
              </a:rPr>
              <a:t>gave</a:t>
            </a:r>
            <a:r>
              <a:rPr lang="en-GB" sz="1800" dirty="0">
                <a:latin typeface="Arial" panose="020B0604020202020204" pitchFamily="34" charset="0"/>
                <a:cs typeface="Arial" panose="020B0604020202020204" pitchFamily="34" charset="0"/>
              </a:rPr>
              <a:t> the plants the sun and water they needed</a:t>
            </a:r>
            <a:r>
              <a:rPr lang="en-GB" sz="1800" dirty="0" smtClean="0">
                <a:latin typeface="Arial" panose="020B0604020202020204" pitchFamily="34" charset="0"/>
                <a:cs typeface="Arial" panose="020B0604020202020204" pitchFamily="34" charset="0"/>
              </a:rPr>
              <a:t>.</a:t>
            </a:r>
          </a:p>
          <a:p>
            <a:pPr marL="82296" indent="0">
              <a:lnSpc>
                <a:spcPts val="2800"/>
              </a:lnSpc>
              <a:buNone/>
            </a:pPr>
            <a:r>
              <a:rPr lang="en-GB" sz="1800" dirty="0" smtClean="0">
                <a:latin typeface="Arial" panose="020B0604020202020204" pitchFamily="34" charset="0"/>
                <a:cs typeface="Arial" panose="020B0604020202020204" pitchFamily="34" charset="0"/>
              </a:rPr>
              <a:t>       Year 6 – able writer</a:t>
            </a: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endParaRPr lang="en-GB" dirty="0"/>
          </a:p>
          <a:p>
            <a:endParaRPr lang="en-GB" dirty="0"/>
          </a:p>
        </p:txBody>
      </p:sp>
      <p:sp>
        <p:nvSpPr>
          <p:cNvPr id="5" name="TextBox 4"/>
          <p:cNvSpPr txBox="1"/>
          <p:nvPr/>
        </p:nvSpPr>
        <p:spPr>
          <a:xfrm>
            <a:off x="740042" y="4955476"/>
            <a:ext cx="7879937" cy="1528624"/>
          </a:xfrm>
          <a:prstGeom prst="rect">
            <a:avLst/>
          </a:prstGeom>
          <a:solidFill>
            <a:srgbClr val="CCFFCC"/>
          </a:solidFill>
          <a:ln>
            <a:solidFill>
              <a:schemeClr val="tx1"/>
            </a:solidFill>
          </a:ln>
        </p:spPr>
        <p:txBody>
          <a:bodyPr wrap="square" rtlCol="0">
            <a:spAutoFit/>
          </a:bodyPr>
          <a:lstStyle/>
          <a:p>
            <a:pPr algn="just">
              <a:lnSpc>
                <a:spcPts val="2800"/>
              </a:lnSpc>
            </a:pPr>
            <a:r>
              <a:rPr lang="en-GB" sz="1800" dirty="0">
                <a:latin typeface="Arial" panose="020B0604020202020204" pitchFamily="34" charset="0"/>
                <a:cs typeface="Arial" panose="020B0604020202020204" pitchFamily="34" charset="0"/>
              </a:rPr>
              <a:t>At first peak of light, over the ever green mountain, the bald eagle </a:t>
            </a:r>
            <a:r>
              <a:rPr lang="en-GB" sz="1800" b="1" dirty="0">
                <a:solidFill>
                  <a:srgbClr val="00B050"/>
                </a:solidFill>
                <a:latin typeface="Arial" panose="020B0604020202020204" pitchFamily="34" charset="0"/>
                <a:cs typeface="Arial" panose="020B0604020202020204" pitchFamily="34" charset="0"/>
              </a:rPr>
              <a:t>raced</a:t>
            </a:r>
            <a:r>
              <a:rPr lang="en-GB" sz="1800" dirty="0">
                <a:latin typeface="Arial" panose="020B0604020202020204" pitchFamily="34" charset="0"/>
                <a:cs typeface="Arial" panose="020B0604020202020204" pitchFamily="34" charset="0"/>
              </a:rPr>
              <a:t> to create the wind, </a:t>
            </a:r>
            <a:r>
              <a:rPr lang="en-GB" sz="1800" b="1" dirty="0">
                <a:solidFill>
                  <a:srgbClr val="00B050"/>
                </a:solidFill>
                <a:latin typeface="Arial" panose="020B0604020202020204" pitchFamily="34" charset="0"/>
                <a:cs typeface="Arial" panose="020B0604020202020204" pitchFamily="34" charset="0"/>
              </a:rPr>
              <a:t>soared</a:t>
            </a:r>
            <a:r>
              <a:rPr lang="en-GB" sz="1800" dirty="0">
                <a:latin typeface="Arial" panose="020B0604020202020204" pitchFamily="34" charset="0"/>
                <a:cs typeface="Arial" panose="020B0604020202020204" pitchFamily="34" charset="0"/>
              </a:rPr>
              <a:t> through the secret forest to awaken all animals and </a:t>
            </a:r>
            <a:r>
              <a:rPr lang="en-GB" sz="1800" b="1" dirty="0">
                <a:solidFill>
                  <a:srgbClr val="00B050"/>
                </a:solidFill>
                <a:latin typeface="Arial" panose="020B0604020202020204" pitchFamily="34" charset="0"/>
                <a:cs typeface="Arial" panose="020B0604020202020204" pitchFamily="34" charset="0"/>
              </a:rPr>
              <a:t>squawked</a:t>
            </a:r>
            <a:r>
              <a:rPr lang="en-GB" sz="1800" dirty="0">
                <a:latin typeface="Arial" panose="020B0604020202020204" pitchFamily="34" charset="0"/>
                <a:cs typeface="Arial" panose="020B0604020202020204" pitchFamily="34" charset="0"/>
              </a:rPr>
              <a:t> over the green ocean canopy to make the mystical mist</a:t>
            </a:r>
            <a:r>
              <a:rPr lang="en-GB" sz="1800" dirty="0" smtClean="0">
                <a:latin typeface="Arial" panose="020B0604020202020204" pitchFamily="34" charset="0"/>
                <a:cs typeface="Arial" panose="020B0604020202020204" pitchFamily="34" charset="0"/>
              </a:rPr>
              <a:t>.</a:t>
            </a:r>
          </a:p>
          <a:p>
            <a:pPr algn="just">
              <a:lnSpc>
                <a:spcPts val="2800"/>
              </a:lnSpc>
            </a:pP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      Year 6 – weak writer</a:t>
            </a:r>
            <a:endParaRPr lang="en-GB" sz="1800" dirty="0">
              <a:latin typeface="Arial" panose="020B0604020202020204" pitchFamily="34" charset="0"/>
              <a:cs typeface="Arial" panose="020B0604020202020204" pitchFamily="34" charset="0"/>
            </a:endParaRPr>
          </a:p>
        </p:txBody>
      </p:sp>
      <p:sp>
        <p:nvSpPr>
          <p:cNvPr id="6" name="TextBox 5"/>
          <p:cNvSpPr txBox="1"/>
          <p:nvPr/>
        </p:nvSpPr>
        <p:spPr>
          <a:xfrm>
            <a:off x="683568" y="1370320"/>
            <a:ext cx="7992887" cy="923330"/>
          </a:xfrm>
          <a:prstGeom prst="rect">
            <a:avLst/>
          </a:prstGeom>
          <a:solidFill>
            <a:srgbClr val="FFDE8B"/>
          </a:solidFill>
          <a:ln>
            <a:solidFill>
              <a:schemeClr val="tx1"/>
            </a:solidFill>
          </a:ln>
        </p:spPr>
        <p:txBody>
          <a:bodyPr wrap="square" rtlCol="0">
            <a:spAutoFit/>
          </a:bodyPr>
          <a:lstStyle/>
          <a:p>
            <a:r>
              <a:rPr lang="en-GB" sz="1800" i="1" dirty="0" smtClean="0">
                <a:latin typeface="Arial" panose="020B0604020202020204" pitchFamily="34" charset="0"/>
                <a:cs typeface="Arial" panose="020B0604020202020204" pitchFamily="34" charset="0"/>
              </a:rPr>
              <a:t>And back in the mountains, the young Snow Leopard </a:t>
            </a:r>
            <a:r>
              <a:rPr lang="en-GB" sz="1800" b="1" i="1" dirty="0" smtClean="0">
                <a:solidFill>
                  <a:srgbClr val="00B050"/>
                </a:solidFill>
                <a:latin typeface="Arial" panose="020B0604020202020204" pitchFamily="34" charset="0"/>
                <a:cs typeface="Arial" panose="020B0604020202020204" pitchFamily="34" charset="0"/>
              </a:rPr>
              <a:t>looked</a:t>
            </a:r>
            <a:r>
              <a:rPr lang="en-GB" sz="1800" i="1" dirty="0" smtClean="0">
                <a:latin typeface="Arial" panose="020B0604020202020204" pitchFamily="34" charset="0"/>
                <a:cs typeface="Arial" panose="020B0604020202020204" pitchFamily="34" charset="0"/>
              </a:rPr>
              <a:t> up at the stars mirrored in her blue cat’s eyes, </a:t>
            </a:r>
            <a:r>
              <a:rPr lang="en-GB" sz="1800" b="1" i="1" dirty="0" smtClean="0">
                <a:solidFill>
                  <a:srgbClr val="00B050"/>
                </a:solidFill>
                <a:latin typeface="Arial" panose="020B0604020202020204" pitchFamily="34" charset="0"/>
                <a:cs typeface="Arial" panose="020B0604020202020204" pitchFamily="34" charset="0"/>
              </a:rPr>
              <a:t>heard</a:t>
            </a:r>
            <a:r>
              <a:rPr lang="en-GB" sz="1800" i="1" dirty="0" smtClean="0">
                <a:latin typeface="Arial" panose="020B0604020202020204" pitchFamily="34" charset="0"/>
                <a:cs typeface="Arial" panose="020B0604020202020204" pitchFamily="34" charset="0"/>
              </a:rPr>
              <a:t> the whisper – and </a:t>
            </a:r>
            <a:r>
              <a:rPr lang="en-GB" sz="1800" b="1" i="1" dirty="0" smtClean="0">
                <a:solidFill>
                  <a:srgbClr val="00B050"/>
                </a:solidFill>
                <a:latin typeface="Arial" panose="020B0604020202020204" pitchFamily="34" charset="0"/>
                <a:cs typeface="Arial" panose="020B0604020202020204" pitchFamily="34" charset="0"/>
              </a:rPr>
              <a:t>began</a:t>
            </a:r>
            <a:r>
              <a:rPr lang="en-GB" sz="1800" i="1" dirty="0" smtClean="0">
                <a:latin typeface="Arial" panose="020B0604020202020204" pitchFamily="34" charset="0"/>
                <a:cs typeface="Arial" panose="020B0604020202020204" pitchFamily="34" charset="0"/>
              </a:rPr>
              <a:t> a new song</a:t>
            </a:r>
            <a:r>
              <a:rPr lang="en-GB" sz="1800" dirty="0" smtClean="0">
                <a:latin typeface="Arial" panose="020B0604020202020204" pitchFamily="34" charset="0"/>
                <a:cs typeface="Arial" panose="020B0604020202020204" pitchFamily="34" charset="0"/>
              </a:rPr>
              <a:t>.</a:t>
            </a:r>
          </a:p>
          <a:p>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                The Snow Leopard – Jackie Morris</a:t>
            </a:r>
          </a:p>
        </p:txBody>
      </p:sp>
    </p:spTree>
    <p:extLst>
      <p:ext uri="{BB962C8B-B14F-4D97-AF65-F5344CB8AC3E}">
        <p14:creationId xmlns:p14="http://schemas.microsoft.com/office/powerpoint/2010/main" val="24645160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964364" cy="1362075"/>
          </a:xfrm>
        </p:spPr>
        <p:txBody>
          <a:bodyPr/>
          <a:lstStyle/>
          <a:p>
            <a:r>
              <a:rPr lang="en-GB" dirty="0" smtClean="0"/>
              <a:t>NEXT steps</a:t>
            </a:r>
            <a:endParaRPr lang="en-GB" dirty="0"/>
          </a:p>
        </p:txBody>
      </p:sp>
      <p:sp>
        <p:nvSpPr>
          <p:cNvPr id="3" name="Text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42</a:t>
            </a:fld>
            <a:endParaRPr lang="en-US"/>
          </a:p>
        </p:txBody>
      </p:sp>
    </p:spTree>
    <p:extLst>
      <p:ext uri="{BB962C8B-B14F-4D97-AF65-F5344CB8AC3E}">
        <p14:creationId xmlns:p14="http://schemas.microsoft.com/office/powerpoint/2010/main" val="1021735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Taking the Project Forward</a:t>
            </a:r>
            <a:endParaRPr lang="en-GB" dirty="0"/>
          </a:p>
        </p:txBody>
      </p:sp>
      <p:sp>
        <p:nvSpPr>
          <p:cNvPr id="3" name="Content Placeholder 2"/>
          <p:cNvSpPr>
            <a:spLocks noGrp="1"/>
          </p:cNvSpPr>
          <p:nvPr>
            <p:ph idx="1"/>
          </p:nvPr>
        </p:nvSpPr>
        <p:spPr/>
        <p:txBody>
          <a:bodyPr/>
          <a:lstStyle/>
          <a:p>
            <a:pPr>
              <a:lnSpc>
                <a:spcPts val="3000"/>
              </a:lnSpc>
              <a:spcBef>
                <a:spcPts val="0"/>
              </a:spcBef>
              <a:spcAft>
                <a:spcPts val="1200"/>
              </a:spcAft>
              <a:buFont typeface="Wingdings" panose="05000000000000000000" pitchFamily="2" charset="2"/>
              <a:buChar char="q"/>
            </a:pPr>
            <a:r>
              <a:rPr lang="en-GB" sz="2000" dirty="0" smtClean="0"/>
              <a:t>Deep, sustained change is only realised if an intervention is embedded and developed;</a:t>
            </a:r>
          </a:p>
          <a:p>
            <a:pPr>
              <a:lnSpc>
                <a:spcPts val="3000"/>
              </a:lnSpc>
              <a:spcBef>
                <a:spcPts val="0"/>
              </a:spcBef>
              <a:spcAft>
                <a:spcPts val="1200"/>
              </a:spcAft>
              <a:buFont typeface="Wingdings" panose="05000000000000000000" pitchFamily="2" charset="2"/>
              <a:buChar char="q"/>
            </a:pPr>
            <a:r>
              <a:rPr lang="en-GB" sz="2000" dirty="0" smtClean="0"/>
              <a:t>As teachers, our learning is never complete!</a:t>
            </a:r>
          </a:p>
          <a:p>
            <a:pPr>
              <a:lnSpc>
                <a:spcPts val="3000"/>
              </a:lnSpc>
              <a:spcBef>
                <a:spcPts val="0"/>
              </a:spcBef>
              <a:spcAft>
                <a:spcPts val="1200"/>
              </a:spcAft>
              <a:buFont typeface="Wingdings" panose="05000000000000000000" pitchFamily="2" charset="2"/>
              <a:buChar char="q"/>
            </a:pPr>
            <a:r>
              <a:rPr lang="en-GB" sz="2000" dirty="0" smtClean="0"/>
              <a:t>We are keen that you grow and develop what you have been doing on this project in your own practice and in your school.</a:t>
            </a:r>
          </a:p>
          <a:p>
            <a:pPr>
              <a:lnSpc>
                <a:spcPts val="3000"/>
              </a:lnSpc>
              <a:spcBef>
                <a:spcPts val="0"/>
              </a:spcBef>
              <a:spcAft>
                <a:spcPts val="1200"/>
              </a:spcAft>
              <a:buFont typeface="Wingdings" panose="05000000000000000000" pitchFamily="2" charset="2"/>
              <a:buChar char="q"/>
            </a:pPr>
            <a:r>
              <a:rPr lang="en-GB" sz="2000" dirty="0" smtClean="0"/>
              <a:t>We want to think about the next steps!</a:t>
            </a:r>
            <a:endParaRPr lang="en-GB" sz="20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43</a:t>
            </a:fld>
            <a:endParaRPr lang="en-US"/>
          </a:p>
        </p:txBody>
      </p:sp>
    </p:spTree>
    <p:extLst>
      <p:ext uri="{BB962C8B-B14F-4D97-AF65-F5344CB8AC3E}">
        <p14:creationId xmlns:p14="http://schemas.microsoft.com/office/powerpoint/2010/main" val="30284836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sz="5400" dirty="0" smtClean="0">
                <a:solidFill>
                  <a:srgbClr val="FFC000"/>
                </a:solidFill>
                <a:effectLst>
                  <a:outerShdw blurRad="38100" dist="38100" dir="2700000" algn="tl">
                    <a:srgbClr val="000000">
                      <a:alpha val="43137"/>
                    </a:srgbClr>
                  </a:outerShdw>
                </a:effectLst>
              </a:rPr>
              <a:t>Thank you!</a:t>
            </a:r>
          </a:p>
          <a:p>
            <a:pPr marL="0" indent="0" algn="ctr">
              <a:buNone/>
            </a:pPr>
            <a:endParaRPr lang="en-GB" sz="5400" dirty="0">
              <a:solidFill>
                <a:srgbClr val="FFC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132371F7-CEE0-4AF0-87BE-4D51F1612E4F}" type="slidenum">
              <a:rPr lang="en-US" smtClean="0"/>
              <a:pPr/>
              <a:t>44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284984"/>
            <a:ext cx="1676400" cy="1676400"/>
          </a:xfrm>
          <a:prstGeom prst="rect">
            <a:avLst/>
          </a:prstGeom>
        </p:spPr>
      </p:pic>
    </p:spTree>
    <p:extLst>
      <p:ext uri="{BB962C8B-B14F-4D97-AF65-F5344CB8AC3E}">
        <p14:creationId xmlns:p14="http://schemas.microsoft.com/office/powerpoint/2010/main" val="3469355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Emerging Impressions</a:t>
            </a:r>
            <a:endParaRPr lang="en-GB" dirty="0"/>
          </a:p>
        </p:txBody>
      </p:sp>
      <p:sp>
        <p:nvSpPr>
          <p:cNvPr id="3" name="Content Placeholder 2"/>
          <p:cNvSpPr>
            <a:spLocks noGrp="1"/>
          </p:cNvSpPr>
          <p:nvPr>
            <p:ph idx="1"/>
          </p:nvPr>
        </p:nvSpPr>
        <p:spPr>
          <a:xfrm>
            <a:off x="457200" y="1981200"/>
            <a:ext cx="8363272" cy="4184104"/>
          </a:xfrm>
        </p:spPr>
        <p:txBody>
          <a:bodyPr/>
          <a:lstStyle/>
          <a:p>
            <a:pPr marL="0" indent="0">
              <a:lnSpc>
                <a:spcPts val="2800"/>
              </a:lnSpc>
              <a:spcBef>
                <a:spcPts val="0"/>
              </a:spcBef>
              <a:spcAft>
                <a:spcPts val="600"/>
              </a:spcAft>
              <a:buNone/>
            </a:pPr>
            <a:r>
              <a:rPr lang="en-GB" sz="2000" dirty="0" smtClean="0"/>
              <a:t>Some development points to consider:</a:t>
            </a:r>
          </a:p>
          <a:p>
            <a:pPr>
              <a:lnSpc>
                <a:spcPts val="2800"/>
              </a:lnSpc>
              <a:spcBef>
                <a:spcPts val="0"/>
              </a:spcBef>
              <a:spcAft>
                <a:spcPts val="600"/>
              </a:spcAft>
              <a:buFont typeface="Wingdings" panose="05000000000000000000" pitchFamily="2" charset="2"/>
              <a:buChar char="q"/>
            </a:pPr>
            <a:r>
              <a:rPr lang="en-GB" sz="2000" dirty="0" smtClean="0"/>
              <a:t>Verbalising more clearly the effect of a particular grammatical choice:</a:t>
            </a:r>
          </a:p>
          <a:p>
            <a:pPr lvl="1">
              <a:lnSpc>
                <a:spcPts val="2800"/>
              </a:lnSpc>
              <a:spcBef>
                <a:spcPts val="0"/>
              </a:spcBef>
              <a:spcAft>
                <a:spcPts val="600"/>
              </a:spcAft>
              <a:buFont typeface="Wingdings" panose="05000000000000000000" pitchFamily="2" charset="2"/>
              <a:buChar char="Ø"/>
            </a:pPr>
            <a:r>
              <a:rPr lang="en-GB" sz="2000" dirty="0">
                <a:solidFill>
                  <a:srgbClr val="7030A0"/>
                </a:solidFill>
              </a:rPr>
              <a:t>b</a:t>
            </a:r>
            <a:r>
              <a:rPr lang="en-GB" sz="2000" dirty="0" smtClean="0">
                <a:solidFill>
                  <a:srgbClr val="7030A0"/>
                </a:solidFill>
              </a:rPr>
              <a:t>eing sure you can articulate the effect yourself, perhaps in your planning, until it becomes more natural; </a:t>
            </a:r>
          </a:p>
          <a:p>
            <a:pPr lvl="1">
              <a:lnSpc>
                <a:spcPts val="2800"/>
              </a:lnSpc>
              <a:spcBef>
                <a:spcPts val="0"/>
              </a:spcBef>
              <a:spcAft>
                <a:spcPts val="600"/>
              </a:spcAft>
              <a:buFont typeface="Wingdings" panose="05000000000000000000" pitchFamily="2" charset="2"/>
              <a:buChar char="Ø"/>
            </a:pPr>
            <a:r>
              <a:rPr lang="en-GB" sz="2000" dirty="0" smtClean="0">
                <a:solidFill>
                  <a:srgbClr val="7030A0"/>
                </a:solidFill>
              </a:rPr>
              <a:t>modelling this kind of language talk for children;</a:t>
            </a:r>
          </a:p>
          <a:p>
            <a:pPr lvl="1">
              <a:lnSpc>
                <a:spcPts val="2800"/>
              </a:lnSpc>
              <a:spcBef>
                <a:spcPts val="0"/>
              </a:spcBef>
              <a:spcAft>
                <a:spcPts val="600"/>
              </a:spcAft>
              <a:buFont typeface="Wingdings" panose="05000000000000000000" pitchFamily="2" charset="2"/>
              <a:buChar char="Ø"/>
            </a:pPr>
            <a:r>
              <a:rPr lang="en-GB" sz="2000" dirty="0">
                <a:solidFill>
                  <a:srgbClr val="7030A0"/>
                </a:solidFill>
              </a:rPr>
              <a:t>c</a:t>
            </a:r>
            <a:r>
              <a:rPr lang="en-GB" sz="2000" dirty="0" smtClean="0">
                <a:solidFill>
                  <a:srgbClr val="7030A0"/>
                </a:solidFill>
              </a:rPr>
              <a:t>reating tasks which give children opportunities to verbalise their understanding of the effect of a particular choice;</a:t>
            </a:r>
          </a:p>
          <a:p>
            <a:pPr lvl="1">
              <a:lnSpc>
                <a:spcPts val="2800"/>
              </a:lnSpc>
              <a:spcBef>
                <a:spcPts val="0"/>
              </a:spcBef>
              <a:spcAft>
                <a:spcPts val="600"/>
              </a:spcAft>
              <a:buFont typeface="Wingdings" panose="05000000000000000000" pitchFamily="2" charset="2"/>
              <a:buChar char="Ø"/>
            </a:pPr>
            <a:r>
              <a:rPr lang="en-GB" sz="2000" dirty="0" smtClean="0">
                <a:solidFill>
                  <a:srgbClr val="7030A0"/>
                </a:solidFill>
              </a:rPr>
              <a:t>displaying visually examples of expressing the effect;</a:t>
            </a:r>
          </a:p>
          <a:p>
            <a:pPr lvl="1">
              <a:lnSpc>
                <a:spcPts val="2800"/>
              </a:lnSpc>
              <a:spcBef>
                <a:spcPts val="0"/>
              </a:spcBef>
              <a:spcAft>
                <a:spcPts val="600"/>
              </a:spcAft>
              <a:buFont typeface="Wingdings" panose="05000000000000000000" pitchFamily="2" charset="2"/>
              <a:buChar char="Ø"/>
            </a:pPr>
            <a:r>
              <a:rPr lang="en-GB" sz="2000" dirty="0">
                <a:solidFill>
                  <a:srgbClr val="7030A0"/>
                </a:solidFill>
              </a:rPr>
              <a:t>g</a:t>
            </a:r>
            <a:r>
              <a:rPr lang="en-GB" sz="2000" dirty="0" smtClean="0">
                <a:solidFill>
                  <a:srgbClr val="7030A0"/>
                </a:solidFill>
              </a:rPr>
              <a:t>iving formative feedback where you articulate the effect of a child’s choice for them.</a:t>
            </a:r>
          </a:p>
          <a:p>
            <a:pPr marL="0" indent="0">
              <a:lnSpc>
                <a:spcPts val="2800"/>
              </a:lnSpc>
              <a:spcBef>
                <a:spcPts val="0"/>
              </a:spcBef>
              <a:spcAft>
                <a:spcPts val="600"/>
              </a:spcAft>
              <a:buNone/>
            </a:pPr>
            <a:endParaRPr lang="en-GB" sz="2000" dirty="0" smtClean="0"/>
          </a:p>
        </p:txBody>
      </p:sp>
      <p:sp>
        <p:nvSpPr>
          <p:cNvPr id="4" name="Slide Number Placeholder 3"/>
          <p:cNvSpPr>
            <a:spLocks noGrp="1"/>
          </p:cNvSpPr>
          <p:nvPr>
            <p:ph type="sldNum" sz="quarter" idx="11"/>
          </p:nvPr>
        </p:nvSpPr>
        <p:spPr/>
        <p:txBody>
          <a:bodyPr/>
          <a:lstStyle/>
          <a:p>
            <a:fld id="{132371F7-CEE0-4AF0-87BE-4D51F1612E4F}" type="slidenum">
              <a:rPr lang="en-US" smtClean="0"/>
              <a:pPr/>
              <a:t>5</a:t>
            </a:fld>
            <a:endParaRPr lang="en-US"/>
          </a:p>
        </p:txBody>
      </p:sp>
    </p:spTree>
    <p:extLst>
      <p:ext uri="{BB962C8B-B14F-4D97-AF65-F5344CB8AC3E}">
        <p14:creationId xmlns:p14="http://schemas.microsoft.com/office/powerpoint/2010/main" val="2868336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Have a go!</a:t>
            </a:r>
            <a:endParaRPr lang="en-GB" dirty="0"/>
          </a:p>
        </p:txBody>
      </p:sp>
      <p:sp>
        <p:nvSpPr>
          <p:cNvPr id="3" name="Content Placeholder 2"/>
          <p:cNvSpPr>
            <a:spLocks noGrp="1"/>
          </p:cNvSpPr>
          <p:nvPr>
            <p:ph idx="1"/>
          </p:nvPr>
        </p:nvSpPr>
        <p:spPr>
          <a:xfrm>
            <a:off x="323528" y="1828800"/>
            <a:ext cx="8568952" cy="4696544"/>
          </a:xfrm>
        </p:spPr>
        <p:txBody>
          <a:bodyPr/>
          <a:lstStyle/>
          <a:p>
            <a:pPr marL="0" indent="0">
              <a:lnSpc>
                <a:spcPts val="2400"/>
              </a:lnSpc>
              <a:spcBef>
                <a:spcPts val="0"/>
              </a:spcBef>
              <a:buNone/>
            </a:pPr>
            <a:r>
              <a:rPr lang="en-GB" sz="1800" dirty="0"/>
              <a:t>Late one evening, in a cave of soft mosses high in the mountains </a:t>
            </a:r>
            <a:endParaRPr lang="en-GB" sz="1800" dirty="0" smtClean="0"/>
          </a:p>
          <a:p>
            <a:pPr marL="0" indent="0">
              <a:lnSpc>
                <a:spcPts val="2400"/>
              </a:lnSpc>
              <a:spcBef>
                <a:spcPts val="0"/>
              </a:spcBef>
              <a:buNone/>
            </a:pPr>
            <a:r>
              <a:rPr lang="en-GB" sz="1800" dirty="0" smtClean="0"/>
              <a:t>where </a:t>
            </a:r>
            <a:r>
              <a:rPr lang="en-GB" sz="1800" dirty="0"/>
              <a:t>the air was thin and stars sparkled in sky and snow, the Child took the great leopard’s head in her hands.</a:t>
            </a:r>
            <a:br>
              <a:rPr lang="en-GB" sz="1800" dirty="0"/>
            </a:br>
            <a:endParaRPr lang="en-GB" sz="1800" dirty="0" smtClean="0"/>
          </a:p>
          <a:p>
            <a:pPr marL="0" indent="0">
              <a:lnSpc>
                <a:spcPts val="2400"/>
              </a:lnSpc>
              <a:spcBef>
                <a:spcPts val="0"/>
              </a:spcBef>
              <a:buNone/>
            </a:pPr>
            <a:r>
              <a:rPr lang="en-GB" sz="1800" dirty="0" smtClean="0"/>
              <a:t>The </a:t>
            </a:r>
            <a:r>
              <a:rPr lang="en-GB" sz="1800" dirty="0"/>
              <a:t>Snow Leopard licked the Child’s cold face, rough cat tongue against soft skin, purring her final spirit song. And as she licked, Child became Leopard, thick-furred and wild-eyed, mottled like shadows, spirit cat.</a:t>
            </a:r>
            <a:br>
              <a:rPr lang="en-GB" sz="1800" dirty="0"/>
            </a:br>
            <a:r>
              <a:rPr lang="en-GB" sz="1800" dirty="0"/>
              <a:t/>
            </a:r>
            <a:br>
              <a:rPr lang="en-GB" sz="1800" dirty="0"/>
            </a:br>
            <a:r>
              <a:rPr lang="en-GB" sz="1800" dirty="0"/>
              <a:t>As the old Leopard finished her song she leapt from the mountain into the star-filled sky, her dappled coat blending with the stars of the Milky Way, and her song changed to a whisper of starlight.</a:t>
            </a:r>
            <a:br>
              <a:rPr lang="en-GB" sz="1800" dirty="0"/>
            </a:br>
            <a:r>
              <a:rPr lang="en-GB" sz="1800" dirty="0"/>
              <a:t/>
            </a:r>
            <a:br>
              <a:rPr lang="en-GB" sz="1800" dirty="0"/>
            </a:br>
            <a:r>
              <a:rPr lang="en-GB" sz="1800" dirty="0"/>
              <a:t>And back in the mountains, the young Snow Leopard </a:t>
            </a:r>
            <a:r>
              <a:rPr lang="en-GB" sz="1800" dirty="0">
                <a:solidFill>
                  <a:srgbClr val="FF0000"/>
                </a:solidFill>
              </a:rPr>
              <a:t>looked</a:t>
            </a:r>
            <a:r>
              <a:rPr lang="en-GB" sz="1800" dirty="0"/>
              <a:t> up at the stars </a:t>
            </a:r>
            <a:r>
              <a:rPr lang="en-GB" sz="1800" dirty="0" smtClean="0"/>
              <a:t>mirrored </a:t>
            </a:r>
            <a:r>
              <a:rPr lang="en-GB" sz="1800" dirty="0"/>
              <a:t>in her blue cat’s eyes</a:t>
            </a:r>
            <a:r>
              <a:rPr lang="en-GB" sz="1800" dirty="0">
                <a:solidFill>
                  <a:srgbClr val="FF0000"/>
                </a:solidFill>
              </a:rPr>
              <a:t>, heard</a:t>
            </a:r>
            <a:r>
              <a:rPr lang="en-GB" sz="1800" dirty="0"/>
              <a:t> the whisper </a:t>
            </a:r>
            <a:r>
              <a:rPr lang="en-GB" sz="1800" dirty="0">
                <a:solidFill>
                  <a:srgbClr val="FF0000"/>
                </a:solidFill>
              </a:rPr>
              <a:t>– and began</a:t>
            </a:r>
            <a:r>
              <a:rPr lang="en-GB" sz="1800" dirty="0"/>
              <a:t> a new song.</a:t>
            </a:r>
          </a:p>
        </p:txBody>
      </p:sp>
      <p:sp>
        <p:nvSpPr>
          <p:cNvPr id="4" name="Slide Number Placeholder 3"/>
          <p:cNvSpPr>
            <a:spLocks noGrp="1"/>
          </p:cNvSpPr>
          <p:nvPr>
            <p:ph type="sldNum" sz="quarter" idx="11"/>
          </p:nvPr>
        </p:nvSpPr>
        <p:spPr/>
        <p:txBody>
          <a:bodyPr/>
          <a:lstStyle/>
          <a:p>
            <a:fld id="{132371F7-CEE0-4AF0-87BE-4D51F1612E4F}" type="slidenum">
              <a:rPr lang="en-US" smtClean="0"/>
              <a:pPr/>
              <a:t>6</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285" r="16359"/>
          <a:stretch/>
        </p:blipFill>
        <p:spPr>
          <a:xfrm>
            <a:off x="7445052" y="104775"/>
            <a:ext cx="1440160" cy="2076450"/>
          </a:xfrm>
          <a:prstGeom prst="rect">
            <a:avLst/>
          </a:prstGeom>
        </p:spPr>
      </p:pic>
    </p:spTree>
    <p:extLst>
      <p:ext uri="{BB962C8B-B14F-4D97-AF65-F5344CB8AC3E}">
        <p14:creationId xmlns:p14="http://schemas.microsoft.com/office/powerpoint/2010/main" val="2523315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Emerging Impressions</a:t>
            </a:r>
            <a:endParaRPr lang="en-GB" dirty="0"/>
          </a:p>
        </p:txBody>
      </p:sp>
      <p:sp>
        <p:nvSpPr>
          <p:cNvPr id="3" name="Content Placeholder 2"/>
          <p:cNvSpPr>
            <a:spLocks noGrp="1"/>
          </p:cNvSpPr>
          <p:nvPr>
            <p:ph idx="1"/>
          </p:nvPr>
        </p:nvSpPr>
        <p:spPr>
          <a:xfrm>
            <a:off x="457200" y="1828800"/>
            <a:ext cx="8229600" cy="4768552"/>
          </a:xfrm>
        </p:spPr>
        <p:txBody>
          <a:bodyPr/>
          <a:lstStyle/>
          <a:p>
            <a:pPr marL="0" indent="0">
              <a:lnSpc>
                <a:spcPts val="2800"/>
              </a:lnSpc>
              <a:spcBef>
                <a:spcPts val="0"/>
              </a:spcBef>
              <a:spcAft>
                <a:spcPts val="600"/>
              </a:spcAft>
              <a:buNone/>
            </a:pPr>
            <a:r>
              <a:rPr lang="en-GB" sz="2000" dirty="0" smtClean="0"/>
              <a:t>Some development points to consider:</a:t>
            </a:r>
          </a:p>
          <a:p>
            <a:pPr>
              <a:lnSpc>
                <a:spcPts val="2800"/>
              </a:lnSpc>
              <a:spcBef>
                <a:spcPts val="0"/>
              </a:spcBef>
              <a:spcAft>
                <a:spcPts val="600"/>
              </a:spcAft>
              <a:buFont typeface="Wingdings" panose="05000000000000000000" pitchFamily="2" charset="2"/>
              <a:buChar char="q"/>
            </a:pPr>
            <a:r>
              <a:rPr lang="en-GB" sz="2000" dirty="0" smtClean="0"/>
              <a:t>Creating classrooms where children talk about language choices:</a:t>
            </a:r>
          </a:p>
          <a:p>
            <a:pPr lvl="1">
              <a:lnSpc>
                <a:spcPts val="2800"/>
              </a:lnSpc>
              <a:spcBef>
                <a:spcPts val="0"/>
              </a:spcBef>
              <a:spcAft>
                <a:spcPts val="600"/>
              </a:spcAft>
              <a:buFont typeface="Wingdings" panose="05000000000000000000" pitchFamily="2" charset="2"/>
              <a:buChar char="Ø"/>
            </a:pPr>
            <a:r>
              <a:rPr lang="en-GB" sz="2000" dirty="0" smtClean="0">
                <a:solidFill>
                  <a:srgbClr val="7030A0"/>
                </a:solidFill>
              </a:rPr>
              <a:t>group or paired talk tasks discussing different versions of a text or different choices;</a:t>
            </a:r>
          </a:p>
          <a:p>
            <a:pPr lvl="1">
              <a:lnSpc>
                <a:spcPts val="2800"/>
              </a:lnSpc>
              <a:spcBef>
                <a:spcPts val="0"/>
              </a:spcBef>
              <a:spcAft>
                <a:spcPts val="600"/>
              </a:spcAft>
              <a:buFont typeface="Wingdings" panose="05000000000000000000" pitchFamily="2" charset="2"/>
              <a:buChar char="Ø"/>
            </a:pPr>
            <a:r>
              <a:rPr lang="en-GB" sz="2000" dirty="0">
                <a:solidFill>
                  <a:srgbClr val="7030A0"/>
                </a:solidFill>
              </a:rPr>
              <a:t>i</a:t>
            </a:r>
            <a:r>
              <a:rPr lang="en-GB" sz="2000" dirty="0" smtClean="0">
                <a:solidFill>
                  <a:srgbClr val="7030A0"/>
                </a:solidFill>
              </a:rPr>
              <a:t>nviting children to explain the choices they have made in their own writing and why they think they are effective;</a:t>
            </a:r>
          </a:p>
          <a:p>
            <a:pPr lvl="1">
              <a:lnSpc>
                <a:spcPts val="2800"/>
              </a:lnSpc>
              <a:spcBef>
                <a:spcPts val="0"/>
              </a:spcBef>
              <a:spcAft>
                <a:spcPts val="600"/>
              </a:spcAft>
              <a:buFont typeface="Wingdings" panose="05000000000000000000" pitchFamily="2" charset="2"/>
              <a:buChar char="Ø"/>
            </a:pPr>
            <a:r>
              <a:rPr lang="en-GB" sz="2000" dirty="0">
                <a:solidFill>
                  <a:srgbClr val="7030A0"/>
                </a:solidFill>
              </a:rPr>
              <a:t>u</a:t>
            </a:r>
            <a:r>
              <a:rPr lang="en-GB" sz="2000" dirty="0" smtClean="0">
                <a:solidFill>
                  <a:srgbClr val="7030A0"/>
                </a:solidFill>
              </a:rPr>
              <a:t>sing whole class discussion to generate real enquiry about language and its possibilities</a:t>
            </a:r>
          </a:p>
          <a:p>
            <a:pPr lvl="1">
              <a:lnSpc>
                <a:spcPts val="2800"/>
              </a:lnSpc>
              <a:spcBef>
                <a:spcPts val="0"/>
              </a:spcBef>
              <a:spcAft>
                <a:spcPts val="600"/>
              </a:spcAft>
              <a:buFont typeface="Wingdings" panose="05000000000000000000" pitchFamily="2" charset="2"/>
              <a:buChar char="Ø"/>
            </a:pPr>
            <a:r>
              <a:rPr lang="en-GB" sz="2000" dirty="0">
                <a:solidFill>
                  <a:srgbClr val="7030A0"/>
                </a:solidFill>
              </a:rPr>
              <a:t>l</a:t>
            </a:r>
            <a:r>
              <a:rPr lang="en-GB" sz="2000" dirty="0" smtClean="0">
                <a:solidFill>
                  <a:srgbClr val="7030A0"/>
                </a:solidFill>
              </a:rPr>
              <a:t>eading a discussion drawing on your expertise but not directed towards a single right answer; naming the effect of a particular choice is not right/wrong but an interpretation, just as in literary interpretation</a:t>
            </a:r>
          </a:p>
        </p:txBody>
      </p:sp>
      <p:sp>
        <p:nvSpPr>
          <p:cNvPr id="4" name="Slide Number Placeholder 3"/>
          <p:cNvSpPr>
            <a:spLocks noGrp="1"/>
          </p:cNvSpPr>
          <p:nvPr>
            <p:ph type="sldNum" sz="quarter" idx="11"/>
          </p:nvPr>
        </p:nvSpPr>
        <p:spPr/>
        <p:txBody>
          <a:bodyPr/>
          <a:lstStyle/>
          <a:p>
            <a:fld id="{132371F7-CEE0-4AF0-87BE-4D51F1612E4F}" type="slidenum">
              <a:rPr lang="en-US" smtClean="0"/>
              <a:pPr/>
              <a:t>7</a:t>
            </a:fld>
            <a:endParaRPr lang="en-US"/>
          </a:p>
        </p:txBody>
      </p:sp>
    </p:spTree>
    <p:extLst>
      <p:ext uri="{BB962C8B-B14F-4D97-AF65-F5344CB8AC3E}">
        <p14:creationId xmlns:p14="http://schemas.microsoft.com/office/powerpoint/2010/main" val="904196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12" y="326336"/>
            <a:ext cx="7818072" cy="1143000"/>
          </a:xfrm>
        </p:spPr>
        <p:txBody>
          <a:bodyPr/>
          <a:lstStyle/>
          <a:p>
            <a:r>
              <a:rPr lang="en-GB" dirty="0" smtClean="0"/>
              <a:t>Have a go!</a:t>
            </a:r>
            <a:endParaRPr lang="en-GB" dirty="0"/>
          </a:p>
        </p:txBody>
      </p:sp>
      <p:sp>
        <p:nvSpPr>
          <p:cNvPr id="4" name="Slide Number Placeholder 3"/>
          <p:cNvSpPr>
            <a:spLocks noGrp="1"/>
          </p:cNvSpPr>
          <p:nvPr>
            <p:ph type="sldNum" sz="quarter" idx="12"/>
          </p:nvPr>
        </p:nvSpPr>
        <p:spPr/>
        <p:txBody>
          <a:bodyPr/>
          <a:lstStyle/>
          <a:p>
            <a:endParaRPr lang="en-GB" dirty="0" smtClean="0"/>
          </a:p>
          <a:p>
            <a:endParaRPr lang="en-GB" dirty="0"/>
          </a:p>
        </p:txBody>
      </p:sp>
      <p:sp>
        <p:nvSpPr>
          <p:cNvPr id="5" name="TextBox 4"/>
          <p:cNvSpPr txBox="1"/>
          <p:nvPr/>
        </p:nvSpPr>
        <p:spPr>
          <a:xfrm>
            <a:off x="539552" y="1628800"/>
            <a:ext cx="7848872" cy="1887696"/>
          </a:xfrm>
          <a:prstGeom prst="rect">
            <a:avLst/>
          </a:prstGeom>
          <a:solidFill>
            <a:srgbClr val="CCFFCC"/>
          </a:solidFill>
          <a:ln>
            <a:solidFill>
              <a:schemeClr val="tx1"/>
            </a:solidFill>
          </a:ln>
        </p:spPr>
        <p:txBody>
          <a:bodyPr wrap="square" rtlCol="0">
            <a:spAutoFit/>
          </a:bodyPr>
          <a:lstStyle/>
          <a:p>
            <a:pPr>
              <a:lnSpc>
                <a:spcPts val="2800"/>
              </a:lnSpc>
            </a:pPr>
            <a:r>
              <a:rPr lang="en-GB" i="1" dirty="0">
                <a:latin typeface="+mn-lt"/>
                <a:cs typeface="Arial" panose="020B0604020202020204" pitchFamily="34" charset="0"/>
              </a:rPr>
              <a:t>On Saturday, he ate through one piece of chocolate cake, one ice-cream cone, one pickle, one slice of Swiss cheese, one slice of salami, one lollipop, one piece of cherry pie, one sausage, one cupcake, </a:t>
            </a:r>
            <a:r>
              <a:rPr lang="en-GB" i="1" dirty="0">
                <a:solidFill>
                  <a:srgbClr val="FF0000"/>
                </a:solidFill>
                <a:latin typeface="+mn-lt"/>
                <a:cs typeface="Arial" panose="020B0604020202020204" pitchFamily="34" charset="0"/>
              </a:rPr>
              <a:t>and</a:t>
            </a:r>
            <a:r>
              <a:rPr lang="en-GB" i="1" dirty="0">
                <a:latin typeface="+mn-lt"/>
                <a:cs typeface="Arial" panose="020B0604020202020204" pitchFamily="34" charset="0"/>
              </a:rPr>
              <a:t> one slice of watermelon.</a:t>
            </a:r>
            <a:endParaRPr lang="en-GB" dirty="0">
              <a:latin typeface="+mn-lt"/>
              <a:cs typeface="Arial" panose="020B0604020202020204" pitchFamily="34" charset="0"/>
            </a:endParaRPr>
          </a:p>
          <a:p>
            <a:pPr algn="r">
              <a:lnSpc>
                <a:spcPts val="2800"/>
              </a:lnSpc>
            </a:pPr>
            <a:r>
              <a:rPr lang="en-GB" i="1" dirty="0">
                <a:latin typeface="+mn-lt"/>
                <a:cs typeface="Arial" panose="020B0604020202020204" pitchFamily="34" charset="0"/>
              </a:rPr>
              <a:t>The Very Hungry Caterpillar</a:t>
            </a:r>
            <a:r>
              <a:rPr lang="en-GB" dirty="0">
                <a:latin typeface="+mn-lt"/>
                <a:cs typeface="Arial" panose="020B0604020202020204" pitchFamily="34" charset="0"/>
              </a:rPr>
              <a:t> – Eric </a:t>
            </a:r>
            <a:r>
              <a:rPr lang="en-GB" dirty="0" smtClean="0">
                <a:latin typeface="+mn-lt"/>
                <a:cs typeface="Arial" panose="020B0604020202020204" pitchFamily="34" charset="0"/>
              </a:rPr>
              <a:t>Carle</a:t>
            </a:r>
          </a:p>
        </p:txBody>
      </p:sp>
      <p:sp>
        <p:nvSpPr>
          <p:cNvPr id="6" name="Content Placeholder 2"/>
          <p:cNvSpPr txBox="1">
            <a:spLocks/>
          </p:cNvSpPr>
          <p:nvPr/>
        </p:nvSpPr>
        <p:spPr bwMode="auto">
          <a:xfrm>
            <a:off x="539552" y="3828608"/>
            <a:ext cx="7818072" cy="1544608"/>
          </a:xfrm>
          <a:prstGeom prst="rect">
            <a:avLst/>
          </a:prstGeom>
          <a:solidFill>
            <a:srgbClr val="CCFFCC"/>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normAutofit/>
          </a:bodyPr>
          <a:lstStyle>
            <a:lvl1pPr marL="316531" indent="-316531" algn="l" rtl="0" fontAlgn="base">
              <a:spcBef>
                <a:spcPct val="20000"/>
              </a:spcBef>
              <a:spcAft>
                <a:spcPct val="0"/>
              </a:spcAft>
              <a:buClr>
                <a:schemeClr val="bg2"/>
              </a:buClr>
              <a:buSzPct val="75000"/>
              <a:buFont typeface="Wingdings" pitchFamily="2" charset="2"/>
              <a:buChar char="n"/>
              <a:defRPr sz="2954">
                <a:solidFill>
                  <a:schemeClr val="tx1"/>
                </a:solidFill>
                <a:latin typeface="+mn-lt"/>
                <a:ea typeface="+mn-ea"/>
                <a:cs typeface="+mn-cs"/>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a:lstStyle>
          <a:p>
            <a:pPr marL="45720" indent="0" algn="just">
              <a:lnSpc>
                <a:spcPts val="2600"/>
              </a:lnSpc>
              <a:spcBef>
                <a:spcPts val="0"/>
              </a:spcBef>
              <a:buFont typeface="Wingdings" pitchFamily="2" charset="2"/>
              <a:buNone/>
            </a:pPr>
            <a:r>
              <a:rPr lang="en-GB" sz="1800" i="1" kern="0" dirty="0" smtClean="0">
                <a:latin typeface="Arial" panose="020B0604020202020204" pitchFamily="34" charset="0"/>
                <a:cs typeface="Arial" panose="020B0604020202020204" pitchFamily="34" charset="0"/>
              </a:rPr>
              <a:t>Then Mr </a:t>
            </a:r>
            <a:r>
              <a:rPr lang="en-GB" sz="1800" i="1" kern="0" dirty="0" err="1" smtClean="0">
                <a:latin typeface="Arial" panose="020B0604020202020204" pitchFamily="34" charset="0"/>
                <a:cs typeface="Arial" panose="020B0604020202020204" pitchFamily="34" charset="0"/>
              </a:rPr>
              <a:t>Gumpy</a:t>
            </a:r>
            <a:r>
              <a:rPr lang="en-GB" sz="1800" i="1" kern="0" dirty="0" smtClean="0">
                <a:latin typeface="Arial" panose="020B0604020202020204" pitchFamily="34" charset="0"/>
                <a:cs typeface="Arial" panose="020B0604020202020204" pitchFamily="34" charset="0"/>
              </a:rPr>
              <a:t> </a:t>
            </a:r>
            <a:r>
              <a:rPr lang="en-GB" sz="1800" i="1" kern="0" dirty="0" smtClean="0">
                <a:solidFill>
                  <a:srgbClr val="FF0000"/>
                </a:solidFill>
                <a:latin typeface="Arial" panose="020B0604020202020204" pitchFamily="34" charset="0"/>
                <a:cs typeface="Arial" panose="020B0604020202020204" pitchFamily="34" charset="0"/>
              </a:rPr>
              <a:t>and</a:t>
            </a:r>
            <a:r>
              <a:rPr lang="en-GB" sz="1800" i="1" kern="0" dirty="0" smtClean="0">
                <a:latin typeface="Arial" panose="020B0604020202020204" pitchFamily="34" charset="0"/>
                <a:cs typeface="Arial" panose="020B0604020202020204" pitchFamily="34" charset="0"/>
              </a:rPr>
              <a:t> the goat </a:t>
            </a:r>
            <a:r>
              <a:rPr lang="en-GB" sz="1800" i="1" kern="0" dirty="0" smtClean="0">
                <a:solidFill>
                  <a:srgbClr val="FF0000"/>
                </a:solidFill>
                <a:latin typeface="Arial" panose="020B0604020202020204" pitchFamily="34" charset="0"/>
                <a:cs typeface="Arial" panose="020B0604020202020204" pitchFamily="34" charset="0"/>
              </a:rPr>
              <a:t>and</a:t>
            </a:r>
            <a:r>
              <a:rPr lang="en-GB" sz="1800" i="1" kern="0" dirty="0" smtClean="0">
                <a:latin typeface="Arial" panose="020B0604020202020204" pitchFamily="34" charset="0"/>
                <a:cs typeface="Arial" panose="020B0604020202020204" pitchFamily="34" charset="0"/>
              </a:rPr>
              <a:t> the calf </a:t>
            </a:r>
            <a:r>
              <a:rPr lang="en-GB" sz="1800" i="1" kern="0" dirty="0" smtClean="0">
                <a:solidFill>
                  <a:srgbClr val="FF0000"/>
                </a:solidFill>
                <a:latin typeface="Arial" panose="020B0604020202020204" pitchFamily="34" charset="0"/>
                <a:cs typeface="Arial" panose="020B0604020202020204" pitchFamily="34" charset="0"/>
              </a:rPr>
              <a:t>and</a:t>
            </a:r>
            <a:r>
              <a:rPr lang="en-GB" sz="1800" i="1" kern="0" dirty="0" smtClean="0">
                <a:latin typeface="Arial" panose="020B0604020202020204" pitchFamily="34" charset="0"/>
                <a:cs typeface="Arial" panose="020B0604020202020204" pitchFamily="34" charset="0"/>
              </a:rPr>
              <a:t> the chickens </a:t>
            </a:r>
            <a:r>
              <a:rPr lang="en-GB" sz="1800" i="1" kern="0" dirty="0" smtClean="0">
                <a:solidFill>
                  <a:srgbClr val="FF0000"/>
                </a:solidFill>
                <a:latin typeface="Arial" panose="020B0604020202020204" pitchFamily="34" charset="0"/>
                <a:cs typeface="Arial" panose="020B0604020202020204" pitchFamily="34" charset="0"/>
              </a:rPr>
              <a:t>and</a:t>
            </a:r>
            <a:r>
              <a:rPr lang="en-GB" sz="1800" i="1" kern="0" dirty="0" smtClean="0">
                <a:latin typeface="Arial" panose="020B0604020202020204" pitchFamily="34" charset="0"/>
                <a:cs typeface="Arial" panose="020B0604020202020204" pitchFamily="34" charset="0"/>
              </a:rPr>
              <a:t> the sheep </a:t>
            </a:r>
            <a:r>
              <a:rPr lang="en-GB" sz="1800" i="1" kern="0" dirty="0" smtClean="0">
                <a:solidFill>
                  <a:srgbClr val="FF0000"/>
                </a:solidFill>
                <a:latin typeface="Arial" panose="020B0604020202020204" pitchFamily="34" charset="0"/>
                <a:cs typeface="Arial" panose="020B0604020202020204" pitchFamily="34" charset="0"/>
              </a:rPr>
              <a:t>and</a:t>
            </a:r>
            <a:r>
              <a:rPr lang="en-GB" sz="1800" i="1" kern="0" dirty="0" smtClean="0">
                <a:latin typeface="Arial" panose="020B0604020202020204" pitchFamily="34" charset="0"/>
                <a:cs typeface="Arial" panose="020B0604020202020204" pitchFamily="34" charset="0"/>
              </a:rPr>
              <a:t> the pig </a:t>
            </a:r>
            <a:r>
              <a:rPr lang="en-GB" sz="1800" i="1" kern="0" dirty="0" smtClean="0">
                <a:solidFill>
                  <a:srgbClr val="FF0000"/>
                </a:solidFill>
                <a:latin typeface="Arial" panose="020B0604020202020204" pitchFamily="34" charset="0"/>
                <a:cs typeface="Arial" panose="020B0604020202020204" pitchFamily="34" charset="0"/>
              </a:rPr>
              <a:t>and</a:t>
            </a:r>
            <a:r>
              <a:rPr lang="en-GB" sz="1800" i="1" kern="0" dirty="0" smtClean="0">
                <a:latin typeface="Arial" panose="020B0604020202020204" pitchFamily="34" charset="0"/>
                <a:cs typeface="Arial" panose="020B0604020202020204" pitchFamily="34" charset="0"/>
              </a:rPr>
              <a:t> the dog </a:t>
            </a:r>
            <a:r>
              <a:rPr lang="en-GB" sz="1800" i="1" kern="0" dirty="0" smtClean="0">
                <a:solidFill>
                  <a:srgbClr val="FF0000"/>
                </a:solidFill>
                <a:latin typeface="Arial" panose="020B0604020202020204" pitchFamily="34" charset="0"/>
                <a:cs typeface="Arial" panose="020B0604020202020204" pitchFamily="34" charset="0"/>
              </a:rPr>
              <a:t>and</a:t>
            </a:r>
            <a:r>
              <a:rPr lang="en-GB" sz="1800" i="1" kern="0" dirty="0" smtClean="0">
                <a:latin typeface="Arial" panose="020B0604020202020204" pitchFamily="34" charset="0"/>
                <a:cs typeface="Arial" panose="020B0604020202020204" pitchFamily="34" charset="0"/>
              </a:rPr>
              <a:t> the cat </a:t>
            </a:r>
            <a:r>
              <a:rPr lang="en-GB" sz="1800" i="1" kern="0" dirty="0" smtClean="0">
                <a:solidFill>
                  <a:srgbClr val="FF0000"/>
                </a:solidFill>
                <a:latin typeface="Arial" panose="020B0604020202020204" pitchFamily="34" charset="0"/>
                <a:cs typeface="Arial" panose="020B0604020202020204" pitchFamily="34" charset="0"/>
              </a:rPr>
              <a:t>and</a:t>
            </a:r>
            <a:r>
              <a:rPr lang="en-GB" sz="1800" i="1" kern="0" dirty="0" smtClean="0">
                <a:latin typeface="Arial" panose="020B0604020202020204" pitchFamily="34" charset="0"/>
                <a:cs typeface="Arial" panose="020B0604020202020204" pitchFamily="34" charset="0"/>
              </a:rPr>
              <a:t> the rabbit </a:t>
            </a:r>
            <a:r>
              <a:rPr lang="en-GB" sz="1800" i="1" kern="0" dirty="0" smtClean="0">
                <a:solidFill>
                  <a:srgbClr val="FF0000"/>
                </a:solidFill>
                <a:latin typeface="Arial" panose="020B0604020202020204" pitchFamily="34" charset="0"/>
                <a:cs typeface="Arial" panose="020B0604020202020204" pitchFamily="34" charset="0"/>
              </a:rPr>
              <a:t>and</a:t>
            </a:r>
            <a:r>
              <a:rPr lang="en-GB" sz="1800" i="1" kern="0" dirty="0" smtClean="0">
                <a:latin typeface="Arial" panose="020B0604020202020204" pitchFamily="34" charset="0"/>
                <a:cs typeface="Arial" panose="020B0604020202020204" pitchFamily="34" charset="0"/>
              </a:rPr>
              <a:t> the children all </a:t>
            </a:r>
            <a:r>
              <a:rPr lang="en-GB" sz="1800" b="1" i="1" kern="0" dirty="0" smtClean="0">
                <a:solidFill>
                  <a:srgbClr val="00B050"/>
                </a:solidFill>
                <a:latin typeface="Arial" panose="020B0604020202020204" pitchFamily="34" charset="0"/>
                <a:cs typeface="Arial" panose="020B0604020202020204" pitchFamily="34" charset="0"/>
              </a:rPr>
              <a:t>swam</a:t>
            </a:r>
            <a:r>
              <a:rPr lang="en-GB" sz="1800" i="1" kern="0" dirty="0" smtClean="0">
                <a:latin typeface="Arial" panose="020B0604020202020204" pitchFamily="34" charset="0"/>
                <a:cs typeface="Arial" panose="020B0604020202020204" pitchFamily="34" charset="0"/>
              </a:rPr>
              <a:t> to the bank and </a:t>
            </a:r>
            <a:r>
              <a:rPr lang="en-GB" sz="1800" b="1" i="1" kern="0" dirty="0" smtClean="0">
                <a:solidFill>
                  <a:srgbClr val="00B050"/>
                </a:solidFill>
                <a:latin typeface="Arial" panose="020B0604020202020204" pitchFamily="34" charset="0"/>
                <a:cs typeface="Arial" panose="020B0604020202020204" pitchFamily="34" charset="0"/>
              </a:rPr>
              <a:t>climbed</a:t>
            </a:r>
            <a:r>
              <a:rPr lang="en-GB" sz="1800" i="1" kern="0" dirty="0" smtClean="0">
                <a:latin typeface="Arial" panose="020B0604020202020204" pitchFamily="34" charset="0"/>
                <a:cs typeface="Arial" panose="020B0604020202020204" pitchFamily="34" charset="0"/>
              </a:rPr>
              <a:t> out to dry in the sun.</a:t>
            </a:r>
            <a:endParaRPr lang="en-GB" sz="1800" kern="0" dirty="0" smtClean="0">
              <a:latin typeface="Arial" panose="020B0604020202020204" pitchFamily="34" charset="0"/>
              <a:cs typeface="Arial" panose="020B0604020202020204" pitchFamily="34" charset="0"/>
            </a:endParaRPr>
          </a:p>
          <a:p>
            <a:pPr marL="45720" indent="0" algn="r">
              <a:lnSpc>
                <a:spcPts val="2600"/>
              </a:lnSpc>
              <a:spcBef>
                <a:spcPts val="0"/>
              </a:spcBef>
              <a:buFont typeface="Wingdings" pitchFamily="2" charset="2"/>
              <a:buNone/>
            </a:pPr>
            <a:r>
              <a:rPr lang="en-GB" sz="1800" kern="0" dirty="0" smtClean="0">
                <a:latin typeface="Arial" panose="020B0604020202020204" pitchFamily="34" charset="0"/>
                <a:cs typeface="Arial" panose="020B0604020202020204" pitchFamily="34" charset="0"/>
              </a:rPr>
              <a:t>     </a:t>
            </a:r>
            <a:r>
              <a:rPr lang="en-GB" sz="1800" i="1" kern="0" dirty="0" smtClean="0">
                <a:latin typeface="Arial" panose="020B0604020202020204" pitchFamily="34" charset="0"/>
                <a:cs typeface="Arial" panose="020B0604020202020204" pitchFamily="34" charset="0"/>
              </a:rPr>
              <a:t>Mr </a:t>
            </a:r>
            <a:r>
              <a:rPr lang="en-GB" sz="1800" i="1" kern="0" dirty="0" err="1" smtClean="0">
                <a:latin typeface="Arial" panose="020B0604020202020204" pitchFamily="34" charset="0"/>
                <a:cs typeface="Arial" panose="020B0604020202020204" pitchFamily="34" charset="0"/>
              </a:rPr>
              <a:t>Gumpy’s</a:t>
            </a:r>
            <a:r>
              <a:rPr lang="en-GB" sz="1800" i="1" kern="0" dirty="0" smtClean="0">
                <a:latin typeface="Arial" panose="020B0604020202020204" pitchFamily="34" charset="0"/>
                <a:cs typeface="Arial" panose="020B0604020202020204" pitchFamily="34" charset="0"/>
              </a:rPr>
              <a:t> Outing </a:t>
            </a:r>
            <a:r>
              <a:rPr lang="en-GB" sz="1800" kern="0" dirty="0" smtClean="0">
                <a:latin typeface="Arial" panose="020B0604020202020204" pitchFamily="34" charset="0"/>
                <a:cs typeface="Arial" panose="020B0604020202020204" pitchFamily="34" charset="0"/>
              </a:rPr>
              <a:t>– John </a:t>
            </a:r>
            <a:r>
              <a:rPr lang="en-GB" sz="1800" kern="0" dirty="0" err="1" smtClean="0">
                <a:latin typeface="Arial" panose="020B0604020202020204" pitchFamily="34" charset="0"/>
                <a:cs typeface="Arial" panose="020B0604020202020204" pitchFamily="34" charset="0"/>
              </a:rPr>
              <a:t>Burningham</a:t>
            </a:r>
            <a:endParaRPr lang="en-GB" sz="1800" kern="0" dirty="0">
              <a:latin typeface="Arial" panose="020B0604020202020204" pitchFamily="34" charset="0"/>
              <a:cs typeface="Arial" panose="020B0604020202020204" pitchFamily="34" charset="0"/>
            </a:endParaRPr>
          </a:p>
        </p:txBody>
      </p:sp>
      <p:sp>
        <p:nvSpPr>
          <p:cNvPr id="7" name="TextBox 6"/>
          <p:cNvSpPr txBox="1"/>
          <p:nvPr/>
        </p:nvSpPr>
        <p:spPr>
          <a:xfrm>
            <a:off x="558056" y="5685328"/>
            <a:ext cx="7807506" cy="810478"/>
          </a:xfrm>
          <a:prstGeom prst="rect">
            <a:avLst/>
          </a:prstGeom>
          <a:noFill/>
        </p:spPr>
        <p:txBody>
          <a:bodyPr wrap="square" rtlCol="0">
            <a:spAutoFit/>
          </a:bodyPr>
          <a:lstStyle/>
          <a:p>
            <a:pPr>
              <a:lnSpc>
                <a:spcPts val="2800"/>
              </a:lnSpc>
            </a:pPr>
            <a:r>
              <a:rPr lang="en-GB" dirty="0" smtClean="0"/>
              <a:t>Why do you think Eric Carle chooses to use commas to separate his long list of noun phrases and John </a:t>
            </a:r>
            <a:r>
              <a:rPr lang="en-GB" dirty="0" err="1" smtClean="0"/>
              <a:t>Burningham</a:t>
            </a:r>
            <a:r>
              <a:rPr lang="en-GB" dirty="0" smtClean="0"/>
              <a:t> chooses to use ‘</a:t>
            </a:r>
            <a:r>
              <a:rPr lang="en-GB" i="1" dirty="0" smtClean="0"/>
              <a:t>and</a:t>
            </a:r>
            <a:r>
              <a:rPr lang="en-GB" dirty="0" smtClean="0"/>
              <a:t>’?</a:t>
            </a:r>
            <a:endParaRPr lang="en-GB" dirty="0"/>
          </a:p>
        </p:txBody>
      </p:sp>
    </p:spTree>
    <p:extLst>
      <p:ext uri="{BB962C8B-B14F-4D97-AF65-F5344CB8AC3E}">
        <p14:creationId xmlns:p14="http://schemas.microsoft.com/office/powerpoint/2010/main" val="1762212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 SUBJECT KNOWLEDGE</a:t>
            </a:r>
            <a:endParaRPr lang="en-GB" dirty="0"/>
          </a:p>
        </p:txBody>
      </p:sp>
      <p:sp>
        <p:nvSpPr>
          <p:cNvPr id="3" name="Text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9</a:t>
            </a:fld>
            <a:endParaRPr lang="en-US"/>
          </a:p>
        </p:txBody>
      </p:sp>
    </p:spTree>
    <p:extLst>
      <p:ext uri="{BB962C8B-B14F-4D97-AF65-F5344CB8AC3E}">
        <p14:creationId xmlns:p14="http://schemas.microsoft.com/office/powerpoint/2010/main" val="1600960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5672</TotalTime>
  <Words>2786</Words>
  <Application>Microsoft Office PowerPoint</Application>
  <PresentationFormat>On-screen Show (4:3)</PresentationFormat>
  <Paragraphs>299</Paragraphs>
  <Slides>44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Black</vt:lpstr>
      <vt:lpstr>Calibri</vt:lpstr>
      <vt:lpstr>Lucida Calligraphy</vt:lpstr>
      <vt:lpstr>Times New Roman</vt:lpstr>
      <vt:lpstr>Wingdings</vt:lpstr>
      <vt:lpstr>Pixel</vt:lpstr>
      <vt:lpstr>PowerPoint Presentation</vt:lpstr>
      <vt:lpstr>INTRODUCtion</vt:lpstr>
      <vt:lpstr>Aims of Session: CPD Day 4</vt:lpstr>
      <vt:lpstr>Emerging Impressions</vt:lpstr>
      <vt:lpstr>Emerging Impressions</vt:lpstr>
      <vt:lpstr>Have a go!</vt:lpstr>
      <vt:lpstr>Emerging Impressions</vt:lpstr>
      <vt:lpstr>Have a go!</vt:lpstr>
      <vt:lpstr>GRAMMAR SUBJECT KNOWLEDGE</vt:lpstr>
      <vt:lpstr>PowerPoint Presentation</vt:lpstr>
      <vt:lpstr>PowerPoint Presentation</vt:lpstr>
      <vt:lpstr>PowerPoint Presentation</vt:lpstr>
      <vt:lpstr>PowerPoint Presentation</vt:lpstr>
      <vt:lpstr>GfW: Four Key Teaching Principles</vt:lpstr>
      <vt:lpstr>PowerPoint Presentation</vt:lpstr>
      <vt:lpstr>PowerPoint Presentation</vt:lpstr>
      <vt:lpstr>PowerPoint Presentation</vt:lpstr>
      <vt:lpstr>PowerPoint Presentation</vt:lpstr>
      <vt:lpstr>PowerPoint Presentation</vt:lpstr>
      <vt:lpstr>EVALUATING GRAMMAR subject knowledge learning</vt:lpstr>
      <vt:lpstr>Grammar Subject Knowledge</vt:lpstr>
      <vt:lpstr>GfW: Four Key Teaching Principles</vt:lpstr>
      <vt:lpstr>Part 1:  Implementing the intervention</vt:lpstr>
      <vt:lpstr>Part 2: Evaluating change</vt:lpstr>
      <vt:lpstr>LOOKING AT STUDENT WRITING</vt:lpstr>
      <vt:lpstr>This is Zak in Year 4, writing a Viking legend. What evidence can you see in this first paragraph that he is deliberately crafting his writing? What grammar features do you think he might have been taught? </vt:lpstr>
      <vt:lpstr>PowerPoint Presentation</vt:lpstr>
      <vt:lpstr>First and final drafts: what do you think of Zak’s changes? </vt:lpstr>
      <vt:lpstr>Evaluating students’ writing </vt:lpstr>
      <vt:lpstr>PowerPoint Presentation</vt:lpstr>
      <vt:lpstr>PowerPoint Presentation</vt:lpstr>
      <vt:lpstr>Persuasive letter: first draft </vt:lpstr>
      <vt:lpstr>Persuasive letter redraft: what has this student learned and applied? How successfully?</vt:lpstr>
      <vt:lpstr>Task in pairs: ideally with someone from another school: </vt:lpstr>
      <vt:lpstr>Children learn what we teach them!</vt:lpstr>
      <vt:lpstr>Part 2: Evaluating change</vt:lpstr>
      <vt:lpstr>A cautionary tale</vt:lpstr>
      <vt:lpstr>The Dangers of Imitation</vt:lpstr>
      <vt:lpstr>Mentor Text: Think of an Eel by Karen Wallace Writing Type:  lyrical writing Learning Focus:  precise focus unclear</vt:lpstr>
      <vt:lpstr>Mentor Text: Martin Luther King’s ‘I have a Dream’ speech.</vt:lpstr>
      <vt:lpstr>Recreation, not imitation</vt:lpstr>
      <vt:lpstr>NEXT steps</vt:lpstr>
      <vt:lpstr>Taking the Project Forward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Myhill, Debra</dc:creator>
  <cp:lastModifiedBy>Venner, Sara</cp:lastModifiedBy>
  <cp:revision>494</cp:revision>
  <cp:lastPrinted>2017-04-28T15:21:51Z</cp:lastPrinted>
  <dcterms:created xsi:type="dcterms:W3CDTF">2006-06-23T08:27:44Z</dcterms:created>
  <dcterms:modified xsi:type="dcterms:W3CDTF">2017-05-08T12:51:58Z</dcterms:modified>
</cp:coreProperties>
</file>