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jpeg" ContentType="image/jpeg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343" r:id="rId4"/>
    <p:sldId id="334" r:id="rId5"/>
    <p:sldId id="289" r:id="rId6"/>
    <p:sldId id="351" r:id="rId7"/>
    <p:sldId id="353" r:id="rId8"/>
    <p:sldId id="354" r:id="rId9"/>
    <p:sldId id="338" r:id="rId10"/>
    <p:sldId id="341" r:id="rId11"/>
    <p:sldId id="340" r:id="rId12"/>
    <p:sldId id="355" r:id="rId13"/>
    <p:sldId id="357" r:id="rId14"/>
    <p:sldId id="342" r:id="rId15"/>
    <p:sldId id="283" r:id="rId16"/>
    <p:sldId id="344" r:id="rId17"/>
    <p:sldId id="346" r:id="rId18"/>
    <p:sldId id="347" r:id="rId19"/>
    <p:sldId id="348" r:id="rId20"/>
    <p:sldId id="350" r:id="rId21"/>
    <p:sldId id="329" r:id="rId22"/>
    <p:sldId id="331" r:id="rId23"/>
    <p:sldId id="358" r:id="rId24"/>
    <p:sldId id="300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87795" autoAdjust="0"/>
  </p:normalViewPr>
  <p:slideViewPr>
    <p:cSldViewPr snapToGrid="0" snapToObjects="1">
      <p:cViewPr>
        <p:scale>
          <a:sx n="85" d="100"/>
          <a:sy n="85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572C-6310-FD4B-98A9-A714710F5CCA}" type="datetimeFigureOut">
              <a:rPr lang="en-US" smtClean="0"/>
              <a:t>10/01/17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955E-8C6B-6841-94AA-0B8AD2C2E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cialsciences.exeter.ac.uk/education/research/centres/centreforresearchinwriting/projects/growthingramma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7815" y="193434"/>
            <a:ext cx="8527984" cy="1173222"/>
            <a:chOff x="247815" y="193434"/>
            <a:chExt cx="8527984" cy="1173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815" y="456759"/>
              <a:ext cx="1914052" cy="786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7018" y="193434"/>
              <a:ext cx="1418781" cy="1173222"/>
            </a:xfrm>
            <a:prstGeom prst="rect">
              <a:avLst/>
            </a:prstGeom>
          </p:spPr>
        </p:pic>
        <p:pic>
          <p:nvPicPr>
            <p:cNvPr id="3" name="Picture 2" descr="Screen Shot 2016-09-06 at 15.10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92" y="580394"/>
              <a:ext cx="4027058" cy="412746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6287" y="1969650"/>
            <a:ext cx="8642561" cy="41821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The Growth in Grammar Corpus:</a:t>
            </a:r>
            <a:b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Corpus Linguistics Progress </a:t>
            </a:r>
            <a:b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Goes “</a:t>
            </a:r>
            <a:r>
              <a:rPr lang="en-US" sz="3300" b="1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Boink</a:t>
            </a:r>
            <a: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”? </a:t>
            </a:r>
            <a:br>
              <a:rPr lang="en-US" sz="33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33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Mark Brenchley</a:t>
            </a:r>
            <a:b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Phil </a:t>
            </a:r>
            <a:r>
              <a:rPr lang="en-US" sz="28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Durrant</a:t>
            </a: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/>
            </a:r>
            <a:b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8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Debra </a:t>
            </a:r>
            <a:r>
              <a:rPr lang="en-US" sz="28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Myhill</a:t>
            </a:r>
            <a:endParaRPr lang="en-US" sz="2800" i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526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Register Variation</a:t>
            </a:r>
            <a:endParaRPr lang="en-US" sz="2800" i="1" dirty="0">
              <a:latin typeface="Garamond"/>
              <a:cs typeface="Garamon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i="1" dirty="0" smtClean="0">
                <a:latin typeface="Palatino"/>
                <a:cs typeface="Palatino"/>
              </a:rPr>
              <a:t>“</a:t>
            </a:r>
            <a:r>
              <a:rPr lang="en-US" sz="2400" i="1" dirty="0">
                <a:latin typeface="Palatino"/>
                <a:cs typeface="Palatino"/>
              </a:rPr>
              <a:t>As much mud in the streets as if the waters had but newly retired from the face of the earth, and it would not be wonderful to meet a </a:t>
            </a:r>
            <a:r>
              <a:rPr lang="en-US" sz="2400" i="1" dirty="0" err="1">
                <a:latin typeface="Palatino"/>
                <a:cs typeface="Palatino"/>
              </a:rPr>
              <a:t>Megalosaurus</a:t>
            </a:r>
            <a:r>
              <a:rPr lang="en-US" sz="2400" i="1" dirty="0">
                <a:latin typeface="Palatino"/>
                <a:cs typeface="Palatino"/>
              </a:rPr>
              <a:t>, forty feet long or so, waddling like an elephantine lizard up </a:t>
            </a:r>
            <a:r>
              <a:rPr lang="en-US" sz="2400" i="1" dirty="0" err="1">
                <a:latin typeface="Palatino"/>
                <a:cs typeface="Palatino"/>
              </a:rPr>
              <a:t>Holborn</a:t>
            </a:r>
            <a:r>
              <a:rPr lang="en-US" sz="2400" i="1" dirty="0">
                <a:latin typeface="Palatino"/>
                <a:cs typeface="Palatino"/>
              </a:rPr>
              <a:t> Hill.</a:t>
            </a:r>
            <a:r>
              <a:rPr lang="en-US" sz="2400" i="1" dirty="0" smtClean="0">
                <a:latin typeface="Palatino"/>
                <a:cs typeface="Palatino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07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Register Variation</a:t>
            </a:r>
            <a:endParaRPr lang="en-US" sz="2800" i="1" dirty="0">
              <a:latin typeface="Garamond"/>
              <a:cs typeface="Garamond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i="1" dirty="0" smtClean="0">
                <a:latin typeface="Palatino"/>
                <a:cs typeface="Palatino"/>
              </a:rPr>
              <a:t>“</a:t>
            </a:r>
            <a:r>
              <a:rPr lang="en-US" sz="2400" i="1" dirty="0">
                <a:latin typeface="Palatino"/>
                <a:cs typeface="Palatino"/>
              </a:rPr>
              <a:t>As much mud in the streets as if the waters had but newly </a:t>
            </a:r>
            <a:r>
              <a:rPr lang="en-US" sz="2400" i="1" u="sng" dirty="0" smtClean="0">
                <a:solidFill>
                  <a:srgbClr val="FF0000"/>
                </a:solidFill>
                <a:latin typeface="Palatino"/>
                <a:cs typeface="Palatino"/>
              </a:rPr>
              <a:t>retired</a:t>
            </a:r>
            <a:r>
              <a:rPr lang="en-US" sz="2400" dirty="0" smtClean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sz="2400" i="1" dirty="0" smtClean="0">
                <a:latin typeface="Palatino"/>
                <a:cs typeface="Palatino"/>
              </a:rPr>
              <a:t>from </a:t>
            </a:r>
            <a:r>
              <a:rPr lang="en-US" sz="2400" i="1" dirty="0">
                <a:latin typeface="Palatino"/>
                <a:cs typeface="Palatino"/>
              </a:rPr>
              <a:t>the face of the earth, and it would not be wonderful to meet a </a:t>
            </a:r>
            <a:r>
              <a:rPr lang="en-US" sz="2400" i="1" u="sng" dirty="0" err="1">
                <a:solidFill>
                  <a:srgbClr val="FF0000"/>
                </a:solidFill>
                <a:latin typeface="Palatino"/>
                <a:cs typeface="Palatino"/>
              </a:rPr>
              <a:t>Megalosaurus</a:t>
            </a:r>
            <a:r>
              <a:rPr lang="en-US" sz="2400" dirty="0">
                <a:latin typeface="Palatino"/>
                <a:cs typeface="Palatino"/>
              </a:rPr>
              <a:t>,</a:t>
            </a:r>
            <a:r>
              <a:rPr lang="en-US" sz="2400" i="1" dirty="0">
                <a:latin typeface="Palatino"/>
                <a:cs typeface="Palatino"/>
              </a:rPr>
              <a:t> forty feet long or so, </a:t>
            </a:r>
            <a:r>
              <a:rPr lang="en-US" sz="2400" i="1" u="sng" dirty="0" smtClean="0">
                <a:solidFill>
                  <a:srgbClr val="FF0000"/>
                </a:solidFill>
                <a:latin typeface="Palatino"/>
                <a:cs typeface="Palatino"/>
              </a:rPr>
              <a:t>waddling</a:t>
            </a:r>
            <a:r>
              <a:rPr lang="en-US" sz="2400" dirty="0" smtClean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sz="2400" i="1" dirty="0" smtClean="0">
                <a:latin typeface="Palatino"/>
                <a:cs typeface="Palatino"/>
              </a:rPr>
              <a:t>like </a:t>
            </a:r>
            <a:r>
              <a:rPr lang="en-US" sz="2400" i="1" dirty="0">
                <a:latin typeface="Palatino"/>
                <a:cs typeface="Palatino"/>
              </a:rPr>
              <a:t>an elephantine </a:t>
            </a:r>
            <a:r>
              <a:rPr lang="en-US" sz="2400" i="1" u="sng" dirty="0">
                <a:solidFill>
                  <a:srgbClr val="FF0000"/>
                </a:solidFill>
                <a:latin typeface="Palatino"/>
                <a:cs typeface="Palatino"/>
              </a:rPr>
              <a:t>lizard</a:t>
            </a:r>
            <a:r>
              <a:rPr lang="en-US" sz="2400" dirty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sz="2400" i="1" dirty="0">
                <a:latin typeface="Palatino"/>
                <a:cs typeface="Palatino"/>
              </a:rPr>
              <a:t>up </a:t>
            </a:r>
            <a:r>
              <a:rPr lang="en-US" sz="2400" i="1" dirty="0" err="1">
                <a:latin typeface="Palatino"/>
                <a:cs typeface="Palatino"/>
              </a:rPr>
              <a:t>Holborn</a:t>
            </a:r>
            <a:r>
              <a:rPr lang="en-US" sz="2400" i="1" dirty="0">
                <a:latin typeface="Palatino"/>
                <a:cs typeface="Palatino"/>
              </a:rPr>
              <a:t> </a:t>
            </a:r>
            <a:r>
              <a:rPr lang="en-US" sz="2400" i="1" u="sng" dirty="0">
                <a:solidFill>
                  <a:srgbClr val="FF0000"/>
                </a:solidFill>
                <a:latin typeface="Palatino"/>
                <a:cs typeface="Palatino"/>
              </a:rPr>
              <a:t>Hill</a:t>
            </a:r>
            <a:r>
              <a:rPr lang="en-US" sz="2400" dirty="0">
                <a:latin typeface="Palatino"/>
                <a:cs typeface="Palatino"/>
              </a:rPr>
              <a:t>.</a:t>
            </a:r>
            <a:r>
              <a:rPr lang="en-US" sz="2400" i="1" dirty="0" smtClean="0">
                <a:latin typeface="Palatino"/>
                <a:cs typeface="Palatino"/>
              </a:rPr>
              <a:t>”</a:t>
            </a:r>
          </a:p>
          <a:p>
            <a:pPr marL="914400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latin typeface="Garamond"/>
                <a:cs typeface="Garamond"/>
                <a:sym typeface="Zapf Dingbats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ROOT </a:t>
            </a:r>
            <a:r>
              <a:rPr lang="en-US" dirty="0">
                <a:latin typeface="Garamond"/>
                <a:cs typeface="Garamond"/>
              </a:rPr>
              <a:t>= lizard		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latin typeface="Garamond"/>
                <a:cs typeface="Garamond"/>
                <a:sym typeface="Zapf Dingbats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NSUBJ</a:t>
            </a:r>
            <a:r>
              <a:rPr lang="en-US" dirty="0">
                <a:latin typeface="Garamond"/>
                <a:cs typeface="Garamond"/>
              </a:rPr>
              <a:t>(retired, mud)</a:t>
            </a:r>
          </a:p>
          <a:p>
            <a:pPr marL="914400" lvl="2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latin typeface="Garamond"/>
                <a:cs typeface="Garamond"/>
                <a:sym typeface="Zapf Dingbats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DOBJ</a:t>
            </a:r>
            <a:r>
              <a:rPr lang="en-US" dirty="0">
                <a:latin typeface="Garamond"/>
                <a:cs typeface="Garamond"/>
              </a:rPr>
              <a:t>(lizard, Hill)	</a:t>
            </a: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latin typeface="Garamond"/>
                <a:cs typeface="Garamond"/>
                <a:sym typeface="Zapf Dingbats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ADVCL</a:t>
            </a:r>
            <a:r>
              <a:rPr lang="en-US" dirty="0">
                <a:latin typeface="Garamond"/>
                <a:cs typeface="Garamond"/>
              </a:rPr>
              <a:t>(lizard, retired)</a:t>
            </a:r>
          </a:p>
          <a:p>
            <a:pPr marL="914400" lvl="2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latin typeface="Garamond"/>
                <a:cs typeface="Garamond"/>
                <a:sym typeface="Zapf Dingbats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*</a:t>
            </a:r>
            <a:r>
              <a:rPr lang="en-US" dirty="0">
                <a:latin typeface="Garamond"/>
                <a:cs typeface="Garamond"/>
              </a:rPr>
              <a:t>?(</a:t>
            </a:r>
            <a:r>
              <a:rPr lang="en-US" dirty="0" err="1">
                <a:latin typeface="Garamond"/>
                <a:cs typeface="Garamond"/>
              </a:rPr>
              <a:t>Megalaurus</a:t>
            </a:r>
            <a:r>
              <a:rPr lang="en-US" dirty="0">
                <a:latin typeface="Garamond"/>
                <a:cs typeface="Garamond"/>
              </a:rPr>
              <a:t>, waddling</a:t>
            </a:r>
            <a:r>
              <a:rPr lang="en-US" dirty="0" smtClean="0">
                <a:latin typeface="Garamond"/>
                <a:cs typeface="Garamond"/>
              </a:rPr>
              <a:t>)</a:t>
            </a:r>
            <a:endParaRPr lang="en-US" sz="2400" dirty="0" smtClean="0">
              <a:latin typeface="Palatino"/>
              <a:cs typeface="Palatino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Palatino"/>
                <a:cs typeface="Palatino"/>
              </a:rPr>
              <a:t>“lizard” = VBD [?]</a:t>
            </a:r>
          </a:p>
          <a:p>
            <a:pPr marL="914400" lvl="2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667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Register Variation – Isolated NPs (Science)</a:t>
            </a:r>
            <a:endParaRPr lang="en-US" sz="2400" i="1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folded secondary feathers			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root(folded-VBN)</a:t>
            </a:r>
            <a:b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dobj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(folded, feathers)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twitching ears						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root(twitching-VBG)</a:t>
            </a:r>
            <a:b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dobj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(twitching, ears)</a:t>
            </a: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lower beak						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root(lower-JJR)</a:t>
            </a:r>
            <a:b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</a:b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dep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(lower, beak)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4947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085066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</a:t>
            </a: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Register Variation – Isolated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NPs (English/History)</a:t>
            </a:r>
            <a:endParaRPr lang="en-US" sz="2400" i="1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Clouds of dust as blinding as fog		</a:t>
            </a:r>
            <a:r>
              <a:rPr lang="en-US" sz="24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nsubj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roars, 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clouds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)</a:t>
            </a: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and the sound of animal </a:t>
            </a: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roars		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root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(roars)</a:t>
            </a:r>
            <a:endParaRPr lang="en-US" sz="2400" i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dancing around the arena</a:t>
            </a: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.				</a:t>
            </a:r>
            <a:r>
              <a:rPr lang="en-US" sz="24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xcomp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roars, 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dancing)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The </a:t>
            </a: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sound of the gladiators</a:t>
            </a: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,				</a:t>
            </a:r>
            <a:r>
              <a:rPr lang="en-US" sz="2400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nsubj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(declaring, sound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)</a:t>
            </a:r>
            <a:endParaRPr lang="en-US" sz="2400" i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declaring war on each </a:t>
            </a: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other.	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r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oot(declaring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root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(sound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						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400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acl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(gladiators, declaring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)</a:t>
            </a:r>
            <a:endParaRPr lang="en-US" sz="24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3994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Children’s </a:t>
            </a:r>
            <a:r>
              <a:rPr lang="en-US" sz="2400" dirty="0">
                <a:latin typeface="Garamond"/>
                <a:cs typeface="Garamond"/>
              </a:rPr>
              <a:t>discourse </a:t>
            </a:r>
            <a:r>
              <a:rPr lang="en-US" sz="2400" dirty="0" smtClean="0">
                <a:latin typeface="Garamond"/>
                <a:cs typeface="Garamond"/>
              </a:rPr>
              <a:t>≠ Wall Street Journal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Children’s discourse ≠ Adult discourse!</a:t>
            </a:r>
            <a:endParaRPr lang="en-GB" sz="2400" dirty="0" smtClean="0">
              <a:latin typeface="Garamond"/>
              <a:cs typeface="Garamond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44441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417638"/>
            <a:ext cx="8447753" cy="5025628"/>
            <a:chOff x="457200" y="1417638"/>
            <a:chExt cx="8447753" cy="5025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417638"/>
              <a:ext cx="4517808" cy="15347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09" y="3084545"/>
              <a:ext cx="5576544" cy="3358721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6072886" y="2763362"/>
            <a:ext cx="481744" cy="10949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43507" y="2479881"/>
            <a:ext cx="562915" cy="944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75897" y="5744807"/>
            <a:ext cx="3752438" cy="8922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39422" y="5279287"/>
            <a:ext cx="1250799" cy="5434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09171" y="4048629"/>
            <a:ext cx="3477398" cy="3211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91860" y="2329903"/>
            <a:ext cx="901569" cy="15276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36617" y="4657162"/>
            <a:ext cx="4038391" cy="8938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28945" y="2329903"/>
            <a:ext cx="0" cy="10949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97979" y="3084545"/>
            <a:ext cx="1592242" cy="77376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306423" y="3084545"/>
            <a:ext cx="562914" cy="12852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782914" y="5030558"/>
            <a:ext cx="1732220" cy="7922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86569" y="6190925"/>
            <a:ext cx="1164988" cy="5046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494439" y="5172495"/>
            <a:ext cx="410514" cy="7570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4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GiG Texts</a:t>
            </a:r>
            <a:endParaRPr lang="en-US" sz="2800" i="1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>
                <a:latin typeface="Garamond"/>
                <a:cs typeface="Garamond"/>
                <a:sym typeface="Symbol"/>
              </a:rPr>
              <a:t>Not published/professionally edited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>
                <a:latin typeface="Garamond"/>
                <a:cs typeface="Garamond"/>
                <a:sym typeface="Symbol"/>
              </a:rPr>
              <a:t>Not typed (mostly)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>
                <a:latin typeface="Garamond"/>
                <a:cs typeface="Garamond"/>
                <a:sym typeface="Symbol"/>
              </a:rPr>
              <a:t>Often grammatically “incorrect”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2400" smtClean="0">
                <a:latin typeface="Garamond"/>
                <a:cs typeface="Garamond"/>
                <a:sym typeface="Symbol"/>
              </a:rPr>
              <a:t>Often </a:t>
            </a:r>
            <a:r>
              <a:rPr lang="en-GB" sz="2400" smtClean="0">
                <a:latin typeface="Garamond"/>
                <a:cs typeface="Garamond"/>
                <a:sym typeface="Symbol"/>
              </a:rPr>
              <a:t>grammatically </a:t>
            </a:r>
            <a:r>
              <a:rPr lang="en-GB" sz="2400" dirty="0" smtClean="0">
                <a:latin typeface="Garamond"/>
                <a:cs typeface="Garamond"/>
                <a:sym typeface="Symbol"/>
              </a:rPr>
              <a:t>“awkward”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Often </a:t>
            </a:r>
            <a:r>
              <a:rPr lang="en-US" sz="2400" dirty="0" err="1">
                <a:latin typeface="Garamond"/>
                <a:cs typeface="Garamond"/>
              </a:rPr>
              <a:t>d</a:t>
            </a:r>
            <a:r>
              <a:rPr lang="en-US" sz="2400" dirty="0" err="1" smtClean="0">
                <a:latin typeface="Garamond"/>
                <a:cs typeface="Garamond"/>
              </a:rPr>
              <a:t>iatypically</a:t>
            </a:r>
            <a:r>
              <a:rPr lang="en-US" sz="2400" dirty="0" smtClean="0">
                <a:latin typeface="Garamond"/>
                <a:cs typeface="Garamond"/>
              </a:rPr>
              <a:t> underdeveloped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Wide variation in quality</a:t>
            </a: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4382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Wide variation in quality is what we want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(along with variation in kind)</a:t>
            </a: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But creates certain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3" y="2920800"/>
            <a:ext cx="3559406" cy="2143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74" t="2522" b="29315"/>
          <a:stretch/>
        </p:blipFill>
        <p:spPr>
          <a:xfrm>
            <a:off x="4687623" y="2920800"/>
            <a:ext cx="3999177" cy="24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Grammatical “Errors”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“I </a:t>
            </a:r>
            <a:r>
              <a:rPr lang="en-US" sz="2400" dirty="0">
                <a:latin typeface="Garamond"/>
                <a:cs typeface="Garamond"/>
              </a:rPr>
              <a:t>feel the opportunities the Divert Trust are life changing and should be taken into consideration</a:t>
            </a:r>
            <a:r>
              <a:rPr lang="en-US" sz="2400" dirty="0" smtClean="0">
                <a:latin typeface="Garamond"/>
                <a:cs typeface="Garamond"/>
              </a:rPr>
              <a:t>.”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  <a:sym typeface="Wingdings"/>
              </a:rPr>
              <a:t> </a:t>
            </a:r>
            <a:r>
              <a:rPr lang="en-US" sz="2400" dirty="0" smtClean="0">
                <a:latin typeface="Garamond"/>
                <a:cs typeface="Garamond"/>
              </a:rPr>
              <a:t>ACL:REL(opportunities, life)</a:t>
            </a:r>
          </a:p>
        </p:txBody>
      </p:sp>
    </p:spTree>
    <p:extLst>
      <p:ext uri="{BB962C8B-B14F-4D97-AF65-F5344CB8AC3E}">
        <p14:creationId xmlns:p14="http://schemas.microsoft.com/office/powerpoint/2010/main" val="140971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Sentential Punctuation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  I </a:t>
            </a: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lost. But she won.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		</a:t>
            </a:r>
            <a:r>
              <a:rPr lang="en-US" sz="2400" dirty="0">
                <a:latin typeface="Garamond"/>
                <a:cs typeface="Garamond"/>
                <a:sym typeface="Wingdings"/>
              </a:rPr>
              <a:t>ROOT; ROOT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I </a:t>
            </a: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lost, but she won.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		</a:t>
            </a:r>
            <a:r>
              <a:rPr lang="en-US" sz="2400" dirty="0" err="1">
                <a:latin typeface="Garamond"/>
                <a:cs typeface="Garamond"/>
              </a:rPr>
              <a:t>conj</a:t>
            </a:r>
            <a:r>
              <a:rPr lang="en-US" sz="2400" dirty="0">
                <a:latin typeface="Garamond"/>
                <a:cs typeface="Garamond"/>
              </a:rPr>
              <a:t>(lost, won)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i="1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I </a:t>
            </a:r>
            <a:r>
              <a:rPr lang="en-US" sz="2400" i="1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lost but she won.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	</a:t>
            </a:r>
            <a:r>
              <a:rPr lang="en-US" sz="2400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  <a:sym typeface="Wingdings"/>
              </a:rPr>
              <a:t>		</a:t>
            </a:r>
            <a:r>
              <a:rPr lang="en-US" sz="2400" dirty="0" err="1">
                <a:latin typeface="Garamond"/>
                <a:cs typeface="Garamond"/>
              </a:rPr>
              <a:t>ccomp</a:t>
            </a:r>
            <a:r>
              <a:rPr lang="en-US" sz="2400" dirty="0">
                <a:latin typeface="Garamond"/>
                <a:cs typeface="Garamond"/>
              </a:rPr>
              <a:t>(lost, won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634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63f5ea6f02fba516163e15525facb6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100" r="-2364" b="252"/>
          <a:stretch/>
        </p:blipFill>
        <p:spPr>
          <a:xfrm>
            <a:off x="932993" y="1306525"/>
            <a:ext cx="7391849" cy="45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Specific GiG Issues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Sentential Punctuation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Initial piloting suggests a definite, but irregular, impact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GB" sz="2400" b="1" i="1" dirty="0">
                <a:latin typeface="Garamond"/>
                <a:cs typeface="Garamond"/>
              </a:rPr>
              <a:t>This isn't coming</a:t>
            </a:r>
            <a:r>
              <a:rPr lang="en-GB" sz="2400" i="1" dirty="0">
                <a:latin typeface="Garamond"/>
                <a:cs typeface="Garamond"/>
              </a:rPr>
              <a:t> from taxpayers' money either, it is entirely fundraised.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Garamond"/>
                <a:cs typeface="Garamond"/>
              </a:rPr>
              <a:t>		</a:t>
            </a:r>
            <a:r>
              <a:rPr lang="en-GB" sz="2400" dirty="0">
                <a:latin typeface="Garamond"/>
                <a:cs typeface="Garamond"/>
                <a:sym typeface="Wingdings"/>
              </a:rPr>
              <a:t> </a:t>
            </a:r>
            <a:r>
              <a:rPr lang="en-GB" sz="2400" dirty="0" err="1">
                <a:latin typeface="Garamond"/>
                <a:cs typeface="Garamond"/>
              </a:rPr>
              <a:t>ccomp</a:t>
            </a:r>
            <a:r>
              <a:rPr lang="en-GB" sz="2400" dirty="0">
                <a:latin typeface="Garamond"/>
                <a:cs typeface="Garamond"/>
              </a:rPr>
              <a:t>(fund-raised, coming)</a:t>
            </a: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>
              <a:uFill>
                <a:solidFill>
                  <a:srgbClr val="FF0000"/>
                </a:solidFill>
              </a:uFill>
              <a:latin typeface="Garamond"/>
              <a:cs typeface="Garamond"/>
              <a:sym typeface="Wingding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66183"/>
              </p:ext>
            </p:extLst>
          </p:nvPr>
        </p:nvGraphicFramePr>
        <p:xfrm>
          <a:off x="1257594" y="2781688"/>
          <a:ext cx="63627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Worksheet" r:id="rId4" imgW="6362700" imgH="1917700" progId="Excel.Sheet.12">
                  <p:embed/>
                </p:oleObj>
              </mc:Choice>
              <mc:Fallback>
                <p:oleObj name="Worksheet" r:id="rId4" imgW="63627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594" y="2781688"/>
                        <a:ext cx="63627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83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Conclusion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91" y="1600200"/>
            <a:ext cx="8700969" cy="499169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Maybe not all that much of a surprise – issues are pretty much what you’d expect when working with a variable, even “deviant”, corpus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Besides, we do have some workarounds to at least partially address these issues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And even if we can’t fully address them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maybe that’s not a major problem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Perhaps too sparse to substantively affect the final analysis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2963" y="-547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7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Conclusion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91" y="1600200"/>
            <a:ext cx="8638259" cy="499169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Not something we yet know, so it may well be that they are pervasive across the corpus considered as a single register.</a:t>
            </a:r>
            <a:endParaRPr lang="en-US" sz="2400" dirty="0">
              <a:latin typeface="Garamond"/>
              <a:cs typeface="Garamond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And even </a:t>
            </a:r>
            <a:r>
              <a:rPr lang="en-US" sz="2400" dirty="0">
                <a:latin typeface="Garamond"/>
                <a:cs typeface="Garamond"/>
              </a:rPr>
              <a:t>if they aren’t pervasive across the corpus </a:t>
            </a:r>
            <a:r>
              <a:rPr lang="en-US" sz="2400" dirty="0" smtClean="0">
                <a:latin typeface="Garamond"/>
                <a:cs typeface="Garamond"/>
              </a:rPr>
              <a:t>generally, </a:t>
            </a:r>
            <a:r>
              <a:rPr lang="en-US" sz="2400" dirty="0">
                <a:latin typeface="Garamond"/>
                <a:cs typeface="Garamond"/>
              </a:rPr>
              <a:t>they might be pervasive for certain </a:t>
            </a:r>
            <a:r>
              <a:rPr lang="en-US" sz="2400" i="1" dirty="0">
                <a:latin typeface="Garamond"/>
                <a:cs typeface="Garamond"/>
              </a:rPr>
              <a:t>kinds</a:t>
            </a:r>
            <a:r>
              <a:rPr lang="en-US" sz="2400" dirty="0">
                <a:latin typeface="Garamond"/>
                <a:cs typeface="Garamond"/>
              </a:rPr>
              <a:t> of </a:t>
            </a:r>
            <a:r>
              <a:rPr lang="en-US" sz="2400" dirty="0" smtClean="0">
                <a:latin typeface="Garamond"/>
                <a:cs typeface="Garamond"/>
              </a:rPr>
              <a:t>texts within the corpus</a:t>
            </a:r>
            <a:endParaRPr lang="en-US" sz="2400" dirty="0">
              <a:latin typeface="Garamond"/>
              <a:cs typeface="Garamond"/>
            </a:endParaRPr>
          </a:p>
          <a:p>
            <a:pPr lvl="3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Garamond"/>
                <a:cs typeface="Garamond"/>
              </a:rPr>
              <a:t>Science </a:t>
            </a:r>
            <a:r>
              <a:rPr lang="en-US" sz="2400" dirty="0">
                <a:latin typeface="Garamond"/>
                <a:cs typeface="Garamond"/>
              </a:rPr>
              <a:t>reports</a:t>
            </a:r>
          </a:p>
          <a:p>
            <a:pPr lvl="3" algn="just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latin typeface="Garamond"/>
                <a:cs typeface="Garamond"/>
              </a:rPr>
              <a:t>High level science reports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 which case, </a:t>
            </a:r>
            <a:r>
              <a:rPr lang="en-US" sz="2400" dirty="0" smtClean="0">
                <a:latin typeface="Garamond"/>
                <a:cs typeface="Garamond"/>
              </a:rPr>
              <a:t>we lose </a:t>
            </a:r>
            <a:r>
              <a:rPr lang="en-US" sz="2400" dirty="0">
                <a:latin typeface="Garamond"/>
                <a:cs typeface="Garamond"/>
              </a:rPr>
              <a:t>our capacity to pick up on some core developmental </a:t>
            </a:r>
            <a:r>
              <a:rPr lang="en-US" sz="2400" dirty="0" smtClean="0">
                <a:latin typeface="Garamond"/>
                <a:cs typeface="Garamond"/>
              </a:rPr>
              <a:t>differences, perhaps even </a:t>
            </a:r>
            <a:r>
              <a:rPr lang="en-US" sz="2400" i="1" dirty="0" smtClean="0">
                <a:latin typeface="Garamond"/>
                <a:cs typeface="Garamond"/>
              </a:rPr>
              <a:t>the </a:t>
            </a:r>
            <a:r>
              <a:rPr lang="en-US" sz="2400" dirty="0" smtClean="0">
                <a:latin typeface="Garamond"/>
                <a:cs typeface="Garamond"/>
              </a:rPr>
              <a:t>core differences, which is obviously not ideal if </a:t>
            </a:r>
            <a:r>
              <a:rPr lang="en-US" sz="2400" dirty="0">
                <a:latin typeface="Garamond"/>
                <a:cs typeface="Garamond"/>
              </a:rPr>
              <a:t>our MD-analysis is to do its job </a:t>
            </a:r>
            <a:r>
              <a:rPr lang="en-US" sz="2400" dirty="0" smtClean="0">
                <a:latin typeface="Garamond"/>
                <a:cs typeface="Garamond"/>
              </a:rPr>
              <a:t>effectively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Or, to put it another way…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001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91" y="1600200"/>
            <a:ext cx="8638259" cy="499169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To what extent is it genuinely possible to systematically and comprehensively </a:t>
            </a:r>
            <a:r>
              <a:rPr lang="en-US" sz="2400" dirty="0" err="1" smtClean="0">
                <a:latin typeface="Garamond"/>
                <a:cs typeface="Garamond"/>
              </a:rPr>
              <a:t>analyse</a:t>
            </a:r>
            <a:r>
              <a:rPr lang="en-US" sz="2400" dirty="0" smtClean="0">
                <a:latin typeface="Garamond"/>
                <a:cs typeface="Garamond"/>
              </a:rPr>
              <a:t> the developmentally significant linguistics features of a automatically-parsed corpus of children’s writing without going </a:t>
            </a:r>
            <a:r>
              <a:rPr lang="en-US" sz="2400" i="1" dirty="0" err="1" smtClean="0">
                <a:latin typeface="Garamond"/>
                <a:cs typeface="Garamond"/>
              </a:rPr>
              <a:t>boink</a:t>
            </a:r>
            <a:r>
              <a:rPr lang="en-US" sz="2400" dirty="0" smtClean="0">
                <a:latin typeface="Garamond"/>
                <a:cs typeface="Garamond"/>
              </a:rPr>
              <a:t>?</a:t>
            </a: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5" name="Picture 4" descr="563f5ea6f02fba516163e15525facb6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100" r="49471" b="252"/>
          <a:stretch/>
        </p:blipFill>
        <p:spPr>
          <a:xfrm>
            <a:off x="3289470" y="3305507"/>
            <a:ext cx="2358295" cy="29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3000" b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000" b="1" dirty="0" smtClean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000" b="1" u="sng" dirty="0">
              <a:uFill>
                <a:solidFill>
                  <a:srgbClr val="0000FF"/>
                </a:solidFill>
              </a:uFill>
              <a:latin typeface="Garamond"/>
              <a:cs typeface="Garamond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/>
              </a:rPr>
              <a:t>http://socialsciences.exeter.ac.uk/education/research/centres/centreforresearchinwriting/projects/growthingrammar</a:t>
            </a:r>
            <a:r>
              <a:rPr lang="en-US" sz="2200" b="1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  <a:hlinkClick r:id="rId2"/>
              </a:rPr>
              <a:t>/</a:t>
            </a:r>
            <a:endParaRPr lang="en-US" sz="2200" b="1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000" b="1" u="sng" dirty="0" smtClean="0">
              <a:uFill>
                <a:solidFill>
                  <a:srgbClr val="0000FF"/>
                </a:solidFill>
              </a:uFill>
              <a:latin typeface="Garamond"/>
              <a:cs typeface="Garamon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7815" y="193434"/>
            <a:ext cx="8527984" cy="1173222"/>
            <a:chOff x="247815" y="193434"/>
            <a:chExt cx="8527984" cy="11732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5" y="456759"/>
              <a:ext cx="1914052" cy="7868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7018" y="193434"/>
              <a:ext cx="1418781" cy="1173222"/>
            </a:xfrm>
            <a:prstGeom prst="rect">
              <a:avLst/>
            </a:prstGeom>
          </p:spPr>
        </p:pic>
        <p:pic>
          <p:nvPicPr>
            <p:cNvPr id="7" name="Picture 6" descr="Screen Shot 2016-09-06 at 15.10.4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992" y="580394"/>
              <a:ext cx="4027058" cy="412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4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References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91" y="1600200"/>
            <a:ext cx="8514209" cy="4991697"/>
          </a:xfrm>
        </p:spPr>
        <p:txBody>
          <a:bodyPr numCol="1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1800" dirty="0" err="1">
                <a:latin typeface="Garamond"/>
                <a:cs typeface="Garamond"/>
              </a:rPr>
              <a:t>Biber</a:t>
            </a:r>
            <a:r>
              <a:rPr lang="en-US" sz="1800" dirty="0">
                <a:latin typeface="Garamond"/>
                <a:cs typeface="Garamond"/>
              </a:rPr>
              <a:t>, D. (1988). </a:t>
            </a:r>
            <a:r>
              <a:rPr lang="en-US" sz="1800" i="1" dirty="0">
                <a:latin typeface="Garamond"/>
                <a:cs typeface="Garamond"/>
              </a:rPr>
              <a:t>Variation across speech and writing</a:t>
            </a:r>
            <a:r>
              <a:rPr lang="en-US" sz="1800" dirty="0">
                <a:latin typeface="Garamond"/>
                <a:cs typeface="Garamond"/>
              </a:rPr>
              <a:t>. Cambridge: Cambridge University Press.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GB" sz="1800" dirty="0" smtClean="0">
                <a:latin typeface="Garamond"/>
                <a:cs typeface="Garamond"/>
              </a:rPr>
              <a:t>Conrad</a:t>
            </a:r>
            <a:r>
              <a:rPr lang="en-GB" sz="1800" dirty="0">
                <a:latin typeface="Garamond"/>
                <a:cs typeface="Garamond"/>
              </a:rPr>
              <a:t>, S. &amp; </a:t>
            </a:r>
            <a:r>
              <a:rPr lang="en-GB" sz="1800" dirty="0" err="1">
                <a:latin typeface="Garamond"/>
                <a:cs typeface="Garamond"/>
              </a:rPr>
              <a:t>Biber</a:t>
            </a:r>
            <a:r>
              <a:rPr lang="en-GB" sz="1800" dirty="0">
                <a:latin typeface="Garamond"/>
                <a:cs typeface="Garamond"/>
              </a:rPr>
              <a:t>, D. (2001). Multi-dimensional methodology and the dimensions of </a:t>
            </a:r>
            <a:r>
              <a:rPr lang="en-GB" sz="1800" dirty="0" smtClean="0">
                <a:latin typeface="Garamond"/>
                <a:cs typeface="Garamond"/>
              </a:rPr>
              <a:t>	register variation </a:t>
            </a:r>
            <a:r>
              <a:rPr lang="en-GB" sz="1800" dirty="0">
                <a:latin typeface="Garamond"/>
                <a:cs typeface="Garamond"/>
              </a:rPr>
              <a:t>in English. In S. Conrad &amp; D. </a:t>
            </a:r>
            <a:r>
              <a:rPr lang="en-GB" sz="1800" dirty="0" err="1">
                <a:latin typeface="Garamond"/>
                <a:cs typeface="Garamond"/>
              </a:rPr>
              <a:t>Biber</a:t>
            </a:r>
            <a:r>
              <a:rPr lang="en-GB" sz="1800" dirty="0">
                <a:latin typeface="Garamond"/>
                <a:cs typeface="Garamond"/>
              </a:rPr>
              <a:t>. (Eds.). </a:t>
            </a:r>
            <a:r>
              <a:rPr lang="en-GB" sz="1800" i="1" dirty="0">
                <a:latin typeface="Garamond"/>
                <a:cs typeface="Garamond"/>
              </a:rPr>
              <a:t>Variation in English: Multi</a:t>
            </a:r>
            <a:r>
              <a:rPr lang="en-GB" sz="1800" i="1" dirty="0" smtClean="0">
                <a:latin typeface="Garamond"/>
                <a:cs typeface="Garamond"/>
              </a:rPr>
              <a:t>-	dimensional studies</a:t>
            </a:r>
            <a:r>
              <a:rPr lang="en-GB" sz="1800" dirty="0" smtClean="0">
                <a:latin typeface="Garamond"/>
                <a:cs typeface="Garamond"/>
              </a:rPr>
              <a:t> </a:t>
            </a:r>
            <a:r>
              <a:rPr lang="en-GB" sz="1800" dirty="0">
                <a:latin typeface="Garamond"/>
                <a:cs typeface="Garamond"/>
              </a:rPr>
              <a:t>(pp.13-42). Harlow: Pearson</a:t>
            </a:r>
            <a:r>
              <a:rPr lang="en-GB" sz="1800" dirty="0" smtClean="0">
                <a:latin typeface="Garamond"/>
                <a:cs typeface="Garamond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GB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7738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Growth in Grammar (GiG) Project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5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Current Issues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600" dirty="0" smtClean="0">
                <a:latin typeface="Garamond"/>
                <a:cs typeface="Garamond"/>
              </a:rPr>
              <a:t>Principled, reliable transcriptions of children’s writing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600" dirty="0" smtClean="0">
                <a:latin typeface="Garamond"/>
                <a:cs typeface="Garamond"/>
              </a:rPr>
              <a:t>Understanding attainment ratings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arenR"/>
            </a:pPr>
            <a:r>
              <a:rPr lang="en-US" sz="2600" dirty="0" smtClean="0">
                <a:latin typeface="Garamond"/>
                <a:cs typeface="Garamond"/>
              </a:rPr>
              <a:t>Accurate, reliable identification of linguistic features</a:t>
            </a:r>
          </a:p>
        </p:txBody>
      </p:sp>
    </p:spTree>
    <p:extLst>
      <p:ext uri="{BB962C8B-B14F-4D97-AF65-F5344CB8AC3E}">
        <p14:creationId xmlns:p14="http://schemas.microsoft.com/office/powerpoint/2010/main" val="28410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The Problem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MD analyses require target feature list to be as inclusive as possible (Conrad &amp; </a:t>
            </a:r>
            <a:r>
              <a:rPr lang="en-US" sz="2400" dirty="0" err="1" smtClean="0">
                <a:latin typeface="Garamond"/>
                <a:cs typeface="Garamond"/>
              </a:rPr>
              <a:t>Biber</a:t>
            </a:r>
            <a:r>
              <a:rPr lang="en-US" sz="2400" dirty="0" smtClean="0">
                <a:latin typeface="Garamond"/>
                <a:cs typeface="Garamond"/>
              </a:rPr>
              <a:t>, 2001)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Original MD analysis = 67 features, 16 categories (</a:t>
            </a:r>
            <a:r>
              <a:rPr lang="en-US" sz="2400" dirty="0" err="1" smtClean="0">
                <a:latin typeface="Garamond"/>
                <a:cs typeface="Garamond"/>
              </a:rPr>
              <a:t>Biber</a:t>
            </a:r>
            <a:r>
              <a:rPr lang="en-US" sz="2400" dirty="0" smtClean="0">
                <a:latin typeface="Garamond"/>
                <a:cs typeface="Garamond"/>
              </a:rPr>
              <a:t>, 1988)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err="1" smtClean="0">
                <a:latin typeface="Garamond"/>
                <a:cs typeface="Garamond"/>
              </a:rPr>
              <a:t>GiG</a:t>
            </a:r>
            <a:r>
              <a:rPr lang="en-US" sz="2400" dirty="0" smtClean="0">
                <a:latin typeface="Garamond"/>
                <a:cs typeface="Garamond"/>
              </a:rPr>
              <a:t> project in process of determining target features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How many can we accurately and reliably measure?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If we can’t get them all, what is effect on final analysis?</a:t>
            </a:r>
          </a:p>
        </p:txBody>
      </p:sp>
    </p:spTree>
    <p:extLst>
      <p:ext uri="{BB962C8B-B14F-4D97-AF65-F5344CB8AC3E}">
        <p14:creationId xmlns:p14="http://schemas.microsoft.com/office/powerpoint/2010/main" val="324262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Analytical Context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 smtClean="0">
                <a:latin typeface="Garamond"/>
                <a:cs typeface="Garamond"/>
              </a:rPr>
              <a:t>Reliant on automated annotation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Garamond"/>
                <a:cs typeface="Garamond"/>
              </a:rPr>
              <a:t>6,000 texts (current aim: 4400)</a:t>
            </a:r>
          </a:p>
          <a:p>
            <a:pPr lvl="2">
              <a:spcBef>
                <a:spcPts val="0"/>
              </a:spcBef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Garamond"/>
                <a:cs typeface="Garamond"/>
              </a:rPr>
              <a:t>Handwritten texts:</a:t>
            </a:r>
            <a:r>
              <a:rPr lang="en-US" dirty="0" smtClean="0">
                <a:latin typeface="Garamond"/>
                <a:cs typeface="Garamond"/>
                <a:sym typeface="Wingdings"/>
              </a:rPr>
              <a:t> bulk of construction effort going to 	(a) transcription + (b) feature counting</a:t>
            </a:r>
            <a:endParaRPr lang="en-US" dirty="0" smtClean="0">
              <a:latin typeface="Garamond"/>
              <a:cs typeface="Garamond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 smtClean="0">
                <a:latin typeface="Garamond"/>
                <a:cs typeface="Garamond"/>
              </a:rPr>
              <a:t>Reliant on publically available tagger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Garamond"/>
                <a:cs typeface="Garamond"/>
              </a:rPr>
              <a:t>Resource </a:t>
            </a:r>
            <a:r>
              <a:rPr lang="en-US" dirty="0" err="1" smtClean="0">
                <a:latin typeface="Garamond"/>
                <a:cs typeface="Garamond"/>
              </a:rPr>
              <a:t>contraints</a:t>
            </a:r>
            <a:endParaRPr lang="en-US" dirty="0" smtClean="0">
              <a:latin typeface="Garamond"/>
              <a:cs typeface="Garamond"/>
            </a:endParaRPr>
          </a:p>
          <a:p>
            <a:pPr lvl="2">
              <a:spcBef>
                <a:spcPts val="0"/>
              </a:spcBef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latin typeface="Garamond"/>
                <a:cs typeface="Garamond"/>
              </a:rPr>
              <a:t>Our choice: Stanford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400" dirty="0" smtClean="0">
                <a:latin typeface="Garamond"/>
                <a:cs typeface="Garamond"/>
              </a:rPr>
              <a:t>No “gold standard”</a:t>
            </a:r>
          </a:p>
          <a:p>
            <a:pPr marL="1200150" lvl="3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Corpora generally L1 adult or L1 pre-school or developmental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951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Higher Level Features</a:t>
            </a:r>
            <a:endParaRPr lang="en-US" sz="2400" dirty="0">
              <a:uFill>
                <a:solidFill>
                  <a:srgbClr val="FF0000"/>
                </a:solidFill>
              </a:uFill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Many potential target features are “higher” level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Problem with </a:t>
            </a:r>
            <a:r>
              <a:rPr lang="en-US" sz="2400" dirty="0" err="1" smtClean="0">
                <a:latin typeface="Garamond"/>
                <a:cs typeface="Garamond"/>
              </a:rPr>
              <a:t>Biber</a:t>
            </a:r>
            <a:r>
              <a:rPr lang="en-US" sz="2400" dirty="0" smtClean="0">
                <a:latin typeface="Garamond"/>
                <a:cs typeface="Garamond"/>
              </a:rPr>
              <a:t>-type counting (</a:t>
            </a:r>
            <a:r>
              <a:rPr lang="en-US" sz="2400" dirty="0" err="1" smtClean="0">
                <a:latin typeface="Garamond"/>
                <a:cs typeface="Garamond"/>
              </a:rPr>
              <a:t>Biber</a:t>
            </a:r>
            <a:r>
              <a:rPr lang="en-US" sz="2400" dirty="0" smtClean="0">
                <a:latin typeface="Garamond"/>
                <a:cs typeface="Garamond"/>
              </a:rPr>
              <a:t>, 1988)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e.g. AGENTIVE PASSIVES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		= “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ea typeface="Lucida Grande"/>
                <a:cs typeface="Garamond"/>
              </a:rPr>
              <a:t>BE” </a:t>
            </a:r>
            <a:r>
              <a:rPr lang="en-US" sz="2400" dirty="0">
                <a:solidFill>
                  <a:srgbClr val="000000"/>
                </a:solidFill>
                <a:latin typeface="Garamond"/>
                <a:ea typeface="Lucida Grande"/>
                <a:cs typeface="Garamond"/>
              </a:rPr>
              <a:t>+ (ADV) + (ADV) + VBN + </a:t>
            </a:r>
            <a:r>
              <a:rPr lang="en-US" sz="2400" dirty="0" smtClean="0">
                <a:solidFill>
                  <a:srgbClr val="000000"/>
                </a:solidFill>
                <a:latin typeface="Garamond"/>
                <a:ea typeface="Lucida Grande"/>
                <a:cs typeface="Garamond"/>
              </a:rPr>
              <a:t>“by”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	CAUSATIVE SUBORDINATOR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		= “because”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	CONDITIONAL SUBORDINATOR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		= “if”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parsers &lt; taggers re: accuracy and reliability</a:t>
            </a:r>
          </a:p>
        </p:txBody>
      </p:sp>
    </p:spTree>
    <p:extLst>
      <p:ext uri="{BB962C8B-B14F-4D97-AF65-F5344CB8AC3E}">
        <p14:creationId xmlns:p14="http://schemas.microsoft.com/office/powerpoint/2010/main" val="14757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10" y="1600200"/>
            <a:ext cx="8229600" cy="4991697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“Displaced” </a:t>
            </a:r>
            <a:r>
              <a:rPr lang="en-US" sz="2400" b="1" u="sng" dirty="0" err="1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AdjPs</a:t>
            </a:r>
            <a:endParaRPr lang="en-US" sz="2400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dirty="0" smtClean="0">
                <a:latin typeface="Garamond"/>
                <a:cs typeface="Garamond"/>
              </a:rPr>
              <a:t>The beast, </a:t>
            </a:r>
            <a:r>
              <a:rPr lang="en-US" sz="2400" i="1" u="sng" dirty="0" smtClean="0">
                <a:latin typeface="Garamond"/>
                <a:cs typeface="Garamond"/>
              </a:rPr>
              <a:t>monstrous, ravenous</a:t>
            </a:r>
            <a:r>
              <a:rPr lang="en-US" sz="2400" i="1" dirty="0" smtClean="0">
                <a:latin typeface="Garamond"/>
                <a:cs typeface="Garamond"/>
              </a:rPr>
              <a:t>, </a:t>
            </a:r>
            <a:br>
              <a:rPr lang="en-US" sz="2400" i="1" dirty="0" smtClean="0">
                <a:latin typeface="Garamond"/>
                <a:cs typeface="Garamond"/>
              </a:rPr>
            </a:br>
            <a:r>
              <a:rPr lang="en-US" sz="2400" i="1" dirty="0" smtClean="0">
                <a:latin typeface="Garamond"/>
                <a:cs typeface="Garamond"/>
              </a:rPr>
              <a:t>	roamed the house.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i="1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u="sng" dirty="0" smtClean="0">
                <a:latin typeface="Garamond"/>
                <a:cs typeface="Garamond"/>
              </a:rPr>
              <a:t>Monstrous, ravenous</a:t>
            </a:r>
            <a:r>
              <a:rPr lang="en-US" sz="2400" i="1" dirty="0" smtClean="0">
                <a:latin typeface="Garamond"/>
                <a:cs typeface="Garamond"/>
              </a:rPr>
              <a:t>, the beast</a:t>
            </a:r>
            <a:br>
              <a:rPr lang="en-US" sz="2400" i="1" dirty="0" smtClean="0">
                <a:latin typeface="Garamond"/>
                <a:cs typeface="Garamond"/>
              </a:rPr>
            </a:br>
            <a:r>
              <a:rPr lang="en-US" sz="2400" i="1" dirty="0" smtClean="0">
                <a:latin typeface="Garamond"/>
                <a:cs typeface="Garamond"/>
              </a:rPr>
              <a:t>	roamed the house.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i="1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dirty="0" smtClean="0">
                <a:latin typeface="Garamond"/>
                <a:cs typeface="Garamond"/>
              </a:rPr>
              <a:t>The beast roamed the house, </a:t>
            </a:r>
            <a:br>
              <a:rPr lang="en-US" sz="2400" i="1" dirty="0" smtClean="0">
                <a:latin typeface="Garamond"/>
                <a:cs typeface="Garamond"/>
              </a:rPr>
            </a:br>
            <a:r>
              <a:rPr lang="en-US" sz="2400" i="1" dirty="0" smtClean="0">
                <a:latin typeface="Garamond"/>
                <a:cs typeface="Garamond"/>
              </a:rPr>
              <a:t>	</a:t>
            </a:r>
            <a:r>
              <a:rPr lang="en-US" sz="2400" i="1" u="sng" dirty="0" smtClean="0">
                <a:latin typeface="Garamond"/>
                <a:cs typeface="Garamond"/>
              </a:rPr>
              <a:t>monstrous, ravenous.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i="1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i="1" dirty="0" smtClean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Garamond"/>
                <a:cs typeface="Garamond"/>
              </a:rPr>
              <a:t>	</a:t>
            </a:r>
            <a:r>
              <a:rPr lang="en-US" sz="2400" dirty="0" err="1" smtClean="0">
                <a:latin typeface="Garamond"/>
                <a:cs typeface="Garamond"/>
              </a:rPr>
              <a:t>appos</a:t>
            </a:r>
            <a:r>
              <a:rPr lang="en-US" sz="2400" dirty="0" smtClean="0">
                <a:latin typeface="Garamond"/>
                <a:cs typeface="Garamond"/>
              </a:rPr>
              <a:t>(beast, monstrous)		</a:t>
            </a:r>
            <a:r>
              <a:rPr lang="en-US" sz="2400" dirty="0" err="1" smtClean="0">
                <a:latin typeface="Garamond"/>
                <a:cs typeface="Garamond"/>
              </a:rPr>
              <a:t>appos</a:t>
            </a:r>
            <a:r>
              <a:rPr lang="en-US" sz="2400" dirty="0" smtClean="0">
                <a:latin typeface="Garamond"/>
                <a:cs typeface="Garamond"/>
              </a:rPr>
              <a:t>(monstrous, ravenous)</a:t>
            </a: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i="1" dirty="0" smtClean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 err="1">
                <a:latin typeface="Garamond"/>
                <a:cs typeface="Garamond"/>
              </a:rPr>
              <a:t>n</a:t>
            </a:r>
            <a:r>
              <a:rPr lang="en-US" sz="2400" dirty="0" err="1" smtClean="0">
                <a:latin typeface="Garamond"/>
                <a:cs typeface="Garamond"/>
              </a:rPr>
              <a:t>subj</a:t>
            </a:r>
            <a:r>
              <a:rPr lang="en-US" sz="2400" dirty="0" smtClean="0">
                <a:latin typeface="Garamond"/>
                <a:cs typeface="Garamond"/>
              </a:rPr>
              <a:t>(roamed, monstrous)</a:t>
            </a:r>
            <a:br>
              <a:rPr lang="en-US" sz="2400" dirty="0" smtClean="0">
                <a:latin typeface="Garamond"/>
                <a:cs typeface="Garamond"/>
              </a:rPr>
            </a:br>
            <a:r>
              <a:rPr lang="en-US" sz="2400" dirty="0" err="1" smtClean="0">
                <a:latin typeface="Garamond"/>
                <a:cs typeface="Garamond"/>
              </a:rPr>
              <a:t>appos</a:t>
            </a:r>
            <a:r>
              <a:rPr lang="en-US" sz="2400" dirty="0" smtClean="0">
                <a:latin typeface="Garamond"/>
                <a:cs typeface="Garamond"/>
              </a:rPr>
              <a:t>(monstrous, ravenous)</a:t>
            </a:r>
            <a:br>
              <a:rPr lang="en-US" sz="2400" dirty="0" smtClean="0">
                <a:latin typeface="Garamond"/>
                <a:cs typeface="Garamond"/>
              </a:rPr>
            </a:br>
            <a:r>
              <a:rPr lang="en-US" sz="2400" dirty="0" err="1" smtClean="0">
                <a:latin typeface="Garamond"/>
                <a:cs typeface="Garamond"/>
              </a:rPr>
              <a:t>appos</a:t>
            </a:r>
            <a:r>
              <a:rPr lang="en-US" sz="2400" dirty="0" smtClean="0">
                <a:latin typeface="Garamond"/>
                <a:cs typeface="Garamond"/>
              </a:rPr>
              <a:t>(ravenous, beast)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latin typeface="Garamond"/>
                <a:cs typeface="Garamond"/>
              </a:rPr>
              <a:t>nsubj</a:t>
            </a:r>
            <a:r>
              <a:rPr lang="en-US" sz="2400" dirty="0">
                <a:latin typeface="Garamond"/>
                <a:cs typeface="Garamond"/>
              </a:rPr>
              <a:t>(ravenous, house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br>
              <a:rPr lang="en-US" sz="2400" dirty="0" smtClean="0">
                <a:latin typeface="Garamond"/>
                <a:cs typeface="Garamond"/>
              </a:rPr>
            </a:br>
            <a:r>
              <a:rPr lang="en-US" sz="2400" dirty="0" err="1" smtClean="0">
                <a:latin typeface="Garamond"/>
                <a:cs typeface="Garamond"/>
              </a:rPr>
              <a:t>appos</a:t>
            </a:r>
            <a:r>
              <a:rPr lang="en-US" sz="2400" dirty="0" smtClean="0">
                <a:latin typeface="Garamond"/>
                <a:cs typeface="Garamond"/>
              </a:rPr>
              <a:t>(house, monstrous)</a:t>
            </a:r>
            <a:br>
              <a:rPr lang="en-US" sz="2400" dirty="0" smtClean="0">
                <a:latin typeface="Garamond"/>
                <a:cs typeface="Garamond"/>
              </a:rPr>
            </a:br>
            <a:r>
              <a:rPr lang="en-US" sz="2400" dirty="0" err="1">
                <a:latin typeface="Garamond"/>
                <a:cs typeface="Garamond"/>
              </a:rPr>
              <a:t>x</a:t>
            </a:r>
            <a:r>
              <a:rPr lang="en-US" sz="2400" dirty="0" err="1" smtClean="0">
                <a:latin typeface="Garamond"/>
                <a:cs typeface="Garamond"/>
              </a:rPr>
              <a:t>comp</a:t>
            </a:r>
            <a:r>
              <a:rPr lang="en-US" sz="2400" dirty="0" smtClean="0">
                <a:latin typeface="Garamond"/>
                <a:cs typeface="Garamond"/>
              </a:rPr>
              <a:t>(roamed, ravenous)</a:t>
            </a:r>
          </a:p>
        </p:txBody>
      </p:sp>
    </p:spTree>
    <p:extLst>
      <p:ext uri="{BB962C8B-B14F-4D97-AF65-F5344CB8AC3E}">
        <p14:creationId xmlns:p14="http://schemas.microsoft.com/office/powerpoint/2010/main" val="114143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15" y="1600200"/>
            <a:ext cx="8635845" cy="4991697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“Displaced” </a:t>
            </a:r>
            <a:r>
              <a:rPr lang="en-US" sz="2400" b="1" u="sng" dirty="0" err="1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AdjPs</a:t>
            </a:r>
            <a:endParaRPr lang="en-US" sz="2400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dirty="0" smtClean="0">
                <a:latin typeface="Garamond"/>
                <a:cs typeface="Garamond"/>
              </a:rPr>
              <a:t>John chuckled, </a:t>
            </a:r>
            <a:r>
              <a:rPr lang="en-US" sz="2400" i="1" u="sng" dirty="0" smtClean="0">
                <a:latin typeface="Garamond"/>
                <a:cs typeface="Garamond"/>
              </a:rPr>
              <a:t>highly amused.</a:t>
            </a:r>
            <a:endParaRPr lang="en-US" sz="2400" u="sng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endParaRPr lang="en-US" sz="2400" i="1" dirty="0" smtClean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dirty="0" smtClean="0">
                <a:latin typeface="Garamond"/>
                <a:cs typeface="Garamond"/>
              </a:rPr>
              <a:t>He’s </a:t>
            </a:r>
            <a:r>
              <a:rPr lang="en-US" sz="2400" i="1" dirty="0">
                <a:latin typeface="Garamond"/>
                <a:cs typeface="Garamond"/>
              </a:rPr>
              <a:t>a great student, </a:t>
            </a:r>
            <a:r>
              <a:rPr lang="en-US" sz="2400" i="1" u="sng" dirty="0" smtClean="0">
                <a:latin typeface="Garamond"/>
                <a:cs typeface="Garamond"/>
              </a:rPr>
              <a:t>dedicated, </a:t>
            </a:r>
            <a:br>
              <a:rPr lang="en-US" sz="2400" i="1" u="sng" dirty="0" smtClean="0">
                <a:latin typeface="Garamond"/>
                <a:cs typeface="Garamond"/>
              </a:rPr>
            </a:br>
            <a:r>
              <a:rPr lang="en-US" sz="2400" i="1" u="sng" dirty="0" smtClean="0">
                <a:latin typeface="Garamond"/>
                <a:cs typeface="Garamond"/>
              </a:rPr>
              <a:t>hard-working</a:t>
            </a:r>
            <a:r>
              <a:rPr lang="en-US" sz="2400" i="1" u="sng" dirty="0">
                <a:latin typeface="Garamond"/>
                <a:cs typeface="Garamond"/>
              </a:rPr>
              <a:t> </a:t>
            </a:r>
            <a:r>
              <a:rPr lang="en-US" sz="2400" i="1" u="sng" dirty="0" smtClean="0">
                <a:latin typeface="Garamond"/>
                <a:cs typeface="Garamond"/>
              </a:rPr>
              <a:t>and ambitious.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400" i="1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i="1" dirty="0">
                <a:latin typeface="Garamond"/>
                <a:cs typeface="Garamond"/>
              </a:rPr>
              <a:t>He is a terrible </a:t>
            </a:r>
            <a:r>
              <a:rPr lang="en-US" sz="2400" i="1" dirty="0" smtClean="0">
                <a:latin typeface="Garamond"/>
                <a:cs typeface="Garamond"/>
              </a:rPr>
              <a:t>student, </a:t>
            </a:r>
            <a:r>
              <a:rPr lang="en-US" sz="2400" i="1" u="sng" dirty="0">
                <a:latin typeface="Garamond"/>
                <a:cs typeface="Garamond"/>
              </a:rPr>
              <a:t>nasty, </a:t>
            </a:r>
            <a:br>
              <a:rPr lang="en-US" sz="2400" i="1" u="sng" dirty="0">
                <a:latin typeface="Garamond"/>
                <a:cs typeface="Garamond"/>
              </a:rPr>
            </a:br>
            <a:r>
              <a:rPr lang="en-US" sz="2400" i="1" dirty="0">
                <a:latin typeface="Garamond"/>
                <a:cs typeface="Garamond"/>
              </a:rPr>
              <a:t>	</a:t>
            </a:r>
            <a:r>
              <a:rPr lang="en-US" sz="2400" i="1" u="sng" dirty="0">
                <a:latin typeface="Garamond"/>
                <a:cs typeface="Garamond"/>
              </a:rPr>
              <a:t>lazy, stupid</a:t>
            </a:r>
            <a:r>
              <a:rPr lang="en-US" sz="2400" i="1" u="sng" dirty="0" smtClean="0">
                <a:latin typeface="Garamond"/>
                <a:cs typeface="Garamond"/>
              </a:rPr>
              <a:t>.</a:t>
            </a:r>
            <a:endParaRPr lang="en-US" sz="2400" i="1" u="sng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Garamond"/>
              <a:cs typeface="Garamond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 smtClean="0">
                <a:latin typeface="Garamond"/>
                <a:cs typeface="Garamond"/>
              </a:rPr>
              <a:t>xcomp</a:t>
            </a:r>
            <a:r>
              <a:rPr lang="en-US" sz="2400" dirty="0" smtClean="0">
                <a:latin typeface="Garamond"/>
                <a:cs typeface="Garamond"/>
              </a:rPr>
              <a:t>(chuckled, amused)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Garamond"/>
                <a:cs typeface="Garamond"/>
              </a:rPr>
              <a:t>a</a:t>
            </a:r>
            <a:r>
              <a:rPr lang="en-US" sz="2400" dirty="0" err="1" smtClean="0">
                <a:latin typeface="Garamond"/>
                <a:cs typeface="Garamond"/>
              </a:rPr>
              <a:t>cl</a:t>
            </a:r>
            <a:r>
              <a:rPr lang="en-US" sz="2400" dirty="0" smtClean="0">
                <a:latin typeface="Garamond"/>
                <a:cs typeface="Garamond"/>
              </a:rPr>
              <a:t>(student, dedicated)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Garamond"/>
                <a:cs typeface="Garamond"/>
              </a:rPr>
              <a:t>xcomp</a:t>
            </a:r>
            <a:r>
              <a:rPr lang="en-US" sz="2400" dirty="0" smtClean="0">
                <a:latin typeface="Garamond"/>
                <a:cs typeface="Garamond"/>
              </a:rPr>
              <a:t>(dedicated, hardworking)</a:t>
            </a:r>
            <a:r>
              <a:rPr lang="en-US" sz="2400" dirty="0">
                <a:latin typeface="Garamond"/>
                <a:cs typeface="Garamond"/>
              </a:rPr>
              <a:t/>
            </a:r>
            <a:br>
              <a:rPr lang="en-US" sz="2400" dirty="0">
                <a:latin typeface="Garamond"/>
                <a:cs typeface="Garamond"/>
              </a:rPr>
            </a:br>
            <a:r>
              <a:rPr lang="en-US" sz="2400" dirty="0" err="1" smtClean="0">
                <a:latin typeface="Garamond"/>
                <a:cs typeface="Garamond"/>
              </a:rPr>
              <a:t>conj</a:t>
            </a:r>
            <a:r>
              <a:rPr lang="en-US" sz="2400" dirty="0" smtClean="0">
                <a:latin typeface="Garamond"/>
                <a:cs typeface="Garamond"/>
              </a:rPr>
              <a:t>(hardworking, ambitious)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Garamond"/>
                <a:cs typeface="Garamond"/>
              </a:rPr>
              <a:t>a</a:t>
            </a:r>
            <a:r>
              <a:rPr lang="en-US" sz="2400" dirty="0" err="1" smtClean="0">
                <a:latin typeface="Garamond"/>
                <a:cs typeface="Garamond"/>
              </a:rPr>
              <a:t>mod</a:t>
            </a:r>
            <a:r>
              <a:rPr lang="en-US" sz="2400" dirty="0" smtClean="0">
                <a:latin typeface="Garamond"/>
                <a:cs typeface="Garamond"/>
              </a:rPr>
              <a:t>(stupid, nasty)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Garamond"/>
                <a:cs typeface="Garamond"/>
              </a:rPr>
              <a:t>a</a:t>
            </a:r>
            <a:r>
              <a:rPr lang="en-US" sz="2400" dirty="0" err="1" smtClean="0">
                <a:latin typeface="Garamond"/>
                <a:cs typeface="Garamond"/>
              </a:rPr>
              <a:t>mod</a:t>
            </a:r>
            <a:r>
              <a:rPr lang="en-US" sz="2400" dirty="0" smtClean="0">
                <a:latin typeface="Garamond"/>
                <a:cs typeface="Garamond"/>
              </a:rPr>
              <a:t>(stupid, lazy)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Garamond"/>
                <a:cs typeface="Garamond"/>
              </a:rPr>
              <a:t>a</a:t>
            </a:r>
            <a:r>
              <a:rPr lang="en-US" sz="2400" dirty="0" err="1" smtClean="0">
                <a:latin typeface="Garamond"/>
                <a:cs typeface="Garamond"/>
              </a:rPr>
              <a:t>mod</a:t>
            </a:r>
            <a:r>
              <a:rPr lang="en-US" sz="2400" dirty="0" smtClean="0">
                <a:latin typeface="Garamond"/>
                <a:cs typeface="Garamond"/>
              </a:rPr>
              <a:t>(student, stupid)</a:t>
            </a:r>
          </a:p>
        </p:txBody>
      </p:sp>
    </p:spTree>
    <p:extLst>
      <p:ext uri="{BB962C8B-B14F-4D97-AF65-F5344CB8AC3E}">
        <p14:creationId xmlns:p14="http://schemas.microsoft.com/office/powerpoint/2010/main" val="339721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FF"/>
                  </a:solidFill>
                </a:uFill>
                <a:latin typeface="Garamond"/>
                <a:cs typeface="Garamond"/>
              </a:rPr>
              <a:t>General Issues II</a:t>
            </a:r>
            <a:endParaRPr lang="en-US" dirty="0">
              <a:uFill>
                <a:solidFill>
                  <a:srgbClr val="0000FF"/>
                </a:solidFill>
              </a:u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Garamond"/>
                <a:cs typeface="Garamond"/>
              </a:rPr>
              <a:t>Register Variation</a:t>
            </a:r>
            <a:endParaRPr lang="en-US" sz="2800" i="1" dirty="0">
              <a:latin typeface="Garamond"/>
              <a:cs typeface="Garamond"/>
            </a:endParaRPr>
          </a:p>
          <a:p>
            <a:pPr>
              <a:spcBef>
                <a:spcPts val="0"/>
              </a:spcBef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Wide variety of discourse types</a:t>
            </a:r>
          </a:p>
          <a:p>
            <a:pPr marL="45720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e.g. 	“English” vs. “Science”; </a:t>
            </a:r>
            <a:br>
              <a:rPr lang="en-US" sz="2400" dirty="0" smtClean="0">
                <a:latin typeface="Garamond"/>
                <a:cs typeface="Garamond"/>
              </a:rPr>
            </a:br>
            <a:r>
              <a:rPr lang="en-US" sz="2400" dirty="0" smtClean="0">
                <a:latin typeface="Garamond"/>
                <a:cs typeface="Garamond"/>
              </a:rPr>
              <a:t>		“Narrative” vs. “Exposition”; 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Garamond"/>
                <a:cs typeface="Garamond"/>
              </a:rPr>
              <a:t>	</a:t>
            </a:r>
            <a:r>
              <a:rPr lang="en-US" sz="2400" dirty="0" smtClean="0">
                <a:latin typeface="Garamond"/>
                <a:cs typeface="Garamond"/>
              </a:rPr>
              <a:t>	“Fictional Narrative” vs. “Non-Fictional Narrative”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Stanford parser trained on a highly specific register, the Wall Street Journal</a:t>
            </a:r>
          </a:p>
        </p:txBody>
      </p:sp>
    </p:spTree>
    <p:extLst>
      <p:ext uri="{BB962C8B-B14F-4D97-AF65-F5344CB8AC3E}">
        <p14:creationId xmlns:p14="http://schemas.microsoft.com/office/powerpoint/2010/main" val="294742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725</Words>
  <Application>Microsoft Macintosh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The Growth in Grammar Corpus: Corpus Linguistics Progress  Goes “Boink”?   Mark Brenchley Phil Durrant Debra Myhill</vt:lpstr>
      <vt:lpstr>PowerPoint Presentation</vt:lpstr>
      <vt:lpstr>Growth in Grammar (GiG) Project</vt:lpstr>
      <vt:lpstr>The Problem</vt:lpstr>
      <vt:lpstr>Analytical Context</vt:lpstr>
      <vt:lpstr>General Issues I</vt:lpstr>
      <vt:lpstr>General Issues I</vt:lpstr>
      <vt:lpstr>General Issues I</vt:lpstr>
      <vt:lpstr>General Issues II</vt:lpstr>
      <vt:lpstr>General Issues II</vt:lpstr>
      <vt:lpstr>General Issues II</vt:lpstr>
      <vt:lpstr>General Issues II</vt:lpstr>
      <vt:lpstr>General Issues II</vt:lpstr>
      <vt:lpstr>Specific GiG Issues</vt:lpstr>
      <vt:lpstr>Specific GiG Issues</vt:lpstr>
      <vt:lpstr>Specific GiG Issues</vt:lpstr>
      <vt:lpstr>Specific GiG Issues</vt:lpstr>
      <vt:lpstr>Specific GiG Issues</vt:lpstr>
      <vt:lpstr>Specific GiG Issues</vt:lpstr>
      <vt:lpstr>Specific GiG Issues</vt:lpstr>
      <vt:lpstr>Conclusion</vt:lpstr>
      <vt:lpstr>Conclusion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Grammatical Development in Student Writing: A Systematic Review</dc:title>
  <dc:creator>Mark Brenchley</dc:creator>
  <cp:lastModifiedBy>Mark Brenchley</cp:lastModifiedBy>
  <cp:revision>586</cp:revision>
  <dcterms:created xsi:type="dcterms:W3CDTF">2016-08-05T09:46:26Z</dcterms:created>
  <dcterms:modified xsi:type="dcterms:W3CDTF">2017-01-10T20:32:31Z</dcterms:modified>
</cp:coreProperties>
</file>