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97A2E-45BB-3C1B-2BA1-E12FE4D1BB5D}" v="11" dt="2020-03-10T11:51:30.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790DD-7723-41E8-93F1-11C097ABDFFC}" type="datetimeFigureOut">
              <a:rPr lang="en-GB" smtClean="0"/>
              <a:t>10/03/2020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4C9AD-7597-4A20-90F8-44613B7FB509}" type="slidenum">
              <a:rPr lang="en-GB" smtClean="0"/>
              <a:t>‹#›</a:t>
            </a:fld>
            <a:endParaRPr lang="en-GB"/>
          </a:p>
        </p:txBody>
      </p:sp>
    </p:spTree>
    <p:extLst>
      <p:ext uri="{BB962C8B-B14F-4D97-AF65-F5344CB8AC3E}">
        <p14:creationId xmlns:p14="http://schemas.microsoft.com/office/powerpoint/2010/main" val="391788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a:t>
            </a:fld>
            <a:endParaRPr lang="en-US"/>
          </a:p>
        </p:txBody>
      </p:sp>
    </p:spTree>
    <p:extLst>
      <p:ext uri="{BB962C8B-B14F-4D97-AF65-F5344CB8AC3E}">
        <p14:creationId xmlns:p14="http://schemas.microsoft.com/office/powerpoint/2010/main" val="3651202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B99416-7D8F-4815-B4E2-9DAE9B4D0ADC}" type="datetimeFigureOut">
              <a:rPr lang="en-GB" smtClean="0"/>
              <a:t>10/03/2020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5CA1F-C0FD-4E81-8B4E-F5262E945009}" type="slidenum">
              <a:rPr lang="en-GB" smtClean="0"/>
              <a:t>‹#›</a:t>
            </a:fld>
            <a:endParaRPr lang="en-GB"/>
          </a:p>
        </p:txBody>
      </p:sp>
    </p:spTree>
    <p:extLst>
      <p:ext uri="{BB962C8B-B14F-4D97-AF65-F5344CB8AC3E}">
        <p14:creationId xmlns:p14="http://schemas.microsoft.com/office/powerpoint/2010/main" val="259841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B99416-7D8F-4815-B4E2-9DAE9B4D0ADC}" type="datetimeFigureOut">
              <a:rPr lang="en-GB" smtClean="0"/>
              <a:t>10/03/2020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5CA1F-C0FD-4E81-8B4E-F5262E945009}" type="slidenum">
              <a:rPr lang="en-GB" smtClean="0"/>
              <a:t>‹#›</a:t>
            </a:fld>
            <a:endParaRPr lang="en-GB"/>
          </a:p>
        </p:txBody>
      </p:sp>
    </p:spTree>
    <p:extLst>
      <p:ext uri="{BB962C8B-B14F-4D97-AF65-F5344CB8AC3E}">
        <p14:creationId xmlns:p14="http://schemas.microsoft.com/office/powerpoint/2010/main" val="14378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B99416-7D8F-4815-B4E2-9DAE9B4D0ADC}" type="datetimeFigureOut">
              <a:rPr lang="en-GB" smtClean="0"/>
              <a:t>10/03/2020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5CA1F-C0FD-4E81-8B4E-F5262E945009}" type="slidenum">
              <a:rPr lang="en-GB" smtClean="0"/>
              <a:t>‹#›</a:t>
            </a:fld>
            <a:endParaRPr lang="en-GB"/>
          </a:p>
        </p:txBody>
      </p:sp>
    </p:spTree>
    <p:extLst>
      <p:ext uri="{BB962C8B-B14F-4D97-AF65-F5344CB8AC3E}">
        <p14:creationId xmlns:p14="http://schemas.microsoft.com/office/powerpoint/2010/main" val="159714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B99416-7D8F-4815-B4E2-9DAE9B4D0ADC}" type="datetimeFigureOut">
              <a:rPr lang="en-GB" smtClean="0"/>
              <a:t>10/03/2020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5CA1F-C0FD-4E81-8B4E-F5262E945009}" type="slidenum">
              <a:rPr lang="en-GB" smtClean="0"/>
              <a:t>‹#›</a:t>
            </a:fld>
            <a:endParaRPr lang="en-GB"/>
          </a:p>
        </p:txBody>
      </p:sp>
    </p:spTree>
    <p:extLst>
      <p:ext uri="{BB962C8B-B14F-4D97-AF65-F5344CB8AC3E}">
        <p14:creationId xmlns:p14="http://schemas.microsoft.com/office/powerpoint/2010/main" val="140055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B99416-7D8F-4815-B4E2-9DAE9B4D0ADC}" type="datetimeFigureOut">
              <a:rPr lang="en-GB" smtClean="0"/>
              <a:t>10/03/2020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A5CA1F-C0FD-4E81-8B4E-F5262E945009}" type="slidenum">
              <a:rPr lang="en-GB" smtClean="0"/>
              <a:t>‹#›</a:t>
            </a:fld>
            <a:endParaRPr lang="en-GB"/>
          </a:p>
        </p:txBody>
      </p:sp>
    </p:spTree>
    <p:extLst>
      <p:ext uri="{BB962C8B-B14F-4D97-AF65-F5344CB8AC3E}">
        <p14:creationId xmlns:p14="http://schemas.microsoft.com/office/powerpoint/2010/main" val="418893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B99416-7D8F-4815-B4E2-9DAE9B4D0ADC}" type="datetimeFigureOut">
              <a:rPr lang="en-GB" smtClean="0"/>
              <a:t>10/03/2020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A5CA1F-C0FD-4E81-8B4E-F5262E945009}" type="slidenum">
              <a:rPr lang="en-GB" smtClean="0"/>
              <a:t>‹#›</a:t>
            </a:fld>
            <a:endParaRPr lang="en-GB"/>
          </a:p>
        </p:txBody>
      </p:sp>
    </p:spTree>
    <p:extLst>
      <p:ext uri="{BB962C8B-B14F-4D97-AF65-F5344CB8AC3E}">
        <p14:creationId xmlns:p14="http://schemas.microsoft.com/office/powerpoint/2010/main" val="238046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B99416-7D8F-4815-B4E2-9DAE9B4D0ADC}" type="datetimeFigureOut">
              <a:rPr lang="en-GB" smtClean="0"/>
              <a:t>10/03/2020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A5CA1F-C0FD-4E81-8B4E-F5262E945009}" type="slidenum">
              <a:rPr lang="en-GB" smtClean="0"/>
              <a:t>‹#›</a:t>
            </a:fld>
            <a:endParaRPr lang="en-GB"/>
          </a:p>
        </p:txBody>
      </p:sp>
    </p:spTree>
    <p:extLst>
      <p:ext uri="{BB962C8B-B14F-4D97-AF65-F5344CB8AC3E}">
        <p14:creationId xmlns:p14="http://schemas.microsoft.com/office/powerpoint/2010/main" val="364161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B99416-7D8F-4815-B4E2-9DAE9B4D0ADC}" type="datetimeFigureOut">
              <a:rPr lang="en-GB" smtClean="0"/>
              <a:t>10/03/2020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A5CA1F-C0FD-4E81-8B4E-F5262E945009}" type="slidenum">
              <a:rPr lang="en-GB" smtClean="0"/>
              <a:t>‹#›</a:t>
            </a:fld>
            <a:endParaRPr lang="en-GB"/>
          </a:p>
        </p:txBody>
      </p:sp>
    </p:spTree>
    <p:extLst>
      <p:ext uri="{BB962C8B-B14F-4D97-AF65-F5344CB8AC3E}">
        <p14:creationId xmlns:p14="http://schemas.microsoft.com/office/powerpoint/2010/main" val="394652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99416-7D8F-4815-B4E2-9DAE9B4D0ADC}" type="datetimeFigureOut">
              <a:rPr lang="en-GB" smtClean="0"/>
              <a:t>10/03/2020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A5CA1F-C0FD-4E81-8B4E-F5262E945009}" type="slidenum">
              <a:rPr lang="en-GB" smtClean="0"/>
              <a:t>‹#›</a:t>
            </a:fld>
            <a:endParaRPr lang="en-GB"/>
          </a:p>
        </p:txBody>
      </p:sp>
    </p:spTree>
    <p:extLst>
      <p:ext uri="{BB962C8B-B14F-4D97-AF65-F5344CB8AC3E}">
        <p14:creationId xmlns:p14="http://schemas.microsoft.com/office/powerpoint/2010/main" val="256478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B99416-7D8F-4815-B4E2-9DAE9B4D0ADC}" type="datetimeFigureOut">
              <a:rPr lang="en-GB" smtClean="0"/>
              <a:t>10/03/2020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A5CA1F-C0FD-4E81-8B4E-F5262E945009}" type="slidenum">
              <a:rPr lang="en-GB" smtClean="0"/>
              <a:t>‹#›</a:t>
            </a:fld>
            <a:endParaRPr lang="en-GB"/>
          </a:p>
        </p:txBody>
      </p:sp>
    </p:spTree>
    <p:extLst>
      <p:ext uri="{BB962C8B-B14F-4D97-AF65-F5344CB8AC3E}">
        <p14:creationId xmlns:p14="http://schemas.microsoft.com/office/powerpoint/2010/main" val="289120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B99416-7D8F-4815-B4E2-9DAE9B4D0ADC}" type="datetimeFigureOut">
              <a:rPr lang="en-GB" smtClean="0"/>
              <a:t>10/03/2020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A5CA1F-C0FD-4E81-8B4E-F5262E945009}" type="slidenum">
              <a:rPr lang="en-GB" smtClean="0"/>
              <a:t>‹#›</a:t>
            </a:fld>
            <a:endParaRPr lang="en-GB"/>
          </a:p>
        </p:txBody>
      </p:sp>
    </p:spTree>
    <p:extLst>
      <p:ext uri="{BB962C8B-B14F-4D97-AF65-F5344CB8AC3E}">
        <p14:creationId xmlns:p14="http://schemas.microsoft.com/office/powerpoint/2010/main" val="238037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99416-7D8F-4815-B4E2-9DAE9B4D0ADC}" type="datetimeFigureOut">
              <a:rPr lang="en-GB" smtClean="0"/>
              <a:t>10/03/2020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5CA1F-C0FD-4E81-8B4E-F5262E945009}" type="slidenum">
              <a:rPr lang="en-GB" smtClean="0"/>
              <a:t>‹#›</a:t>
            </a:fld>
            <a:endParaRPr lang="en-GB"/>
          </a:p>
        </p:txBody>
      </p:sp>
    </p:spTree>
    <p:extLst>
      <p:ext uri="{BB962C8B-B14F-4D97-AF65-F5344CB8AC3E}">
        <p14:creationId xmlns:p14="http://schemas.microsoft.com/office/powerpoint/2010/main" val="2849058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2207" r="6093"/>
          <a:stretch/>
        </p:blipFill>
        <p:spPr>
          <a:xfrm>
            <a:off x="242284" y="1422209"/>
            <a:ext cx="4163832" cy="5228151"/>
          </a:xfrm>
          <a:prstGeom prst="rect">
            <a:avLst/>
          </a:prstGeom>
        </p:spPr>
      </p:pic>
      <p:sp>
        <p:nvSpPr>
          <p:cNvPr id="4" name="TextBox 3"/>
          <p:cNvSpPr txBox="1"/>
          <p:nvPr/>
        </p:nvSpPr>
        <p:spPr>
          <a:xfrm>
            <a:off x="242284" y="131070"/>
            <a:ext cx="10123055" cy="1446550"/>
          </a:xfrm>
          <a:prstGeom prst="rect">
            <a:avLst/>
          </a:prstGeom>
          <a:noFill/>
        </p:spPr>
        <p:txBody>
          <a:bodyPr wrap="square" rtlCol="0">
            <a:spAutoFit/>
          </a:bodyPr>
          <a:lstStyle/>
          <a:p>
            <a:r>
              <a:rPr lang="en-GB" sz="4400" dirty="0">
                <a:effectLst>
                  <a:outerShdw blurRad="38100" dist="38100" dir="2700000" algn="tl">
                    <a:srgbClr val="000000">
                      <a:alpha val="43137"/>
                    </a:srgbClr>
                  </a:outerShdw>
                </a:effectLst>
              </a:rPr>
              <a:t>Collaborative Writing: </a:t>
            </a:r>
          </a:p>
          <a:p>
            <a:r>
              <a:rPr lang="en-GB" sz="4400" dirty="0">
                <a:effectLst>
                  <a:outerShdw blurRad="38100" dist="38100" dir="2700000" algn="tl">
                    <a:srgbClr val="000000">
                      <a:alpha val="43137"/>
                    </a:srgbClr>
                  </a:outerShdw>
                </a:effectLst>
              </a:rPr>
              <a:t>Imitating Patterns</a:t>
            </a:r>
          </a:p>
        </p:txBody>
      </p:sp>
      <p:sp>
        <p:nvSpPr>
          <p:cNvPr id="5" name="TextBox 4"/>
          <p:cNvSpPr txBox="1"/>
          <p:nvPr/>
        </p:nvSpPr>
        <p:spPr>
          <a:xfrm>
            <a:off x="4501696" y="1577620"/>
            <a:ext cx="3888432" cy="1015663"/>
          </a:xfrm>
          <a:prstGeom prst="rect">
            <a:avLst/>
          </a:prstGeom>
          <a:solidFill>
            <a:srgbClr val="D5EFFF"/>
          </a:solidFill>
          <a:ln>
            <a:solidFill>
              <a:schemeClr val="tx1"/>
            </a:solidFill>
          </a:ln>
        </p:spPr>
        <p:txBody>
          <a:bodyPr wrap="square" rtlCol="0">
            <a:spAutoFit/>
          </a:bodyPr>
          <a:lstStyle/>
          <a:p>
            <a:r>
              <a:rPr lang="en-GB" sz="2000" dirty="0"/>
              <a:t>In a snug little burrow beneath a small fir tree, in the heart of the wood, lived a family of rabbits.</a:t>
            </a:r>
          </a:p>
        </p:txBody>
      </p:sp>
      <p:sp>
        <p:nvSpPr>
          <p:cNvPr id="6" name="TextBox 5"/>
          <p:cNvSpPr txBox="1"/>
          <p:nvPr/>
        </p:nvSpPr>
        <p:spPr>
          <a:xfrm>
            <a:off x="4501696" y="2779472"/>
            <a:ext cx="3888432" cy="707886"/>
          </a:xfrm>
          <a:prstGeom prst="rect">
            <a:avLst/>
          </a:prstGeom>
          <a:solidFill>
            <a:schemeClr val="bg1"/>
          </a:solidFill>
          <a:ln>
            <a:solidFill>
              <a:schemeClr val="tx1"/>
            </a:solidFill>
          </a:ln>
        </p:spPr>
        <p:txBody>
          <a:bodyPr wrap="square" rtlCol="0">
            <a:spAutoFit/>
          </a:bodyPr>
          <a:lstStyle/>
          <a:p>
            <a:r>
              <a:rPr lang="en-GB" sz="2000" dirty="0"/>
              <a:t>……………………………………..stood a row of giants.</a:t>
            </a:r>
          </a:p>
        </p:txBody>
      </p:sp>
      <p:sp>
        <p:nvSpPr>
          <p:cNvPr id="7" name="TextBox 6"/>
          <p:cNvSpPr txBox="1"/>
          <p:nvPr/>
        </p:nvSpPr>
        <p:spPr>
          <a:xfrm>
            <a:off x="4501696" y="3682341"/>
            <a:ext cx="3888432" cy="707886"/>
          </a:xfrm>
          <a:prstGeom prst="rect">
            <a:avLst/>
          </a:prstGeom>
          <a:solidFill>
            <a:schemeClr val="bg1"/>
          </a:solidFill>
          <a:ln>
            <a:solidFill>
              <a:schemeClr val="tx1"/>
            </a:solidFill>
          </a:ln>
        </p:spPr>
        <p:txBody>
          <a:bodyPr wrap="square" rtlCol="0">
            <a:spAutoFit/>
          </a:bodyPr>
          <a:lstStyle/>
          <a:p>
            <a:r>
              <a:rPr lang="en-GB" sz="2000" dirty="0"/>
              <a:t>……………………………………..swam a pod of dolphins.</a:t>
            </a:r>
          </a:p>
        </p:txBody>
      </p:sp>
      <p:sp>
        <p:nvSpPr>
          <p:cNvPr id="8" name="TextBox 7"/>
          <p:cNvSpPr txBox="1"/>
          <p:nvPr/>
        </p:nvSpPr>
        <p:spPr>
          <a:xfrm>
            <a:off x="8485708" y="486536"/>
            <a:ext cx="3382704" cy="6186309"/>
          </a:xfrm>
          <a:prstGeom prst="rect">
            <a:avLst/>
          </a:prstGeom>
          <a:solidFill>
            <a:schemeClr val="accent4">
              <a:lumMod val="40000"/>
              <a:lumOff val="60000"/>
            </a:schemeClr>
          </a:solidFill>
          <a:ln>
            <a:solidFill>
              <a:schemeClr val="tx1"/>
            </a:solidFill>
          </a:ln>
        </p:spPr>
        <p:txBody>
          <a:bodyPr wrap="square" rtlCol="0" anchor="t">
            <a:spAutoFit/>
          </a:bodyPr>
          <a:lstStyle/>
          <a:p>
            <a:pPr algn="ctr"/>
            <a:r>
              <a:rPr lang="en-GB" sz="1200" b="1" i="1" dirty="0">
                <a:latin typeface="Arial" panose="020B0604020202020204" pitchFamily="34" charset="0"/>
                <a:cs typeface="Arial" panose="020B0604020202020204" pitchFamily="34" charset="0"/>
              </a:rPr>
              <a:t>Tips for Teachers</a:t>
            </a:r>
          </a:p>
          <a:p>
            <a:pPr algn="ctr"/>
            <a:endParaRPr lang="en-GB" sz="1200" b="1" i="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the example here, we can see how prepositional phrases and noun phrases, give the reader a sense of the rabbits being hidden, snugly, deep in the woods. Note how the sequence of noun phrases gives the reader an impression of the rabbits being hidden in a very small place – the </a:t>
            </a:r>
            <a:r>
              <a:rPr lang="en-GB" sz="1200" i="1" dirty="0">
                <a:latin typeface="Arial" panose="020B0604020202020204" pitchFamily="34" charset="0"/>
                <a:cs typeface="Arial" panose="020B0604020202020204" pitchFamily="34" charset="0"/>
              </a:rPr>
              <a:t>burro</a:t>
            </a:r>
            <a:r>
              <a:rPr lang="en-GB" sz="1200" dirty="0">
                <a:latin typeface="Arial" panose="020B0604020202020204" pitchFamily="34" charset="0"/>
                <a:cs typeface="Arial" panose="020B0604020202020204" pitchFamily="34" charset="0"/>
              </a:rPr>
              <a:t>w, then the </a:t>
            </a:r>
            <a:r>
              <a:rPr lang="en-GB" sz="1200" i="1" dirty="0">
                <a:latin typeface="Arial" panose="020B0604020202020204" pitchFamily="34" charset="0"/>
                <a:cs typeface="Arial" panose="020B0604020202020204" pitchFamily="34" charset="0"/>
              </a:rPr>
              <a:t>tree</a:t>
            </a:r>
            <a:r>
              <a:rPr lang="en-GB" sz="1200" dirty="0">
                <a:latin typeface="Arial" panose="020B0604020202020204" pitchFamily="34" charset="0"/>
                <a:cs typeface="Arial" panose="020B0604020202020204" pitchFamily="34" charset="0"/>
              </a:rPr>
              <a:t>, then the </a:t>
            </a:r>
            <a:r>
              <a:rPr lang="en-GB" sz="1200" i="1" dirty="0">
                <a:latin typeface="Arial" panose="020B0604020202020204" pitchFamily="34" charset="0"/>
                <a:cs typeface="Arial" panose="020B0604020202020204" pitchFamily="34" charset="0"/>
              </a:rPr>
              <a:t>wood</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could ask: What’s the effect of positioning the prepositional phrases in front of the clause, ‘lived a family of rabbits’?</a:t>
            </a:r>
          </a:p>
          <a:p>
            <a:endParaRPr lang="en-GB" sz="1200" dirty="0">
              <a:latin typeface="Arial" panose="020B0604020202020204" pitchFamily="34" charset="0"/>
              <a:cs typeface="Arial" panose="020B0604020202020204" pitchFamily="34" charset="0"/>
            </a:endParaRPr>
          </a:p>
          <a:p>
            <a:r>
              <a:rPr lang="en-GB" sz="1200" dirty="0">
                <a:latin typeface="Arial"/>
                <a:cs typeface="Arial"/>
              </a:rPr>
              <a:t>You could ask students to consider how rewriting the sentence might change its effect, e.g. ‘A family of rabbits lived in a snug little burrow beneath a small fir tree…’</a:t>
            </a:r>
          </a:p>
          <a:p>
            <a:endParaRPr lang="en-GB" sz="1200" dirty="0">
              <a:latin typeface="Arial" panose="020B0604020202020204" pitchFamily="34" charset="0"/>
              <a:cs typeface="Arial" panose="020B0604020202020204" pitchFamily="34" charset="0"/>
            </a:endParaRPr>
          </a:p>
          <a:p>
            <a:r>
              <a:rPr lang="en-GB" sz="1200" dirty="0">
                <a:latin typeface="Arial"/>
                <a:cs typeface="Arial"/>
              </a:rPr>
              <a:t>The task here then, after some discussion of the example above, is for students to create their own prepositional phrases and noun phrases to describe where the giants ‘stood, and the dolphins ‘swam’.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a:cs typeface="Arial"/>
              </a:rPr>
              <a:t>Because this task is done collaboratively, it’s important that students </a:t>
            </a:r>
            <a:r>
              <a:rPr lang="en-GB" sz="1200" b="1" i="1" dirty="0">
                <a:latin typeface="Arial"/>
                <a:cs typeface="Arial"/>
              </a:rPr>
              <a:t>talk</a:t>
            </a:r>
            <a:r>
              <a:rPr lang="en-GB" sz="1200" b="1" dirty="0">
                <a:latin typeface="Arial"/>
                <a:cs typeface="Arial"/>
              </a:rPr>
              <a:t> </a:t>
            </a:r>
            <a:r>
              <a:rPr lang="en-GB" sz="1200" dirty="0">
                <a:latin typeface="Arial"/>
                <a:cs typeface="Arial"/>
              </a:rPr>
              <a:t>about their choices. Remind students before they start to read out their ideas and discuss what effect they have. </a:t>
            </a:r>
            <a:r>
              <a:rPr lang="en-GB" sz="1200" i="1" dirty="0">
                <a:latin typeface="Arial"/>
                <a:cs typeface="Arial"/>
              </a:rPr>
              <a:t>What do they want to convey about the giants and the dolphins? What choices will help them achieve this?</a:t>
            </a:r>
          </a:p>
        </p:txBody>
      </p:sp>
    </p:spTree>
    <p:extLst>
      <p:ext uri="{BB962C8B-B14F-4D97-AF65-F5344CB8AC3E}">
        <p14:creationId xmlns:p14="http://schemas.microsoft.com/office/powerpoint/2010/main" val="419705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266</Words>
  <Application>Microsoft Office PowerPoint</Application>
  <PresentationFormat>Widescreen</PresentationFormat>
  <Paragraphs>17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Newman, Ruth</dc:creator>
  <cp:lastModifiedBy>Newman, Ruth</cp:lastModifiedBy>
  <cp:revision>9</cp:revision>
  <dcterms:created xsi:type="dcterms:W3CDTF">2020-03-09T13:38:42Z</dcterms:created>
  <dcterms:modified xsi:type="dcterms:W3CDTF">2020-03-10T15:22:51Z</dcterms:modified>
</cp:coreProperties>
</file>