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75" r:id="rId5"/>
    <p:sldId id="288" r:id="rId6"/>
    <p:sldId id="291" r:id="rId7"/>
    <p:sldId id="286" r:id="rId8"/>
    <p:sldId id="292" r:id="rId9"/>
  </p:sldIdLst>
  <p:sldSz cx="12169775"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612">
          <p15:clr>
            <a:srgbClr val="A4A3A4"/>
          </p15:clr>
        </p15:guide>
        <p15:guide id="2" pos="3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97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74" autoAdjust="0"/>
  </p:normalViewPr>
  <p:slideViewPr>
    <p:cSldViewPr>
      <p:cViewPr varScale="1">
        <p:scale>
          <a:sx n="99" d="100"/>
          <a:sy n="99" d="100"/>
        </p:scale>
        <p:origin x="924" y="72"/>
      </p:cViewPr>
      <p:guideLst>
        <p:guide orient="horz" pos="3612"/>
        <p:guide pos="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223A6AEB-C1FB-4913-BC21-DD92B5ACBA57}" type="datetimeFigureOut">
              <a:rPr lang="en-GB"/>
              <a:pPr>
                <a:defRPr/>
              </a:pPr>
              <a:t>03/12/2020</a:t>
            </a:fld>
            <a:endParaRPr lang="en-GB" dirty="0"/>
          </a:p>
        </p:txBody>
      </p:sp>
      <p:sp>
        <p:nvSpPr>
          <p:cNvPr id="4" name="Slide Image Placeholder 3"/>
          <p:cNvSpPr>
            <a:spLocks noGrp="1" noRot="1" noChangeAspect="1"/>
          </p:cNvSpPr>
          <p:nvPr>
            <p:ph type="sldImg" idx="2"/>
          </p:nvPr>
        </p:nvSpPr>
        <p:spPr>
          <a:xfrm>
            <a:off x="387350" y="685800"/>
            <a:ext cx="60833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9BFDDC1-81F7-47C5-8CEA-2A3ECF4F5AE9}" type="slidenum">
              <a:rPr lang="en-GB" altLang="en-US"/>
              <a:pPr>
                <a:defRPr/>
              </a:pPr>
              <a:t>‹#›</a:t>
            </a:fld>
            <a:endParaRPr lang="en-GB" altLang="en-US" dirty="0"/>
          </a:p>
        </p:txBody>
      </p:sp>
    </p:spTree>
    <p:extLst>
      <p:ext uri="{BB962C8B-B14F-4D97-AF65-F5344CB8AC3E}">
        <p14:creationId xmlns:p14="http://schemas.microsoft.com/office/powerpoint/2010/main" val="3834978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9BFDDC1-81F7-47C5-8CEA-2A3ECF4F5AE9}" type="slidenum">
              <a:rPr lang="en-GB" altLang="en-US" smtClean="0"/>
              <a:pPr>
                <a:defRPr/>
              </a:pPr>
              <a:t>2</a:t>
            </a:fld>
            <a:endParaRPr lang="en-GB" altLang="en-US" dirty="0"/>
          </a:p>
        </p:txBody>
      </p:sp>
    </p:spTree>
    <p:extLst>
      <p:ext uri="{BB962C8B-B14F-4D97-AF65-F5344CB8AC3E}">
        <p14:creationId xmlns:p14="http://schemas.microsoft.com/office/powerpoint/2010/main" val="47332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9BFDDC1-81F7-47C5-8CEA-2A3ECF4F5AE9}" type="slidenum">
              <a:rPr lang="en-GB" altLang="en-US" smtClean="0"/>
              <a:pPr>
                <a:defRPr/>
              </a:pPr>
              <a:t>4</a:t>
            </a:fld>
            <a:endParaRPr lang="en-GB" altLang="en-US" dirty="0"/>
          </a:p>
        </p:txBody>
      </p:sp>
    </p:spTree>
    <p:extLst>
      <p:ext uri="{BB962C8B-B14F-4D97-AF65-F5344CB8AC3E}">
        <p14:creationId xmlns:p14="http://schemas.microsoft.com/office/powerpoint/2010/main" val="9997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733" y="2130426"/>
            <a:ext cx="10344309"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5466" y="3886200"/>
            <a:ext cx="851884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18C280D-9604-4930-BE29-D88E68D7E4C5}" type="datetimeFigureOut">
              <a:rPr lang="en-GB" altLang="en-US"/>
              <a:pPr>
                <a:defRPr/>
              </a:pPr>
              <a:t>03/12/2020</a:t>
            </a:fld>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6DFA208-CBDD-4EFC-8328-7649E510A37A}" type="slidenum">
              <a:rPr lang="en-GB" altLang="en-US"/>
              <a:pPr>
                <a:defRPr/>
              </a:pPr>
              <a:t>‹#›</a:t>
            </a:fld>
            <a:endParaRPr lang="en-GB" altLang="en-US" dirty="0"/>
          </a:p>
        </p:txBody>
      </p:sp>
    </p:spTree>
    <p:extLst>
      <p:ext uri="{BB962C8B-B14F-4D97-AF65-F5344CB8AC3E}">
        <p14:creationId xmlns:p14="http://schemas.microsoft.com/office/powerpoint/2010/main" val="143869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650586A-4326-411C-A242-D1330DEA4598}" type="datetimeFigureOut">
              <a:rPr lang="en-GB" altLang="en-US"/>
              <a:pPr>
                <a:defRPr/>
              </a:pPr>
              <a:t>03/12/2020</a:t>
            </a:fld>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36F3B5F-9E25-430D-A6FB-3A7F389E23FE}" type="slidenum">
              <a:rPr lang="en-GB" altLang="en-US"/>
              <a:pPr>
                <a:defRPr/>
              </a:pPr>
              <a:t>‹#›</a:t>
            </a:fld>
            <a:endParaRPr lang="en-GB" altLang="en-US" dirty="0"/>
          </a:p>
        </p:txBody>
      </p:sp>
    </p:spTree>
    <p:extLst>
      <p:ext uri="{BB962C8B-B14F-4D97-AF65-F5344CB8AC3E}">
        <p14:creationId xmlns:p14="http://schemas.microsoft.com/office/powerpoint/2010/main" val="209999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2988" y="274639"/>
            <a:ext cx="3644595"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09206" y="274639"/>
            <a:ext cx="1073095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41C05DA-A861-44EE-A6EB-60494361AAC2}" type="datetimeFigureOut">
              <a:rPr lang="en-GB" altLang="en-US"/>
              <a:pPr>
                <a:defRPr/>
              </a:pPr>
              <a:t>03/12/2020</a:t>
            </a:fld>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8B3C60B-40D7-43B8-A4A0-FE03CA07F877}" type="slidenum">
              <a:rPr lang="en-GB" altLang="en-US"/>
              <a:pPr>
                <a:defRPr/>
              </a:pPr>
              <a:t>‹#›</a:t>
            </a:fld>
            <a:endParaRPr lang="en-GB" altLang="en-US" dirty="0"/>
          </a:p>
        </p:txBody>
      </p:sp>
    </p:spTree>
    <p:extLst>
      <p:ext uri="{BB962C8B-B14F-4D97-AF65-F5344CB8AC3E}">
        <p14:creationId xmlns:p14="http://schemas.microsoft.com/office/powerpoint/2010/main" val="186548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1AE23B1-D74A-49DF-905F-27D3D19DE8E5}" type="datetimeFigureOut">
              <a:rPr lang="en-GB" altLang="en-US"/>
              <a:pPr>
                <a:defRPr/>
              </a:pPr>
              <a:t>03/12/2020</a:t>
            </a:fld>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823CC32-FF31-47B5-B805-8168B6A73214}" type="slidenum">
              <a:rPr lang="en-GB" altLang="en-US"/>
              <a:pPr>
                <a:defRPr/>
              </a:pPr>
              <a:t>‹#›</a:t>
            </a:fld>
            <a:endParaRPr lang="en-GB" altLang="en-US" dirty="0"/>
          </a:p>
        </p:txBody>
      </p:sp>
    </p:spTree>
    <p:extLst>
      <p:ext uri="{BB962C8B-B14F-4D97-AF65-F5344CB8AC3E}">
        <p14:creationId xmlns:p14="http://schemas.microsoft.com/office/powerpoint/2010/main" val="4185013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1328" y="4406901"/>
            <a:ext cx="10344309"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1328" y="2906713"/>
            <a:ext cx="1034430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6E25E1A-160C-4A02-B622-833D7BC10C35}" type="datetimeFigureOut">
              <a:rPr lang="en-GB" altLang="en-US"/>
              <a:pPr>
                <a:defRPr/>
              </a:pPr>
              <a:t>03/12/2020</a:t>
            </a:fld>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423DBE3-F677-4612-AEFA-4365F3BB8AB6}" type="slidenum">
              <a:rPr lang="en-GB" altLang="en-US"/>
              <a:pPr>
                <a:defRPr/>
              </a:pPr>
              <a:t>‹#›</a:t>
            </a:fld>
            <a:endParaRPr lang="en-GB" altLang="en-US" dirty="0"/>
          </a:p>
        </p:txBody>
      </p:sp>
    </p:spTree>
    <p:extLst>
      <p:ext uri="{BB962C8B-B14F-4D97-AF65-F5344CB8AC3E}">
        <p14:creationId xmlns:p14="http://schemas.microsoft.com/office/powerpoint/2010/main" val="394423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09207" y="1600201"/>
            <a:ext cx="718777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199810" y="1600201"/>
            <a:ext cx="718777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B03B950-81FC-413C-8EF1-0D10FAD6C0E6}" type="datetimeFigureOut">
              <a:rPr lang="en-GB" altLang="en-US"/>
              <a:pPr>
                <a:defRPr/>
              </a:pPr>
              <a:t>03/12/2020</a:t>
            </a:fld>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1C8A0B-38C0-485B-A244-1ADC234DCD46}" type="slidenum">
              <a:rPr lang="en-GB" altLang="en-US"/>
              <a:pPr>
                <a:defRPr/>
              </a:pPr>
              <a:t>‹#›</a:t>
            </a:fld>
            <a:endParaRPr lang="en-GB" altLang="en-US" dirty="0"/>
          </a:p>
        </p:txBody>
      </p:sp>
    </p:spTree>
    <p:extLst>
      <p:ext uri="{BB962C8B-B14F-4D97-AF65-F5344CB8AC3E}">
        <p14:creationId xmlns:p14="http://schemas.microsoft.com/office/powerpoint/2010/main" val="216825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489" y="274638"/>
            <a:ext cx="10952798"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8489" y="1535113"/>
            <a:ext cx="53770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8489" y="2174875"/>
            <a:ext cx="53770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82077" y="1535113"/>
            <a:ext cx="53792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2077" y="2174875"/>
            <a:ext cx="5379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F8F9FCC-B3D0-48EC-B24C-D27A1C8AF894}" type="datetimeFigureOut">
              <a:rPr lang="en-GB" altLang="en-US"/>
              <a:pPr>
                <a:defRPr/>
              </a:pPr>
              <a:t>03/12/2020</a:t>
            </a:fld>
            <a:endParaRPr lang="en-GB" altLang="en-US"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96F255AB-E6FB-47D4-A482-9FF139D22EA7}" type="slidenum">
              <a:rPr lang="en-GB" altLang="en-US"/>
              <a:pPr>
                <a:defRPr/>
              </a:pPr>
              <a:t>‹#›</a:t>
            </a:fld>
            <a:endParaRPr lang="en-GB" altLang="en-US" dirty="0"/>
          </a:p>
        </p:txBody>
      </p:sp>
    </p:spTree>
    <p:extLst>
      <p:ext uri="{BB962C8B-B14F-4D97-AF65-F5344CB8AC3E}">
        <p14:creationId xmlns:p14="http://schemas.microsoft.com/office/powerpoint/2010/main" val="377459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9BBFE60-5EC3-4D96-A84C-DC37C824B46E}" type="datetimeFigureOut">
              <a:rPr lang="en-GB" altLang="en-US"/>
              <a:pPr>
                <a:defRPr/>
              </a:pPr>
              <a:t>03/12/2020</a:t>
            </a:fld>
            <a:endParaRPr lang="en-GB" altLang="en-US"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478510F7-79D0-4318-B59A-8CAA1C80F50E}" type="slidenum">
              <a:rPr lang="en-GB" altLang="en-US"/>
              <a:pPr>
                <a:defRPr/>
              </a:pPr>
              <a:t>‹#›</a:t>
            </a:fld>
            <a:endParaRPr lang="en-GB" altLang="en-US" dirty="0"/>
          </a:p>
        </p:txBody>
      </p:sp>
    </p:spTree>
    <p:extLst>
      <p:ext uri="{BB962C8B-B14F-4D97-AF65-F5344CB8AC3E}">
        <p14:creationId xmlns:p14="http://schemas.microsoft.com/office/powerpoint/2010/main" val="76337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B7277-0153-4758-B0AB-06244049CB13}" type="datetimeFigureOut">
              <a:rPr lang="en-GB" altLang="en-US"/>
              <a:pPr>
                <a:defRPr/>
              </a:pPr>
              <a:t>03/12/2020</a:t>
            </a:fld>
            <a:endParaRPr lang="en-GB" altLang="en-US"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8FFB5377-2EA3-4C81-B6F6-C3D90E1670E9}" type="slidenum">
              <a:rPr lang="en-GB" altLang="en-US"/>
              <a:pPr>
                <a:defRPr/>
              </a:pPr>
              <a:t>‹#›</a:t>
            </a:fld>
            <a:endParaRPr lang="en-GB" altLang="en-US" dirty="0"/>
          </a:p>
        </p:txBody>
      </p:sp>
    </p:spTree>
    <p:extLst>
      <p:ext uri="{BB962C8B-B14F-4D97-AF65-F5344CB8AC3E}">
        <p14:creationId xmlns:p14="http://schemas.microsoft.com/office/powerpoint/2010/main" val="27566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489" y="273050"/>
            <a:ext cx="4003772"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58044" y="273051"/>
            <a:ext cx="68032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8489" y="1435101"/>
            <a:ext cx="400377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CFC1A2-4322-4451-9D60-D6A9D7E23D67}" type="datetimeFigureOut">
              <a:rPr lang="en-GB" altLang="en-US"/>
              <a:pPr>
                <a:defRPr/>
              </a:pPr>
              <a:t>03/12/2020</a:t>
            </a:fld>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BE6D263-C99A-4662-AB25-7DF20FE5665E}" type="slidenum">
              <a:rPr lang="en-GB" altLang="en-US"/>
              <a:pPr>
                <a:defRPr/>
              </a:pPr>
              <a:t>‹#›</a:t>
            </a:fld>
            <a:endParaRPr lang="en-GB" altLang="en-US" dirty="0"/>
          </a:p>
        </p:txBody>
      </p:sp>
    </p:spTree>
    <p:extLst>
      <p:ext uri="{BB962C8B-B14F-4D97-AF65-F5344CB8AC3E}">
        <p14:creationId xmlns:p14="http://schemas.microsoft.com/office/powerpoint/2010/main" val="78458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5361" y="4800600"/>
            <a:ext cx="7301865"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5361" y="612775"/>
            <a:ext cx="7301865"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5361" y="5367338"/>
            <a:ext cx="730186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5AE94A-D332-4E2A-9567-A49D5C7F5CC1}" type="datetimeFigureOut">
              <a:rPr lang="en-GB" altLang="en-US"/>
              <a:pPr>
                <a:defRPr/>
              </a:pPr>
              <a:t>03/12/2020</a:t>
            </a:fld>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1BB9F4E8-7E49-436C-AD18-8A65E79C2C96}" type="slidenum">
              <a:rPr lang="en-GB" altLang="en-US"/>
              <a:pPr>
                <a:defRPr/>
              </a:pPr>
              <a:t>‹#›</a:t>
            </a:fld>
            <a:endParaRPr lang="en-GB" altLang="en-US" dirty="0"/>
          </a:p>
        </p:txBody>
      </p:sp>
    </p:spTree>
    <p:extLst>
      <p:ext uri="{BB962C8B-B14F-4D97-AF65-F5344CB8AC3E}">
        <p14:creationId xmlns:p14="http://schemas.microsoft.com/office/powerpoint/2010/main" val="172277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8013" y="274638"/>
            <a:ext cx="1095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08013" y="1600200"/>
            <a:ext cx="109537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8013" y="6356350"/>
            <a:ext cx="284003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B2EFC0F-070F-4C2D-99C6-9BE6B54AC629}" type="datetimeFigureOut">
              <a:rPr lang="en-GB" altLang="en-US"/>
              <a:pPr>
                <a:defRPr/>
              </a:pPr>
              <a:t>03/12/2020</a:t>
            </a:fld>
            <a:endParaRPr lang="en-GB" altLang="en-US" dirty="0"/>
          </a:p>
        </p:txBody>
      </p:sp>
      <p:sp>
        <p:nvSpPr>
          <p:cNvPr id="5" name="Footer Placeholder 4"/>
          <p:cNvSpPr>
            <a:spLocks noGrp="1"/>
          </p:cNvSpPr>
          <p:nvPr>
            <p:ph type="ftr" sz="quarter" idx="3"/>
          </p:nvPr>
        </p:nvSpPr>
        <p:spPr>
          <a:xfrm>
            <a:off x="4157663" y="6356350"/>
            <a:ext cx="38544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GB" dirty="0"/>
          </a:p>
        </p:txBody>
      </p:sp>
      <p:sp>
        <p:nvSpPr>
          <p:cNvPr id="6" name="Slide Number Placeholder 5"/>
          <p:cNvSpPr>
            <a:spLocks noGrp="1"/>
          </p:cNvSpPr>
          <p:nvPr>
            <p:ph type="sldNum" sz="quarter" idx="4"/>
          </p:nvPr>
        </p:nvSpPr>
        <p:spPr>
          <a:xfrm>
            <a:off x="8721725" y="6356350"/>
            <a:ext cx="284003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A4A23E9-1E21-4327-8C1F-8D9357A2D4E3}"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MS PGothic" pitchFamily="34" charset="-128"/>
        </a:defRPr>
      </a:lvl6pPr>
      <a:lvl7pPr marL="914400" algn="ctr" rtl="0" fontAlgn="base">
        <a:spcBef>
          <a:spcPct val="0"/>
        </a:spcBef>
        <a:spcAft>
          <a:spcPct val="0"/>
        </a:spcAft>
        <a:defRPr sz="4400">
          <a:solidFill>
            <a:schemeClr val="tx1"/>
          </a:solidFill>
          <a:latin typeface="Calibri" pitchFamily="34" charset="0"/>
          <a:ea typeface="MS PGothic" pitchFamily="34" charset="-128"/>
        </a:defRPr>
      </a:lvl7pPr>
      <a:lvl8pPr marL="1371600" algn="ctr" rtl="0" fontAlgn="base">
        <a:spcBef>
          <a:spcPct val="0"/>
        </a:spcBef>
        <a:spcAft>
          <a:spcPct val="0"/>
        </a:spcAft>
        <a:defRPr sz="4400">
          <a:solidFill>
            <a:schemeClr val="tx1"/>
          </a:solidFill>
          <a:latin typeface="Calibri" pitchFamily="34" charset="0"/>
          <a:ea typeface="MS PGothic" pitchFamily="34" charset="-128"/>
        </a:defRPr>
      </a:lvl8pPr>
      <a:lvl9pPr marL="1828800" algn="ctr"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L.Falouti@exeter.ac.uk" TargetMode="External"/><Relationship Id="rId3" Type="http://schemas.openxmlformats.org/officeDocument/2006/relationships/image" Target="../media/image2.jpeg"/><Relationship Id="rId7" Type="http://schemas.openxmlformats.org/officeDocument/2006/relationships/hyperlink" Target="mailto:VAT@exeter.ac.uk"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exeter.ac.uk/finance/training/frequentlyaskedquestions/" TargetMode="External"/><Relationship Id="rId5" Type="http://schemas.openxmlformats.org/officeDocument/2006/relationships/hyperlink" Target="mailto:procurement-operations@exeter.ac.uk" TargetMode="External"/><Relationship Id="rId4" Type="http://schemas.openxmlformats.org/officeDocument/2006/relationships/hyperlink" Target="mailto:procurement@exeter.ac.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R.W.Bennett@exeter.ac.uk" TargetMode="External"/><Relationship Id="rId2" Type="http://schemas.openxmlformats.org/officeDocument/2006/relationships/hyperlink" Target="mailto:T.Hill@exeter.ac.uk" TargetMode="External"/><Relationship Id="rId1" Type="http://schemas.openxmlformats.org/officeDocument/2006/relationships/slideLayout" Target="../slideLayouts/slideLayout2.xml"/><Relationship Id="rId4" Type="http://schemas.openxmlformats.org/officeDocument/2006/relationships/hyperlink" Target="mailto:L.Falouti@exeter.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descr="2015 CAMS 055 Corporate PowerPoint widescreen3.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971550" y="2636838"/>
            <a:ext cx="8856663" cy="163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fontAlgn="auto" hangingPunct="1">
              <a:spcBef>
                <a:spcPct val="50000"/>
              </a:spcBef>
              <a:spcAft>
                <a:spcPts val="0"/>
              </a:spcAft>
              <a:defRPr/>
            </a:pPr>
            <a:r>
              <a:rPr lang="en-US" sz="5400" b="1" dirty="0">
                <a:solidFill>
                  <a:schemeClr val="bg1"/>
                </a:solidFill>
                <a:latin typeface="Arial" charset="0"/>
                <a:ea typeface="+mn-ea"/>
              </a:rPr>
              <a:t>Brexit </a:t>
            </a:r>
            <a:r>
              <a:rPr lang="en-US" sz="5400" b="1" dirty="0" smtClean="0">
                <a:solidFill>
                  <a:schemeClr val="bg1"/>
                </a:solidFill>
                <a:latin typeface="Arial" charset="0"/>
                <a:ea typeface="+mn-ea"/>
              </a:rPr>
              <a:t>Briefing</a:t>
            </a:r>
          </a:p>
          <a:p>
            <a:pPr eaLnBrk="1" fontAlgn="auto" hangingPunct="1">
              <a:spcBef>
                <a:spcPct val="50000"/>
              </a:spcBef>
              <a:spcAft>
                <a:spcPts val="0"/>
              </a:spcAft>
              <a:defRPr/>
            </a:pPr>
            <a:r>
              <a:rPr lang="en-US" sz="3100" b="1" dirty="0" smtClean="0">
                <a:solidFill>
                  <a:schemeClr val="bg1"/>
                </a:solidFill>
                <a:latin typeface="Arial" charset="0"/>
                <a:ea typeface="+mn-ea"/>
              </a:rPr>
              <a:t>Finance Services</a:t>
            </a:r>
            <a:r>
              <a:rPr lang="en-US" sz="3100" b="1" dirty="0" smtClean="0">
                <a:solidFill>
                  <a:schemeClr val="bg1"/>
                </a:solidFill>
                <a:latin typeface="Arial" charset="0"/>
                <a:ea typeface="+mn-ea"/>
              </a:rPr>
              <a:t> </a:t>
            </a:r>
            <a:endParaRPr lang="en-US" sz="3100" b="1" dirty="0">
              <a:solidFill>
                <a:schemeClr val="bg1"/>
              </a:solidFill>
              <a:latin typeface="Arial" charset="0"/>
              <a:ea typeface="+mn-ea"/>
            </a:endParaRPr>
          </a:p>
        </p:txBody>
      </p:sp>
      <p:sp>
        <p:nvSpPr>
          <p:cNvPr id="7" name="Text Box 8"/>
          <p:cNvSpPr txBox="1">
            <a:spLocks noChangeArrowheads="1"/>
          </p:cNvSpPr>
          <p:nvPr/>
        </p:nvSpPr>
        <p:spPr bwMode="auto">
          <a:xfrm>
            <a:off x="971550" y="5373688"/>
            <a:ext cx="8832850" cy="39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pPr eaLnBrk="1" hangingPunct="1">
              <a:lnSpc>
                <a:spcPct val="120000"/>
              </a:lnSpc>
              <a:spcBef>
                <a:spcPct val="50000"/>
              </a:spcBef>
              <a:defRPr/>
            </a:pPr>
            <a:r>
              <a:rPr lang="en-US" altLang="en-US" dirty="0" smtClean="0">
                <a:solidFill>
                  <a:srgbClr val="FFFFFF"/>
                </a:solidFill>
                <a:latin typeface="Arial" pitchFamily="34" charset="0"/>
              </a:rPr>
              <a:t>December 2020</a:t>
            </a:r>
            <a:endParaRPr lang="en-US" altLang="en-US" dirty="0">
              <a:solidFill>
                <a:srgbClr val="FFFFFF"/>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 descr="2015 CAMS 055 Corporate PowerPoint widescreen4.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p:nvSpPr>
        <p:spPr bwMode="auto">
          <a:xfrm>
            <a:off x="684287" y="254000"/>
            <a:ext cx="94344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1" fontAlgn="auto" hangingPunct="1">
              <a:spcBef>
                <a:spcPct val="50000"/>
              </a:spcBef>
              <a:spcAft>
                <a:spcPts val="0"/>
              </a:spcAft>
              <a:defRPr/>
            </a:pPr>
            <a:r>
              <a:rPr lang="en-GB" altLang="en-US" sz="3200" b="1" dirty="0">
                <a:solidFill>
                  <a:schemeClr val="accent1"/>
                </a:solidFill>
              </a:rPr>
              <a:t>What Should You Plan For? </a:t>
            </a:r>
            <a:endParaRPr lang="en-US" sz="3100" b="1" dirty="0">
              <a:solidFill>
                <a:schemeClr val="accent1"/>
              </a:solidFill>
              <a:latin typeface="+mn-lt"/>
              <a:ea typeface="+mn-ea"/>
            </a:endParaRPr>
          </a:p>
        </p:txBody>
      </p:sp>
      <p:sp>
        <p:nvSpPr>
          <p:cNvPr id="3076" name="TextBox 4"/>
          <p:cNvSpPr txBox="1">
            <a:spLocks noChangeArrowheads="1"/>
          </p:cNvSpPr>
          <p:nvPr/>
        </p:nvSpPr>
        <p:spPr bwMode="auto">
          <a:xfrm>
            <a:off x="658366" y="846482"/>
            <a:ext cx="11304588" cy="57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lgn="just">
              <a:buNone/>
            </a:pPr>
            <a:r>
              <a:rPr lang="en-GB" sz="1600" b="1" dirty="0" smtClean="0"/>
              <a:t>The Finance Services’ Procurement </a:t>
            </a:r>
            <a:r>
              <a:rPr lang="en-GB" sz="1600" b="1" dirty="0"/>
              <a:t>and Tax Teams have been planning and preparing for </a:t>
            </a:r>
            <a:r>
              <a:rPr lang="en-GB" sz="1600" b="1" dirty="0" smtClean="0"/>
              <a:t>Brexit.  This </a:t>
            </a:r>
            <a:r>
              <a:rPr lang="en-GB" sz="1600" b="1" dirty="0"/>
              <a:t>has resulted in identifying key </a:t>
            </a:r>
            <a:r>
              <a:rPr lang="en-GB" sz="1600" b="1" dirty="0" smtClean="0"/>
              <a:t>activities,  some </a:t>
            </a:r>
            <a:r>
              <a:rPr lang="en-GB" sz="1600" b="1" dirty="0"/>
              <a:t>known risks and some unknowns but the teams are here to help and guide you and your teams through this</a:t>
            </a:r>
            <a:r>
              <a:rPr lang="en-GB" sz="1600" b="1" dirty="0" smtClean="0"/>
              <a:t>!</a:t>
            </a:r>
          </a:p>
          <a:p>
            <a:pPr marL="0" indent="0" algn="just">
              <a:buNone/>
            </a:pPr>
            <a:endParaRPr lang="en-GB" sz="1600" b="1" dirty="0"/>
          </a:p>
          <a:p>
            <a:pPr marL="0" indent="0" algn="just">
              <a:buNone/>
            </a:pPr>
            <a:r>
              <a:rPr lang="en-GB" sz="1600" b="1" dirty="0" smtClean="0"/>
              <a:t>Things to consider now:</a:t>
            </a:r>
            <a:endParaRPr lang="en-GB" sz="1600" b="1" dirty="0"/>
          </a:p>
          <a:p>
            <a:pPr algn="just"/>
            <a:r>
              <a:rPr lang="en-GB" sz="1600" dirty="0" smtClean="0">
                <a:latin typeface="+mn-lt"/>
              </a:rPr>
              <a:t>Impacts </a:t>
            </a:r>
            <a:r>
              <a:rPr lang="en-GB" sz="1600" dirty="0">
                <a:latin typeface="+mn-lt"/>
              </a:rPr>
              <a:t>on your supply chain</a:t>
            </a:r>
            <a:r>
              <a:rPr lang="en-GB" sz="1600" b="1" dirty="0">
                <a:latin typeface="+mn-lt"/>
              </a:rPr>
              <a:t> </a:t>
            </a:r>
            <a:r>
              <a:rPr lang="en-GB" sz="1600" dirty="0">
                <a:latin typeface="+mn-lt"/>
              </a:rPr>
              <a:t>- potential disruptions including customs delays, suppliers’ refusal to ship and price </a:t>
            </a:r>
            <a:r>
              <a:rPr lang="en-GB" sz="1600" dirty="0" smtClean="0">
                <a:latin typeface="+mn-lt"/>
              </a:rPr>
              <a:t>increases.</a:t>
            </a:r>
            <a:endParaRPr lang="en-GB" sz="1600" dirty="0">
              <a:latin typeface="+mn-lt"/>
            </a:endParaRPr>
          </a:p>
          <a:p>
            <a:pPr algn="just"/>
            <a:r>
              <a:rPr lang="en-GB" sz="1600" dirty="0" smtClean="0">
                <a:latin typeface="+mn-lt"/>
              </a:rPr>
              <a:t>Consider </a:t>
            </a:r>
            <a:r>
              <a:rPr lang="en-GB" sz="1600" dirty="0">
                <a:latin typeface="+mn-lt"/>
              </a:rPr>
              <a:t>sourcing future purchases of equipment &amp; other goods from UK suppliers, even if only as a short – medium term </a:t>
            </a:r>
            <a:r>
              <a:rPr lang="en-GB" sz="1600" dirty="0" smtClean="0">
                <a:latin typeface="+mn-lt"/>
              </a:rPr>
              <a:t>measure.</a:t>
            </a:r>
            <a:endParaRPr lang="en-GB" sz="1600" dirty="0">
              <a:latin typeface="+mn-lt"/>
            </a:endParaRPr>
          </a:p>
          <a:p>
            <a:pPr algn="just"/>
            <a:r>
              <a:rPr lang="en-GB" sz="1600" dirty="0" smtClean="0"/>
              <a:t>Negotiate </a:t>
            </a:r>
            <a:r>
              <a:rPr lang="en-GB" sz="1600" dirty="0"/>
              <a:t>with European suppliers to ship goods on “Delivery Duty Paid” incoterms if not already </a:t>
            </a:r>
            <a:r>
              <a:rPr lang="en-GB" sz="1600" dirty="0" smtClean="0"/>
              <a:t>agreed.</a:t>
            </a:r>
            <a:endParaRPr lang="en-GB" sz="1600" dirty="0"/>
          </a:p>
          <a:p>
            <a:pPr algn="just"/>
            <a:r>
              <a:rPr lang="en-GB" sz="1600" dirty="0" smtClean="0">
                <a:latin typeface="+mn-lt"/>
              </a:rPr>
              <a:t>Be </a:t>
            </a:r>
            <a:r>
              <a:rPr lang="en-GB" sz="1600" dirty="0">
                <a:latin typeface="+mn-lt"/>
              </a:rPr>
              <a:t>prepared to work with Procurement staff and Exeter’s Customs Agency who will manage importing goods &amp; exporting (</a:t>
            </a:r>
            <a:r>
              <a:rPr lang="en-GB" sz="1600" dirty="0" smtClean="0">
                <a:latin typeface="+mn-lt"/>
              </a:rPr>
              <a:t>including </a:t>
            </a:r>
            <a:r>
              <a:rPr lang="en-GB" sz="1600" dirty="0">
                <a:latin typeface="+mn-lt"/>
              </a:rPr>
              <a:t>short term exports) </a:t>
            </a:r>
            <a:r>
              <a:rPr lang="en-GB" sz="1600" dirty="0" smtClean="0">
                <a:latin typeface="+mn-lt"/>
              </a:rPr>
              <a:t>on </a:t>
            </a:r>
            <a:r>
              <a:rPr lang="en-GB" sz="1600" dirty="0">
                <a:latin typeface="+mn-lt"/>
              </a:rPr>
              <a:t>your behalf if shipping has to be arranged by </a:t>
            </a:r>
            <a:r>
              <a:rPr lang="en-GB" sz="1600" dirty="0" smtClean="0">
                <a:latin typeface="+mn-lt"/>
              </a:rPr>
              <a:t>you.</a:t>
            </a:r>
            <a:endParaRPr lang="en-GB" sz="1600" dirty="0">
              <a:latin typeface="+mn-lt"/>
            </a:endParaRPr>
          </a:p>
          <a:p>
            <a:pPr algn="just"/>
            <a:r>
              <a:rPr lang="en-GB" sz="1600" dirty="0" smtClean="0">
                <a:latin typeface="+mn-lt"/>
              </a:rPr>
              <a:t>Rising Costs. </a:t>
            </a:r>
            <a:endParaRPr lang="en-GB" sz="1600" dirty="0">
              <a:latin typeface="+mn-lt"/>
            </a:endParaRPr>
          </a:p>
          <a:p>
            <a:pPr algn="just"/>
            <a:endParaRPr lang="en-GB" sz="1600" dirty="0">
              <a:latin typeface="+mn-lt"/>
            </a:endParaRPr>
          </a:p>
          <a:p>
            <a:pPr marL="0" indent="0" algn="just">
              <a:buNone/>
            </a:pPr>
            <a:r>
              <a:rPr lang="en-GB" sz="1600" b="1"/>
              <a:t>Future </a:t>
            </a:r>
            <a:r>
              <a:rPr lang="en-GB" sz="1600" b="1" smtClean="0"/>
              <a:t>procurement:</a:t>
            </a:r>
            <a:endParaRPr lang="en-GB" sz="1600" b="1" dirty="0"/>
          </a:p>
          <a:p>
            <a:pPr lvl="1" algn="just"/>
            <a:r>
              <a:rPr lang="en-GB" altLang="en-US" sz="1600" dirty="0"/>
              <a:t>UK procurement law is changing (details pending) and will be effective from 1/1/21 but note that EU procurement procedures will still apply next year for EU grant funded purchases =/&gt; the current financial thresholds</a:t>
            </a:r>
            <a:r>
              <a:rPr lang="en-GB" altLang="en-US" sz="1600" dirty="0" smtClean="0"/>
              <a:t>.</a:t>
            </a:r>
          </a:p>
          <a:p>
            <a:pPr lvl="1" algn="just"/>
            <a:r>
              <a:rPr lang="en-GB" altLang="en-US" sz="1600" dirty="0"/>
              <a:t>Strategic Procurement continue to liaise with strategic suppliers to identify potential / known supply chain disruptions &amp; to implement mitigation activities. H.E. sectors’ procurement consortia have also engaged with national contract suppliers to capture potential and known supply chain risks which have been shared with us</a:t>
            </a:r>
            <a:r>
              <a:rPr lang="en-GB" altLang="en-US" sz="1600" dirty="0" smtClean="0"/>
              <a:t>.</a:t>
            </a:r>
            <a:endParaRPr lang="en-GB" altLang="en-US" sz="1600" dirty="0"/>
          </a:p>
          <a:p>
            <a:pPr algn="just"/>
            <a:endParaRPr lang="en-GB" sz="1800" dirty="0">
              <a:latin typeface="+mn-lt"/>
            </a:endParaRPr>
          </a:p>
          <a:p>
            <a:pPr algn="just"/>
            <a:endParaRPr lang="en-GB" sz="1800" dirty="0">
              <a:latin typeface="+mn-lt"/>
            </a:endParaRPr>
          </a:p>
        </p:txBody>
      </p:sp>
    </p:spTree>
    <p:extLst>
      <p:ext uri="{BB962C8B-B14F-4D97-AF65-F5344CB8AC3E}">
        <p14:creationId xmlns:p14="http://schemas.microsoft.com/office/powerpoint/2010/main" val="318450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 descr="2015 CAMS 055 Corporate PowerPoint widescreen4.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p:nvSpPr>
        <p:spPr bwMode="auto">
          <a:xfrm>
            <a:off x="396255" y="34085"/>
            <a:ext cx="93624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1" fontAlgn="auto" hangingPunct="1">
              <a:spcBef>
                <a:spcPct val="50000"/>
              </a:spcBef>
              <a:spcAft>
                <a:spcPts val="0"/>
              </a:spcAft>
              <a:defRPr/>
            </a:pPr>
            <a:r>
              <a:rPr lang="en-GB" altLang="en-US" sz="3200" b="1" dirty="0">
                <a:solidFill>
                  <a:schemeClr val="accent1"/>
                </a:solidFill>
              </a:rPr>
              <a:t>Ensuring a Smooth Transition</a:t>
            </a:r>
            <a:endParaRPr lang="en-US" sz="3100" b="1" dirty="0">
              <a:solidFill>
                <a:schemeClr val="accent1"/>
              </a:solidFill>
              <a:latin typeface="+mn-lt"/>
              <a:ea typeface="+mn-ea"/>
            </a:endParaRPr>
          </a:p>
        </p:txBody>
      </p:sp>
      <p:sp>
        <p:nvSpPr>
          <p:cNvPr id="3076" name="TextBox 4"/>
          <p:cNvSpPr txBox="1">
            <a:spLocks noChangeArrowheads="1"/>
          </p:cNvSpPr>
          <p:nvPr/>
        </p:nvSpPr>
        <p:spPr bwMode="auto">
          <a:xfrm>
            <a:off x="396255" y="675421"/>
            <a:ext cx="10585176" cy="491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lgn="just">
              <a:spcAft>
                <a:spcPts val="600"/>
              </a:spcAft>
              <a:buNone/>
            </a:pPr>
            <a:r>
              <a:rPr lang="en-GB" sz="1600" b="1" dirty="0"/>
              <a:t>Things to </a:t>
            </a:r>
            <a:r>
              <a:rPr lang="en-GB" sz="1600" b="1" dirty="0" smtClean="0"/>
              <a:t>do </a:t>
            </a:r>
            <a:r>
              <a:rPr lang="en-GB" sz="1600" b="1" dirty="0"/>
              <a:t>now:</a:t>
            </a:r>
          </a:p>
          <a:p>
            <a:pPr algn="just">
              <a:spcAft>
                <a:spcPts val="600"/>
              </a:spcAft>
            </a:pPr>
            <a:r>
              <a:rPr lang="en-GB" sz="1600" dirty="0" smtClean="0"/>
              <a:t>Engage </a:t>
            </a:r>
            <a:r>
              <a:rPr lang="en-GB" sz="1600" dirty="0"/>
              <a:t>with Procurement staff early </a:t>
            </a:r>
            <a:r>
              <a:rPr lang="en-GB" sz="1600" dirty="0" smtClean="0"/>
              <a:t>for </a:t>
            </a:r>
            <a:r>
              <a:rPr lang="en-GB" sz="1600" dirty="0"/>
              <a:t>guidance </a:t>
            </a:r>
            <a:r>
              <a:rPr lang="en-GB" sz="1600" dirty="0" smtClean="0"/>
              <a:t>on how </a:t>
            </a:r>
            <a:r>
              <a:rPr lang="en-GB" sz="1600" dirty="0"/>
              <a:t>to avoid unwanted supply chain </a:t>
            </a:r>
            <a:r>
              <a:rPr lang="en-GB" sz="1600" dirty="0" smtClean="0"/>
              <a:t>and/or </a:t>
            </a:r>
            <a:r>
              <a:rPr lang="en-GB" sz="1600" dirty="0"/>
              <a:t>cost surprises (no supply, extended delivery lead-times, increased costs</a:t>
            </a:r>
            <a:r>
              <a:rPr lang="en-GB" sz="1600" dirty="0" smtClean="0"/>
              <a:t>). </a:t>
            </a:r>
            <a:endParaRPr lang="en-GB" sz="1600" dirty="0"/>
          </a:p>
          <a:p>
            <a:pPr algn="just">
              <a:spcAft>
                <a:spcPts val="600"/>
              </a:spcAft>
            </a:pPr>
            <a:r>
              <a:rPr lang="en-GB" sz="1600" dirty="0" smtClean="0"/>
              <a:t>Identify </a:t>
            </a:r>
            <a:r>
              <a:rPr lang="en-GB" sz="1600" dirty="0"/>
              <a:t>goods you have ordered which are scheduled to be imported into the UK during January/February 2021 and work with suppliers to bring delivery forward to December </a:t>
            </a:r>
            <a:r>
              <a:rPr lang="en-GB" sz="1600" dirty="0" smtClean="0"/>
              <a:t>2020.</a:t>
            </a:r>
            <a:endParaRPr lang="en-GB" sz="1600" dirty="0"/>
          </a:p>
          <a:p>
            <a:pPr algn="just">
              <a:spcAft>
                <a:spcPts val="600"/>
              </a:spcAft>
            </a:pPr>
            <a:r>
              <a:rPr lang="en-GB" sz="1600" dirty="0" smtClean="0"/>
              <a:t>Check </a:t>
            </a:r>
            <a:r>
              <a:rPr lang="en-GB" sz="1600" dirty="0"/>
              <a:t>your purchase orders &amp; contracts to confirm the shipping terms agreed with your suppliers.  If not already agreed, negotiate with suppliers to ensure your goods are shipped on delivered duty paid (DDP) terms.  This ensures supplier is responsible shipping to University including supply of customs documentation, payment of duty &amp; other costs. </a:t>
            </a:r>
          </a:p>
          <a:p>
            <a:pPr algn="just">
              <a:spcAft>
                <a:spcPts val="600"/>
              </a:spcAft>
            </a:pPr>
            <a:r>
              <a:rPr lang="en-GB" sz="1600" dirty="0" smtClean="0"/>
              <a:t>Consider </a:t>
            </a:r>
            <a:r>
              <a:rPr lang="en-GB" sz="1600" dirty="0"/>
              <a:t>sourcing goods from within the UK during the 1</a:t>
            </a:r>
            <a:r>
              <a:rPr lang="en-GB" sz="1600" baseline="30000" dirty="0"/>
              <a:t>st</a:t>
            </a:r>
            <a:r>
              <a:rPr lang="en-GB" sz="1600" dirty="0"/>
              <a:t> half of 2021 if possible to avoid the supply chain risks outlined in this </a:t>
            </a:r>
            <a:r>
              <a:rPr lang="en-GB" sz="1600" dirty="0" smtClean="0"/>
              <a:t>presentation. </a:t>
            </a:r>
          </a:p>
          <a:p>
            <a:pPr algn="just">
              <a:spcAft>
                <a:spcPts val="600"/>
              </a:spcAft>
            </a:pPr>
            <a:r>
              <a:rPr lang="en-GB" altLang="en-US" sz="1600" dirty="0"/>
              <a:t>Strategic Procurement continue to liaise with strategic suppliers to identify potential / known supply chain disruptions &amp; to implement mitigation activities. H.E. sectors’ procurement consortia have also engaged with national contract suppliers to capture potential and known supply chain risks which have been shared with us.</a:t>
            </a:r>
          </a:p>
          <a:p>
            <a:pPr algn="just"/>
            <a:endParaRPr lang="en-GB" sz="1800" dirty="0"/>
          </a:p>
          <a:p>
            <a:pPr marL="0" indent="0" eaLnBrk="1" hangingPunct="1">
              <a:spcBef>
                <a:spcPct val="0"/>
              </a:spcBef>
              <a:buFont typeface="Arial" panose="020B0604020202020204" pitchFamily="34" charset="0"/>
              <a:buNone/>
              <a:defRPr/>
            </a:pPr>
            <a:r>
              <a:rPr lang="en-GB" altLang="en-US" sz="3600" dirty="0"/>
              <a:t> </a:t>
            </a:r>
          </a:p>
        </p:txBody>
      </p:sp>
    </p:spTree>
    <p:extLst>
      <p:ext uri="{BB962C8B-B14F-4D97-AF65-F5344CB8AC3E}">
        <p14:creationId xmlns:p14="http://schemas.microsoft.com/office/powerpoint/2010/main" val="331452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 descr="2015 CAMS 055 Corporate PowerPoint widescreen4.jpg"/>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122761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p:nvSpPr>
        <p:spPr bwMode="auto">
          <a:xfrm>
            <a:off x="180231" y="273160"/>
            <a:ext cx="109452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1" fontAlgn="auto" hangingPunct="1">
              <a:spcBef>
                <a:spcPct val="50000"/>
              </a:spcBef>
              <a:spcAft>
                <a:spcPts val="0"/>
              </a:spcAft>
              <a:defRPr/>
            </a:pPr>
            <a:r>
              <a:rPr lang="en-GB" altLang="en-US" sz="3200" b="1" dirty="0">
                <a:solidFill>
                  <a:schemeClr val="accent1"/>
                </a:solidFill>
              </a:rPr>
              <a:t>Support and Advice </a:t>
            </a:r>
            <a:r>
              <a:rPr lang="en-GB" altLang="en-US" sz="3200" b="1" dirty="0" smtClean="0">
                <a:solidFill>
                  <a:schemeClr val="accent1"/>
                </a:solidFill>
              </a:rPr>
              <a:t>For </a:t>
            </a:r>
            <a:r>
              <a:rPr lang="en-GB" altLang="en-US" sz="3200" b="1" dirty="0">
                <a:solidFill>
                  <a:schemeClr val="accent1"/>
                </a:solidFill>
              </a:rPr>
              <a:t>You and Your Teams</a:t>
            </a:r>
            <a:endParaRPr lang="en-US" sz="3100" b="1" dirty="0">
              <a:solidFill>
                <a:schemeClr val="accent1"/>
              </a:solidFill>
              <a:latin typeface="+mn-lt"/>
              <a:ea typeface="+mn-ea"/>
            </a:endParaRPr>
          </a:p>
        </p:txBody>
      </p:sp>
      <p:sp>
        <p:nvSpPr>
          <p:cNvPr id="3076" name="TextBox 4"/>
          <p:cNvSpPr txBox="1">
            <a:spLocks noChangeArrowheads="1"/>
          </p:cNvSpPr>
          <p:nvPr/>
        </p:nvSpPr>
        <p:spPr bwMode="auto">
          <a:xfrm>
            <a:off x="468263" y="1124744"/>
            <a:ext cx="10945216" cy="574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a:r>
              <a:rPr lang="en-GB" altLang="en-US" sz="1800" b="1" dirty="0" smtClean="0"/>
              <a:t>Strategic </a:t>
            </a:r>
            <a:r>
              <a:rPr lang="en-GB" altLang="en-US" sz="1800" b="1" dirty="0"/>
              <a:t>Procurement </a:t>
            </a:r>
            <a:r>
              <a:rPr lang="en-GB" altLang="en-US" sz="1800" dirty="0" smtClean="0">
                <a:hlinkClick r:id="rId4"/>
              </a:rPr>
              <a:t>procurement@exeter.ac.uk</a:t>
            </a:r>
            <a:r>
              <a:rPr lang="en-GB" altLang="en-US" sz="1800" dirty="0" smtClean="0"/>
              <a:t> are </a:t>
            </a:r>
            <a:r>
              <a:rPr lang="en-GB" altLang="en-US" sz="1800" dirty="0"/>
              <a:t>your </a:t>
            </a:r>
            <a:r>
              <a:rPr lang="en-GB" altLang="en-US" sz="1800" b="1" dirty="0"/>
              <a:t>initial point of contact </a:t>
            </a:r>
            <a:r>
              <a:rPr lang="en-GB" altLang="en-US" sz="1800" dirty="0"/>
              <a:t>for advice </a:t>
            </a:r>
            <a:r>
              <a:rPr lang="en-GB" altLang="en-US" sz="1800" dirty="0" smtClean="0"/>
              <a:t>and support.</a:t>
            </a:r>
            <a:endParaRPr lang="en-GB" altLang="en-US" sz="1800" dirty="0"/>
          </a:p>
          <a:p>
            <a:pPr marL="0" indent="0" algn="just">
              <a:buNone/>
            </a:pPr>
            <a:endParaRPr lang="en-GB" altLang="en-US" sz="1800" dirty="0"/>
          </a:p>
          <a:p>
            <a:pPr algn="just"/>
            <a:r>
              <a:rPr lang="en-GB" sz="1800" b="1" dirty="0"/>
              <a:t>Procurement Operations </a:t>
            </a:r>
            <a:r>
              <a:rPr lang="en-GB" sz="1800" dirty="0">
                <a:hlinkClick r:id="rId5"/>
              </a:rPr>
              <a:t>procurement-operations@exeter.ac.uk</a:t>
            </a:r>
            <a:r>
              <a:rPr lang="en-GB" sz="1800" dirty="0"/>
              <a:t> are your contact for engaging the </a:t>
            </a:r>
            <a:r>
              <a:rPr lang="en-GB" sz="1800" b="1" dirty="0"/>
              <a:t>Customs Agency </a:t>
            </a:r>
            <a:r>
              <a:rPr lang="en-GB" sz="1800" dirty="0"/>
              <a:t>on your behalf.  The team will also provide support and guidance on travel post Brexit &amp; respond to general purchasing </a:t>
            </a:r>
            <a:r>
              <a:rPr lang="en-GB" sz="1800" dirty="0" smtClean="0"/>
              <a:t>enquiries.</a:t>
            </a:r>
          </a:p>
          <a:p>
            <a:pPr algn="just"/>
            <a:endParaRPr lang="en-GB" sz="1800" dirty="0"/>
          </a:p>
          <a:p>
            <a:pPr algn="just"/>
            <a:r>
              <a:rPr lang="en-GB" sz="1800" b="1" dirty="0" smtClean="0"/>
              <a:t>Finance FAQs</a:t>
            </a:r>
            <a:r>
              <a:rPr lang="en-GB" sz="1800" dirty="0" smtClean="0"/>
              <a:t> now have a </a:t>
            </a:r>
            <a:r>
              <a:rPr lang="en-GB" sz="1800" b="1" dirty="0" smtClean="0"/>
              <a:t>Brexit section </a:t>
            </a:r>
            <a:r>
              <a:rPr lang="en-GB" sz="1800" dirty="0" smtClean="0"/>
              <a:t>which will be updated with advice, information and links to relevant </a:t>
            </a:r>
            <a:r>
              <a:rPr lang="en-GB" sz="1800" dirty="0"/>
              <a:t>guidance </a:t>
            </a:r>
            <a:r>
              <a:rPr lang="en-GB" sz="1800" dirty="0" smtClean="0"/>
              <a:t>documents.</a:t>
            </a:r>
          </a:p>
          <a:p>
            <a:pPr marL="452438" indent="0" algn="just">
              <a:buNone/>
            </a:pPr>
            <a:r>
              <a:rPr lang="en-GB" sz="1800" dirty="0" smtClean="0">
                <a:hlinkClick r:id="rId6"/>
              </a:rPr>
              <a:t>http</a:t>
            </a:r>
            <a:r>
              <a:rPr lang="en-GB" sz="1800" dirty="0">
                <a:hlinkClick r:id="rId6"/>
              </a:rPr>
              <a:t>://www.exeter.ac.uk/finance/training/frequentlyaskedquestions</a:t>
            </a:r>
            <a:r>
              <a:rPr lang="en-GB" sz="1800" dirty="0" smtClean="0">
                <a:hlinkClick r:id="rId6"/>
              </a:rPr>
              <a:t>/</a:t>
            </a:r>
            <a:r>
              <a:rPr lang="en-GB" sz="1800" dirty="0" smtClean="0"/>
              <a:t> </a:t>
            </a:r>
          </a:p>
          <a:p>
            <a:pPr algn="just"/>
            <a:endParaRPr lang="en-GB" sz="1800" dirty="0" smtClean="0"/>
          </a:p>
          <a:p>
            <a:pPr algn="just"/>
            <a:r>
              <a:rPr lang="en-GB" sz="1800" b="1" dirty="0" smtClean="0"/>
              <a:t>Advice </a:t>
            </a:r>
            <a:r>
              <a:rPr lang="en-GB" sz="1800" b="1" dirty="0"/>
              <a:t>about VAT, Customs Duty and Tax training </a:t>
            </a:r>
            <a:r>
              <a:rPr lang="en-GB" sz="1800" dirty="0" smtClean="0"/>
              <a:t>is available from </a:t>
            </a:r>
            <a:r>
              <a:rPr lang="en-GB" sz="1800" dirty="0"/>
              <a:t>Roger Bennett, Taxation Manager </a:t>
            </a:r>
            <a:r>
              <a:rPr lang="en-GB" sz="1800" dirty="0">
                <a:hlinkClick r:id="rId7"/>
              </a:rPr>
              <a:t>VAT@exeter.ac.uk</a:t>
            </a:r>
            <a:r>
              <a:rPr lang="en-GB" sz="1800" dirty="0"/>
              <a:t>  </a:t>
            </a:r>
            <a:r>
              <a:rPr lang="en-GB" altLang="en-US" sz="1800" dirty="0"/>
              <a:t> </a:t>
            </a:r>
            <a:endParaRPr lang="en-GB" altLang="en-US" sz="1800" dirty="0" smtClean="0"/>
          </a:p>
          <a:p>
            <a:pPr algn="just"/>
            <a:endParaRPr lang="en-GB" altLang="en-US" sz="1800" dirty="0"/>
          </a:p>
          <a:p>
            <a:pPr algn="just"/>
            <a:r>
              <a:rPr lang="en-GB" sz="1800" b="1" dirty="0"/>
              <a:t>Advice about right to work, tax &amp; registering staff</a:t>
            </a:r>
            <a:r>
              <a:rPr lang="en-GB" sz="1800" dirty="0"/>
              <a:t> to work with UK &amp; European governments is available from HR’s Global Mobility Advisor, Linda </a:t>
            </a:r>
            <a:r>
              <a:rPr lang="en-GB" sz="1800" dirty="0" err="1" smtClean="0"/>
              <a:t>Falouti</a:t>
            </a:r>
            <a:r>
              <a:rPr lang="en-GB" sz="1800" dirty="0"/>
              <a:t> </a:t>
            </a:r>
            <a:r>
              <a:rPr lang="en-GB" sz="1800" dirty="0" smtClean="0">
                <a:hlinkClick r:id="rId8"/>
              </a:rPr>
              <a:t>L.Falouti@exeter.ac.uk</a:t>
            </a:r>
            <a:endParaRPr lang="en-GB" altLang="en-US" sz="1800" dirty="0"/>
          </a:p>
          <a:p>
            <a:pPr algn="just"/>
            <a:endParaRPr lang="en-GB" sz="1800" dirty="0" smtClean="0"/>
          </a:p>
          <a:p>
            <a:pPr algn="just"/>
            <a:endParaRPr lang="en-GB" sz="1800" dirty="0"/>
          </a:p>
          <a:p>
            <a:pPr algn="just"/>
            <a:endParaRPr lang="en-GB" altLang="en-US" sz="1800" dirty="0"/>
          </a:p>
        </p:txBody>
      </p:sp>
    </p:spTree>
    <p:extLst>
      <p:ext uri="{BB962C8B-B14F-4D97-AF65-F5344CB8AC3E}">
        <p14:creationId xmlns:p14="http://schemas.microsoft.com/office/powerpoint/2010/main" val="334358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3" y="274638"/>
            <a:ext cx="10953750" cy="634082"/>
          </a:xfrm>
        </p:spPr>
        <p:txBody>
          <a:bodyPr/>
          <a:lstStyle/>
          <a:p>
            <a:r>
              <a:rPr lang="en-GB" sz="3200" dirty="0"/>
              <a:t>Contact Strategic Procurement Team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5783661"/>
              </p:ext>
            </p:extLst>
          </p:nvPr>
        </p:nvGraphicFramePr>
        <p:xfrm>
          <a:off x="608013" y="1124744"/>
          <a:ext cx="10953750" cy="3230880"/>
        </p:xfrm>
        <a:graphic>
          <a:graphicData uri="http://schemas.openxmlformats.org/drawingml/2006/table">
            <a:tbl>
              <a:tblPr firstRow="1" bandRow="1">
                <a:tableStyleId>{5C22544A-7EE6-4342-B048-85BDC9FD1C3A}</a:tableStyleId>
              </a:tblPr>
              <a:tblGrid>
                <a:gridCol w="3651250">
                  <a:extLst>
                    <a:ext uri="{9D8B030D-6E8A-4147-A177-3AD203B41FA5}">
                      <a16:colId xmlns:a16="http://schemas.microsoft.com/office/drawing/2014/main" val="20000"/>
                    </a:ext>
                  </a:extLst>
                </a:gridCol>
                <a:gridCol w="3049760">
                  <a:extLst>
                    <a:ext uri="{9D8B030D-6E8A-4147-A177-3AD203B41FA5}">
                      <a16:colId xmlns:a16="http://schemas.microsoft.com/office/drawing/2014/main" val="20001"/>
                    </a:ext>
                  </a:extLst>
                </a:gridCol>
                <a:gridCol w="4252740">
                  <a:extLst>
                    <a:ext uri="{9D8B030D-6E8A-4147-A177-3AD203B41FA5}">
                      <a16:colId xmlns:a16="http://schemas.microsoft.com/office/drawing/2014/main" val="20002"/>
                    </a:ext>
                  </a:extLst>
                </a:gridCol>
              </a:tblGrid>
              <a:tr h="342240">
                <a:tc>
                  <a:txBody>
                    <a:bodyPr/>
                    <a:lstStyle/>
                    <a:p>
                      <a:r>
                        <a:rPr lang="en-GB" dirty="0"/>
                        <a:t>Products/Services</a:t>
                      </a:r>
                      <a:r>
                        <a:rPr lang="en-GB" baseline="0" dirty="0"/>
                        <a:t> Category</a:t>
                      </a:r>
                      <a:endParaRPr lang="en-GB" dirty="0"/>
                    </a:p>
                  </a:txBody>
                  <a:tcPr/>
                </a:tc>
                <a:tc>
                  <a:txBody>
                    <a:bodyPr/>
                    <a:lstStyle/>
                    <a:p>
                      <a:r>
                        <a:rPr lang="en-GB" dirty="0"/>
                        <a:t>Category</a:t>
                      </a:r>
                      <a:r>
                        <a:rPr lang="en-GB" baseline="0" dirty="0"/>
                        <a:t> Lead Contact Name</a:t>
                      </a:r>
                      <a:endParaRPr lang="en-GB" dirty="0"/>
                    </a:p>
                  </a:txBody>
                  <a:tcPr/>
                </a:tc>
                <a:tc>
                  <a:txBody>
                    <a:bodyPr/>
                    <a:lstStyle/>
                    <a:p>
                      <a:r>
                        <a:rPr lang="en-GB" dirty="0"/>
                        <a:t>Email address</a:t>
                      </a:r>
                    </a:p>
                  </a:txBody>
                  <a:tcPr/>
                </a:tc>
                <a:extLst>
                  <a:ext uri="{0D108BD9-81ED-4DB2-BD59-A6C34878D82A}">
                    <a16:rowId xmlns:a16="http://schemas.microsoft.com/office/drawing/2014/main" val="10000"/>
                  </a:ext>
                </a:extLst>
              </a:tr>
              <a:tr h="370840">
                <a:tc>
                  <a:txBody>
                    <a:bodyPr/>
                    <a:lstStyle/>
                    <a:p>
                      <a:r>
                        <a:rPr lang="en-GB" dirty="0"/>
                        <a:t>Research &amp; Laboratory</a:t>
                      </a:r>
                      <a:r>
                        <a:rPr lang="en-GB" baseline="0" dirty="0"/>
                        <a:t> </a:t>
                      </a:r>
                      <a:endParaRPr lang="en-GB" dirty="0"/>
                    </a:p>
                  </a:txBody>
                  <a:tcPr/>
                </a:tc>
                <a:tc>
                  <a:txBody>
                    <a:bodyPr/>
                    <a:lstStyle/>
                    <a:p>
                      <a:r>
                        <a:rPr lang="en-GB" dirty="0"/>
                        <a:t>Sam Barker</a:t>
                      </a:r>
                    </a:p>
                  </a:txBody>
                  <a:tcPr/>
                </a:tc>
                <a:tc>
                  <a:txBody>
                    <a:bodyPr/>
                    <a:lstStyle/>
                    <a:p>
                      <a:r>
                        <a:rPr lang="en-GB" dirty="0"/>
                        <a:t>Samantha.Barker@exeter.ac.uk</a:t>
                      </a:r>
                    </a:p>
                  </a:txBody>
                  <a:tcPr/>
                </a:tc>
                <a:extLst>
                  <a:ext uri="{0D108BD9-81ED-4DB2-BD59-A6C34878D82A}">
                    <a16:rowId xmlns:a16="http://schemas.microsoft.com/office/drawing/2014/main" val="10001"/>
                  </a:ext>
                </a:extLst>
              </a:tr>
              <a:tr h="370840">
                <a:tc>
                  <a:txBody>
                    <a:bodyPr/>
                    <a:lstStyle/>
                    <a:p>
                      <a:r>
                        <a:rPr lang="en-GB" dirty="0"/>
                        <a:t>Professional Services</a:t>
                      </a:r>
                    </a:p>
                  </a:txBody>
                  <a:tcPr/>
                </a:tc>
                <a:tc>
                  <a:txBody>
                    <a:bodyPr/>
                    <a:lstStyle/>
                    <a:p>
                      <a:r>
                        <a:rPr lang="en-GB" dirty="0"/>
                        <a:t>Simon Davis</a:t>
                      </a:r>
                    </a:p>
                  </a:txBody>
                  <a:tcPr/>
                </a:tc>
                <a:tc>
                  <a:txBody>
                    <a:bodyPr/>
                    <a:lstStyle/>
                    <a:p>
                      <a:r>
                        <a:rPr lang="en-GB" dirty="0"/>
                        <a:t>S.Davis2@exeter.ac.uk</a:t>
                      </a:r>
                    </a:p>
                  </a:txBody>
                  <a:tcPr/>
                </a:tc>
                <a:extLst>
                  <a:ext uri="{0D108BD9-81ED-4DB2-BD59-A6C34878D82A}">
                    <a16:rowId xmlns:a16="http://schemas.microsoft.com/office/drawing/2014/main" val="10002"/>
                  </a:ext>
                </a:extLst>
              </a:tr>
              <a:tr h="370840">
                <a:tc>
                  <a:txBody>
                    <a:bodyPr/>
                    <a:lstStyle/>
                    <a:p>
                      <a:r>
                        <a:rPr lang="en-GB" dirty="0"/>
                        <a:t>Travel</a:t>
                      </a:r>
                    </a:p>
                  </a:txBody>
                  <a:tcPr/>
                </a:tc>
                <a:tc>
                  <a:txBody>
                    <a:bodyPr/>
                    <a:lstStyle/>
                    <a:p>
                      <a:r>
                        <a:rPr lang="en-GB" baseline="0" dirty="0">
                          <a:solidFill>
                            <a:schemeClr val="tx1"/>
                          </a:solidFill>
                        </a:rPr>
                        <a:t>Tracey Hill </a:t>
                      </a:r>
                      <a:endParaRPr lang="en-GB" dirty="0">
                        <a:solidFill>
                          <a:schemeClr val="tx1"/>
                        </a:solidFill>
                      </a:endParaRPr>
                    </a:p>
                  </a:txBody>
                  <a:tcPr/>
                </a:tc>
                <a:tc>
                  <a:txBody>
                    <a:bodyPr/>
                    <a:lstStyle/>
                    <a:p>
                      <a:r>
                        <a:rPr lang="en-GB" dirty="0">
                          <a:solidFill>
                            <a:schemeClr val="tx1"/>
                          </a:solidFill>
                          <a:hlinkClick r:id="rId2"/>
                        </a:rPr>
                        <a:t>T.Hill@exeter</a:t>
                      </a:r>
                      <a:r>
                        <a:rPr lang="en-GB" baseline="0" dirty="0">
                          <a:solidFill>
                            <a:schemeClr val="tx1"/>
                          </a:solidFill>
                          <a:hlinkClick r:id="rId2"/>
                        </a:rPr>
                        <a:t>.ac.uk</a:t>
                      </a:r>
                      <a:r>
                        <a:rPr lang="en-GB" baseline="0" dirty="0">
                          <a:solidFill>
                            <a:schemeClr val="tx1"/>
                          </a:solidFill>
                        </a:rPr>
                        <a:t> </a:t>
                      </a:r>
                      <a:r>
                        <a:rPr lang="en-GB" dirty="0">
                          <a:solidFill>
                            <a:schemeClr val="tx1"/>
                          </a:solidFill>
                        </a:rPr>
                        <a:t>or </a:t>
                      </a:r>
                    </a:p>
                    <a:p>
                      <a:r>
                        <a:rPr lang="en-GB" dirty="0">
                          <a:solidFill>
                            <a:schemeClr val="tx1"/>
                          </a:solidFill>
                        </a:rPr>
                        <a:t>procurement-operations@exeter.ac.uk</a:t>
                      </a:r>
                    </a:p>
                  </a:txBody>
                  <a:tcPr/>
                </a:tc>
                <a:extLst>
                  <a:ext uri="{0D108BD9-81ED-4DB2-BD59-A6C34878D82A}">
                    <a16:rowId xmlns:a16="http://schemas.microsoft.com/office/drawing/2014/main" val="10003"/>
                  </a:ext>
                </a:extLst>
              </a:tr>
              <a:tr h="370840">
                <a:tc>
                  <a:txBody>
                    <a:bodyPr/>
                    <a:lstStyle/>
                    <a:p>
                      <a:r>
                        <a:rPr lang="en-GB" dirty="0"/>
                        <a:t>IT</a:t>
                      </a:r>
                    </a:p>
                  </a:txBody>
                  <a:tcPr/>
                </a:tc>
                <a:tc>
                  <a:txBody>
                    <a:bodyPr/>
                    <a:lstStyle/>
                    <a:p>
                      <a:r>
                        <a:rPr lang="en-GB" dirty="0"/>
                        <a:t>Demian</a:t>
                      </a:r>
                      <a:r>
                        <a:rPr lang="en-GB" baseline="0" dirty="0"/>
                        <a:t> Hunt</a:t>
                      </a:r>
                      <a:endParaRPr lang="en-GB" dirty="0"/>
                    </a:p>
                  </a:txBody>
                  <a:tcPr/>
                </a:tc>
                <a:tc>
                  <a:txBody>
                    <a:bodyPr/>
                    <a:lstStyle/>
                    <a:p>
                      <a:r>
                        <a:rPr lang="en-GB" dirty="0"/>
                        <a:t>D.Hunt2@exeter.ac.uk</a:t>
                      </a:r>
                    </a:p>
                  </a:txBody>
                  <a:tcPr/>
                </a:tc>
                <a:extLst>
                  <a:ext uri="{0D108BD9-81ED-4DB2-BD59-A6C34878D82A}">
                    <a16:rowId xmlns:a16="http://schemas.microsoft.com/office/drawing/2014/main" val="10004"/>
                  </a:ext>
                </a:extLst>
              </a:tr>
              <a:tr h="370840">
                <a:tc>
                  <a:txBody>
                    <a:bodyPr/>
                    <a:lstStyle/>
                    <a:p>
                      <a:r>
                        <a:rPr lang="en-GB" dirty="0"/>
                        <a:t>Hard FM</a:t>
                      </a:r>
                      <a:r>
                        <a:rPr lang="en-GB" baseline="0" dirty="0"/>
                        <a:t> (Estates Services)</a:t>
                      </a:r>
                      <a:endParaRPr lang="en-GB" dirty="0"/>
                    </a:p>
                  </a:txBody>
                  <a:tcPr/>
                </a:tc>
                <a:tc>
                  <a:txBody>
                    <a:bodyPr/>
                    <a:lstStyle/>
                    <a:p>
                      <a:r>
                        <a:rPr lang="en-GB" dirty="0"/>
                        <a:t>Dave Burchill</a:t>
                      </a:r>
                    </a:p>
                  </a:txBody>
                  <a:tcPr/>
                </a:tc>
                <a:tc>
                  <a:txBody>
                    <a:bodyPr/>
                    <a:lstStyle/>
                    <a:p>
                      <a:r>
                        <a:rPr lang="en-GB" dirty="0"/>
                        <a:t>D.Burchill@exeter.ac.uk</a:t>
                      </a:r>
                    </a:p>
                  </a:txBody>
                  <a:tcPr/>
                </a:tc>
                <a:extLst>
                  <a:ext uri="{0D108BD9-81ED-4DB2-BD59-A6C34878D82A}">
                    <a16:rowId xmlns:a16="http://schemas.microsoft.com/office/drawing/2014/main" val="10005"/>
                  </a:ext>
                </a:extLst>
              </a:tr>
              <a:tr h="370840">
                <a:tc>
                  <a:txBody>
                    <a:bodyPr/>
                    <a:lstStyle/>
                    <a:p>
                      <a:r>
                        <a:rPr lang="en-GB" dirty="0"/>
                        <a:t>Soft FM (Campus Services)</a:t>
                      </a:r>
                    </a:p>
                  </a:txBody>
                  <a:tcPr/>
                </a:tc>
                <a:tc>
                  <a:txBody>
                    <a:bodyPr/>
                    <a:lstStyle/>
                    <a:p>
                      <a:r>
                        <a:rPr lang="en-GB" dirty="0"/>
                        <a:t>Pete Fletcher</a:t>
                      </a:r>
                    </a:p>
                  </a:txBody>
                  <a:tcPr/>
                </a:tc>
                <a:tc>
                  <a:txBody>
                    <a:bodyPr/>
                    <a:lstStyle/>
                    <a:p>
                      <a:r>
                        <a:rPr lang="en-GB" dirty="0"/>
                        <a:t>P.W.Fletcher@exeter.ac.uk</a:t>
                      </a:r>
                    </a:p>
                  </a:txBody>
                  <a:tcPr/>
                </a:tc>
                <a:extLst>
                  <a:ext uri="{0D108BD9-81ED-4DB2-BD59-A6C34878D82A}">
                    <a16:rowId xmlns:a16="http://schemas.microsoft.com/office/drawing/2014/main" val="10006"/>
                  </a:ext>
                </a:extLst>
              </a:tr>
              <a:tr h="370840">
                <a:tc gridSpan="3">
                  <a:txBody>
                    <a:bodyPr/>
                    <a:lstStyle/>
                    <a:p>
                      <a:r>
                        <a:rPr lang="en-GB" b="1" dirty="0"/>
                        <a:t>Or use our enquiries contact:</a:t>
                      </a:r>
                      <a:r>
                        <a:rPr lang="en-GB" b="1" baseline="0" dirty="0"/>
                        <a:t> procurement@exeter.ac.uk </a:t>
                      </a:r>
                      <a:endParaRPr lang="en-GB" b="1"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7"/>
                  </a:ext>
                </a:extLst>
              </a:tr>
            </a:tbl>
          </a:graphicData>
        </a:graphic>
      </p:graphicFrame>
      <p:sp>
        <p:nvSpPr>
          <p:cNvPr id="5" name="TextBox 4"/>
          <p:cNvSpPr txBox="1"/>
          <p:nvPr/>
        </p:nvSpPr>
        <p:spPr>
          <a:xfrm>
            <a:off x="608013" y="4653136"/>
            <a:ext cx="1095375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u="sng" dirty="0"/>
              <a:t>Other Important Contacts</a:t>
            </a:r>
            <a:r>
              <a:rPr lang="en-GB" b="1" dirty="0"/>
              <a:t>:</a:t>
            </a:r>
          </a:p>
          <a:p>
            <a:endParaRPr lang="en-GB" b="1" dirty="0"/>
          </a:p>
          <a:p>
            <a:r>
              <a:rPr lang="en-GB" dirty="0"/>
              <a:t>Tax Manager,		Roger Bennett 	</a:t>
            </a:r>
            <a:r>
              <a:rPr lang="en-GB" dirty="0">
                <a:hlinkClick r:id="rId3"/>
              </a:rPr>
              <a:t>R.W.Bennett@exeter.ac.uk</a:t>
            </a:r>
            <a:endParaRPr lang="en-GB" dirty="0"/>
          </a:p>
          <a:p>
            <a:r>
              <a:rPr lang="en-GB" dirty="0"/>
              <a:t>HR Global Mobility Advisor, 	Linda Falouti 	</a:t>
            </a:r>
            <a:r>
              <a:rPr lang="en-GB" dirty="0">
                <a:hlinkClick r:id="rId4"/>
              </a:rPr>
              <a:t>L.Falouti@exeter.ac.uk</a:t>
            </a:r>
            <a:endParaRPr lang="en-GB" dirty="0"/>
          </a:p>
          <a:p>
            <a:endParaRPr lang="en-GB" dirty="0"/>
          </a:p>
        </p:txBody>
      </p:sp>
    </p:spTree>
    <p:extLst>
      <p:ext uri="{BB962C8B-B14F-4D97-AF65-F5344CB8AC3E}">
        <p14:creationId xmlns:p14="http://schemas.microsoft.com/office/powerpoint/2010/main" val="290307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q3a xmlns="f7c68777-d2a0-4742-9ccc-84a7986837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620913DDDCB048972D44C0EA16DC53" ma:contentTypeVersion="13" ma:contentTypeDescription="Create a new document." ma:contentTypeScope="" ma:versionID="af0b0525510d3b989c81e8f181954ec3">
  <xsd:schema xmlns:xsd="http://www.w3.org/2001/XMLSchema" xmlns:xs="http://www.w3.org/2001/XMLSchema" xmlns:p="http://schemas.microsoft.com/office/2006/metadata/properties" xmlns:ns2="f7c68777-d2a0-4742-9ccc-84a798683723" xmlns:ns3="16814b01-2055-46dd-a9b0-432d8ea9d257" targetNamespace="http://schemas.microsoft.com/office/2006/metadata/properties" ma:root="true" ma:fieldsID="fac891c1cc2d393b1797394f01a2d494" ns2:_="" ns3:_="">
    <xsd:import namespace="f7c68777-d2a0-4742-9ccc-84a798683723"/>
    <xsd:import namespace="16814b01-2055-46dd-a9b0-432d8ea9d2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q3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c68777-d2a0-4742-9ccc-84a7986837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q3a" ma:index="14" nillable="true" ma:displayName="Date and Time" ma:internalName="mq3a">
      <xsd:simpleType>
        <xsd:restriction base="dms:DateTim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814b01-2055-46dd-a9b0-432d8ea9d2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225BC4-C071-4C8D-B334-C51CEF1B34C7}">
  <ds:schemaRefs>
    <ds:schemaRef ds:uri="http://purl.org/dc/elements/1.1/"/>
    <ds:schemaRef ds:uri="http://schemas.microsoft.com/office/2006/metadata/properties"/>
    <ds:schemaRef ds:uri="16814b01-2055-46dd-a9b0-432d8ea9d25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7c68777-d2a0-4742-9ccc-84a798683723"/>
    <ds:schemaRef ds:uri="http://www.w3.org/XML/1998/namespace"/>
    <ds:schemaRef ds:uri="http://purl.org/dc/dcmitype/"/>
  </ds:schemaRefs>
</ds:datastoreItem>
</file>

<file path=customXml/itemProps2.xml><?xml version="1.0" encoding="utf-8"?>
<ds:datastoreItem xmlns:ds="http://schemas.openxmlformats.org/officeDocument/2006/customXml" ds:itemID="{11DBA906-92B1-4C68-8B97-CB02B10D1563}">
  <ds:schemaRefs>
    <ds:schemaRef ds:uri="http://schemas.microsoft.com/sharepoint/v3/contenttype/forms"/>
  </ds:schemaRefs>
</ds:datastoreItem>
</file>

<file path=customXml/itemProps3.xml><?xml version="1.0" encoding="utf-8"?>
<ds:datastoreItem xmlns:ds="http://schemas.openxmlformats.org/officeDocument/2006/customXml" ds:itemID="{CDE808C1-AB14-40C3-849A-BB950CAEF9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c68777-d2a0-4742-9ccc-84a798683723"/>
    <ds:schemaRef ds:uri="16814b01-2055-46dd-a9b0-432d8ea9d2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2369</TotalTime>
  <Words>670</Words>
  <Application>Microsoft Office PowerPoint</Application>
  <PresentationFormat>Custom</PresentationFormat>
  <Paragraphs>67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MS PGothic</vt:lpstr>
      <vt:lpstr>Arial</vt:lpstr>
      <vt:lpstr>Calibri</vt:lpstr>
      <vt:lpstr>Office Theme</vt:lpstr>
      <vt:lpstr>PowerPoint Presentation</vt:lpstr>
      <vt:lpstr>PowerPoint Presentation</vt:lpstr>
      <vt:lpstr>PowerPoint Presentation</vt:lpstr>
      <vt:lpstr>PowerPoint Presentation</vt:lpstr>
      <vt:lpstr>Contact Strategic Procurement Team</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Beringer</dc:creator>
  <cp:lastModifiedBy>Ball, Alison</cp:lastModifiedBy>
  <cp:revision>150</cp:revision>
  <dcterms:created xsi:type="dcterms:W3CDTF">2013-05-15T11:39:13Z</dcterms:created>
  <dcterms:modified xsi:type="dcterms:W3CDTF">2020-12-03T11:58:56Z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0x010100F3620913DDDCB048972D44C0EA16DC53</vt:lpwstr>
  </property>
</Properties>
</file>