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51" r:id="rId1"/>
  </p:sldMasterIdLst>
  <p:notesMasterIdLst>
    <p:notesMasterId r:id="rId18"/>
  </p:notesMasterIdLst>
  <p:sldIdLst>
    <p:sldId id="270" r:id="rId2"/>
    <p:sldId id="260" r:id="rId3"/>
    <p:sldId id="258" r:id="rId4"/>
    <p:sldId id="264" r:id="rId5"/>
    <p:sldId id="265" r:id="rId6"/>
    <p:sldId id="274" r:id="rId7"/>
    <p:sldId id="271" r:id="rId8"/>
    <p:sldId id="272" r:id="rId9"/>
    <p:sldId id="269" r:id="rId10"/>
    <p:sldId id="276" r:id="rId11"/>
    <p:sldId id="261" r:id="rId12"/>
    <p:sldId id="262" r:id="rId13"/>
    <p:sldId id="263" r:id="rId14"/>
    <p:sldId id="277" r:id="rId15"/>
    <p:sldId id="275" r:id="rId16"/>
    <p:sldId id="278" r:id="rId17"/>
  </p:sldIdLst>
  <p:sldSz cx="12192000" cy="6858000"/>
  <p:notesSz cx="6858000" cy="9144000"/>
  <p:embeddedFontLst>
    <p:embeddedFont>
      <p:font typeface="Dense" panose="02000000000000000000" pitchFamily="50" charset="0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87BE1C0-C541-1E47-AC44-0DA61EFFC1A2}">
          <p14:sldIdLst>
            <p14:sldId id="270"/>
          </p14:sldIdLst>
        </p14:section>
        <p14:section name="Intro" id="{5BF5922E-189A-9247-8108-DC684E2421D9}">
          <p14:sldIdLst>
            <p14:sldId id="260"/>
            <p14:sldId id="258"/>
            <p14:sldId id="264"/>
            <p14:sldId id="265"/>
          </p14:sldIdLst>
        </p14:section>
        <p14:section name="App Desc" id="{BEB1EBEF-E401-C44E-8E7E-B1C7DBAD74A5}">
          <p14:sldIdLst>
            <p14:sldId id="274"/>
            <p14:sldId id="271"/>
            <p14:sldId id="272"/>
          </p14:sldIdLst>
        </p14:section>
        <p14:section name="Data/Info" id="{DEC3F4D1-ABBF-D74D-B44D-416DC0537CB0}">
          <p14:sldIdLst>
            <p14:sldId id="269"/>
            <p14:sldId id="276"/>
          </p14:sldIdLst>
        </p14:section>
        <p14:section name="Improvements" id="{1651948B-9F30-5249-B858-E2634DD07D0D}">
          <p14:sldIdLst>
            <p14:sldId id="261"/>
            <p14:sldId id="262"/>
            <p14:sldId id="263"/>
            <p14:sldId id="277"/>
            <p14:sldId id="275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474"/>
    <a:srgbClr val="D9489D"/>
    <a:srgbClr val="E5B8D3"/>
    <a:srgbClr val="F2C3DF"/>
    <a:srgbClr val="DACCD5"/>
    <a:srgbClr val="DAB7CC"/>
    <a:srgbClr val="D8AEC7"/>
    <a:srgbClr val="D98CBA"/>
    <a:srgbClr val="D964A8"/>
    <a:srgbClr val="DE9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0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88" y="3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Power Usage per</a:t>
            </a:r>
            <a:r>
              <a:rPr lang="en-US" baseline="0" dirty="0"/>
              <a:t> week</a:t>
            </a:r>
            <a:r>
              <a:rPr lang="en-US" dirty="0"/>
              <a:t> (kWh)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Power Usage (kWh)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09-4418-ACE6-B2E053F4A7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209-4418-ACE6-B2E053F4A7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209-4418-ACE6-B2E053F4A7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209-4418-ACE6-B2E053F4A75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209-4418-ACE6-B2E053F4A75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209-4418-ACE6-B2E053F4A75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209-4418-ACE6-B2E053F4A75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209-4418-ACE6-B2E053F4A75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209-4418-ACE6-B2E053F4A75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209-4418-ACE6-B2E053F4A75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209-4418-ACE6-B2E053F4A75C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B209-4418-ACE6-B2E053F4A75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Space and Water Heating</c:v>
                </c:pt>
                <c:pt idx="1">
                  <c:v>Lighting</c:v>
                </c:pt>
                <c:pt idx="2">
                  <c:v>Fridge-Freezer</c:v>
                </c:pt>
                <c:pt idx="3">
                  <c:v>Laundry (Washing &amp; Drying)</c:v>
                </c:pt>
                <c:pt idx="4">
                  <c:v>Personal Devices</c:v>
                </c:pt>
                <c:pt idx="5">
                  <c:v>Other Appliances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36.53846153846154</c:v>
                </c:pt>
                <c:pt idx="1">
                  <c:v>11.15384615384615</c:v>
                </c:pt>
                <c:pt idx="2">
                  <c:v>8.0769230769230766</c:v>
                </c:pt>
                <c:pt idx="3">
                  <c:v>11.15384615384615</c:v>
                </c:pt>
                <c:pt idx="4">
                  <c:v>3.6960000000000002</c:v>
                </c:pt>
                <c:pt idx="5">
                  <c:v>26.869076923076921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209-4418-ACE6-B2E053F4A75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A0DAB-65C3-9B40-8CB5-358B45C8129C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D5001-322A-764B-8A7F-265C817D3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0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1628"/>
            <a:ext cx="12192000" cy="6858000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5318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1855"/>
            <a:ext cx="704124" cy="8801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1628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1855"/>
            <a:ext cx="704124" cy="8801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1628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18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8205"/>
            <a:ext cx="704124" cy="8801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1628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8205"/>
            <a:ext cx="704124" cy="88015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5318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1628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1855"/>
            <a:ext cx="704124" cy="88015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5318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1628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1855"/>
            <a:ext cx="704124" cy="8801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1628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1855"/>
            <a:ext cx="704124" cy="8801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1628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1855"/>
            <a:ext cx="704124" cy="8801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1628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1855"/>
            <a:ext cx="704124" cy="88015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0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81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73" y="0"/>
            <a:ext cx="3429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7609588" y="0"/>
            <a:ext cx="12192000" cy="6858000"/>
          </a:xfrm>
          <a:prstGeom prst="rect">
            <a:avLst/>
          </a:prstGeom>
          <a:solidFill>
            <a:srgbClr val="B81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68933" y="0"/>
            <a:ext cx="12192000" cy="6858000"/>
          </a:xfrm>
          <a:prstGeom prst="rect">
            <a:avLst/>
          </a:prstGeom>
          <a:solidFill>
            <a:srgbClr val="B81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575672" y="1858885"/>
            <a:ext cx="1" cy="31357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876473" y="1858885"/>
            <a:ext cx="5781721" cy="2550586"/>
            <a:chOff x="4876473" y="1858885"/>
            <a:chExt cx="5781721" cy="25505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539"/>
            <a:stretch/>
          </p:blipFill>
          <p:spPr>
            <a:xfrm>
              <a:off x="8579825" y="2106271"/>
              <a:ext cx="1950720" cy="18156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876473" y="1858885"/>
              <a:ext cx="3992617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dirty="0" err="1">
                  <a:solidFill>
                    <a:schemeClr val="bg1"/>
                  </a:solidFill>
                  <a:latin typeface="Dense" charset="0"/>
                  <a:ea typeface="Dense" charset="0"/>
                  <a:cs typeface="Dense" charset="0"/>
                </a:rPr>
                <a:t>UniWatt</a:t>
              </a:r>
              <a:endParaRPr lang="en-US" sz="15000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76473" y="3793918"/>
              <a:ext cx="57817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400" dirty="0">
                  <a:solidFill>
                    <a:schemeClr val="bg1"/>
                  </a:solidFill>
                  <a:latin typeface="Dense" charset="0"/>
                  <a:ea typeface="Dense" charset="0"/>
                  <a:cs typeface="Dense" charset="0"/>
                </a:rPr>
                <a:t>An app to help students reduce energy consumption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003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20626 0 L 5E-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The Calculator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5353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Manual wattage input is feasible</a:t>
            </a:r>
          </a:p>
          <a:p>
            <a:pPr>
              <a:spcBef>
                <a:spcPts val="2200"/>
              </a:spcBef>
            </a:pP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Wide range of household object options</a:t>
            </a:r>
          </a:p>
          <a:p>
            <a:pPr>
              <a:spcBef>
                <a:spcPts val="2200"/>
              </a:spcBef>
            </a:pPr>
            <a:r>
              <a:rPr lang="en-US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Default wattage with adjustability</a:t>
            </a:r>
          </a:p>
          <a:p>
            <a:pPr>
              <a:spcBef>
                <a:spcPts val="2200"/>
              </a:spcBef>
            </a:pP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Range options of usage time input method</a:t>
            </a:r>
          </a:p>
          <a:p>
            <a:pPr>
              <a:spcBef>
                <a:spcPts val="2200"/>
              </a:spcBef>
            </a:pP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Additionally quantity and frequency input  </a:t>
            </a:r>
          </a:p>
        </p:txBody>
      </p:sp>
    </p:spTree>
    <p:extLst>
      <p:ext uri="{BB962C8B-B14F-4D97-AF65-F5344CB8AC3E}">
        <p14:creationId xmlns:p14="http://schemas.microsoft.com/office/powerpoint/2010/main" val="9102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Transport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2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Create a </a:t>
            </a:r>
            <a:r>
              <a:rPr lang="en-US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separate app 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so as to keep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UniWatt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 on-message</a:t>
            </a:r>
          </a:p>
          <a:p>
            <a:pPr>
              <a:spcBef>
                <a:spcPts val="2200"/>
              </a:spcBef>
            </a:pP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Journey planner</a:t>
            </a:r>
          </a:p>
          <a:p>
            <a:pPr>
              <a:spcBef>
                <a:spcPts val="2200"/>
              </a:spcBef>
            </a:pPr>
            <a:r>
              <a:rPr lang="en-US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Calculate student savings 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by changing mode </a:t>
            </a:r>
            <a:r>
              <a:rPr lang="en-US" sz="400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of travel to 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discourage car usage</a:t>
            </a:r>
          </a:p>
        </p:txBody>
      </p:sp>
    </p:spTree>
    <p:extLst>
      <p:ext uri="{BB962C8B-B14F-4D97-AF65-F5344CB8AC3E}">
        <p14:creationId xmlns:p14="http://schemas.microsoft.com/office/powerpoint/2010/main" val="138349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Smart 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4435"/>
            <a:ext cx="6391370" cy="411351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Relying on manual input from users is </a:t>
            </a:r>
            <a:r>
              <a:rPr lang="en-US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time-consuming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 and </a:t>
            </a:r>
            <a:r>
              <a:rPr lang="en-US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prone to error</a:t>
            </a:r>
          </a:p>
          <a:p>
            <a:pPr>
              <a:spcBef>
                <a:spcPts val="2200"/>
              </a:spcBef>
            </a:pP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Using Smart Meters to </a:t>
            </a:r>
            <a:r>
              <a:rPr lang="en-US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automatically measure 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and categorize power use </a:t>
            </a:r>
            <a:r>
              <a:rPr lang="en-US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reduces error 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and </a:t>
            </a:r>
            <a:r>
              <a:rPr lang="en-US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increases savings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798" y="1964435"/>
            <a:ext cx="4776502" cy="3189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4128" y="6333744"/>
            <a:ext cx="805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www.cityscience.com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/blog/open-source-domestic-energy-monitoring</a:t>
            </a:r>
          </a:p>
        </p:txBody>
      </p:sp>
    </p:spTree>
    <p:extLst>
      <p:ext uri="{BB962C8B-B14F-4D97-AF65-F5344CB8AC3E}">
        <p14:creationId xmlns:p14="http://schemas.microsoft.com/office/powerpoint/2010/main" val="160010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Survey and Involvement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9008"/>
            <a:ext cx="6591300" cy="440740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In time, the reductions that households can make will begin to </a:t>
            </a:r>
            <a:r>
              <a:rPr lang="en-US" sz="36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plateau </a:t>
            </a:r>
          </a:p>
          <a:p>
            <a:pPr>
              <a:spcBef>
                <a:spcPts val="2200"/>
              </a:spcBef>
            </a:pP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A survey could be sent to consistent users to </a:t>
            </a:r>
            <a:r>
              <a:rPr lang="en-US" sz="36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investigate factors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 in their lifestyle that are </a:t>
            </a:r>
            <a:r>
              <a:rPr lang="en-US" sz="36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limiting their progress</a:t>
            </a:r>
          </a:p>
          <a:p>
            <a:pPr>
              <a:spcBef>
                <a:spcPts val="2200"/>
              </a:spcBef>
            </a:pP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This data could be used to </a:t>
            </a:r>
            <a:r>
              <a:rPr lang="en-US" sz="36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motivate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 the University and Local Councils to </a:t>
            </a:r>
            <a:r>
              <a:rPr lang="en-US" sz="36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instigate changes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to help resolve these issues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1969008"/>
            <a:ext cx="4424485" cy="3318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4128" y="6376416"/>
            <a:ext cx="88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www.exeterguild.org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/change/ideas/idea241-bicycleparking/</a:t>
            </a:r>
          </a:p>
        </p:txBody>
      </p:sp>
    </p:spTree>
    <p:extLst>
      <p:ext uri="{BB962C8B-B14F-4D97-AF65-F5344CB8AC3E}">
        <p14:creationId xmlns:p14="http://schemas.microsoft.com/office/powerpoint/2010/main" val="33652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53181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 err="1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Incentivising</a:t>
            </a:r>
            <a:r>
              <a:rPr lang="en-US" sz="6600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 the App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969008"/>
            <a:ext cx="10515600" cy="4407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Students who are in utility-included properties need an </a:t>
            </a:r>
            <a:r>
              <a:rPr lang="en-US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alternative incentives</a:t>
            </a:r>
          </a:p>
          <a:p>
            <a:pPr>
              <a:spcBef>
                <a:spcPts val="2200"/>
              </a:spcBef>
            </a:pP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A large user-base is required for an </a:t>
            </a:r>
            <a:r>
              <a:rPr lang="en-US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accurate average power usage</a:t>
            </a:r>
          </a:p>
        </p:txBody>
      </p:sp>
    </p:spTree>
    <p:extLst>
      <p:ext uri="{BB962C8B-B14F-4D97-AF65-F5344CB8AC3E}">
        <p14:creationId xmlns:p14="http://schemas.microsoft.com/office/powerpoint/2010/main" val="214363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1629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0256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6414" y="1914856"/>
            <a:ext cx="96991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0281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0.84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81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73" y="0"/>
            <a:ext cx="3429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7609588" y="0"/>
            <a:ext cx="12192000" cy="6858000"/>
          </a:xfrm>
          <a:prstGeom prst="rect">
            <a:avLst/>
          </a:prstGeom>
          <a:solidFill>
            <a:srgbClr val="B81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68933" y="0"/>
            <a:ext cx="12192000" cy="6858000"/>
          </a:xfrm>
          <a:prstGeom prst="rect">
            <a:avLst/>
          </a:prstGeom>
          <a:solidFill>
            <a:srgbClr val="B81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575672" y="1858885"/>
            <a:ext cx="1" cy="31357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876473" y="1858885"/>
            <a:ext cx="5781721" cy="2550586"/>
            <a:chOff x="4876473" y="1858885"/>
            <a:chExt cx="5781721" cy="25505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539"/>
            <a:stretch/>
          </p:blipFill>
          <p:spPr>
            <a:xfrm>
              <a:off x="8579825" y="2106271"/>
              <a:ext cx="1950720" cy="18156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876473" y="1858885"/>
              <a:ext cx="3992617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dirty="0" err="1">
                  <a:solidFill>
                    <a:schemeClr val="bg1"/>
                  </a:solidFill>
                  <a:latin typeface="Dense" charset="0"/>
                  <a:ea typeface="Dense" charset="0"/>
                  <a:cs typeface="Dense" charset="0"/>
                </a:rPr>
                <a:t>UniWatt</a:t>
              </a:r>
              <a:endParaRPr lang="en-US" sz="15000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76473" y="3793918"/>
              <a:ext cx="57817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400" dirty="0">
                  <a:solidFill>
                    <a:schemeClr val="bg1"/>
                  </a:solidFill>
                  <a:latin typeface="Dense" charset="0"/>
                  <a:ea typeface="Dense" charset="0"/>
                  <a:cs typeface="Dense" charset="0"/>
                </a:rPr>
                <a:t>An app to help students reduce energy consumption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6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20626 0 L 5E-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The Issue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69230"/>
            <a:ext cx="6934200" cy="410444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Devon has one of the </a:t>
            </a:r>
            <a:r>
              <a:rPr lang="en-US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highest average household carbon footprint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 in the EU</a:t>
            </a:r>
          </a:p>
          <a:p>
            <a:pPr>
              <a:spcBef>
                <a:spcPts val="2200"/>
              </a:spcBef>
            </a:pP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Students can </a:t>
            </a:r>
            <a:r>
              <a:rPr lang="en-US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cut their energy consumption by 56% 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using an interactive energy app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248" y="2199131"/>
            <a:ext cx="4166142" cy="37745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4128" y="6190567"/>
            <a:ext cx="1146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>
                <a:solidFill>
                  <a:schemeClr val="bg2">
                    <a:lumMod val="25000"/>
                  </a:schemeClr>
                </a:solidFill>
              </a:rPr>
              <a:t>http</a:t>
            </a:r>
            <a:r>
              <a:rPr lang="en-GB" u="sng" dirty="0">
                <a:solidFill>
                  <a:schemeClr val="bg2">
                    <a:lumMod val="25000"/>
                  </a:schemeClr>
                </a:solidFill>
              </a:rPr>
              <a:t>:</a:t>
            </a:r>
            <a:r>
              <a:rPr lang="en-GB" sz="1400" u="sng" dirty="0">
                <a:solidFill>
                  <a:schemeClr val="bg2">
                    <a:lumMod val="25000"/>
                  </a:schemeClr>
                </a:solidFill>
              </a:rPr>
              <a:t>//</a:t>
            </a:r>
            <a:r>
              <a:rPr lang="en-GB" sz="1400" u="sng" dirty="0" err="1">
                <a:solidFill>
                  <a:schemeClr val="bg2">
                    <a:lumMod val="25000"/>
                  </a:schemeClr>
                </a:solidFill>
              </a:rPr>
              <a:t>www.studentsgreenfund.org.uk</a:t>
            </a:r>
            <a:r>
              <a:rPr lang="en-GB" sz="1400" u="sng" dirty="0">
                <a:solidFill>
                  <a:schemeClr val="bg2">
                    <a:lumMod val="25000"/>
                  </a:schemeClr>
                </a:solidFill>
              </a:rPr>
              <a:t>/articles/students-cuts-energy-consumption-in-their-home-by-56</a:t>
            </a:r>
            <a:endParaRPr lang="en-GB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3248" y="5620457"/>
            <a:ext cx="4662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</a:rPr>
              <a:t>(From: Environmental Research Letters)</a:t>
            </a:r>
          </a:p>
        </p:txBody>
      </p:sp>
    </p:spTree>
    <p:extLst>
      <p:ext uri="{BB962C8B-B14F-4D97-AF65-F5344CB8AC3E}">
        <p14:creationId xmlns:p14="http://schemas.microsoft.com/office/powerpoint/2010/main" val="1468141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What does an average student home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0054"/>
            <a:ext cx="10515600" cy="4289425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On average a house has </a:t>
            </a:r>
            <a:r>
              <a:rPr lang="en-GB" sz="4000" b="1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6</a:t>
            </a:r>
            <a:r>
              <a:rPr lang="en-GB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 students living there</a:t>
            </a:r>
          </a:p>
          <a:p>
            <a:pPr>
              <a:spcBef>
                <a:spcPts val="2200"/>
              </a:spcBef>
            </a:pPr>
            <a:r>
              <a:rPr lang="en-GB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Most students live in private housing where rent </a:t>
            </a:r>
            <a:r>
              <a:rPr lang="en-GB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does not include bills</a:t>
            </a:r>
          </a:p>
          <a:p>
            <a:pPr lvl="1"/>
            <a:r>
              <a:rPr lang="en-GB" sz="36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Saving money is important for students</a:t>
            </a:r>
          </a:p>
          <a:p>
            <a:pPr>
              <a:spcBef>
                <a:spcPts val="2200"/>
              </a:spcBef>
            </a:pPr>
            <a:r>
              <a:rPr lang="en-GB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Lots of students in Exeter have cars!</a:t>
            </a:r>
          </a:p>
          <a:p>
            <a:pPr lvl="1"/>
            <a:r>
              <a:rPr lang="en-GB" sz="36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12% of students bring a car with them to University</a:t>
            </a:r>
            <a:r>
              <a:rPr lang="en-GB" sz="3600" baseline="30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 [1] </a:t>
            </a:r>
            <a:r>
              <a:rPr lang="en-GB" sz="36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– that’s </a:t>
            </a:r>
            <a:r>
              <a:rPr lang="en-GB" sz="36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2400 extra cars </a:t>
            </a:r>
            <a:r>
              <a:rPr lang="en-GB" sz="36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in the city during term time</a:t>
            </a:r>
          </a:p>
          <a:p>
            <a:pPr marL="128016" lvl="1" indent="0">
              <a:buNone/>
            </a:pPr>
            <a:endParaRPr lang="en-GB" dirty="0"/>
          </a:p>
          <a:p>
            <a:pPr marL="128016" lvl="1" indent="0">
              <a:buNone/>
            </a:pPr>
            <a:endParaRPr lang="en-GB" dirty="0"/>
          </a:p>
          <a:p>
            <a:pPr marL="128016" lvl="1" indent="0">
              <a:buNone/>
            </a:pPr>
            <a:endParaRPr lang="en-GB" dirty="0"/>
          </a:p>
          <a:p>
            <a:pPr marL="128016" lvl="1" indent="0">
              <a:buNone/>
            </a:pPr>
            <a:endParaRPr lang="en-GB" dirty="0"/>
          </a:p>
          <a:p>
            <a:pPr marL="128016" lvl="1" indent="0">
              <a:buNone/>
            </a:pPr>
            <a:endParaRPr lang="en-GB" sz="1400" dirty="0"/>
          </a:p>
          <a:p>
            <a:pPr marL="1225296" lvl="8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52450" y="6343650"/>
            <a:ext cx="10991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016" lvl="1" indent="0">
              <a:buNone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</a:rPr>
              <a:t>[1] </a:t>
            </a:r>
            <a:r>
              <a:rPr lang="en-GB" sz="1400" u="sng" dirty="0">
                <a:solidFill>
                  <a:schemeClr val="bg2">
                    <a:lumMod val="25000"/>
                  </a:schemeClr>
                </a:solidFill>
              </a:rPr>
              <a:t>http://www.telegraph.co.uk/education/2016/06/30/campaign-for-elite-university-to-ban-students-from-bringing-cars/</a:t>
            </a:r>
            <a:endParaRPr lang="en-GB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9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5885"/>
            <a:ext cx="5812971" cy="427060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Collected data from Energy Independence 2025 report and focused on appliances that are typically found in student homes</a:t>
            </a:r>
          </a:p>
          <a:p>
            <a:pPr lvl="1"/>
            <a:r>
              <a:rPr lang="en-GB" sz="36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Typically a 6 bed student household would use around </a:t>
            </a:r>
            <a:r>
              <a:rPr lang="en-GB" sz="3600" b="1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97.5kWh</a:t>
            </a:r>
            <a:r>
              <a:rPr lang="en-GB" sz="3600" b="1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 </a:t>
            </a:r>
            <a:r>
              <a:rPr lang="en-GB" sz="36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per week</a:t>
            </a:r>
          </a:p>
          <a:p>
            <a:pPr lvl="1"/>
            <a:r>
              <a:rPr lang="en-GB" sz="3600" dirty="0">
                <a:latin typeface="Dense" charset="0"/>
                <a:ea typeface="Dense" charset="0"/>
                <a:cs typeface="Dense" charset="0"/>
              </a:rPr>
              <a:t>This is </a:t>
            </a:r>
            <a:r>
              <a:rPr lang="en-GB" sz="36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about 30% more </a:t>
            </a:r>
            <a:r>
              <a:rPr lang="en-GB" sz="3600" dirty="0">
                <a:latin typeface="Dense" charset="0"/>
                <a:ea typeface="Dense" charset="0"/>
                <a:cs typeface="Dense" charset="0"/>
              </a:rPr>
              <a:t>than the average UK household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How much energy does our average house use a week?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25920295"/>
              </p:ext>
            </p:extLst>
          </p:nvPr>
        </p:nvGraphicFramePr>
        <p:xfrm>
          <a:off x="6257924" y="1758723"/>
          <a:ext cx="6305551" cy="4153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280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How is this data useful?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err="1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UniWatt</a:t>
            </a:r>
            <a:r>
              <a:rPr lang="en-GB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 monitors appliances that typically </a:t>
            </a:r>
            <a:r>
              <a:rPr lang="en-GB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use up the most energy</a:t>
            </a:r>
          </a:p>
          <a:p>
            <a:pPr lvl="1"/>
            <a:r>
              <a:rPr lang="en-GB" sz="3600" dirty="0">
                <a:latin typeface="Dense" charset="0"/>
                <a:ea typeface="Dense" charset="0"/>
                <a:cs typeface="Dense" charset="0"/>
              </a:rPr>
              <a:t>A window left open overnight in winter will waste enough energy for a </a:t>
            </a:r>
            <a:r>
              <a:rPr lang="en-GB" sz="36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35-mile car trip</a:t>
            </a:r>
          </a:p>
          <a:p>
            <a:pPr lvl="1"/>
            <a:r>
              <a:rPr lang="en-GB" sz="3600" dirty="0">
                <a:latin typeface="Dense" charset="0"/>
                <a:ea typeface="Dense" charset="0"/>
                <a:cs typeface="Dense" charset="0"/>
              </a:rPr>
              <a:t>A single light being left on overnight over a year accounts for as much greenhouse gas used for </a:t>
            </a:r>
            <a:r>
              <a:rPr lang="en-GB" sz="36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a car to drive from Exeter to Brussels</a:t>
            </a:r>
          </a:p>
          <a:p>
            <a:pPr>
              <a:spcBef>
                <a:spcPts val="2200"/>
              </a:spcBef>
            </a:pPr>
            <a:r>
              <a:rPr lang="en-GB" sz="4000" dirty="0" err="1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UniWatt</a:t>
            </a:r>
            <a:r>
              <a:rPr lang="en-GB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 compiles user data on their energy usage to provide users a </a:t>
            </a:r>
            <a:r>
              <a:rPr lang="en-GB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benchmark to compare their energy usage </a:t>
            </a:r>
            <a:r>
              <a:rPr lang="en-GB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to. </a:t>
            </a:r>
            <a:endParaRPr lang="en-GB" dirty="0"/>
          </a:p>
          <a:p>
            <a:pPr lvl="1"/>
            <a:endParaRPr lang="en-GB" dirty="0"/>
          </a:p>
          <a:p>
            <a:pPr marL="128016" lvl="1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52450" y="6343650"/>
            <a:ext cx="10991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016" lvl="1" indent="0">
              <a:buNone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</a:rPr>
              <a:t>https://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</a:rPr>
              <a:t>www.environment.admin.cam.ac.uk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</a:rPr>
              <a:t>/facts-figures</a:t>
            </a:r>
          </a:p>
        </p:txBody>
      </p:sp>
    </p:spTree>
    <p:extLst>
      <p:ext uri="{BB962C8B-B14F-4D97-AF65-F5344CB8AC3E}">
        <p14:creationId xmlns:p14="http://schemas.microsoft.com/office/powerpoint/2010/main" val="43849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1629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0256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6414" y="1914856"/>
            <a:ext cx="96991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What is </a:t>
            </a:r>
            <a:r>
              <a:rPr lang="en-US" sz="15000" dirty="0" err="1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UniWatt</a:t>
            </a:r>
            <a:r>
              <a:rPr lang="en-US" sz="15000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46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0.84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1905000"/>
            <a:ext cx="5334000" cy="1066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41" y="-1913795"/>
            <a:ext cx="5342795" cy="10685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15" y="-1905335"/>
            <a:ext cx="5334335" cy="106686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66" y="-1905335"/>
            <a:ext cx="5359400" cy="107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t="21655" r="19864" b="21127"/>
          <a:stretch/>
        </p:blipFill>
        <p:spPr>
          <a:xfrm>
            <a:off x="4485410" y="333374"/>
            <a:ext cx="3249682" cy="6191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 t="21479" r="19864" b="21303"/>
          <a:stretch/>
        </p:blipFill>
        <p:spPr>
          <a:xfrm>
            <a:off x="4433023" y="307975"/>
            <a:ext cx="3302069" cy="619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82" y="-1963738"/>
            <a:ext cx="5367338" cy="10734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t="22262" r="21379" b="21555"/>
          <a:stretch/>
        </p:blipFill>
        <p:spPr>
          <a:xfrm>
            <a:off x="4409873" y="363803"/>
            <a:ext cx="3250477" cy="610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ense" charset="0"/>
                <a:ea typeface="Dense" charset="0"/>
                <a:cs typeface="Dense" charset="0"/>
              </a:rPr>
              <a:t>The Calculator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US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Simultaneously compare result 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with average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UoE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 students 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As well as average Exeter residents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US" sz="4000" dirty="0">
                <a:solidFill>
                  <a:srgbClr val="B81474"/>
                </a:solidFill>
                <a:latin typeface="Dense" charset="0"/>
                <a:ea typeface="Dense" charset="0"/>
                <a:cs typeface="Dense" charset="0"/>
              </a:rPr>
              <a:t>Relying on smart meter 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Dense" charset="0"/>
                <a:ea typeface="Dense" charset="0"/>
                <a:cs typeface="Dense" charset="0"/>
              </a:rPr>
              <a:t>to receive up-to date energy consumption in the house.</a:t>
            </a:r>
          </a:p>
        </p:txBody>
      </p:sp>
    </p:spTree>
    <p:extLst>
      <p:ext uri="{BB962C8B-B14F-4D97-AF65-F5344CB8AC3E}">
        <p14:creationId xmlns:p14="http://schemas.microsoft.com/office/powerpoint/2010/main" val="1549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</TotalTime>
  <Words>529</Words>
  <Application>Microsoft Office PowerPoint</Application>
  <PresentationFormat>Widescreen</PresentationFormat>
  <Paragraphs>59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Dense</vt:lpstr>
      <vt:lpstr>Calibri Light</vt:lpstr>
      <vt:lpstr>Arial</vt:lpstr>
      <vt:lpstr>Calibri</vt:lpstr>
      <vt:lpstr>Office Theme</vt:lpstr>
      <vt:lpstr>PowerPoint Presentation</vt:lpstr>
      <vt:lpstr>The Issue</vt:lpstr>
      <vt:lpstr>What does an average student home look like?</vt:lpstr>
      <vt:lpstr>How much energy does our average house use a week?</vt:lpstr>
      <vt:lpstr>How is this data useful?</vt:lpstr>
      <vt:lpstr>PowerPoint Presentation</vt:lpstr>
      <vt:lpstr>PowerPoint Presentation</vt:lpstr>
      <vt:lpstr>PowerPoint Presentation</vt:lpstr>
      <vt:lpstr>The Calculator</vt:lpstr>
      <vt:lpstr>The Calculator</vt:lpstr>
      <vt:lpstr>Transport</vt:lpstr>
      <vt:lpstr>Smart Meters</vt:lpstr>
      <vt:lpstr>Survey and Involvement</vt:lpstr>
      <vt:lpstr>Incentivising the App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 Watt</dc:title>
  <dc:creator>Farmer, Jessica</dc:creator>
  <cp:lastModifiedBy>Delvyn</cp:lastModifiedBy>
  <cp:revision>77</cp:revision>
  <dcterms:created xsi:type="dcterms:W3CDTF">2017-06-07T10:47:27Z</dcterms:created>
  <dcterms:modified xsi:type="dcterms:W3CDTF">2017-06-09T08:37:43Z</dcterms:modified>
</cp:coreProperties>
</file>