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2" r:id="rId3"/>
    <p:sldId id="257" r:id="rId4"/>
    <p:sldId id="263" r:id="rId5"/>
    <p:sldId id="259" r:id="rId6"/>
    <p:sldId id="258" r:id="rId7"/>
    <p:sldId id="270" r:id="rId8"/>
    <p:sldId id="273" r:id="rId9"/>
    <p:sldId id="260" r:id="rId10"/>
    <p:sldId id="265" r:id="rId11"/>
    <p:sldId id="271" r:id="rId12"/>
    <p:sldId id="274" r:id="rId13"/>
    <p:sldId id="268" r:id="rId14"/>
    <p:sldId id="27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E4E3"/>
    <a:srgbClr val="B7E4DE"/>
    <a:srgbClr val="74CE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62" autoAdjust="0"/>
    <p:restoredTop sz="94697"/>
  </p:normalViewPr>
  <p:slideViewPr>
    <p:cSldViewPr snapToGrid="0">
      <p:cViewPr>
        <p:scale>
          <a:sx n="88" d="100"/>
          <a:sy n="88" d="100"/>
        </p:scale>
        <p:origin x="1264" y="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A98AF-4AF4-374C-B6AB-26D1DDC90758}" type="datetimeFigureOut">
              <a:rPr lang="en-US" smtClean="0"/>
              <a:t>6/7/18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26440-8961-8241-A1B5-7A199827190A}" type="slidenum">
              <a:rPr lang="en-US" smtClean="0"/>
              <a:t>‹#›</a:t>
            </a:fld>
            <a:endParaRPr lang="en-US"/>
          </a:p>
        </p:txBody>
      </p:sp>
    </p:spTree>
    <p:extLst>
      <p:ext uri="{BB962C8B-B14F-4D97-AF65-F5344CB8AC3E}">
        <p14:creationId xmlns:p14="http://schemas.microsoft.com/office/powerpoint/2010/main" val="517686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26440-8961-8241-A1B5-7A199827190A}" type="slidenum">
              <a:rPr lang="en-US" smtClean="0"/>
              <a:t>1</a:t>
            </a:fld>
            <a:endParaRPr lang="en-US"/>
          </a:p>
        </p:txBody>
      </p:sp>
    </p:spTree>
    <p:extLst>
      <p:ext uri="{BB962C8B-B14F-4D97-AF65-F5344CB8AC3E}">
        <p14:creationId xmlns:p14="http://schemas.microsoft.com/office/powerpoint/2010/main" val="391911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According to the data and analytics company Global Data, t</a:t>
            </a:r>
            <a:r>
              <a:rPr lang="en-GB" sz="1200" kern="1200" dirty="0" smtClean="0">
                <a:solidFill>
                  <a:schemeClr val="tx1"/>
                </a:solidFill>
                <a:effectLst/>
                <a:latin typeface="+mn-lt"/>
                <a:ea typeface="+mn-ea"/>
                <a:cs typeface="+mn-cs"/>
              </a:rPr>
              <a:t>he greatest barrier to the uptake of insect protein is that consumers are simply unaware of its numerous benefits</a:t>
            </a:r>
            <a:r>
              <a:rPr lang="en-GB" sz="1200" kern="1200" baseline="0" dirty="0" smtClean="0">
                <a:solidFill>
                  <a:schemeClr val="tx1"/>
                </a:solidFill>
                <a:effectLst/>
                <a:latin typeface="+mn-lt"/>
                <a:ea typeface="+mn-ea"/>
                <a:cs typeface="+mn-cs"/>
              </a:rPr>
              <a:t> and were uncomfortable with the thought of eating insects.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126440-8961-8241-A1B5-7A199827190A}" type="slidenum">
              <a:rPr lang="en-US" smtClean="0"/>
              <a:t>10</a:t>
            </a:fld>
            <a:endParaRPr lang="en-US"/>
          </a:p>
        </p:txBody>
      </p:sp>
    </p:spTree>
    <p:extLst>
      <p:ext uri="{BB962C8B-B14F-4D97-AF65-F5344CB8AC3E}">
        <p14:creationId xmlns:p14="http://schemas.microsoft.com/office/powerpoint/2010/main" val="112437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Our</a:t>
            </a:r>
            <a:r>
              <a:rPr lang="en-GB" sz="1200" kern="1200" baseline="0" dirty="0" smtClean="0">
                <a:solidFill>
                  <a:schemeClr val="tx1"/>
                </a:solidFill>
                <a:effectLst/>
                <a:latin typeface="+mn-lt"/>
                <a:ea typeface="+mn-ea"/>
                <a:cs typeface="+mn-cs"/>
              </a:rPr>
              <a:t> results showed that in general, people were not willing to substitute their meat intake with insects. </a:t>
            </a:r>
          </a:p>
          <a:p>
            <a:r>
              <a:rPr lang="en-GB" sz="1200" kern="1200" baseline="0" dirty="0" smtClean="0">
                <a:solidFill>
                  <a:schemeClr val="tx1"/>
                </a:solidFill>
                <a:effectLst/>
                <a:latin typeface="+mn-lt"/>
                <a:ea typeface="+mn-ea"/>
                <a:cs typeface="+mn-cs"/>
              </a:rPr>
              <a:t>However, people were happier to consume them in a processed way. </a:t>
            </a:r>
          </a:p>
          <a:p>
            <a:r>
              <a:rPr lang="en-GB" sz="1200" kern="1200" baseline="0" dirty="0" smtClean="0">
                <a:solidFill>
                  <a:schemeClr val="tx1"/>
                </a:solidFill>
                <a:effectLst/>
                <a:latin typeface="+mn-lt"/>
                <a:ea typeface="+mn-ea"/>
                <a:cs typeface="+mn-cs"/>
              </a:rPr>
              <a:t>The main sigma to consuming insects as a form of meat substitute was based on their </a:t>
            </a:r>
            <a:r>
              <a:rPr lang="en-GB" sz="1200" kern="1200" baseline="0" dirty="0" err="1" smtClean="0">
                <a:solidFill>
                  <a:schemeClr val="tx1"/>
                </a:solidFill>
                <a:effectLst/>
                <a:latin typeface="+mn-lt"/>
                <a:ea typeface="+mn-ea"/>
                <a:cs typeface="+mn-cs"/>
              </a:rPr>
              <a:t>viual</a:t>
            </a:r>
            <a:r>
              <a:rPr lang="en-GB" sz="1200" kern="1200" baseline="0" dirty="0" smtClean="0">
                <a:solidFill>
                  <a:schemeClr val="tx1"/>
                </a:solidFill>
                <a:effectLst/>
                <a:latin typeface="+mn-lt"/>
                <a:ea typeface="+mn-ea"/>
                <a:cs typeface="+mn-cs"/>
              </a:rPr>
              <a:t> impact. </a:t>
            </a:r>
          </a:p>
        </p:txBody>
      </p:sp>
      <p:sp>
        <p:nvSpPr>
          <p:cNvPr id="4" name="Slide Number Placeholder 3"/>
          <p:cNvSpPr>
            <a:spLocks noGrp="1"/>
          </p:cNvSpPr>
          <p:nvPr>
            <p:ph type="sldNum" sz="quarter" idx="10"/>
          </p:nvPr>
        </p:nvSpPr>
        <p:spPr/>
        <p:txBody>
          <a:bodyPr/>
          <a:lstStyle/>
          <a:p>
            <a:fld id="{81126440-8961-8241-A1B5-7A199827190A}" type="slidenum">
              <a:rPr lang="en-US" smtClean="0"/>
              <a:t>11</a:t>
            </a:fld>
            <a:endParaRPr lang="en-US"/>
          </a:p>
        </p:txBody>
      </p:sp>
    </p:spTree>
    <p:extLst>
      <p:ext uri="{BB962C8B-B14F-4D97-AF65-F5344CB8AC3E}">
        <p14:creationId xmlns:p14="http://schemas.microsoft.com/office/powerpoint/2010/main" val="589019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Many products which contain red food colouring, are derived from </a:t>
            </a:r>
            <a:r>
              <a:rPr lang="en-GB" sz="1200" kern="1200" baseline="0" dirty="0" err="1" smtClean="0">
                <a:solidFill>
                  <a:schemeClr val="tx1"/>
                </a:solidFill>
                <a:effectLst/>
                <a:latin typeface="+mn-lt"/>
                <a:ea typeface="+mn-ea"/>
                <a:cs typeface="+mn-cs"/>
              </a:rPr>
              <a:t>carminic</a:t>
            </a:r>
            <a:r>
              <a:rPr lang="en-GB" sz="1200" kern="1200" baseline="0" dirty="0" smtClean="0">
                <a:solidFill>
                  <a:schemeClr val="tx1"/>
                </a:solidFill>
                <a:effectLst/>
                <a:latin typeface="+mn-lt"/>
                <a:ea typeface="+mn-ea"/>
                <a:cs typeface="+mn-cs"/>
              </a:rPr>
              <a:t> acid extracted from the female cochineal insects. </a:t>
            </a:r>
          </a:p>
          <a:p>
            <a:r>
              <a:rPr lang="en-GB" sz="1200" kern="1200" baseline="0" dirty="0" smtClean="0">
                <a:solidFill>
                  <a:schemeClr val="tx1"/>
                </a:solidFill>
                <a:effectLst/>
                <a:latin typeface="+mn-lt"/>
                <a:ea typeface="+mn-ea"/>
                <a:cs typeface="+mn-cs"/>
              </a:rPr>
              <a:t>These products are labelled as containing carmine.</a:t>
            </a:r>
          </a:p>
          <a:p>
            <a:r>
              <a:rPr lang="en-GB" sz="1200" kern="1200" baseline="0" dirty="0" smtClean="0">
                <a:solidFill>
                  <a:schemeClr val="tx1"/>
                </a:solidFill>
                <a:effectLst/>
                <a:latin typeface="+mn-lt"/>
                <a:ea typeface="+mn-ea"/>
                <a:cs typeface="+mn-cs"/>
              </a:rPr>
              <a:t>People that we surveyed were often unsure about eating insects and did not realise that so many products contained </a:t>
            </a:r>
            <a:r>
              <a:rPr lang="en-GB" sz="1200" kern="1200" baseline="0" dirty="0" err="1" smtClean="0">
                <a:solidFill>
                  <a:schemeClr val="tx1"/>
                </a:solidFill>
                <a:effectLst/>
                <a:latin typeface="+mn-lt"/>
                <a:ea typeface="+mn-ea"/>
                <a:cs typeface="+mn-cs"/>
              </a:rPr>
              <a:t>carminic</a:t>
            </a:r>
            <a:r>
              <a:rPr lang="en-GB" sz="1200" kern="1200" baseline="0" dirty="0" smtClean="0">
                <a:solidFill>
                  <a:schemeClr val="tx1"/>
                </a:solidFill>
                <a:effectLst/>
                <a:latin typeface="+mn-lt"/>
                <a:ea typeface="+mn-ea"/>
                <a:cs typeface="+mn-cs"/>
              </a:rPr>
              <a:t> acid. </a:t>
            </a:r>
          </a:p>
          <a:p>
            <a:r>
              <a:rPr lang="en-GB" sz="1200" kern="1200" baseline="0" dirty="0" smtClean="0">
                <a:solidFill>
                  <a:schemeClr val="tx1"/>
                </a:solidFill>
                <a:effectLst/>
                <a:latin typeface="+mn-lt"/>
                <a:ea typeface="+mn-ea"/>
                <a:cs typeface="+mn-cs"/>
              </a:rPr>
              <a:t>Reasons for this include:</a:t>
            </a:r>
          </a:p>
          <a:p>
            <a:pPr marL="171450" indent="-171450">
              <a:buFont typeface="Arial" charset="0"/>
              <a:buChar char="•"/>
            </a:pPr>
            <a:r>
              <a:rPr lang="en-GB" sz="1200" kern="1200" baseline="0" dirty="0" smtClean="0">
                <a:solidFill>
                  <a:schemeClr val="tx1"/>
                </a:solidFill>
                <a:effectLst/>
                <a:latin typeface="+mn-lt"/>
                <a:ea typeface="+mn-ea"/>
                <a:cs typeface="+mn-cs"/>
              </a:rPr>
              <a:t>Visual uncertainty</a:t>
            </a:r>
          </a:p>
          <a:p>
            <a:pPr marL="171450" indent="-171450">
              <a:buFont typeface="Arial" charset="0"/>
              <a:buChar char="•"/>
            </a:pPr>
            <a:r>
              <a:rPr lang="en-GB" sz="1200" kern="1200" baseline="0" dirty="0" smtClean="0">
                <a:solidFill>
                  <a:schemeClr val="tx1"/>
                </a:solidFill>
                <a:effectLst/>
                <a:latin typeface="+mn-lt"/>
                <a:ea typeface="+mn-ea"/>
                <a:cs typeface="+mn-cs"/>
              </a:rPr>
              <a:t>Don</a:t>
            </a:r>
            <a:r>
              <a:rPr lang="mr-IN" sz="1200" kern="1200" baseline="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t like the idea of eating insects because of the recognition of them as gross and disgusting </a:t>
            </a:r>
          </a:p>
          <a:p>
            <a:pPr marL="171450" indent="-171450">
              <a:buFont typeface="Arial" charset="0"/>
              <a:buChar char="•"/>
            </a:pPr>
            <a:r>
              <a:rPr lang="en-GB" sz="1200" kern="1200" baseline="0" dirty="0" smtClean="0">
                <a:solidFill>
                  <a:schemeClr val="tx1"/>
                </a:solidFill>
                <a:effectLst/>
                <a:latin typeface="+mn-lt"/>
                <a:ea typeface="+mn-ea"/>
                <a:cs typeface="+mn-cs"/>
              </a:rPr>
              <a:t>Afraid of insects </a:t>
            </a:r>
            <a:r>
              <a:rPr lang="mr-IN" sz="1200" kern="1200" baseline="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would not want to eat them</a:t>
            </a:r>
          </a:p>
          <a:p>
            <a:pPr marL="171450" indent="-171450">
              <a:buFont typeface="Arial" charset="0"/>
              <a:buChar char="•"/>
            </a:pPr>
            <a:endParaRPr lang="en-GB" sz="1200" kern="1200" baseline="0" dirty="0" smtClean="0">
              <a:solidFill>
                <a:schemeClr val="tx1"/>
              </a:solidFill>
              <a:effectLst/>
              <a:latin typeface="+mn-lt"/>
              <a:ea typeface="+mn-ea"/>
              <a:cs typeface="+mn-cs"/>
            </a:endParaRPr>
          </a:p>
          <a:p>
            <a:pPr marL="171450" indent="-171450">
              <a:buFont typeface="Arial" charset="0"/>
              <a:buChar char="•"/>
            </a:pPr>
            <a:endParaRPr lang="en-GB" sz="1200" kern="1200" baseline="0" dirty="0" smtClean="0">
              <a:solidFill>
                <a:schemeClr val="tx1"/>
              </a:solidFill>
              <a:effectLst/>
              <a:latin typeface="+mn-lt"/>
              <a:ea typeface="+mn-ea"/>
              <a:cs typeface="+mn-cs"/>
            </a:endParaRPr>
          </a:p>
          <a:p>
            <a:pPr marL="171450" indent="-171450">
              <a:buFont typeface="Arial" charset="0"/>
              <a:buChar char="•"/>
            </a:pPr>
            <a:endParaRPr lang="en-GB" sz="1200" kern="1200" baseline="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126440-8961-8241-A1B5-7A199827190A}" type="slidenum">
              <a:rPr lang="en-US" smtClean="0"/>
              <a:t>12</a:t>
            </a:fld>
            <a:endParaRPr lang="en-US"/>
          </a:p>
        </p:txBody>
      </p:sp>
    </p:spTree>
    <p:extLst>
      <p:ext uri="{BB962C8B-B14F-4D97-AF65-F5344CB8AC3E}">
        <p14:creationId xmlns:p14="http://schemas.microsoft.com/office/powerpoint/2010/main" val="434858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26440-8961-8241-A1B5-7A199827190A}" type="slidenum">
              <a:rPr lang="en-US" smtClean="0"/>
              <a:t>13</a:t>
            </a:fld>
            <a:endParaRPr lang="en-US"/>
          </a:p>
        </p:txBody>
      </p:sp>
    </p:spTree>
    <p:extLst>
      <p:ext uri="{BB962C8B-B14F-4D97-AF65-F5344CB8AC3E}">
        <p14:creationId xmlns:p14="http://schemas.microsoft.com/office/powerpoint/2010/main" val="1065656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Having</a:t>
            </a:r>
            <a:r>
              <a:rPr lang="en-GB" sz="1200" kern="1200" baseline="0" dirty="0" smtClean="0">
                <a:solidFill>
                  <a:schemeClr val="tx1"/>
                </a:solidFill>
                <a:effectLst/>
                <a:latin typeface="+mn-lt"/>
                <a:ea typeface="+mn-ea"/>
                <a:cs typeface="+mn-cs"/>
              </a:rPr>
              <a:t> said that, historical case studies show that society and culture will adapt</a:t>
            </a:r>
          </a:p>
          <a:p>
            <a:r>
              <a:rPr lang="en-GB" sz="1200" kern="1200" baseline="0" dirty="0" smtClean="0">
                <a:solidFill>
                  <a:schemeClr val="tx1"/>
                </a:solidFill>
                <a:effectLst/>
                <a:latin typeface="+mn-lt"/>
                <a:ea typeface="+mn-ea"/>
                <a:cs typeface="+mn-cs"/>
              </a:rPr>
              <a:t>This was a view confirmed in our results as people said that while they may not wish to change at present, in the future, with effective advertisement and social-cultural appropriation, they may adapt. </a:t>
            </a:r>
          </a:p>
          <a:p>
            <a:r>
              <a:rPr lang="en-GB" sz="1200" kern="1200" baseline="0" dirty="0" smtClean="0">
                <a:solidFill>
                  <a:schemeClr val="tx1"/>
                </a:solidFill>
                <a:effectLst/>
                <a:latin typeface="+mn-lt"/>
                <a:ea typeface="+mn-ea"/>
                <a:cs typeface="+mn-cs"/>
              </a:rPr>
              <a:t>With insects in particular, we found that people needed to overcome the idea of eating an insect, and although many said they would not eat insects at they moment, they may change their mind in the future, particularly if it was necessary to do so.</a:t>
            </a:r>
          </a:p>
          <a:p>
            <a:r>
              <a:rPr lang="en-GB" sz="1200" kern="1200" baseline="0" dirty="0" smtClean="0">
                <a:solidFill>
                  <a:schemeClr val="tx1"/>
                </a:solidFill>
                <a:effectLst/>
                <a:latin typeface="+mn-lt"/>
                <a:ea typeface="+mn-ea"/>
                <a:cs typeface="+mn-cs"/>
              </a:rPr>
              <a:t>Our earlier diagram of ‘would you eat insects in a processed way’ confirms this as half of the people we surveyed either agreed or strongly agreed. </a:t>
            </a:r>
          </a:p>
        </p:txBody>
      </p:sp>
      <p:sp>
        <p:nvSpPr>
          <p:cNvPr id="4" name="Slide Number Placeholder 3"/>
          <p:cNvSpPr>
            <a:spLocks noGrp="1"/>
          </p:cNvSpPr>
          <p:nvPr>
            <p:ph type="sldNum" sz="quarter" idx="10"/>
          </p:nvPr>
        </p:nvSpPr>
        <p:spPr/>
        <p:txBody>
          <a:bodyPr/>
          <a:lstStyle/>
          <a:p>
            <a:fld id="{81126440-8961-8241-A1B5-7A199827190A}" type="slidenum">
              <a:rPr lang="en-US" smtClean="0"/>
              <a:t>14</a:t>
            </a:fld>
            <a:endParaRPr lang="en-US"/>
          </a:p>
        </p:txBody>
      </p:sp>
    </p:spTree>
    <p:extLst>
      <p:ext uri="{BB962C8B-B14F-4D97-AF65-F5344CB8AC3E}">
        <p14:creationId xmlns:p14="http://schemas.microsoft.com/office/powerpoint/2010/main" val="1259950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Increasing</a:t>
            </a:r>
            <a:r>
              <a:rPr lang="en-US" baseline="0" dirty="0" smtClean="0"/>
              <a:t> population growth is estimated to reach 9 billion by 2050, resulting in additional demand globally.</a:t>
            </a:r>
            <a:endParaRPr lang="en-US" i="0" baseline="0" dirty="0" smtClean="0"/>
          </a:p>
          <a:p>
            <a:r>
              <a:rPr lang="en-US" i="0" baseline="0" dirty="0" smtClean="0"/>
              <a:t>Conventional animal protein sources including beef, pork, and chicken may be insufficient to meet this need, subsequently opening the door to alternative food sources. </a:t>
            </a:r>
          </a:p>
          <a:p>
            <a:r>
              <a:rPr lang="en-US" i="0" baseline="0" dirty="0" smtClean="0"/>
              <a:t>To this extent, food sustainability can be defined as being about </a:t>
            </a:r>
            <a:r>
              <a:rPr lang="en-GB" sz="1200" i="0" kern="1200" dirty="0" smtClean="0">
                <a:solidFill>
                  <a:schemeClr val="tx1"/>
                </a:solidFill>
                <a:effectLst/>
                <a:latin typeface="+mn-lt"/>
                <a:ea typeface="+mn-ea"/>
                <a:cs typeface="+mn-cs"/>
              </a:rPr>
              <a:t>culture, education, health, equity and respect for the planet we live in,</a:t>
            </a:r>
            <a:r>
              <a:rPr lang="en-GB" sz="1200" i="0" kern="1200" baseline="0" dirty="0" smtClean="0">
                <a:solidFill>
                  <a:schemeClr val="tx1"/>
                </a:solidFill>
                <a:effectLst/>
                <a:latin typeface="+mn-lt"/>
                <a:ea typeface="+mn-ea"/>
                <a:cs typeface="+mn-cs"/>
              </a:rPr>
              <a:t> according to </a:t>
            </a:r>
            <a:r>
              <a:rPr lang="en-GB" sz="1200" i="0" kern="1200" dirty="0" smtClean="0">
                <a:solidFill>
                  <a:schemeClr val="tx1"/>
                </a:solidFill>
                <a:effectLst/>
                <a:latin typeface="+mn-lt"/>
                <a:ea typeface="+mn-ea"/>
                <a:cs typeface="+mn-cs"/>
              </a:rPr>
              <a:t>the Barilla Centre for Food &amp; Nutrition Foundation.</a:t>
            </a:r>
            <a:r>
              <a:rPr lang="en-GB" sz="1200" i="0" kern="1200" baseline="0" dirty="0" smtClean="0">
                <a:solidFill>
                  <a:schemeClr val="tx1"/>
                </a:solidFill>
                <a:effectLst/>
                <a:latin typeface="+mn-lt"/>
                <a:ea typeface="+mn-ea"/>
                <a:cs typeface="+mn-cs"/>
              </a:rPr>
              <a:t> </a:t>
            </a:r>
          </a:p>
          <a:p>
            <a:endParaRPr lang="en-US" i="0" baseline="0" dirty="0" smtClean="0"/>
          </a:p>
        </p:txBody>
      </p:sp>
      <p:sp>
        <p:nvSpPr>
          <p:cNvPr id="4" name="Slide Number Placeholder 3"/>
          <p:cNvSpPr>
            <a:spLocks noGrp="1"/>
          </p:cNvSpPr>
          <p:nvPr>
            <p:ph type="sldNum" sz="quarter" idx="10"/>
          </p:nvPr>
        </p:nvSpPr>
        <p:spPr/>
        <p:txBody>
          <a:bodyPr/>
          <a:lstStyle/>
          <a:p>
            <a:fld id="{81126440-8961-8241-A1B5-7A199827190A}" type="slidenum">
              <a:rPr lang="en-US" smtClean="0"/>
              <a:t>2</a:t>
            </a:fld>
            <a:endParaRPr lang="en-US"/>
          </a:p>
        </p:txBody>
      </p:sp>
    </p:spTree>
    <p:extLst>
      <p:ext uri="{BB962C8B-B14F-4D97-AF65-F5344CB8AC3E}">
        <p14:creationId xmlns:p14="http://schemas.microsoft.com/office/powerpoint/2010/main" val="679151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Increasing</a:t>
            </a:r>
            <a:r>
              <a:rPr lang="en-US" baseline="0" dirty="0" smtClean="0"/>
              <a:t> population growth is estimated to reach 9 billion by 2050, resulting in additional demand globally.</a:t>
            </a:r>
            <a:endParaRPr lang="en-US" i="0" baseline="0" dirty="0" smtClean="0"/>
          </a:p>
          <a:p>
            <a:r>
              <a:rPr lang="en-US" i="0" baseline="0" dirty="0" smtClean="0"/>
              <a:t>Conventional animal protein sources including beef, pork, and chicken may be insufficient to meet this need, subsequently opening the door to alternative food sources. </a:t>
            </a:r>
          </a:p>
          <a:p>
            <a:r>
              <a:rPr lang="en-US" i="0" baseline="0" dirty="0" smtClean="0"/>
              <a:t>To this extent, food sustainability can be defined as being about </a:t>
            </a:r>
            <a:r>
              <a:rPr lang="en-GB" sz="1200" i="0" kern="1200" dirty="0" smtClean="0">
                <a:solidFill>
                  <a:schemeClr val="tx1"/>
                </a:solidFill>
                <a:effectLst/>
                <a:latin typeface="+mn-lt"/>
                <a:ea typeface="+mn-ea"/>
                <a:cs typeface="+mn-cs"/>
              </a:rPr>
              <a:t>culture, education, health, equity and respect for the planet we live in,</a:t>
            </a:r>
            <a:r>
              <a:rPr lang="en-GB" sz="1200" i="0" kern="1200" baseline="0" dirty="0" smtClean="0">
                <a:solidFill>
                  <a:schemeClr val="tx1"/>
                </a:solidFill>
                <a:effectLst/>
                <a:latin typeface="+mn-lt"/>
                <a:ea typeface="+mn-ea"/>
                <a:cs typeface="+mn-cs"/>
              </a:rPr>
              <a:t> according to </a:t>
            </a:r>
            <a:r>
              <a:rPr lang="en-GB" sz="1200" i="0" kern="1200" dirty="0" smtClean="0">
                <a:solidFill>
                  <a:schemeClr val="tx1"/>
                </a:solidFill>
                <a:effectLst/>
                <a:latin typeface="+mn-lt"/>
                <a:ea typeface="+mn-ea"/>
                <a:cs typeface="+mn-cs"/>
              </a:rPr>
              <a:t>the Barilla Centre for Food &amp; Nutrition Foundation.</a:t>
            </a:r>
            <a:r>
              <a:rPr lang="en-GB" sz="1200" i="0" kern="1200" baseline="0" dirty="0" smtClean="0">
                <a:solidFill>
                  <a:schemeClr val="tx1"/>
                </a:solidFill>
                <a:effectLst/>
                <a:latin typeface="+mn-lt"/>
                <a:ea typeface="+mn-ea"/>
                <a:cs typeface="+mn-cs"/>
              </a:rPr>
              <a:t> </a:t>
            </a:r>
          </a:p>
          <a:p>
            <a:endParaRPr lang="en-US" i="0" baseline="0" dirty="0" smtClean="0"/>
          </a:p>
        </p:txBody>
      </p:sp>
      <p:sp>
        <p:nvSpPr>
          <p:cNvPr id="4" name="Slide Number Placeholder 3"/>
          <p:cNvSpPr>
            <a:spLocks noGrp="1"/>
          </p:cNvSpPr>
          <p:nvPr>
            <p:ph type="sldNum" sz="quarter" idx="10"/>
          </p:nvPr>
        </p:nvSpPr>
        <p:spPr/>
        <p:txBody>
          <a:bodyPr/>
          <a:lstStyle/>
          <a:p>
            <a:fld id="{81126440-8961-8241-A1B5-7A199827190A}" type="slidenum">
              <a:rPr lang="en-US" smtClean="0"/>
              <a:t>3</a:t>
            </a:fld>
            <a:endParaRPr lang="en-US"/>
          </a:p>
        </p:txBody>
      </p:sp>
    </p:spTree>
    <p:extLst>
      <p:ext uri="{BB962C8B-B14F-4D97-AF65-F5344CB8AC3E}">
        <p14:creationId xmlns:p14="http://schemas.microsoft.com/office/powerpoint/2010/main" val="1494173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Meat production in its current format is unsustainable </a:t>
            </a:r>
            <a:r>
              <a:rPr lang="mr-IN" baseline="0" dirty="0" smtClean="0"/>
              <a:t>–</a:t>
            </a:r>
            <a:r>
              <a:rPr lang="en-US" baseline="0" dirty="0" smtClean="0"/>
              <a:t> see above.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Possible solutions regarding these issues could be resolved with the development of futuristic foods, namely cultured lab meat and insects. </a:t>
            </a:r>
            <a:endParaRPr lang="en-US" dirty="0"/>
          </a:p>
        </p:txBody>
      </p:sp>
      <p:sp>
        <p:nvSpPr>
          <p:cNvPr id="4" name="Slide Number Placeholder 3"/>
          <p:cNvSpPr>
            <a:spLocks noGrp="1"/>
          </p:cNvSpPr>
          <p:nvPr>
            <p:ph type="sldNum" sz="quarter" idx="10"/>
          </p:nvPr>
        </p:nvSpPr>
        <p:spPr/>
        <p:txBody>
          <a:bodyPr/>
          <a:lstStyle/>
          <a:p>
            <a:fld id="{81126440-8961-8241-A1B5-7A199827190A}" type="slidenum">
              <a:rPr lang="en-US" smtClean="0"/>
              <a:t>4</a:t>
            </a:fld>
            <a:endParaRPr lang="en-US"/>
          </a:p>
        </p:txBody>
      </p:sp>
    </p:spTree>
    <p:extLst>
      <p:ext uri="{BB962C8B-B14F-4D97-AF65-F5344CB8AC3E}">
        <p14:creationId xmlns:p14="http://schemas.microsoft.com/office/powerpoint/2010/main" val="1383033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far very few studies have focused on consumer reactions</a:t>
            </a:r>
            <a:r>
              <a:rPr lang="en-US" baseline="0" dirty="0" smtClean="0"/>
              <a:t> and their likelihood of accepting or rejecting cultured meat. </a:t>
            </a:r>
          </a:p>
          <a:p>
            <a:r>
              <a:rPr lang="en-US" baseline="0" dirty="0" smtClean="0"/>
              <a:t>A study conducted by Hopkins and Dacey discovered an overview of potential objectives to cultured meat; including worry about unknown dangers and effects on human consumption.</a:t>
            </a:r>
          </a:p>
          <a:p>
            <a:r>
              <a:rPr lang="en-US" baseline="0" dirty="0" smtClean="0"/>
              <a:t>Despite these hesitations a internet poll by the Guardian in 2013 after the public unveiling of the cultured hamburger, revealed that 2/3 of UK participants expressed interest in trying cultured meat.</a:t>
            </a:r>
          </a:p>
          <a:p>
            <a:r>
              <a:rPr lang="en-US" baseline="0" dirty="0" smtClean="0"/>
              <a:t>The disparity between these two studies shows that consumers hesitate when expressing rejection or acceptance of cultured meat. This has encouraged our study of how consumers make sense of this new technology and its end products. </a:t>
            </a:r>
          </a:p>
          <a:p>
            <a:r>
              <a:rPr lang="en-US" baseline="0" dirty="0" smtClean="0"/>
              <a:t>Discuss survey. </a:t>
            </a:r>
            <a:endParaRPr lang="en-US" dirty="0"/>
          </a:p>
        </p:txBody>
      </p:sp>
      <p:sp>
        <p:nvSpPr>
          <p:cNvPr id="4" name="Slide Number Placeholder 3"/>
          <p:cNvSpPr>
            <a:spLocks noGrp="1"/>
          </p:cNvSpPr>
          <p:nvPr>
            <p:ph type="sldNum" sz="quarter" idx="10"/>
          </p:nvPr>
        </p:nvSpPr>
        <p:spPr/>
        <p:txBody>
          <a:bodyPr/>
          <a:lstStyle/>
          <a:p>
            <a:fld id="{81126440-8961-8241-A1B5-7A199827190A}" type="slidenum">
              <a:rPr lang="en-US" smtClean="0"/>
              <a:t>5</a:t>
            </a:fld>
            <a:endParaRPr lang="en-US"/>
          </a:p>
        </p:txBody>
      </p:sp>
    </p:spTree>
    <p:extLst>
      <p:ext uri="{BB962C8B-B14F-4D97-AF65-F5344CB8AC3E}">
        <p14:creationId xmlns:p14="http://schemas.microsoft.com/office/powerpoint/2010/main" val="61412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a:t>
            </a:r>
            <a:r>
              <a:rPr lang="en-US" baseline="0" dirty="0" smtClean="0"/>
              <a:t> shows that many consumers in Western countries may have already changed their meat consumption habits in the last decade or may still intend to do so in the near future. </a:t>
            </a:r>
          </a:p>
          <a:p>
            <a:r>
              <a:rPr lang="en-US" baseline="0" dirty="0" smtClean="0"/>
              <a:t>Possible reasons are the consecutive meat safety crisis of the mid-90s, followed by the more recent debates about the health and sustainability consequences of meat production and consumption.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According to the Food and Agriculture: future of sustainability report, our </a:t>
            </a:r>
            <a:r>
              <a:rPr lang="en-GB" sz="1200" i="0" kern="1200" dirty="0" smtClean="0">
                <a:solidFill>
                  <a:schemeClr val="tx1"/>
                </a:solidFill>
                <a:effectLst/>
                <a:latin typeface="+mn-lt"/>
                <a:ea typeface="+mn-ea"/>
                <a:cs typeface="+mn-cs"/>
              </a:rPr>
              <a:t>population trajectory means that from now to 2030, the world will need to build the equivalent of a city of one million people in developing countries, every five days! </a:t>
            </a:r>
          </a:p>
        </p:txBody>
      </p:sp>
      <p:sp>
        <p:nvSpPr>
          <p:cNvPr id="4" name="Slide Number Placeholder 3"/>
          <p:cNvSpPr>
            <a:spLocks noGrp="1"/>
          </p:cNvSpPr>
          <p:nvPr>
            <p:ph type="sldNum" sz="quarter" idx="10"/>
          </p:nvPr>
        </p:nvSpPr>
        <p:spPr/>
        <p:txBody>
          <a:bodyPr/>
          <a:lstStyle/>
          <a:p>
            <a:fld id="{81126440-8961-8241-A1B5-7A199827190A}" type="slidenum">
              <a:rPr lang="en-US" smtClean="0"/>
              <a:t>6</a:t>
            </a:fld>
            <a:endParaRPr lang="en-US"/>
          </a:p>
        </p:txBody>
      </p:sp>
    </p:spTree>
    <p:extLst>
      <p:ext uri="{BB962C8B-B14F-4D97-AF65-F5344CB8AC3E}">
        <p14:creationId xmlns:p14="http://schemas.microsoft.com/office/powerpoint/2010/main" val="1304936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kern="1200" baseline="0" dirty="0" smtClean="0">
                <a:solidFill>
                  <a:schemeClr val="tx1"/>
                </a:solidFill>
                <a:effectLst/>
                <a:latin typeface="+mn-lt"/>
                <a:ea typeface="+mn-ea"/>
                <a:cs typeface="+mn-cs"/>
              </a:rPr>
              <a:t>In general, people thought that lab meat is being grown due to the unsustainable current model </a:t>
            </a:r>
            <a:r>
              <a:rPr lang="mr-IN" sz="1200" i="0" kern="1200" baseline="0" dirty="0" smtClean="0">
                <a:solidFill>
                  <a:schemeClr val="tx1"/>
                </a:solidFill>
                <a:effectLst/>
                <a:latin typeface="+mn-lt"/>
                <a:ea typeface="+mn-ea"/>
                <a:cs typeface="+mn-cs"/>
              </a:rPr>
              <a:t>–</a:t>
            </a:r>
            <a:r>
              <a:rPr lang="en-GB" sz="1200" i="0" kern="1200" baseline="0" dirty="0" smtClean="0">
                <a:solidFill>
                  <a:schemeClr val="tx1"/>
                </a:solidFill>
                <a:effectLst/>
                <a:latin typeface="+mn-lt"/>
                <a:ea typeface="+mn-ea"/>
                <a:cs typeface="+mn-cs"/>
              </a:rPr>
              <a:t> methane being released into the atmosphere (environment) and issues with demand.</a:t>
            </a:r>
          </a:p>
          <a:p>
            <a:r>
              <a:rPr lang="en-GB" sz="1200" i="0" kern="1200" baseline="0" dirty="0" smtClean="0">
                <a:solidFill>
                  <a:schemeClr val="tx1"/>
                </a:solidFill>
                <a:effectLst/>
                <a:latin typeface="+mn-lt"/>
                <a:ea typeface="+mn-ea"/>
                <a:cs typeface="+mn-cs"/>
              </a:rPr>
              <a:t>There was the view that lab meat was being produced for profit reasons to reduce cost, as well as for convenience and to absolve health issues.</a:t>
            </a:r>
          </a:p>
        </p:txBody>
      </p:sp>
      <p:sp>
        <p:nvSpPr>
          <p:cNvPr id="4" name="Slide Number Placeholder 3"/>
          <p:cNvSpPr>
            <a:spLocks noGrp="1"/>
          </p:cNvSpPr>
          <p:nvPr>
            <p:ph type="sldNum" sz="quarter" idx="10"/>
          </p:nvPr>
        </p:nvSpPr>
        <p:spPr/>
        <p:txBody>
          <a:bodyPr/>
          <a:lstStyle/>
          <a:p>
            <a:fld id="{81126440-8961-8241-A1B5-7A199827190A}" type="slidenum">
              <a:rPr lang="en-US" smtClean="0"/>
              <a:t>7</a:t>
            </a:fld>
            <a:endParaRPr lang="en-US"/>
          </a:p>
        </p:txBody>
      </p:sp>
    </p:spTree>
    <p:extLst>
      <p:ext uri="{BB962C8B-B14F-4D97-AF65-F5344CB8AC3E}">
        <p14:creationId xmlns:p14="http://schemas.microsoft.com/office/powerpoint/2010/main" val="1497849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kern="1200" dirty="0" smtClean="0">
                <a:solidFill>
                  <a:schemeClr val="tx1"/>
                </a:solidFill>
                <a:effectLst/>
                <a:latin typeface="+mn-lt"/>
                <a:ea typeface="+mn-ea"/>
                <a:cs typeface="+mn-cs"/>
              </a:rPr>
              <a:t>Less</a:t>
            </a:r>
            <a:r>
              <a:rPr lang="en-GB" sz="1200" i="0" kern="1200" baseline="0" dirty="0" smtClean="0">
                <a:solidFill>
                  <a:schemeClr val="tx1"/>
                </a:solidFill>
                <a:effectLst/>
                <a:latin typeface="+mn-lt"/>
                <a:ea typeface="+mn-ea"/>
                <a:cs typeface="+mn-cs"/>
              </a:rPr>
              <a:t> for environmental sustainability </a:t>
            </a:r>
          </a:p>
          <a:p>
            <a:r>
              <a:rPr lang="en-GB" sz="1200" i="0" kern="1200" baseline="0" dirty="0" smtClean="0">
                <a:solidFill>
                  <a:schemeClr val="tx1"/>
                </a:solidFill>
                <a:effectLst/>
                <a:latin typeface="+mn-lt"/>
                <a:ea typeface="+mn-ea"/>
                <a:cs typeface="+mn-cs"/>
              </a:rPr>
              <a:t>Focus on cost, consumption, productivity </a:t>
            </a:r>
          </a:p>
          <a:p>
            <a:r>
              <a:rPr lang="en-GB" sz="1200" i="0" kern="1200" baseline="0" dirty="0" smtClean="0">
                <a:solidFill>
                  <a:schemeClr val="tx1"/>
                </a:solidFill>
                <a:effectLst/>
                <a:latin typeface="+mn-lt"/>
                <a:ea typeface="+mn-ea"/>
                <a:cs typeface="+mn-cs"/>
              </a:rPr>
              <a:t>Results show that of the people surveyed, the Asian community were more willing to substitute their meat consumption with lab meat, rather than reducing meat from their diet. </a:t>
            </a:r>
            <a:endParaRPr lang="en-GB"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126440-8961-8241-A1B5-7A199827190A}" type="slidenum">
              <a:rPr lang="en-US" smtClean="0"/>
              <a:t>8</a:t>
            </a:fld>
            <a:endParaRPr lang="en-US"/>
          </a:p>
        </p:txBody>
      </p:sp>
    </p:spTree>
    <p:extLst>
      <p:ext uri="{BB962C8B-B14F-4D97-AF65-F5344CB8AC3E}">
        <p14:creationId xmlns:p14="http://schemas.microsoft.com/office/powerpoint/2010/main" val="719389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Edible insects show great potential as an environmentally friendly choice for future food systems.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Insect Cook Book (</a:t>
            </a:r>
            <a:r>
              <a:rPr lang="en-GB" sz="1200" b="0" i="0" u="none" strike="noStrike" kern="1200" dirty="0" smtClean="0">
                <a:solidFill>
                  <a:schemeClr val="tx1"/>
                </a:solidFill>
                <a:effectLst/>
                <a:latin typeface="+mn-lt"/>
                <a:ea typeface="+mn-ea"/>
                <a:cs typeface="+mn-cs"/>
              </a:rPr>
              <a:t>Arnold van Huis et al.)</a:t>
            </a:r>
            <a:r>
              <a:rPr lang="en-GB" sz="1200" b="0" i="0" u="none" strike="noStrike"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focuses on food for a sustainable planet, arguing that i</a:t>
            </a:r>
            <a:r>
              <a:rPr lang="en-GB" sz="1200" kern="1200" dirty="0" smtClean="0">
                <a:solidFill>
                  <a:schemeClr val="tx1"/>
                </a:solidFill>
                <a:effectLst/>
                <a:latin typeface="+mn-lt"/>
                <a:ea typeface="+mn-ea"/>
                <a:cs typeface="+mn-cs"/>
              </a:rPr>
              <a:t>nsects</a:t>
            </a:r>
            <a:r>
              <a:rPr lang="en-GB" sz="1200" kern="1200" baseline="0" dirty="0" smtClean="0">
                <a:solidFill>
                  <a:schemeClr val="tx1"/>
                </a:solidFill>
                <a:effectLst/>
                <a:latin typeface="+mn-lt"/>
                <a:ea typeface="+mn-ea"/>
                <a:cs typeface="+mn-cs"/>
              </a:rPr>
              <a:t> can be</a:t>
            </a:r>
            <a:r>
              <a:rPr lang="en-GB" sz="1200" kern="1200" dirty="0" smtClean="0">
                <a:solidFill>
                  <a:schemeClr val="tx1"/>
                </a:solidFill>
                <a:effectLst/>
                <a:latin typeface="+mn-lt"/>
                <a:ea typeface="+mn-ea"/>
                <a:cs typeface="+mn-cs"/>
              </a:rPr>
              <a:t> found in all our food crops, despite farmers attempts</a:t>
            </a:r>
            <a:r>
              <a:rPr lang="en-GB" sz="1200" kern="1200" baseline="0" dirty="0" smtClean="0">
                <a:solidFill>
                  <a:schemeClr val="tx1"/>
                </a:solidFill>
                <a:effectLst/>
                <a:latin typeface="+mn-lt"/>
                <a:ea typeface="+mn-ea"/>
                <a:cs typeface="+mn-cs"/>
              </a:rPr>
              <a:t> to </a:t>
            </a:r>
            <a:r>
              <a:rPr lang="en-GB" sz="1200" kern="1200" dirty="0" smtClean="0">
                <a:solidFill>
                  <a:schemeClr val="tx1"/>
                </a:solidFill>
                <a:effectLst/>
                <a:latin typeface="+mn-lt"/>
                <a:ea typeface="+mn-ea"/>
                <a:cs typeface="+mn-cs"/>
              </a:rPr>
              <a:t>protect them. At harvest time, the best apples are sent to markets and shops, and lesser-quality apples are used to produce apple juice and applesauce. Apples</a:t>
            </a:r>
            <a:r>
              <a:rPr lang="en-GB" sz="1200" kern="1200" baseline="0" dirty="0" smtClean="0">
                <a:solidFill>
                  <a:schemeClr val="tx1"/>
                </a:solidFill>
                <a:effectLst/>
                <a:latin typeface="+mn-lt"/>
                <a:ea typeface="+mn-ea"/>
                <a:cs typeface="+mn-cs"/>
              </a:rPr>
              <a:t> often </a:t>
            </a:r>
            <a:r>
              <a:rPr lang="en-GB" sz="1200" kern="1200" dirty="0" smtClean="0">
                <a:solidFill>
                  <a:schemeClr val="tx1"/>
                </a:solidFill>
                <a:effectLst/>
                <a:latin typeface="+mn-lt"/>
                <a:ea typeface="+mn-ea"/>
                <a:cs typeface="+mn-cs"/>
              </a:rPr>
              <a:t>have an insect or two in them—and these just get ground up along with the apples and become part of the applesauce and juice. Similar</a:t>
            </a:r>
            <a:r>
              <a:rPr lang="en-GB" sz="1200" kern="1200" baseline="0" dirty="0" smtClean="0">
                <a:solidFill>
                  <a:schemeClr val="tx1"/>
                </a:solidFill>
                <a:effectLst/>
                <a:latin typeface="+mn-lt"/>
                <a:ea typeface="+mn-ea"/>
                <a:cs typeface="+mn-cs"/>
              </a:rPr>
              <a:t> processes occur in </a:t>
            </a:r>
            <a:r>
              <a:rPr lang="en-GB" sz="1200" kern="1200" dirty="0" smtClean="0">
                <a:solidFill>
                  <a:schemeClr val="tx1"/>
                </a:solidFill>
                <a:effectLst/>
                <a:latin typeface="+mn-lt"/>
                <a:ea typeface="+mn-ea"/>
                <a:cs typeface="+mn-cs"/>
              </a:rPr>
              <a:t>tomatoes and ketchup, grains and bread</a:t>
            </a:r>
            <a:r>
              <a:rPr lang="en-GB" sz="1200" kern="1200" baseline="0" dirty="0" smtClean="0">
                <a:solidFill>
                  <a:schemeClr val="tx1"/>
                </a:solidFill>
                <a:effectLst/>
                <a:latin typeface="+mn-lt"/>
                <a:ea typeface="+mn-ea"/>
                <a:cs typeface="+mn-cs"/>
              </a:rPr>
              <a:t> and </a:t>
            </a:r>
            <a:r>
              <a:rPr lang="en-GB" sz="1200" kern="1200" dirty="0" smtClean="0">
                <a:solidFill>
                  <a:schemeClr val="tx1"/>
                </a:solidFill>
                <a:effectLst/>
                <a:latin typeface="+mn-lt"/>
                <a:ea typeface="+mn-ea"/>
                <a:cs typeface="+mn-cs"/>
              </a:rPr>
              <a:t>coffee beans and coffee.</a:t>
            </a:r>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Before</a:t>
            </a:r>
            <a:r>
              <a:rPr lang="en-GB" sz="1200" kern="1200" baseline="0" dirty="0" smtClean="0">
                <a:solidFill>
                  <a:schemeClr val="tx1"/>
                </a:solidFill>
                <a:effectLst/>
                <a:latin typeface="+mn-lt"/>
                <a:ea typeface="+mn-ea"/>
                <a:cs typeface="+mn-cs"/>
              </a:rPr>
              <a:t> insects become a large-scale, nourishing food products for humans worldwide, much is yet to be done. In the Western world, we need to overcome culturally determined aversion. Most important, insects must be turned into an appealing alternative; food based on insects will after all have to compete with traditional meat products.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126440-8961-8241-A1B5-7A199827190A}" type="slidenum">
              <a:rPr lang="en-US" smtClean="0"/>
              <a:t>9</a:t>
            </a:fld>
            <a:endParaRPr lang="en-US"/>
          </a:p>
        </p:txBody>
      </p:sp>
    </p:spTree>
    <p:extLst>
      <p:ext uri="{BB962C8B-B14F-4D97-AF65-F5344CB8AC3E}">
        <p14:creationId xmlns:p14="http://schemas.microsoft.com/office/powerpoint/2010/main" val="403754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6F19C4-3BBA-4688-957C-0CFAE18AF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E3BDF637-B7A4-4C10-9629-C70CB1281D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47D0F841-4BE3-4100-B4C9-E56E25231CD6}"/>
              </a:ext>
            </a:extLst>
          </p:cNvPr>
          <p:cNvSpPr>
            <a:spLocks noGrp="1"/>
          </p:cNvSpPr>
          <p:nvPr>
            <p:ph type="dt" sz="half" idx="10"/>
          </p:nvPr>
        </p:nvSpPr>
        <p:spPr/>
        <p:txBody>
          <a:bodyPr/>
          <a:lstStyle/>
          <a:p>
            <a:fld id="{E2FBE9E8-0F9B-4311-9A98-7895B8DDB9D4}" type="datetimeFigureOut">
              <a:rPr lang="en-GB" smtClean="0"/>
              <a:t>07/06/2018</a:t>
            </a:fld>
            <a:endParaRPr lang="en-GB"/>
          </a:p>
        </p:txBody>
      </p:sp>
      <p:sp>
        <p:nvSpPr>
          <p:cNvPr id="5" name="Footer Placeholder 4">
            <a:extLst>
              <a:ext uri="{FF2B5EF4-FFF2-40B4-BE49-F238E27FC236}">
                <a16:creationId xmlns="" xmlns:a16="http://schemas.microsoft.com/office/drawing/2014/main" id="{6A7CECA1-2972-4CA1-9535-11DADC1F09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01865979-E3AA-4039-A25E-099AE9E9EF4C}"/>
              </a:ext>
            </a:extLst>
          </p:cNvPr>
          <p:cNvSpPr>
            <a:spLocks noGrp="1"/>
          </p:cNvSpPr>
          <p:nvPr>
            <p:ph type="sldNum" sz="quarter" idx="12"/>
          </p:nvPr>
        </p:nvSpPr>
        <p:spPr/>
        <p:txBody>
          <a:bodyPr/>
          <a:lstStyle/>
          <a:p>
            <a:fld id="{E4E86ECB-788C-43B0-87F9-0B45624A7301}" type="slidenum">
              <a:rPr lang="en-GB" smtClean="0"/>
              <a:t>‹#›</a:t>
            </a:fld>
            <a:endParaRPr lang="en-GB"/>
          </a:p>
        </p:txBody>
      </p:sp>
    </p:spTree>
    <p:extLst>
      <p:ext uri="{BB962C8B-B14F-4D97-AF65-F5344CB8AC3E}">
        <p14:creationId xmlns:p14="http://schemas.microsoft.com/office/powerpoint/2010/main" val="4165203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D28484-41DD-4E28-AB45-D7E487906D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94C10B79-90D1-4331-949C-7739C101780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75FBCC06-B95B-40CB-A472-34A677182784}"/>
              </a:ext>
            </a:extLst>
          </p:cNvPr>
          <p:cNvSpPr>
            <a:spLocks noGrp="1"/>
          </p:cNvSpPr>
          <p:nvPr>
            <p:ph type="dt" sz="half" idx="10"/>
          </p:nvPr>
        </p:nvSpPr>
        <p:spPr/>
        <p:txBody>
          <a:bodyPr/>
          <a:lstStyle/>
          <a:p>
            <a:fld id="{E2FBE9E8-0F9B-4311-9A98-7895B8DDB9D4}" type="datetimeFigureOut">
              <a:rPr lang="en-GB" smtClean="0"/>
              <a:t>07/06/2018</a:t>
            </a:fld>
            <a:endParaRPr lang="en-GB"/>
          </a:p>
        </p:txBody>
      </p:sp>
      <p:sp>
        <p:nvSpPr>
          <p:cNvPr id="5" name="Footer Placeholder 4">
            <a:extLst>
              <a:ext uri="{FF2B5EF4-FFF2-40B4-BE49-F238E27FC236}">
                <a16:creationId xmlns="" xmlns:a16="http://schemas.microsoft.com/office/drawing/2014/main" id="{4974C748-4858-4531-A7C1-3E4E0BFB5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AF7FFBF0-4A30-42C0-851D-2C9E503EBC48}"/>
              </a:ext>
            </a:extLst>
          </p:cNvPr>
          <p:cNvSpPr>
            <a:spLocks noGrp="1"/>
          </p:cNvSpPr>
          <p:nvPr>
            <p:ph type="sldNum" sz="quarter" idx="12"/>
          </p:nvPr>
        </p:nvSpPr>
        <p:spPr/>
        <p:txBody>
          <a:bodyPr/>
          <a:lstStyle/>
          <a:p>
            <a:fld id="{E4E86ECB-788C-43B0-87F9-0B45624A7301}" type="slidenum">
              <a:rPr lang="en-GB" smtClean="0"/>
              <a:t>‹#›</a:t>
            </a:fld>
            <a:endParaRPr lang="en-GB"/>
          </a:p>
        </p:txBody>
      </p:sp>
    </p:spTree>
    <p:extLst>
      <p:ext uri="{BB962C8B-B14F-4D97-AF65-F5344CB8AC3E}">
        <p14:creationId xmlns:p14="http://schemas.microsoft.com/office/powerpoint/2010/main" val="1542274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07CB23F-F8EB-4D92-B579-ED66DA6364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99D64D90-6FDE-47BE-AF9B-9498C728AD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D8689FA-CB54-40C8-AB32-0C5A2070D83F}"/>
              </a:ext>
            </a:extLst>
          </p:cNvPr>
          <p:cNvSpPr>
            <a:spLocks noGrp="1"/>
          </p:cNvSpPr>
          <p:nvPr>
            <p:ph type="dt" sz="half" idx="10"/>
          </p:nvPr>
        </p:nvSpPr>
        <p:spPr/>
        <p:txBody>
          <a:bodyPr/>
          <a:lstStyle/>
          <a:p>
            <a:fld id="{E2FBE9E8-0F9B-4311-9A98-7895B8DDB9D4}" type="datetimeFigureOut">
              <a:rPr lang="en-GB" smtClean="0"/>
              <a:t>07/06/2018</a:t>
            </a:fld>
            <a:endParaRPr lang="en-GB"/>
          </a:p>
        </p:txBody>
      </p:sp>
      <p:sp>
        <p:nvSpPr>
          <p:cNvPr id="5" name="Footer Placeholder 4">
            <a:extLst>
              <a:ext uri="{FF2B5EF4-FFF2-40B4-BE49-F238E27FC236}">
                <a16:creationId xmlns="" xmlns:a16="http://schemas.microsoft.com/office/drawing/2014/main" id="{1E74A7CF-9549-4518-A4CC-D5B7B98383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4A54EDA7-CE81-4B21-817D-60837292B104}"/>
              </a:ext>
            </a:extLst>
          </p:cNvPr>
          <p:cNvSpPr>
            <a:spLocks noGrp="1"/>
          </p:cNvSpPr>
          <p:nvPr>
            <p:ph type="sldNum" sz="quarter" idx="12"/>
          </p:nvPr>
        </p:nvSpPr>
        <p:spPr/>
        <p:txBody>
          <a:bodyPr/>
          <a:lstStyle/>
          <a:p>
            <a:fld id="{E4E86ECB-788C-43B0-87F9-0B45624A7301}" type="slidenum">
              <a:rPr lang="en-GB" smtClean="0"/>
              <a:t>‹#›</a:t>
            </a:fld>
            <a:endParaRPr lang="en-GB"/>
          </a:p>
        </p:txBody>
      </p:sp>
    </p:spTree>
    <p:extLst>
      <p:ext uri="{BB962C8B-B14F-4D97-AF65-F5344CB8AC3E}">
        <p14:creationId xmlns:p14="http://schemas.microsoft.com/office/powerpoint/2010/main" val="939914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087F26-D061-4F33-9E3C-A402BA1D2A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7C36AF79-82C2-4EF4-AB59-B5EE5DC4A5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94B4AE9-3963-4FE9-BAF5-4B1D71E8631A}"/>
              </a:ext>
            </a:extLst>
          </p:cNvPr>
          <p:cNvSpPr>
            <a:spLocks noGrp="1"/>
          </p:cNvSpPr>
          <p:nvPr>
            <p:ph type="dt" sz="half" idx="10"/>
          </p:nvPr>
        </p:nvSpPr>
        <p:spPr/>
        <p:txBody>
          <a:bodyPr/>
          <a:lstStyle/>
          <a:p>
            <a:fld id="{E2FBE9E8-0F9B-4311-9A98-7895B8DDB9D4}" type="datetimeFigureOut">
              <a:rPr lang="en-GB" smtClean="0"/>
              <a:t>07/06/2018</a:t>
            </a:fld>
            <a:endParaRPr lang="en-GB"/>
          </a:p>
        </p:txBody>
      </p:sp>
      <p:sp>
        <p:nvSpPr>
          <p:cNvPr id="5" name="Footer Placeholder 4">
            <a:extLst>
              <a:ext uri="{FF2B5EF4-FFF2-40B4-BE49-F238E27FC236}">
                <a16:creationId xmlns="" xmlns:a16="http://schemas.microsoft.com/office/drawing/2014/main" id="{F6BD1A49-70F4-4565-B06D-20A700F7EB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C0C84CF5-A737-45F7-9D70-3F87B76D3704}"/>
              </a:ext>
            </a:extLst>
          </p:cNvPr>
          <p:cNvSpPr>
            <a:spLocks noGrp="1"/>
          </p:cNvSpPr>
          <p:nvPr>
            <p:ph type="sldNum" sz="quarter" idx="12"/>
          </p:nvPr>
        </p:nvSpPr>
        <p:spPr/>
        <p:txBody>
          <a:bodyPr/>
          <a:lstStyle/>
          <a:p>
            <a:fld id="{E4E86ECB-788C-43B0-87F9-0B45624A7301}" type="slidenum">
              <a:rPr lang="en-GB" smtClean="0"/>
              <a:t>‹#›</a:t>
            </a:fld>
            <a:endParaRPr lang="en-GB"/>
          </a:p>
        </p:txBody>
      </p:sp>
    </p:spTree>
    <p:extLst>
      <p:ext uri="{BB962C8B-B14F-4D97-AF65-F5344CB8AC3E}">
        <p14:creationId xmlns:p14="http://schemas.microsoft.com/office/powerpoint/2010/main" val="902416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682968-A283-4984-AD82-2976C1CA29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E73994D-6D92-40FF-95AF-A21EDAF592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E091FC64-5B79-4DBE-BC20-4ABC472A64E6}"/>
              </a:ext>
            </a:extLst>
          </p:cNvPr>
          <p:cNvSpPr>
            <a:spLocks noGrp="1"/>
          </p:cNvSpPr>
          <p:nvPr>
            <p:ph type="dt" sz="half" idx="10"/>
          </p:nvPr>
        </p:nvSpPr>
        <p:spPr/>
        <p:txBody>
          <a:bodyPr/>
          <a:lstStyle/>
          <a:p>
            <a:fld id="{E2FBE9E8-0F9B-4311-9A98-7895B8DDB9D4}" type="datetimeFigureOut">
              <a:rPr lang="en-GB" smtClean="0"/>
              <a:t>07/06/2018</a:t>
            </a:fld>
            <a:endParaRPr lang="en-GB"/>
          </a:p>
        </p:txBody>
      </p:sp>
      <p:sp>
        <p:nvSpPr>
          <p:cNvPr id="5" name="Footer Placeholder 4">
            <a:extLst>
              <a:ext uri="{FF2B5EF4-FFF2-40B4-BE49-F238E27FC236}">
                <a16:creationId xmlns="" xmlns:a16="http://schemas.microsoft.com/office/drawing/2014/main" id="{D3AD9C98-E7CA-4714-B6AE-1816C8402A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D88D66C1-580E-440A-9633-02B21A002AF0}"/>
              </a:ext>
            </a:extLst>
          </p:cNvPr>
          <p:cNvSpPr>
            <a:spLocks noGrp="1"/>
          </p:cNvSpPr>
          <p:nvPr>
            <p:ph type="sldNum" sz="quarter" idx="12"/>
          </p:nvPr>
        </p:nvSpPr>
        <p:spPr/>
        <p:txBody>
          <a:bodyPr/>
          <a:lstStyle/>
          <a:p>
            <a:fld id="{E4E86ECB-788C-43B0-87F9-0B45624A7301}" type="slidenum">
              <a:rPr lang="en-GB" smtClean="0"/>
              <a:t>‹#›</a:t>
            </a:fld>
            <a:endParaRPr lang="en-GB"/>
          </a:p>
        </p:txBody>
      </p:sp>
    </p:spTree>
    <p:extLst>
      <p:ext uri="{BB962C8B-B14F-4D97-AF65-F5344CB8AC3E}">
        <p14:creationId xmlns:p14="http://schemas.microsoft.com/office/powerpoint/2010/main" val="253147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620247-1417-432F-A9D0-C458DBA85C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F4A09FD2-8BD0-4CE7-B8B8-BF4516E1F3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7D234B7B-04B2-4419-83FD-C9AADF1A551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E7F9055D-2361-411C-9D3E-F5D21756DB83}"/>
              </a:ext>
            </a:extLst>
          </p:cNvPr>
          <p:cNvSpPr>
            <a:spLocks noGrp="1"/>
          </p:cNvSpPr>
          <p:nvPr>
            <p:ph type="dt" sz="half" idx="10"/>
          </p:nvPr>
        </p:nvSpPr>
        <p:spPr/>
        <p:txBody>
          <a:bodyPr/>
          <a:lstStyle/>
          <a:p>
            <a:fld id="{E2FBE9E8-0F9B-4311-9A98-7895B8DDB9D4}" type="datetimeFigureOut">
              <a:rPr lang="en-GB" smtClean="0"/>
              <a:t>07/06/2018</a:t>
            </a:fld>
            <a:endParaRPr lang="en-GB"/>
          </a:p>
        </p:txBody>
      </p:sp>
      <p:sp>
        <p:nvSpPr>
          <p:cNvPr id="6" name="Footer Placeholder 5">
            <a:extLst>
              <a:ext uri="{FF2B5EF4-FFF2-40B4-BE49-F238E27FC236}">
                <a16:creationId xmlns="" xmlns:a16="http://schemas.microsoft.com/office/drawing/2014/main" id="{8D1838CB-A081-4581-8034-5C3A47253A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D7B5448C-859D-4586-BD37-B92A4FA5CB07}"/>
              </a:ext>
            </a:extLst>
          </p:cNvPr>
          <p:cNvSpPr>
            <a:spLocks noGrp="1"/>
          </p:cNvSpPr>
          <p:nvPr>
            <p:ph type="sldNum" sz="quarter" idx="12"/>
          </p:nvPr>
        </p:nvSpPr>
        <p:spPr/>
        <p:txBody>
          <a:bodyPr/>
          <a:lstStyle/>
          <a:p>
            <a:fld id="{E4E86ECB-788C-43B0-87F9-0B45624A7301}" type="slidenum">
              <a:rPr lang="en-GB" smtClean="0"/>
              <a:t>‹#›</a:t>
            </a:fld>
            <a:endParaRPr lang="en-GB"/>
          </a:p>
        </p:txBody>
      </p:sp>
    </p:spTree>
    <p:extLst>
      <p:ext uri="{BB962C8B-B14F-4D97-AF65-F5344CB8AC3E}">
        <p14:creationId xmlns:p14="http://schemas.microsoft.com/office/powerpoint/2010/main" val="1854619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367B93-3404-4832-A7FF-A5D12D5CE6A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3C2DE7E-AC06-46AB-83E5-BDFA9C006E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53F16C97-43D4-4EF8-A9F8-E7BBFB192C6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861BF25F-34F5-4261-ADFB-E8B8E8F0CF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535257EF-E70A-4C23-B85D-9127F9B69AC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BA0CBC89-5FAA-443F-A01F-F36E8079DFFA}"/>
              </a:ext>
            </a:extLst>
          </p:cNvPr>
          <p:cNvSpPr>
            <a:spLocks noGrp="1"/>
          </p:cNvSpPr>
          <p:nvPr>
            <p:ph type="dt" sz="half" idx="10"/>
          </p:nvPr>
        </p:nvSpPr>
        <p:spPr/>
        <p:txBody>
          <a:bodyPr/>
          <a:lstStyle/>
          <a:p>
            <a:fld id="{E2FBE9E8-0F9B-4311-9A98-7895B8DDB9D4}" type="datetimeFigureOut">
              <a:rPr lang="en-GB" smtClean="0"/>
              <a:t>07/06/2018</a:t>
            </a:fld>
            <a:endParaRPr lang="en-GB"/>
          </a:p>
        </p:txBody>
      </p:sp>
      <p:sp>
        <p:nvSpPr>
          <p:cNvPr id="8" name="Footer Placeholder 7">
            <a:extLst>
              <a:ext uri="{FF2B5EF4-FFF2-40B4-BE49-F238E27FC236}">
                <a16:creationId xmlns="" xmlns:a16="http://schemas.microsoft.com/office/drawing/2014/main" id="{B8AA503B-53CC-484E-942E-59B67A114D7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102F96D1-59E3-4B01-8BD0-5F040EFD5786}"/>
              </a:ext>
            </a:extLst>
          </p:cNvPr>
          <p:cNvSpPr>
            <a:spLocks noGrp="1"/>
          </p:cNvSpPr>
          <p:nvPr>
            <p:ph type="sldNum" sz="quarter" idx="12"/>
          </p:nvPr>
        </p:nvSpPr>
        <p:spPr/>
        <p:txBody>
          <a:bodyPr/>
          <a:lstStyle/>
          <a:p>
            <a:fld id="{E4E86ECB-788C-43B0-87F9-0B45624A7301}" type="slidenum">
              <a:rPr lang="en-GB" smtClean="0"/>
              <a:t>‹#›</a:t>
            </a:fld>
            <a:endParaRPr lang="en-GB"/>
          </a:p>
        </p:txBody>
      </p:sp>
    </p:spTree>
    <p:extLst>
      <p:ext uri="{BB962C8B-B14F-4D97-AF65-F5344CB8AC3E}">
        <p14:creationId xmlns:p14="http://schemas.microsoft.com/office/powerpoint/2010/main" val="967982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6919AE-667A-42BA-98B4-9F32185EF1C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CC474B38-BA7E-4925-9C19-37476DB78910}"/>
              </a:ext>
            </a:extLst>
          </p:cNvPr>
          <p:cNvSpPr>
            <a:spLocks noGrp="1"/>
          </p:cNvSpPr>
          <p:nvPr>
            <p:ph type="dt" sz="half" idx="10"/>
          </p:nvPr>
        </p:nvSpPr>
        <p:spPr/>
        <p:txBody>
          <a:bodyPr/>
          <a:lstStyle/>
          <a:p>
            <a:fld id="{E2FBE9E8-0F9B-4311-9A98-7895B8DDB9D4}" type="datetimeFigureOut">
              <a:rPr lang="en-GB" smtClean="0"/>
              <a:t>07/06/2018</a:t>
            </a:fld>
            <a:endParaRPr lang="en-GB"/>
          </a:p>
        </p:txBody>
      </p:sp>
      <p:sp>
        <p:nvSpPr>
          <p:cNvPr id="4" name="Footer Placeholder 3">
            <a:extLst>
              <a:ext uri="{FF2B5EF4-FFF2-40B4-BE49-F238E27FC236}">
                <a16:creationId xmlns="" xmlns:a16="http://schemas.microsoft.com/office/drawing/2014/main" id="{2DF3BA0E-BFD8-4365-9D21-1798B2A8FDF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3DB3825D-8B10-45A0-B15D-92D381C0A469}"/>
              </a:ext>
            </a:extLst>
          </p:cNvPr>
          <p:cNvSpPr>
            <a:spLocks noGrp="1"/>
          </p:cNvSpPr>
          <p:nvPr>
            <p:ph type="sldNum" sz="quarter" idx="12"/>
          </p:nvPr>
        </p:nvSpPr>
        <p:spPr/>
        <p:txBody>
          <a:bodyPr/>
          <a:lstStyle/>
          <a:p>
            <a:fld id="{E4E86ECB-788C-43B0-87F9-0B45624A7301}" type="slidenum">
              <a:rPr lang="en-GB" smtClean="0"/>
              <a:t>‹#›</a:t>
            </a:fld>
            <a:endParaRPr lang="en-GB"/>
          </a:p>
        </p:txBody>
      </p:sp>
    </p:spTree>
    <p:extLst>
      <p:ext uri="{BB962C8B-B14F-4D97-AF65-F5344CB8AC3E}">
        <p14:creationId xmlns:p14="http://schemas.microsoft.com/office/powerpoint/2010/main" val="1449874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B0732B4-216A-4921-A2F1-4D3C5AA43E80}"/>
              </a:ext>
            </a:extLst>
          </p:cNvPr>
          <p:cNvSpPr>
            <a:spLocks noGrp="1"/>
          </p:cNvSpPr>
          <p:nvPr>
            <p:ph type="dt" sz="half" idx="10"/>
          </p:nvPr>
        </p:nvSpPr>
        <p:spPr/>
        <p:txBody>
          <a:bodyPr/>
          <a:lstStyle/>
          <a:p>
            <a:fld id="{E2FBE9E8-0F9B-4311-9A98-7895B8DDB9D4}" type="datetimeFigureOut">
              <a:rPr lang="en-GB" smtClean="0"/>
              <a:t>07/06/2018</a:t>
            </a:fld>
            <a:endParaRPr lang="en-GB"/>
          </a:p>
        </p:txBody>
      </p:sp>
      <p:sp>
        <p:nvSpPr>
          <p:cNvPr id="3" name="Footer Placeholder 2">
            <a:extLst>
              <a:ext uri="{FF2B5EF4-FFF2-40B4-BE49-F238E27FC236}">
                <a16:creationId xmlns="" xmlns:a16="http://schemas.microsoft.com/office/drawing/2014/main" id="{BD90438F-06A8-43B0-91B4-BF974418B9D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98CD29BB-32D7-42D0-A17C-83B4AC55BD79}"/>
              </a:ext>
            </a:extLst>
          </p:cNvPr>
          <p:cNvSpPr>
            <a:spLocks noGrp="1"/>
          </p:cNvSpPr>
          <p:nvPr>
            <p:ph type="sldNum" sz="quarter" idx="12"/>
          </p:nvPr>
        </p:nvSpPr>
        <p:spPr/>
        <p:txBody>
          <a:bodyPr/>
          <a:lstStyle/>
          <a:p>
            <a:fld id="{E4E86ECB-788C-43B0-87F9-0B45624A7301}" type="slidenum">
              <a:rPr lang="en-GB" smtClean="0"/>
              <a:t>‹#›</a:t>
            </a:fld>
            <a:endParaRPr lang="en-GB"/>
          </a:p>
        </p:txBody>
      </p:sp>
    </p:spTree>
    <p:extLst>
      <p:ext uri="{BB962C8B-B14F-4D97-AF65-F5344CB8AC3E}">
        <p14:creationId xmlns:p14="http://schemas.microsoft.com/office/powerpoint/2010/main" val="365981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2009EB-B4C3-4DA5-8830-901C2171FE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59ADE1D0-EEDE-4DC7-8689-584AA824BD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47DEAC1B-36E4-4D87-8C70-C6978AEDE6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387ADBB-2AB5-466B-805C-DD2D2456F31C}"/>
              </a:ext>
            </a:extLst>
          </p:cNvPr>
          <p:cNvSpPr>
            <a:spLocks noGrp="1"/>
          </p:cNvSpPr>
          <p:nvPr>
            <p:ph type="dt" sz="half" idx="10"/>
          </p:nvPr>
        </p:nvSpPr>
        <p:spPr/>
        <p:txBody>
          <a:bodyPr/>
          <a:lstStyle/>
          <a:p>
            <a:fld id="{E2FBE9E8-0F9B-4311-9A98-7895B8DDB9D4}" type="datetimeFigureOut">
              <a:rPr lang="en-GB" smtClean="0"/>
              <a:t>07/06/2018</a:t>
            </a:fld>
            <a:endParaRPr lang="en-GB"/>
          </a:p>
        </p:txBody>
      </p:sp>
      <p:sp>
        <p:nvSpPr>
          <p:cNvPr id="6" name="Footer Placeholder 5">
            <a:extLst>
              <a:ext uri="{FF2B5EF4-FFF2-40B4-BE49-F238E27FC236}">
                <a16:creationId xmlns="" xmlns:a16="http://schemas.microsoft.com/office/drawing/2014/main" id="{4ADABD18-461C-4536-80E5-F43624F379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6329D8D5-2187-4D19-9545-A1FA9CC91EBC}"/>
              </a:ext>
            </a:extLst>
          </p:cNvPr>
          <p:cNvSpPr>
            <a:spLocks noGrp="1"/>
          </p:cNvSpPr>
          <p:nvPr>
            <p:ph type="sldNum" sz="quarter" idx="12"/>
          </p:nvPr>
        </p:nvSpPr>
        <p:spPr/>
        <p:txBody>
          <a:bodyPr/>
          <a:lstStyle/>
          <a:p>
            <a:fld id="{E4E86ECB-788C-43B0-87F9-0B45624A7301}" type="slidenum">
              <a:rPr lang="en-GB" smtClean="0"/>
              <a:t>‹#›</a:t>
            </a:fld>
            <a:endParaRPr lang="en-GB"/>
          </a:p>
        </p:txBody>
      </p:sp>
    </p:spTree>
    <p:extLst>
      <p:ext uri="{BB962C8B-B14F-4D97-AF65-F5344CB8AC3E}">
        <p14:creationId xmlns:p14="http://schemas.microsoft.com/office/powerpoint/2010/main" val="307252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BA978F-4072-4E85-AE11-61F8250EC0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E1C71517-3834-4526-89EE-D346F78896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F6CD2BAC-BAB8-4F04-ADFE-E98121945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B8FE39CF-DDFC-4FF3-8EB7-136F66685962}"/>
              </a:ext>
            </a:extLst>
          </p:cNvPr>
          <p:cNvSpPr>
            <a:spLocks noGrp="1"/>
          </p:cNvSpPr>
          <p:nvPr>
            <p:ph type="dt" sz="half" idx="10"/>
          </p:nvPr>
        </p:nvSpPr>
        <p:spPr/>
        <p:txBody>
          <a:bodyPr/>
          <a:lstStyle/>
          <a:p>
            <a:fld id="{E2FBE9E8-0F9B-4311-9A98-7895B8DDB9D4}" type="datetimeFigureOut">
              <a:rPr lang="en-GB" smtClean="0"/>
              <a:t>07/06/2018</a:t>
            </a:fld>
            <a:endParaRPr lang="en-GB"/>
          </a:p>
        </p:txBody>
      </p:sp>
      <p:sp>
        <p:nvSpPr>
          <p:cNvPr id="6" name="Footer Placeholder 5">
            <a:extLst>
              <a:ext uri="{FF2B5EF4-FFF2-40B4-BE49-F238E27FC236}">
                <a16:creationId xmlns="" xmlns:a16="http://schemas.microsoft.com/office/drawing/2014/main" id="{896D98AC-DF89-4314-BAF1-E1AB94E95E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105DC59A-96EE-45CB-8B6E-A12EB69C88B0}"/>
              </a:ext>
            </a:extLst>
          </p:cNvPr>
          <p:cNvSpPr>
            <a:spLocks noGrp="1"/>
          </p:cNvSpPr>
          <p:nvPr>
            <p:ph type="sldNum" sz="quarter" idx="12"/>
          </p:nvPr>
        </p:nvSpPr>
        <p:spPr/>
        <p:txBody>
          <a:bodyPr/>
          <a:lstStyle/>
          <a:p>
            <a:fld id="{E4E86ECB-788C-43B0-87F9-0B45624A7301}" type="slidenum">
              <a:rPr lang="en-GB" smtClean="0"/>
              <a:t>‹#›</a:t>
            </a:fld>
            <a:endParaRPr lang="en-GB"/>
          </a:p>
        </p:txBody>
      </p:sp>
    </p:spTree>
    <p:extLst>
      <p:ext uri="{BB962C8B-B14F-4D97-AF65-F5344CB8AC3E}">
        <p14:creationId xmlns:p14="http://schemas.microsoft.com/office/powerpoint/2010/main" val="34625766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D8C131B-C3F5-465A-8324-9382B9BE7B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6C587789-2742-4BD5-B811-1AD08D4C49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ABC9003-FEE3-4CAD-ADE4-4290AF2A6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FBE9E8-0F9B-4311-9A98-7895B8DDB9D4}" type="datetimeFigureOut">
              <a:rPr lang="en-GB" smtClean="0"/>
              <a:t>07/06/2018</a:t>
            </a:fld>
            <a:endParaRPr lang="en-GB"/>
          </a:p>
        </p:txBody>
      </p:sp>
      <p:sp>
        <p:nvSpPr>
          <p:cNvPr id="5" name="Footer Placeholder 4">
            <a:extLst>
              <a:ext uri="{FF2B5EF4-FFF2-40B4-BE49-F238E27FC236}">
                <a16:creationId xmlns="" xmlns:a16="http://schemas.microsoft.com/office/drawing/2014/main" id="{188B22B0-D0A3-4321-B744-4DB280465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06687DC0-E23D-4A97-9BD7-393D22E78F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86ECB-788C-43B0-87F9-0B45624A7301}" type="slidenum">
              <a:rPr lang="en-GB" smtClean="0"/>
              <a:t>‹#›</a:t>
            </a:fld>
            <a:endParaRPr lang="en-GB"/>
          </a:p>
        </p:txBody>
      </p:sp>
    </p:spTree>
    <p:extLst>
      <p:ext uri="{BB962C8B-B14F-4D97-AF65-F5344CB8AC3E}">
        <p14:creationId xmlns:p14="http://schemas.microsoft.com/office/powerpoint/2010/main" val="2140289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tiff"/><Relationship Id="rId7"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s://www.youtube.com/watch?v=vsqka8QHJfQ" TargetMode="External"/><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BB98A04-D441-4B69-A475-E3535C8556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3836"/>
            <a:ext cx="12191980" cy="6901835"/>
          </a:xfrm>
          <a:prstGeom prst="rect">
            <a:avLst/>
          </a:prstGeom>
        </p:spPr>
      </p:pic>
      <p:sp>
        <p:nvSpPr>
          <p:cNvPr id="9"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495F4D4B-0BFE-4BE3-AFA7-A4C2416A6FCA}"/>
              </a:ext>
            </a:extLst>
          </p:cNvPr>
          <p:cNvSpPr>
            <a:spLocks noGrp="1"/>
          </p:cNvSpPr>
          <p:nvPr>
            <p:ph type="ctrTitle"/>
          </p:nvPr>
        </p:nvSpPr>
        <p:spPr>
          <a:xfrm>
            <a:off x="8022021" y="3231931"/>
            <a:ext cx="3852041" cy="1834056"/>
          </a:xfrm>
        </p:spPr>
        <p:txBody>
          <a:bodyPr>
            <a:normAutofit/>
          </a:bodyPr>
          <a:lstStyle/>
          <a:p>
            <a:r>
              <a:rPr lang="en-GB" sz="4000" dirty="0" smtClean="0">
                <a:latin typeface="Arial Nova Cond" panose="020B0506020202020204" pitchFamily="34" charset="0"/>
              </a:rPr>
              <a:t>Future </a:t>
            </a:r>
            <a:r>
              <a:rPr lang="en-GB" sz="4000" dirty="0">
                <a:latin typeface="Arial Nova Cond" panose="020B0506020202020204" pitchFamily="34" charset="0"/>
              </a:rPr>
              <a:t>Foods</a:t>
            </a:r>
          </a:p>
        </p:txBody>
      </p:sp>
      <p:sp>
        <p:nvSpPr>
          <p:cNvPr id="3" name="Subtitle 2">
            <a:extLst>
              <a:ext uri="{FF2B5EF4-FFF2-40B4-BE49-F238E27FC236}">
                <a16:creationId xmlns="" xmlns:a16="http://schemas.microsoft.com/office/drawing/2014/main" id="{D41ED5C6-EFD1-44B1-92CB-71937C4C6CFB}"/>
              </a:ext>
            </a:extLst>
          </p:cNvPr>
          <p:cNvSpPr>
            <a:spLocks noGrp="1"/>
          </p:cNvSpPr>
          <p:nvPr>
            <p:ph type="subTitle" idx="1"/>
          </p:nvPr>
        </p:nvSpPr>
        <p:spPr>
          <a:xfrm>
            <a:off x="7782910" y="5242675"/>
            <a:ext cx="4330262" cy="683284"/>
          </a:xfrm>
        </p:spPr>
        <p:txBody>
          <a:bodyPr>
            <a:normAutofit/>
          </a:bodyPr>
          <a:lstStyle/>
          <a:p>
            <a:r>
              <a:rPr lang="en-GB" sz="2000" dirty="0">
                <a:latin typeface="Arial Nova Cond" panose="020B0506020202020204" pitchFamily="34" charset="0"/>
              </a:rPr>
              <a:t>The need for an attitudinal fix</a:t>
            </a:r>
          </a:p>
        </p:txBody>
      </p:sp>
    </p:spTree>
    <p:extLst>
      <p:ext uri="{BB962C8B-B14F-4D97-AF65-F5344CB8AC3E}">
        <p14:creationId xmlns:p14="http://schemas.microsoft.com/office/powerpoint/2010/main" val="179829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a:extLst>
              <a:ext uri="{FF2B5EF4-FFF2-40B4-BE49-F238E27FC236}">
                <a16:creationId xmlns="" xmlns:a16="http://schemas.microsoft.com/office/drawing/2014/main" id="{C0EA3CC5-3E36-4518-ACCD-BAEC4D819E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12" name="Freeform 5">
            <a:extLst>
              <a:ext uri="{FF2B5EF4-FFF2-40B4-BE49-F238E27FC236}">
                <a16:creationId xmlns=""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4" name="Straight Connector 13">
            <a:extLst>
              <a:ext uri="{FF2B5EF4-FFF2-40B4-BE49-F238E27FC236}">
                <a16:creationId xmlns=""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6DF54950-9662-4F7A-BF68-D37A3C1031D3}"/>
              </a:ext>
            </a:extLst>
          </p:cNvPr>
          <p:cNvSpPr>
            <a:spLocks noGrp="1"/>
          </p:cNvSpPr>
          <p:nvPr>
            <p:ph type="title"/>
          </p:nvPr>
        </p:nvSpPr>
        <p:spPr>
          <a:xfrm>
            <a:off x="652691" y="1908943"/>
            <a:ext cx="4204137" cy="1342754"/>
          </a:xfrm>
        </p:spPr>
        <p:txBody>
          <a:bodyPr>
            <a:normAutofit/>
          </a:bodyPr>
          <a:lstStyle/>
          <a:p>
            <a:pPr algn="ctr"/>
            <a:r>
              <a:rPr lang="en-GB" sz="3600" dirty="0">
                <a:latin typeface="Arial Nova Cond" panose="020B0506020202020204" pitchFamily="34" charset="0"/>
              </a:rPr>
              <a:t>Public opinion of insect protein</a:t>
            </a:r>
          </a:p>
        </p:txBody>
      </p:sp>
      <p:pic>
        <p:nvPicPr>
          <p:cNvPr id="16" name="Content Placeholder 3">
            <a:extLst>
              <a:ext uri="{FF2B5EF4-FFF2-40B4-BE49-F238E27FC236}">
                <a16:creationId xmlns="" xmlns:a16="http://schemas.microsoft.com/office/drawing/2014/main" id="{B85C3C42-9598-45DE-BB93-D62C159374C8}"/>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694628" y="3429005"/>
            <a:ext cx="6898776" cy="3480306"/>
          </a:xfrm>
          <a:prstGeom prst="rect">
            <a:avLst/>
          </a:prstGeom>
        </p:spPr>
      </p:pic>
      <p:sp>
        <p:nvSpPr>
          <p:cNvPr id="8" name="TextBox 7">
            <a:extLst>
              <a:ext uri="{FF2B5EF4-FFF2-40B4-BE49-F238E27FC236}">
                <a16:creationId xmlns="" xmlns:a16="http://schemas.microsoft.com/office/drawing/2014/main" id="{6BCA0880-C399-4E11-A43F-4A2BE703AB67}"/>
              </a:ext>
            </a:extLst>
          </p:cNvPr>
          <p:cNvSpPr txBox="1"/>
          <p:nvPr/>
        </p:nvSpPr>
        <p:spPr>
          <a:xfrm>
            <a:off x="2754760" y="6575878"/>
            <a:ext cx="4692546" cy="307777"/>
          </a:xfrm>
          <a:prstGeom prst="rect">
            <a:avLst/>
          </a:prstGeom>
          <a:noFill/>
        </p:spPr>
        <p:txBody>
          <a:bodyPr wrap="square" rtlCol="0">
            <a:spAutoFit/>
          </a:bodyPr>
          <a:lstStyle/>
          <a:p>
            <a:r>
              <a:rPr lang="en-GB" sz="1400" dirty="0" smtClean="0">
                <a:solidFill>
                  <a:srgbClr val="FF0000"/>
                </a:solidFill>
              </a:rPr>
              <a:t>Ecology of Food and Nutrition</a:t>
            </a:r>
            <a:endParaRPr lang="en-GB" sz="1400" dirty="0">
              <a:solidFill>
                <a:srgbClr val="FF0000"/>
              </a:solidFill>
            </a:endParaRP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50683" y="129147"/>
            <a:ext cx="5907804" cy="4050967"/>
          </a:xfrm>
          <a:prstGeom prst="rect">
            <a:avLst/>
          </a:prstGeom>
          <a:ln w="31750">
            <a:solidFill>
              <a:schemeClr val="tx1"/>
            </a:solidFill>
          </a:ln>
        </p:spPr>
      </p:pic>
      <p:sp>
        <p:nvSpPr>
          <p:cNvPr id="11" name="TextBox 10">
            <a:extLst>
              <a:ext uri="{FF2B5EF4-FFF2-40B4-BE49-F238E27FC236}">
                <a16:creationId xmlns="" xmlns:a16="http://schemas.microsoft.com/office/drawing/2014/main" id="{6BCA0880-C399-4E11-A43F-4A2BE703AB67}"/>
              </a:ext>
            </a:extLst>
          </p:cNvPr>
          <p:cNvSpPr txBox="1"/>
          <p:nvPr/>
        </p:nvSpPr>
        <p:spPr>
          <a:xfrm>
            <a:off x="1206339" y="3309311"/>
            <a:ext cx="4692546" cy="338554"/>
          </a:xfrm>
          <a:prstGeom prst="rect">
            <a:avLst/>
          </a:prstGeom>
          <a:noFill/>
        </p:spPr>
        <p:txBody>
          <a:bodyPr wrap="square" rtlCol="0">
            <a:spAutoFit/>
          </a:bodyPr>
          <a:lstStyle/>
          <a:p>
            <a:r>
              <a:rPr lang="en-GB" sz="1600" b="1" dirty="0" smtClean="0"/>
              <a:t>Where insects are eaten in </a:t>
            </a:r>
            <a:r>
              <a:rPr lang="en-GB" sz="1600" b="1" smtClean="0"/>
              <a:t>the world</a:t>
            </a:r>
            <a:endParaRPr lang="en-GB" sz="1600" b="1" dirty="0"/>
          </a:p>
        </p:txBody>
      </p:sp>
    </p:spTree>
    <p:extLst>
      <p:ext uri="{BB962C8B-B14F-4D97-AF65-F5344CB8AC3E}">
        <p14:creationId xmlns:p14="http://schemas.microsoft.com/office/powerpoint/2010/main" val="66405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7A70266-7183-4D7F-90ED-6C61057E90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9" name="Freeform 5">
            <a:extLst>
              <a:ext uri="{FF2B5EF4-FFF2-40B4-BE49-F238E27FC236}">
                <a16:creationId xmlns=""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 xmlns:a16="http://schemas.microsoft.com/office/drawing/2014/main" id="{0856C7DD-E029-4266-A5D5-C375DE1DB6B5}"/>
              </a:ext>
            </a:extLst>
          </p:cNvPr>
          <p:cNvSpPr txBox="1"/>
          <p:nvPr/>
        </p:nvSpPr>
        <p:spPr>
          <a:xfrm>
            <a:off x="7673009" y="6581001"/>
            <a:ext cx="4518990" cy="276999"/>
          </a:xfrm>
          <a:prstGeom prst="rect">
            <a:avLst/>
          </a:prstGeom>
          <a:noFill/>
        </p:spPr>
        <p:txBody>
          <a:bodyPr wrap="square" rtlCol="0">
            <a:spAutoFit/>
          </a:bodyPr>
          <a:lstStyle/>
          <a:p>
            <a:r>
              <a:rPr lang="en-GB" sz="1200" dirty="0">
                <a:solidFill>
                  <a:srgbClr val="FF0000"/>
                </a:solidFill>
              </a:rPr>
              <a:t>PBS news,  a sustainable food source Table 2, Edible insects Aketta</a:t>
            </a:r>
          </a:p>
        </p:txBody>
      </p:sp>
      <p:sp>
        <p:nvSpPr>
          <p:cNvPr id="10" name="TextBox 9"/>
          <p:cNvSpPr txBox="1"/>
          <p:nvPr/>
        </p:nvSpPr>
        <p:spPr>
          <a:xfrm>
            <a:off x="217714" y="696686"/>
            <a:ext cx="11727543" cy="5884305"/>
          </a:xfrm>
          <a:prstGeom prst="rect">
            <a:avLst/>
          </a:prstGeom>
          <a:solidFill>
            <a:srgbClr val="AEE4E3">
              <a:alpha val="89804"/>
            </a:srgbClr>
          </a:solidFill>
          <a:ln w="31750">
            <a:solidFill>
              <a:schemeClr val="bg1"/>
            </a:solidFill>
          </a:ln>
        </p:spPr>
        <p:txBody>
          <a:bodyPr wrap="square" rtlCol="0">
            <a:spAutoFit/>
          </a:bodyPr>
          <a:lstStyle/>
          <a:p>
            <a:endParaRPr lang="en-US" dirty="0"/>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59428" y="671377"/>
            <a:ext cx="14039168" cy="5787480"/>
          </a:xfrm>
          <a:prstGeom prst="rect">
            <a:avLst/>
          </a:prstGeom>
        </p:spPr>
      </p:pic>
      <p:sp>
        <p:nvSpPr>
          <p:cNvPr id="2" name="Title 1">
            <a:extLst>
              <a:ext uri="{FF2B5EF4-FFF2-40B4-BE49-F238E27FC236}">
                <a16:creationId xmlns="" xmlns:a16="http://schemas.microsoft.com/office/drawing/2014/main" id="{4E21200E-AB5E-4F9D-AE5C-6053F8C1F1C5}"/>
              </a:ext>
            </a:extLst>
          </p:cNvPr>
          <p:cNvSpPr>
            <a:spLocks noGrp="1"/>
          </p:cNvSpPr>
          <p:nvPr>
            <p:ph type="title"/>
          </p:nvPr>
        </p:nvSpPr>
        <p:spPr>
          <a:xfrm>
            <a:off x="-553295" y="394368"/>
            <a:ext cx="4204137" cy="1342754"/>
          </a:xfrm>
        </p:spPr>
        <p:txBody>
          <a:bodyPr>
            <a:normAutofit/>
          </a:bodyPr>
          <a:lstStyle/>
          <a:p>
            <a:pPr algn="ctr"/>
            <a:r>
              <a:rPr lang="en-GB" sz="3600" dirty="0" smtClean="0">
                <a:latin typeface="Arial Nova Cond" panose="020B0506020202020204" pitchFamily="34" charset="0"/>
              </a:rPr>
              <a:t>Our findings</a:t>
            </a:r>
            <a:endParaRPr lang="en-GB" sz="3600" dirty="0">
              <a:latin typeface="Arial Nova Cond" panose="020B0506020202020204" pitchFamily="34" charset="0"/>
            </a:endParaRPr>
          </a:p>
        </p:txBody>
      </p:sp>
    </p:spTree>
    <p:extLst>
      <p:ext uri="{BB962C8B-B14F-4D97-AF65-F5344CB8AC3E}">
        <p14:creationId xmlns:p14="http://schemas.microsoft.com/office/powerpoint/2010/main" val="9688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7A70266-7183-4D7F-90ED-6C61057E90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9" name="Freeform 5">
            <a:extLst>
              <a:ext uri="{FF2B5EF4-FFF2-40B4-BE49-F238E27FC236}">
                <a16:creationId xmlns=""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 xmlns:a16="http://schemas.microsoft.com/office/drawing/2014/main" id="{0856C7DD-E029-4266-A5D5-C375DE1DB6B5}"/>
              </a:ext>
            </a:extLst>
          </p:cNvPr>
          <p:cNvSpPr txBox="1"/>
          <p:nvPr/>
        </p:nvSpPr>
        <p:spPr>
          <a:xfrm>
            <a:off x="7673009" y="6581001"/>
            <a:ext cx="4518990" cy="276999"/>
          </a:xfrm>
          <a:prstGeom prst="rect">
            <a:avLst/>
          </a:prstGeom>
          <a:noFill/>
        </p:spPr>
        <p:txBody>
          <a:bodyPr wrap="square" rtlCol="0">
            <a:spAutoFit/>
          </a:bodyPr>
          <a:lstStyle/>
          <a:p>
            <a:r>
              <a:rPr lang="en-GB" sz="1200" dirty="0">
                <a:solidFill>
                  <a:srgbClr val="FF0000"/>
                </a:solidFill>
              </a:rPr>
              <a:t>PBS news,  a sustainable food source Table 2, Edible insects Aketta</a:t>
            </a:r>
          </a:p>
        </p:txBody>
      </p:sp>
      <p:sp>
        <p:nvSpPr>
          <p:cNvPr id="10" name="TextBox 9"/>
          <p:cNvSpPr txBox="1"/>
          <p:nvPr/>
        </p:nvSpPr>
        <p:spPr>
          <a:xfrm>
            <a:off x="217714" y="696686"/>
            <a:ext cx="11727543" cy="5884305"/>
          </a:xfrm>
          <a:prstGeom prst="rect">
            <a:avLst/>
          </a:prstGeom>
          <a:solidFill>
            <a:srgbClr val="AEE4E3">
              <a:alpha val="89804"/>
            </a:srgbClr>
          </a:solidFill>
          <a:ln w="31750">
            <a:solidFill>
              <a:schemeClr val="bg1"/>
            </a:solidFill>
          </a:ln>
        </p:spPr>
        <p:txBody>
          <a:bodyPr wrap="square" rtlCol="0">
            <a:spAutoFit/>
          </a:bodyPr>
          <a:lstStyle/>
          <a:p>
            <a:endParaRPr lang="en-US" dirty="0"/>
          </a:p>
        </p:txBody>
      </p:sp>
      <p:sp>
        <p:nvSpPr>
          <p:cNvPr id="2" name="Title 1">
            <a:extLst>
              <a:ext uri="{FF2B5EF4-FFF2-40B4-BE49-F238E27FC236}">
                <a16:creationId xmlns="" xmlns:a16="http://schemas.microsoft.com/office/drawing/2014/main" id="{4E21200E-AB5E-4F9D-AE5C-6053F8C1F1C5}"/>
              </a:ext>
            </a:extLst>
          </p:cNvPr>
          <p:cNvSpPr>
            <a:spLocks noGrp="1"/>
          </p:cNvSpPr>
          <p:nvPr>
            <p:ph type="title"/>
          </p:nvPr>
        </p:nvSpPr>
        <p:spPr>
          <a:xfrm>
            <a:off x="-553295" y="394368"/>
            <a:ext cx="4204137" cy="1342754"/>
          </a:xfrm>
        </p:spPr>
        <p:txBody>
          <a:bodyPr>
            <a:normAutofit/>
          </a:bodyPr>
          <a:lstStyle/>
          <a:p>
            <a:pPr algn="ctr"/>
            <a:r>
              <a:rPr lang="en-GB" sz="3600" dirty="0" smtClean="0">
                <a:latin typeface="Arial Nova Cond" panose="020B0506020202020204" pitchFamily="34" charset="0"/>
              </a:rPr>
              <a:t>Our findings</a:t>
            </a:r>
            <a:endParaRPr lang="en-GB" sz="3600" dirty="0">
              <a:latin typeface="Arial Nova Cond" panose="020B0506020202020204" pitchFamily="34"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48" y="2433798"/>
            <a:ext cx="4624613" cy="3866177"/>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35603" y="2433792"/>
            <a:ext cx="4624626" cy="3866187"/>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60229" y="3378462"/>
            <a:ext cx="3190235" cy="2392676"/>
          </a:xfrm>
          <a:prstGeom prst="rect">
            <a:avLst/>
          </a:prstGeom>
        </p:spPr>
      </p:pic>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23200" y="840200"/>
            <a:ext cx="3909190" cy="1822377"/>
          </a:xfrm>
          <a:prstGeom prst="rect">
            <a:avLst/>
          </a:prstGeom>
        </p:spPr>
      </p:pic>
      <p:sp>
        <p:nvSpPr>
          <p:cNvPr id="14" name="Oval 13"/>
          <p:cNvSpPr/>
          <p:nvPr/>
        </p:nvSpPr>
        <p:spPr>
          <a:xfrm>
            <a:off x="9955346" y="1737122"/>
            <a:ext cx="819558" cy="282315"/>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1316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C1540BB0-1997-4821-B82E-9656B801787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21" name="Freeform 5">
            <a:extLst>
              <a:ext uri="{FF2B5EF4-FFF2-40B4-BE49-F238E27FC236}">
                <a16:creationId xmlns=""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23" name="Straight Connector 22">
            <a:extLst>
              <a:ext uri="{FF2B5EF4-FFF2-40B4-BE49-F238E27FC236}">
                <a16:creationId xmlns=""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5BE7656D-589C-4D26-B7C0-7114732A44D0}"/>
              </a:ext>
            </a:extLst>
          </p:cNvPr>
          <p:cNvSpPr>
            <a:spLocks noGrp="1"/>
          </p:cNvSpPr>
          <p:nvPr>
            <p:ph type="title"/>
          </p:nvPr>
        </p:nvSpPr>
        <p:spPr>
          <a:xfrm>
            <a:off x="709448" y="1913950"/>
            <a:ext cx="4204137" cy="1342754"/>
          </a:xfrm>
        </p:spPr>
        <p:txBody>
          <a:bodyPr>
            <a:normAutofit/>
          </a:bodyPr>
          <a:lstStyle/>
          <a:p>
            <a:pPr algn="ctr"/>
            <a:r>
              <a:rPr lang="en-GB" sz="3600" dirty="0" smtClean="0">
                <a:latin typeface="Arial Nova Cond" panose="020B0506020202020204" pitchFamily="34" charset="0"/>
              </a:rPr>
              <a:t>Conclusion</a:t>
            </a:r>
            <a:endParaRPr lang="en-GB" sz="3600" dirty="0">
              <a:latin typeface="Arial Nova Cond" panose="020B0506020202020204" pitchFamily="34" charset="0"/>
            </a:endParaRPr>
          </a:p>
        </p:txBody>
      </p:sp>
      <p:sp>
        <p:nvSpPr>
          <p:cNvPr id="8" name="TextBox 7">
            <a:extLst>
              <a:ext uri="{FF2B5EF4-FFF2-40B4-BE49-F238E27FC236}">
                <a16:creationId xmlns="" xmlns:a16="http://schemas.microsoft.com/office/drawing/2014/main" id="{15B7B308-7501-416A-98D7-92533E2E60E6}"/>
              </a:ext>
            </a:extLst>
          </p:cNvPr>
          <p:cNvSpPr txBox="1"/>
          <p:nvPr/>
        </p:nvSpPr>
        <p:spPr>
          <a:xfrm>
            <a:off x="365760" y="3429000"/>
            <a:ext cx="4951828" cy="2031325"/>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Arial Nova Cond" panose="020B0506020202020204" pitchFamily="34" charset="0"/>
              </a:rPr>
              <a:t>Overall, our research has found that while people are aware of the issues surrounding food sustainability, they were less willing to change their views.</a:t>
            </a:r>
          </a:p>
          <a:p>
            <a:pPr marL="285750" indent="-285750">
              <a:buFont typeface="Arial" panose="020B0604020202020204" pitchFamily="34" charset="0"/>
              <a:buChar char="•"/>
            </a:pPr>
            <a:r>
              <a:rPr lang="en-GB" dirty="0" smtClean="0">
                <a:latin typeface="Arial Nova Cond" panose="020B0506020202020204" pitchFamily="34" charset="0"/>
              </a:rPr>
              <a:t>The adjacent graph highlights this dispute between recognition of the problem and a genuine desire to overcome the issue.</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27036" y="2092029"/>
            <a:ext cx="6109360" cy="3672115"/>
          </a:xfrm>
          <a:prstGeom prst="rect">
            <a:avLst/>
          </a:prstGeom>
        </p:spPr>
      </p:pic>
    </p:spTree>
    <p:extLst>
      <p:ext uri="{BB962C8B-B14F-4D97-AF65-F5344CB8AC3E}">
        <p14:creationId xmlns:p14="http://schemas.microsoft.com/office/powerpoint/2010/main" val="300362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C1540BB0-1997-4821-B82E-9656B801787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9" name="Freeform 5">
            <a:extLst>
              <a:ext uri="{FF2B5EF4-FFF2-40B4-BE49-F238E27FC236}">
                <a16:creationId xmlns=""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 xmlns:a16="http://schemas.microsoft.com/office/drawing/2014/main" id="{5BE7656D-589C-4D26-B7C0-7114732A44D0}"/>
              </a:ext>
            </a:extLst>
          </p:cNvPr>
          <p:cNvSpPr>
            <a:spLocks noGrp="1"/>
          </p:cNvSpPr>
          <p:nvPr>
            <p:ph type="title"/>
          </p:nvPr>
        </p:nvSpPr>
        <p:spPr>
          <a:xfrm>
            <a:off x="709448" y="1913950"/>
            <a:ext cx="4204137" cy="1342754"/>
          </a:xfrm>
        </p:spPr>
        <p:txBody>
          <a:bodyPr>
            <a:normAutofit fontScale="90000"/>
          </a:bodyPr>
          <a:lstStyle/>
          <a:p>
            <a:pPr algn="ctr"/>
            <a:r>
              <a:rPr lang="en-GB" sz="3600" dirty="0" smtClean="0">
                <a:latin typeface="Arial Nova Cond" panose="020B0506020202020204" pitchFamily="34" charset="0"/>
              </a:rPr>
              <a:t>A Future for Change - Taste Trends</a:t>
            </a:r>
            <a:endParaRPr lang="en-GB" sz="3600" dirty="0">
              <a:latin typeface="Arial Nova Cond" panose="020B0506020202020204" pitchFamily="34" charset="0"/>
            </a:endParaRPr>
          </a:p>
        </p:txBody>
      </p:sp>
      <p:sp>
        <p:nvSpPr>
          <p:cNvPr id="13" name="TextBox 12">
            <a:extLst>
              <a:ext uri="{FF2B5EF4-FFF2-40B4-BE49-F238E27FC236}">
                <a16:creationId xmlns="" xmlns:a16="http://schemas.microsoft.com/office/drawing/2014/main" id="{15B7B308-7501-416A-98D7-92533E2E60E6}"/>
              </a:ext>
            </a:extLst>
          </p:cNvPr>
          <p:cNvSpPr txBox="1"/>
          <p:nvPr/>
        </p:nvSpPr>
        <p:spPr>
          <a:xfrm>
            <a:off x="335602" y="3429005"/>
            <a:ext cx="4951828" cy="2585323"/>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Nova Cond" panose="020B0506020202020204" pitchFamily="34" charset="0"/>
              </a:rPr>
              <a:t>The first </a:t>
            </a:r>
            <a:r>
              <a:rPr lang="en-GB" dirty="0" smtClean="0">
                <a:latin typeface="Arial Nova Cond" panose="020B0506020202020204" pitchFamily="34" charset="0"/>
              </a:rPr>
              <a:t>recipe for curry in England </a:t>
            </a:r>
            <a:r>
              <a:rPr lang="en-GB" dirty="0">
                <a:latin typeface="Arial Nova Cond" panose="020B0506020202020204" pitchFamily="34" charset="0"/>
              </a:rPr>
              <a:t>was published by Hannah Glasse in 1747. </a:t>
            </a:r>
          </a:p>
          <a:p>
            <a:pPr marL="285750" indent="-285750">
              <a:buFont typeface="Arial" panose="020B0604020202020204" pitchFamily="34" charset="0"/>
              <a:buChar char="•"/>
            </a:pPr>
            <a:r>
              <a:rPr lang="en-GB" dirty="0" smtClean="0">
                <a:latin typeface="Arial Nova Cond" panose="020B0506020202020204" pitchFamily="34" charset="0"/>
              </a:rPr>
              <a:t>Now </a:t>
            </a:r>
            <a:r>
              <a:rPr lang="mr-IN" dirty="0" smtClean="0">
                <a:latin typeface="Arial Nova Cond" panose="020B0506020202020204" pitchFamily="34" charset="0"/>
              </a:rPr>
              <a:t>–</a:t>
            </a:r>
            <a:r>
              <a:rPr lang="en-GB" dirty="0" smtClean="0">
                <a:latin typeface="Arial Nova Cond" panose="020B0506020202020204" pitchFamily="34" charset="0"/>
              </a:rPr>
              <a:t> </a:t>
            </a:r>
            <a:r>
              <a:rPr lang="en-GB" dirty="0">
                <a:latin typeface="Arial Nova Cond" panose="020B0506020202020204" pitchFamily="34" charset="0"/>
              </a:rPr>
              <a:t>9,000 Indian, Pakistani and Bangladeshi restaurants in the UK.</a:t>
            </a:r>
          </a:p>
          <a:p>
            <a:pPr marL="285750" indent="-285750">
              <a:buFont typeface="Arial" panose="020B0604020202020204" pitchFamily="34" charset="0"/>
              <a:buChar char="•"/>
            </a:pPr>
            <a:r>
              <a:rPr lang="en-GB" dirty="0">
                <a:latin typeface="Arial Nova Cond" panose="020B0506020202020204" pitchFamily="34" charset="0"/>
              </a:rPr>
              <a:t>Veganism has increased by 360% in the last decade</a:t>
            </a:r>
            <a:r>
              <a:rPr lang="en-GB" dirty="0" smtClean="0">
                <a:latin typeface="Arial Nova Cond" panose="020B0506020202020204" pitchFamily="34" charset="0"/>
              </a:rPr>
              <a:t>.</a:t>
            </a:r>
          </a:p>
          <a:p>
            <a:pPr marL="285750" indent="-285750">
              <a:buFont typeface="Arial" panose="020B0604020202020204" pitchFamily="34" charset="0"/>
              <a:buChar char="•"/>
            </a:pPr>
            <a:r>
              <a:rPr lang="en-GB" dirty="0" err="1" smtClean="0">
                <a:latin typeface="Arial Nova Cond" panose="020B0506020202020204" pitchFamily="34" charset="0"/>
              </a:rPr>
              <a:t>Yo</a:t>
            </a:r>
            <a:r>
              <a:rPr lang="en-GB" dirty="0" smtClean="0">
                <a:latin typeface="Arial Nova Cond" panose="020B0506020202020204" pitchFamily="34" charset="0"/>
              </a:rPr>
              <a:t>! Shushi’s total sales are at £88.4 million </a:t>
            </a:r>
            <a:r>
              <a:rPr lang="mr-IN" dirty="0" smtClean="0">
                <a:latin typeface="Arial Nova Cond" panose="020B0506020202020204" pitchFamily="34" charset="0"/>
              </a:rPr>
              <a:t>–</a:t>
            </a:r>
            <a:r>
              <a:rPr lang="en-GB" dirty="0" smtClean="0">
                <a:latin typeface="Arial Nova Cond" panose="020B0506020202020204" pitchFamily="34" charset="0"/>
              </a:rPr>
              <a:t> a traditionally non-Western food, now regularly accepted and consumed.</a:t>
            </a:r>
          </a:p>
        </p:txBody>
      </p:sp>
      <p:sp>
        <p:nvSpPr>
          <p:cNvPr id="14" name="TextBox 13">
            <a:extLst>
              <a:ext uri="{FF2B5EF4-FFF2-40B4-BE49-F238E27FC236}">
                <a16:creationId xmlns="" xmlns:a16="http://schemas.microsoft.com/office/drawing/2014/main" id="{9DE645C2-381B-4380-A6D4-20D2167E28D1}"/>
              </a:ext>
            </a:extLst>
          </p:cNvPr>
          <p:cNvSpPr txBox="1"/>
          <p:nvPr/>
        </p:nvSpPr>
        <p:spPr>
          <a:xfrm>
            <a:off x="7222434" y="6596390"/>
            <a:ext cx="5499652" cy="261610"/>
          </a:xfrm>
          <a:prstGeom prst="rect">
            <a:avLst/>
          </a:prstGeom>
          <a:noFill/>
        </p:spPr>
        <p:txBody>
          <a:bodyPr wrap="square" rtlCol="0">
            <a:spAutoFit/>
          </a:bodyPr>
          <a:lstStyle/>
          <a:p>
            <a:r>
              <a:rPr lang="en-GB" sz="1100" dirty="0">
                <a:solidFill>
                  <a:srgbClr val="FF0000"/>
                </a:solidFill>
              </a:rPr>
              <a:t>To Make Curry the Indian way, FSC, Plantbasednews.org, QSR </a:t>
            </a:r>
            <a:r>
              <a:rPr lang="en-GB" sz="1100" dirty="0" smtClean="0">
                <a:solidFill>
                  <a:srgbClr val="FF0000"/>
                </a:solidFill>
              </a:rPr>
              <a:t>Media, Quinn 2007</a:t>
            </a:r>
            <a:endParaRPr lang="en-GB" sz="1100" dirty="0">
              <a:solidFill>
                <a:srgbClr val="FF0000"/>
              </a:solidFill>
            </a:endParaRPr>
          </a:p>
        </p:txBody>
      </p:sp>
    </p:spTree>
    <p:extLst>
      <p:ext uri="{BB962C8B-B14F-4D97-AF65-F5344CB8AC3E}">
        <p14:creationId xmlns:p14="http://schemas.microsoft.com/office/powerpoint/2010/main" val="59767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nvSpPr>
        <p:spPr>
          <a:xfrm>
            <a:off x="838200" y="2766377"/>
            <a:ext cx="10515600" cy="1325245"/>
          </a:xfrm>
          <a:prstGeom prst="rect">
            <a:avLst/>
          </a:prstGeom>
        </p:spPr>
        <p:txBody>
          <a:bodyPr vert="horz" lIns="91440" tIns="45720" rIns="91440" bIns="45720" rtlCol="0" anchor="ctr">
            <a:noAutofit/>
          </a:bodyPr>
          <a:lstStyle/>
          <a:p>
            <a:pPr marL="0" marR="0" algn="ctr">
              <a:lnSpc>
                <a:spcPct val="90000"/>
              </a:lnSpc>
              <a:spcBef>
                <a:spcPts val="0"/>
              </a:spcBef>
              <a:spcAft>
                <a:spcPts val="0"/>
              </a:spcAft>
            </a:pPr>
            <a:r>
              <a:rPr lang="en-US" sz="4400" b="1" i="1" kern="1200">
                <a:solidFill>
                  <a:srgbClr val="000000"/>
                </a:solidFill>
                <a:effectLst/>
                <a:latin typeface="Calibri Light" charset="0"/>
                <a:ea typeface="Times New Roman" charset="0"/>
                <a:cs typeface="Times New Roman" charset="0"/>
              </a:rPr>
              <a:t>Is food sustainability limited by social and cultural outlook, or will people in developed states, adapt to meet the demands of food shortages in a globalised world?</a:t>
            </a:r>
            <a:endParaRPr lang="en-GB" sz="1200">
              <a:effectLst/>
              <a:latin typeface="Times New Roman" charset="0"/>
              <a:ea typeface="Times New Roman" charset="0"/>
            </a:endParaRPr>
          </a:p>
        </p:txBody>
      </p:sp>
    </p:spTree>
    <p:extLst>
      <p:ext uri="{BB962C8B-B14F-4D97-AF65-F5344CB8AC3E}">
        <p14:creationId xmlns:p14="http://schemas.microsoft.com/office/powerpoint/2010/main" val="67557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 xmlns:a16="http://schemas.microsoft.com/office/drawing/2014/main" id="{18EAB347-A913-4153-8D4E-F6DC324C34FF}"/>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b="5858"/>
          <a:stretch/>
        </p:blipFill>
        <p:spPr>
          <a:xfrm>
            <a:off x="20" y="10"/>
            <a:ext cx="12191980" cy="6857990"/>
          </a:xfrm>
          <a:prstGeom prst="rect">
            <a:avLst/>
          </a:prstGeom>
        </p:spPr>
      </p:pic>
      <p:pic>
        <p:nvPicPr>
          <p:cNvPr id="2" name="Picture 1">
            <a:extLst>
              <a:ext uri="{FF2B5EF4-FFF2-40B4-BE49-F238E27FC236}">
                <a16:creationId xmlns="" xmlns:a16="http://schemas.microsoft.com/office/drawing/2014/main" id="{97DC7827-D4BA-4AE9-B01B-0DE2797621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81658" y="3123027"/>
            <a:ext cx="1410322" cy="1647091"/>
          </a:xfrm>
          <a:prstGeom prst="rect">
            <a:avLst/>
          </a:prstGeom>
        </p:spPr>
      </p:pic>
      <p:sp>
        <p:nvSpPr>
          <p:cNvPr id="3" name="TextBox 2">
            <a:extLst>
              <a:ext uri="{FF2B5EF4-FFF2-40B4-BE49-F238E27FC236}">
                <a16:creationId xmlns="" xmlns:a16="http://schemas.microsoft.com/office/drawing/2014/main" id="{B32D296D-1252-4B8C-9616-F3CFC148D6CD}"/>
              </a:ext>
            </a:extLst>
          </p:cNvPr>
          <p:cNvSpPr txBox="1"/>
          <p:nvPr/>
        </p:nvSpPr>
        <p:spPr>
          <a:xfrm>
            <a:off x="10202582" y="6468896"/>
            <a:ext cx="2198637" cy="276999"/>
          </a:xfrm>
          <a:prstGeom prst="rect">
            <a:avLst/>
          </a:prstGeom>
          <a:noFill/>
        </p:spPr>
        <p:txBody>
          <a:bodyPr wrap="square" rtlCol="0">
            <a:spAutoFit/>
          </a:bodyPr>
          <a:lstStyle/>
          <a:p>
            <a:r>
              <a:rPr lang="en-GB" sz="1200" dirty="0">
                <a:solidFill>
                  <a:srgbClr val="FF0000"/>
                </a:solidFill>
              </a:rPr>
              <a:t>Beef Central, Business Insider</a:t>
            </a:r>
          </a:p>
        </p:txBody>
      </p:sp>
    </p:spTree>
    <p:extLst>
      <p:ext uri="{BB962C8B-B14F-4D97-AF65-F5344CB8AC3E}">
        <p14:creationId xmlns:p14="http://schemas.microsoft.com/office/powerpoint/2010/main" val="277715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06A4C9F-2203-489F-9365-C386AF5B2F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89940" l="9700" r="92900">
                        <a14:foregroundMark x1="22300" y1="31832" x2="22300" y2="31832"/>
                        <a14:foregroundMark x1="25500" y1="31982" x2="25500" y2="31982"/>
                        <a14:foregroundMark x1="68700" y1="28529" x2="68700" y2="28529"/>
                        <a14:foregroundMark x1="91100" y1="39189" x2="91100" y2="39189"/>
                        <a14:foregroundMark x1="91500" y1="18018" x2="91500" y2="18018"/>
                        <a14:foregroundMark x1="92900" y1="43994" x2="92900" y2="43994"/>
                        <a14:foregroundMark x1="9700" y1="61111" x2="9700" y2="61111"/>
                      </a14:backgroundRemoval>
                    </a14:imgEffect>
                  </a14:imgLayer>
                </a14:imgProps>
              </a:ext>
            </a:extLst>
          </a:blip>
          <a:stretch>
            <a:fillRect/>
          </a:stretch>
        </p:blipFill>
        <p:spPr>
          <a:xfrm>
            <a:off x="953613" y="824299"/>
            <a:ext cx="9946616" cy="6614500"/>
          </a:xfrm>
          <a:prstGeom prst="rect">
            <a:avLst/>
          </a:prstGeom>
        </p:spPr>
      </p:pic>
      <p:sp>
        <p:nvSpPr>
          <p:cNvPr id="9" name="TextBox 8">
            <a:extLst>
              <a:ext uri="{FF2B5EF4-FFF2-40B4-BE49-F238E27FC236}">
                <a16:creationId xmlns="" xmlns:a16="http://schemas.microsoft.com/office/drawing/2014/main" id="{B1A2061C-6D75-4D48-893B-3134394CDC47}"/>
              </a:ext>
            </a:extLst>
          </p:cNvPr>
          <p:cNvSpPr txBox="1"/>
          <p:nvPr/>
        </p:nvSpPr>
        <p:spPr>
          <a:xfrm>
            <a:off x="251247" y="1101298"/>
            <a:ext cx="3074505" cy="923330"/>
          </a:xfrm>
          <a:prstGeom prst="rect">
            <a:avLst/>
          </a:prstGeom>
          <a:noFill/>
        </p:spPr>
        <p:txBody>
          <a:bodyPr wrap="square" rtlCol="0">
            <a:spAutoFit/>
          </a:bodyPr>
          <a:lstStyle/>
          <a:p>
            <a:r>
              <a:rPr lang="en-GB" b="1" dirty="0">
                <a:latin typeface="Arial Nova Cond" panose="020B0506020202020204" pitchFamily="34" charset="0"/>
              </a:rPr>
              <a:t>18% of global greenhouse emissions come from the livestock industry </a:t>
            </a:r>
          </a:p>
        </p:txBody>
      </p:sp>
      <p:sp>
        <p:nvSpPr>
          <p:cNvPr id="10" name="TextBox 9">
            <a:extLst>
              <a:ext uri="{FF2B5EF4-FFF2-40B4-BE49-F238E27FC236}">
                <a16:creationId xmlns="" xmlns:a16="http://schemas.microsoft.com/office/drawing/2014/main" id="{2DC826F4-EF8F-42FA-ABC7-61231D271DB3}"/>
              </a:ext>
            </a:extLst>
          </p:cNvPr>
          <p:cNvSpPr txBox="1"/>
          <p:nvPr/>
        </p:nvSpPr>
        <p:spPr>
          <a:xfrm>
            <a:off x="4227442" y="5234609"/>
            <a:ext cx="2637184" cy="923330"/>
          </a:xfrm>
          <a:prstGeom prst="rect">
            <a:avLst/>
          </a:prstGeom>
          <a:noFill/>
        </p:spPr>
        <p:txBody>
          <a:bodyPr wrap="square" rtlCol="0">
            <a:spAutoFit/>
          </a:bodyPr>
          <a:lstStyle/>
          <a:p>
            <a:r>
              <a:rPr lang="en-GB" b="1" dirty="0">
                <a:latin typeface="Arial Nova Cond" panose="020B0506020202020204" pitchFamily="34" charset="0"/>
              </a:rPr>
              <a:t>414 gallons of water are required to produce 1Lb of boneless meat</a:t>
            </a:r>
          </a:p>
        </p:txBody>
      </p:sp>
      <p:sp>
        <p:nvSpPr>
          <p:cNvPr id="11" name="TextBox 10">
            <a:extLst>
              <a:ext uri="{FF2B5EF4-FFF2-40B4-BE49-F238E27FC236}">
                <a16:creationId xmlns="" xmlns:a16="http://schemas.microsoft.com/office/drawing/2014/main" id="{CCBC4434-1191-46F1-88FB-E7B6BE9A922F}"/>
              </a:ext>
            </a:extLst>
          </p:cNvPr>
          <p:cNvSpPr txBox="1"/>
          <p:nvPr/>
        </p:nvSpPr>
        <p:spPr>
          <a:xfrm>
            <a:off x="8912900" y="916632"/>
            <a:ext cx="2411895" cy="646331"/>
          </a:xfrm>
          <a:prstGeom prst="rect">
            <a:avLst/>
          </a:prstGeom>
          <a:noFill/>
        </p:spPr>
        <p:txBody>
          <a:bodyPr wrap="square" rtlCol="0">
            <a:spAutoFit/>
          </a:bodyPr>
          <a:lstStyle/>
          <a:p>
            <a:r>
              <a:rPr lang="en-GB" b="1" dirty="0">
                <a:latin typeface="Arial Nova Cond" panose="020B0506020202020204" pitchFamily="34" charset="0"/>
              </a:rPr>
              <a:t>70% of grain in used as animal feed in the USA</a:t>
            </a:r>
          </a:p>
        </p:txBody>
      </p:sp>
      <p:sp>
        <p:nvSpPr>
          <p:cNvPr id="12" name="TextBox 11">
            <a:extLst>
              <a:ext uri="{FF2B5EF4-FFF2-40B4-BE49-F238E27FC236}">
                <a16:creationId xmlns="" xmlns:a16="http://schemas.microsoft.com/office/drawing/2014/main" id="{6C077008-CDCA-424E-B3D5-875A2D9720C4}"/>
              </a:ext>
            </a:extLst>
          </p:cNvPr>
          <p:cNvSpPr txBox="1"/>
          <p:nvPr/>
        </p:nvSpPr>
        <p:spPr>
          <a:xfrm>
            <a:off x="10437077" y="1932266"/>
            <a:ext cx="1716700" cy="1477328"/>
          </a:xfrm>
          <a:prstGeom prst="rect">
            <a:avLst/>
          </a:prstGeom>
          <a:noFill/>
        </p:spPr>
        <p:txBody>
          <a:bodyPr wrap="square" rtlCol="0">
            <a:spAutoFit/>
          </a:bodyPr>
          <a:lstStyle/>
          <a:p>
            <a:r>
              <a:rPr lang="en-GB" b="1" dirty="0">
                <a:latin typeface="Arial Nova Cond" panose="020B0506020202020204" pitchFamily="34" charset="0"/>
              </a:rPr>
              <a:t>26% of the world’s non-ice covered land surface is used for agriculture.</a:t>
            </a:r>
          </a:p>
        </p:txBody>
      </p:sp>
      <p:sp>
        <p:nvSpPr>
          <p:cNvPr id="13" name="TextBox 12">
            <a:extLst>
              <a:ext uri="{FF2B5EF4-FFF2-40B4-BE49-F238E27FC236}">
                <a16:creationId xmlns="" xmlns:a16="http://schemas.microsoft.com/office/drawing/2014/main" id="{0EB0FC7F-3293-4A65-9D88-ADCB93229F3B}"/>
              </a:ext>
            </a:extLst>
          </p:cNvPr>
          <p:cNvSpPr txBox="1"/>
          <p:nvPr/>
        </p:nvSpPr>
        <p:spPr>
          <a:xfrm>
            <a:off x="3578087" y="362634"/>
            <a:ext cx="4552121" cy="461665"/>
          </a:xfrm>
          <a:prstGeom prst="rect">
            <a:avLst/>
          </a:prstGeom>
          <a:noFill/>
        </p:spPr>
        <p:txBody>
          <a:bodyPr wrap="square" rtlCol="0">
            <a:spAutoFit/>
          </a:bodyPr>
          <a:lstStyle/>
          <a:p>
            <a:r>
              <a:rPr lang="en-GB" sz="2400" b="1" u="sng" dirty="0">
                <a:latin typeface="Arial Nova Cond" panose="020B0506020202020204" pitchFamily="34" charset="0"/>
              </a:rPr>
              <a:t>MORE THAN MEATS THE EYE</a:t>
            </a:r>
          </a:p>
        </p:txBody>
      </p:sp>
      <p:sp>
        <p:nvSpPr>
          <p:cNvPr id="14" name="TextBox 13">
            <a:extLst>
              <a:ext uri="{FF2B5EF4-FFF2-40B4-BE49-F238E27FC236}">
                <a16:creationId xmlns="" xmlns:a16="http://schemas.microsoft.com/office/drawing/2014/main" id="{712CB742-DE8F-4786-9326-8EDA7FFCB5A4}"/>
              </a:ext>
            </a:extLst>
          </p:cNvPr>
          <p:cNvSpPr txBox="1"/>
          <p:nvPr/>
        </p:nvSpPr>
        <p:spPr>
          <a:xfrm>
            <a:off x="357809" y="5448294"/>
            <a:ext cx="1577008" cy="1200329"/>
          </a:xfrm>
          <a:prstGeom prst="rect">
            <a:avLst/>
          </a:prstGeom>
          <a:noFill/>
        </p:spPr>
        <p:txBody>
          <a:bodyPr wrap="square" rtlCol="0">
            <a:spAutoFit/>
          </a:bodyPr>
          <a:lstStyle/>
          <a:p>
            <a:r>
              <a:rPr lang="en-GB" b="1" dirty="0">
                <a:latin typeface="Arial Nova Cond" panose="020B0506020202020204" pitchFamily="34" charset="0"/>
              </a:rPr>
              <a:t>Every cow requires 24kg of feed per day</a:t>
            </a:r>
          </a:p>
        </p:txBody>
      </p:sp>
      <p:sp>
        <p:nvSpPr>
          <p:cNvPr id="15" name="TextBox 14">
            <a:extLst>
              <a:ext uri="{FF2B5EF4-FFF2-40B4-BE49-F238E27FC236}">
                <a16:creationId xmlns="" xmlns:a16="http://schemas.microsoft.com/office/drawing/2014/main" id="{AEEB2509-1072-4126-BE3C-184BEA941DE9}"/>
              </a:ext>
            </a:extLst>
          </p:cNvPr>
          <p:cNvSpPr txBox="1"/>
          <p:nvPr/>
        </p:nvSpPr>
        <p:spPr>
          <a:xfrm>
            <a:off x="251247" y="2347765"/>
            <a:ext cx="1577008" cy="923330"/>
          </a:xfrm>
          <a:prstGeom prst="rect">
            <a:avLst/>
          </a:prstGeom>
          <a:noFill/>
        </p:spPr>
        <p:txBody>
          <a:bodyPr wrap="square" rtlCol="0">
            <a:spAutoFit/>
          </a:bodyPr>
          <a:lstStyle/>
          <a:p>
            <a:r>
              <a:rPr lang="en-GB" b="1" dirty="0" smtClean="0">
                <a:latin typeface="Arial Nova Cond" panose="020B0506020202020204" pitchFamily="34" charset="0"/>
              </a:rPr>
              <a:t>27million </a:t>
            </a:r>
            <a:r>
              <a:rPr lang="en-GB" b="1" dirty="0">
                <a:latin typeface="Arial Nova Cond" panose="020B0506020202020204" pitchFamily="34" charset="0"/>
              </a:rPr>
              <a:t>cattle die every year</a:t>
            </a:r>
          </a:p>
        </p:txBody>
      </p:sp>
      <p:sp>
        <p:nvSpPr>
          <p:cNvPr id="16" name="TextBox 15">
            <a:extLst>
              <a:ext uri="{FF2B5EF4-FFF2-40B4-BE49-F238E27FC236}">
                <a16:creationId xmlns="" xmlns:a16="http://schemas.microsoft.com/office/drawing/2014/main" id="{54700889-2E4B-48AC-83F5-718733D7FA11}"/>
              </a:ext>
            </a:extLst>
          </p:cNvPr>
          <p:cNvSpPr txBox="1"/>
          <p:nvPr/>
        </p:nvSpPr>
        <p:spPr>
          <a:xfrm>
            <a:off x="218117" y="3531384"/>
            <a:ext cx="1716700" cy="1200329"/>
          </a:xfrm>
          <a:prstGeom prst="rect">
            <a:avLst/>
          </a:prstGeom>
          <a:noFill/>
        </p:spPr>
        <p:txBody>
          <a:bodyPr wrap="square" rtlCol="0">
            <a:spAutoFit/>
          </a:bodyPr>
          <a:lstStyle/>
          <a:p>
            <a:r>
              <a:rPr lang="en-GB" b="1" dirty="0">
                <a:latin typeface="Arial Nova Cond" panose="020B0506020202020204" pitchFamily="34" charset="0"/>
              </a:rPr>
              <a:t>The average cow produces 70-120kg of methane a year</a:t>
            </a:r>
          </a:p>
        </p:txBody>
      </p:sp>
      <p:sp>
        <p:nvSpPr>
          <p:cNvPr id="17" name="TextBox 16">
            <a:extLst>
              <a:ext uri="{FF2B5EF4-FFF2-40B4-BE49-F238E27FC236}">
                <a16:creationId xmlns="" xmlns:a16="http://schemas.microsoft.com/office/drawing/2014/main" id="{CF09ABAB-3CA8-4AB8-B5C3-68FBC9618203}"/>
              </a:ext>
            </a:extLst>
          </p:cNvPr>
          <p:cNvSpPr txBox="1"/>
          <p:nvPr/>
        </p:nvSpPr>
        <p:spPr>
          <a:xfrm>
            <a:off x="3760439" y="1055131"/>
            <a:ext cx="4717774" cy="369332"/>
          </a:xfrm>
          <a:prstGeom prst="rect">
            <a:avLst/>
          </a:prstGeom>
          <a:noFill/>
        </p:spPr>
        <p:txBody>
          <a:bodyPr wrap="square" rtlCol="0">
            <a:spAutoFit/>
          </a:bodyPr>
          <a:lstStyle/>
          <a:p>
            <a:r>
              <a:rPr lang="en-GB" b="1" dirty="0">
                <a:latin typeface="Arial Nova Cond" panose="020B0506020202020204" pitchFamily="34" charset="0"/>
              </a:rPr>
              <a:t>Global consumption has quadrupled since 1960</a:t>
            </a:r>
          </a:p>
        </p:txBody>
      </p:sp>
      <p:sp>
        <p:nvSpPr>
          <p:cNvPr id="18" name="TextBox 17">
            <a:extLst>
              <a:ext uri="{FF2B5EF4-FFF2-40B4-BE49-F238E27FC236}">
                <a16:creationId xmlns="" xmlns:a16="http://schemas.microsoft.com/office/drawing/2014/main" id="{970F8213-4B4D-4DDF-9D11-75A16518F09C}"/>
              </a:ext>
            </a:extLst>
          </p:cNvPr>
          <p:cNvSpPr txBox="1"/>
          <p:nvPr/>
        </p:nvSpPr>
        <p:spPr>
          <a:xfrm>
            <a:off x="8204761" y="5586793"/>
            <a:ext cx="3485864" cy="923330"/>
          </a:xfrm>
          <a:prstGeom prst="rect">
            <a:avLst/>
          </a:prstGeom>
          <a:noFill/>
        </p:spPr>
        <p:txBody>
          <a:bodyPr wrap="square" rtlCol="0">
            <a:spAutoFit/>
          </a:bodyPr>
          <a:lstStyle/>
          <a:p>
            <a:r>
              <a:rPr lang="en-GB" b="1" dirty="0">
                <a:latin typeface="Arial Nova Cond" panose="020B0506020202020204" pitchFamily="34" charset="0"/>
              </a:rPr>
              <a:t>According to the Environmental protection agency, agriculture is the no.1 cause of water pollution.</a:t>
            </a:r>
          </a:p>
        </p:txBody>
      </p:sp>
      <p:sp>
        <p:nvSpPr>
          <p:cNvPr id="19" name="TextBox 18">
            <a:extLst>
              <a:ext uri="{FF2B5EF4-FFF2-40B4-BE49-F238E27FC236}">
                <a16:creationId xmlns="" xmlns:a16="http://schemas.microsoft.com/office/drawing/2014/main" id="{05FB726A-F60A-4E7C-AAD8-9A719823FADB}"/>
              </a:ext>
            </a:extLst>
          </p:cNvPr>
          <p:cNvSpPr txBox="1"/>
          <p:nvPr/>
        </p:nvSpPr>
        <p:spPr>
          <a:xfrm>
            <a:off x="9168542" y="4194418"/>
            <a:ext cx="2637184" cy="1200329"/>
          </a:xfrm>
          <a:prstGeom prst="rect">
            <a:avLst/>
          </a:prstGeom>
          <a:noFill/>
        </p:spPr>
        <p:txBody>
          <a:bodyPr wrap="square" rtlCol="0">
            <a:spAutoFit/>
          </a:bodyPr>
          <a:lstStyle/>
          <a:p>
            <a:r>
              <a:rPr lang="en-GB" b="1" dirty="0">
                <a:latin typeface="Arial Nova Cond" panose="020B0506020202020204" pitchFamily="34" charset="0"/>
              </a:rPr>
              <a:t>An acre of rain forest is cut down every six seconds as a result of cattle farming</a:t>
            </a:r>
          </a:p>
        </p:txBody>
      </p:sp>
      <p:sp>
        <p:nvSpPr>
          <p:cNvPr id="2" name="TextBox 1">
            <a:extLst>
              <a:ext uri="{FF2B5EF4-FFF2-40B4-BE49-F238E27FC236}">
                <a16:creationId xmlns="" xmlns:a16="http://schemas.microsoft.com/office/drawing/2014/main" id="{6B4FD422-9FFF-45C4-B97A-5839B54F6BE4}"/>
              </a:ext>
            </a:extLst>
          </p:cNvPr>
          <p:cNvSpPr txBox="1"/>
          <p:nvPr/>
        </p:nvSpPr>
        <p:spPr>
          <a:xfrm>
            <a:off x="182489" y="24963"/>
            <a:ext cx="6791196" cy="276999"/>
          </a:xfrm>
          <a:prstGeom prst="rect">
            <a:avLst/>
          </a:prstGeom>
          <a:noFill/>
        </p:spPr>
        <p:txBody>
          <a:bodyPr wrap="square" rtlCol="0">
            <a:spAutoFit/>
          </a:bodyPr>
          <a:lstStyle/>
          <a:p>
            <a:r>
              <a:rPr lang="en-GB" sz="1200" dirty="0">
                <a:solidFill>
                  <a:srgbClr val="FF0000"/>
                </a:solidFill>
              </a:rPr>
              <a:t>FAO, VIVA, FAO, AHDB dairy,  GRACE, Environment Agency, WWF, FAO, Earthsave, WorldWatch institute. </a:t>
            </a:r>
          </a:p>
        </p:txBody>
      </p:sp>
    </p:spTree>
    <p:extLst>
      <p:ext uri="{BB962C8B-B14F-4D97-AF65-F5344CB8AC3E}">
        <p14:creationId xmlns:p14="http://schemas.microsoft.com/office/powerpoint/2010/main" val="207573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D7D0BB2-15AB-437E-B2D6-C4DDCC599B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Freeform 5">
            <a:extLst>
              <a:ext uri="{FF2B5EF4-FFF2-40B4-BE49-F238E27FC236}">
                <a16:creationId xmlns=""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F0EAD648-8ABC-41CF-A36E-1FD66CAA20FC}"/>
              </a:ext>
            </a:extLst>
          </p:cNvPr>
          <p:cNvSpPr>
            <a:spLocks noGrp="1"/>
          </p:cNvSpPr>
          <p:nvPr>
            <p:ph type="title"/>
          </p:nvPr>
        </p:nvSpPr>
        <p:spPr>
          <a:xfrm>
            <a:off x="652692" y="1803113"/>
            <a:ext cx="4204137" cy="1342754"/>
          </a:xfrm>
        </p:spPr>
        <p:txBody>
          <a:bodyPr>
            <a:normAutofit/>
          </a:bodyPr>
          <a:lstStyle/>
          <a:p>
            <a:pPr algn="ctr"/>
            <a:r>
              <a:rPr lang="en-GB" sz="3600" dirty="0">
                <a:latin typeface="Arial Nova Cond" panose="020B0506020202020204" pitchFamily="34" charset="0"/>
              </a:rPr>
              <a:t>Public Opinion of Lab Meat</a:t>
            </a:r>
          </a:p>
        </p:txBody>
      </p:sp>
      <p:pic>
        <p:nvPicPr>
          <p:cNvPr id="3" name="Picture 2"/>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6502" b="98916" l="20378" r="81412">
                        <a14:foregroundMark x1="25050" y1="93034" x2="25050" y2="93034"/>
                        <a14:foregroundMark x1="30417" y1="52632" x2="30417" y2="52632"/>
                        <a14:foregroundMark x1="34791" y1="49226" x2="34791" y2="49226"/>
                        <a14:foregroundMark x1="37376" y1="73220" x2="37376" y2="73220"/>
                        <a14:foregroundMark x1="29920" y1="78483" x2="29920" y2="78483"/>
                        <a14:foregroundMark x1="47316" y1="89474" x2="47316" y2="89474"/>
                        <a14:foregroundMark x1="58748" y1="87616" x2="58748" y2="87616"/>
                        <a14:foregroundMark x1="47018" y1="24768" x2="47018" y2="24768"/>
                        <a14:foregroundMark x1="25944" y1="19350" x2="25944" y2="19350"/>
                        <a14:foregroundMark x1="26441" y1="95356" x2="26441" y2="95356"/>
                        <a14:backgroundMark x1="26839" y1="88545" x2="26839" y2="88545"/>
                        <a14:backgroundMark x1="31909" y1="93963" x2="31909" y2="93963"/>
                        <a14:backgroundMark x1="28131" y1="91950" x2="28131" y2="91950"/>
                        <a14:backgroundMark x1="29324" y1="94892" x2="29324" y2="94892"/>
                      </a14:backgroundRemoval>
                    </a14:imgEffect>
                  </a14:imgLayer>
                </a14:imgProps>
              </a:ext>
              <a:ext uri="{28A0092B-C50C-407E-A947-70E740481C1C}">
                <a14:useLocalDpi xmlns:a14="http://schemas.microsoft.com/office/drawing/2010/main"/>
              </a:ext>
            </a:extLst>
          </a:blip>
          <a:srcRect l="20507" t="5725" r="18550"/>
          <a:stretch/>
        </p:blipFill>
        <p:spPr>
          <a:xfrm>
            <a:off x="6890009" y="0"/>
            <a:ext cx="5160272" cy="5126182"/>
          </a:xfrm>
          <a:prstGeom prst="rect">
            <a:avLst/>
          </a:prstGeom>
        </p:spPr>
      </p:pic>
      <p:sp>
        <p:nvSpPr>
          <p:cNvPr id="5" name="Rectangle 4"/>
          <p:cNvSpPr/>
          <p:nvPr/>
        </p:nvSpPr>
        <p:spPr>
          <a:xfrm>
            <a:off x="8013024" y="1803113"/>
            <a:ext cx="3172765" cy="253916"/>
          </a:xfrm>
          <a:prstGeom prst="rect">
            <a:avLst/>
          </a:prstGeom>
        </p:spPr>
        <p:txBody>
          <a:bodyPr wrap="square">
            <a:spAutoFit/>
          </a:bodyPr>
          <a:lstStyle/>
          <a:p>
            <a:r>
              <a:rPr lang="nb-NO" sz="1000" dirty="0">
                <a:solidFill>
                  <a:srgbClr val="FF0000"/>
                </a:solidFill>
              </a:rPr>
              <a:t>W. </a:t>
            </a:r>
            <a:r>
              <a:rPr lang="nb-NO" sz="1000" dirty="0" err="1">
                <a:solidFill>
                  <a:srgbClr val="FF0000"/>
                </a:solidFill>
              </a:rPr>
              <a:t>Verbeke</a:t>
            </a:r>
            <a:r>
              <a:rPr lang="nb-NO" sz="1000" dirty="0">
                <a:solidFill>
                  <a:srgbClr val="FF0000"/>
                </a:solidFill>
              </a:rPr>
              <a:t> et al. / </a:t>
            </a:r>
            <a:r>
              <a:rPr lang="nb-NO" sz="1000" dirty="0" err="1">
                <a:solidFill>
                  <a:srgbClr val="FF0000"/>
                </a:solidFill>
              </a:rPr>
              <a:t>Meat</a:t>
            </a:r>
            <a:r>
              <a:rPr lang="nb-NO" sz="1000" dirty="0">
                <a:solidFill>
                  <a:srgbClr val="FF0000"/>
                </a:solidFill>
              </a:rPr>
              <a:t> Science 102 (2015) 49–58 </a:t>
            </a:r>
            <a:endParaRPr lang="nb-NO" sz="2400" dirty="0">
              <a:solidFill>
                <a:srgbClr val="FF0000"/>
              </a:solidFill>
            </a:endParaRPr>
          </a:p>
        </p:txBody>
      </p:sp>
      <p:sp>
        <p:nvSpPr>
          <p:cNvPr id="7" name="TextBox 6"/>
          <p:cNvSpPr txBox="1"/>
          <p:nvPr/>
        </p:nvSpPr>
        <p:spPr>
          <a:xfrm>
            <a:off x="0" y="3765943"/>
            <a:ext cx="5744573" cy="2031325"/>
          </a:xfrm>
          <a:prstGeom prst="rect">
            <a:avLst/>
          </a:prstGeom>
          <a:noFill/>
        </p:spPr>
        <p:txBody>
          <a:bodyPr wrap="square" rtlCol="0">
            <a:spAutoFit/>
          </a:bodyPr>
          <a:lstStyle/>
          <a:p>
            <a:pPr marL="285750" indent="-285750">
              <a:buFont typeface="Arial" charset="0"/>
              <a:buChar char="•"/>
            </a:pPr>
            <a:r>
              <a:rPr lang="en-US" dirty="0" smtClean="0"/>
              <a:t>The Guardian said 2/3 of UK citizens participating in the pool, said they would try cultured lab meat.</a:t>
            </a:r>
          </a:p>
          <a:p>
            <a:pPr marL="285750" indent="-285750">
              <a:buFont typeface="Arial" charset="0"/>
              <a:buChar char="•"/>
            </a:pPr>
            <a:endParaRPr lang="en-US" dirty="0" smtClean="0"/>
          </a:p>
          <a:p>
            <a:pPr marL="285750" indent="-285750">
              <a:buFont typeface="Arial" charset="0"/>
              <a:buChar char="•"/>
            </a:pPr>
            <a:r>
              <a:rPr lang="en-US" dirty="0" smtClean="0"/>
              <a:t>A study from Verbeke et al. (2015) with Belgium consumers suggests that the majority of people have hesitant attitudes (selecting maybe) when asked if they would try cultured lab meat in the future.</a:t>
            </a:r>
            <a:endParaRPr lang="en-US" dirty="0"/>
          </a:p>
        </p:txBody>
      </p:sp>
    </p:spTree>
    <p:extLst>
      <p:ext uri="{BB962C8B-B14F-4D97-AF65-F5344CB8AC3E}">
        <p14:creationId xmlns:p14="http://schemas.microsoft.com/office/powerpoint/2010/main" val="69126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 xmlns:a16="http://schemas.microsoft.com/office/drawing/2014/main" id="{09CA0FA5-ACF7-4773-8292-EFC29BA4F9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13" name="Freeform 5">
            <a:extLst>
              <a:ext uri="{FF2B5EF4-FFF2-40B4-BE49-F238E27FC236}">
                <a16:creationId xmlns=""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5" name="Straight Connector 14">
            <a:extLst>
              <a:ext uri="{FF2B5EF4-FFF2-40B4-BE49-F238E27FC236}">
                <a16:creationId xmlns=""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F2377342-F7CA-460B-8911-1C96EDF3459A}"/>
              </a:ext>
            </a:extLst>
          </p:cNvPr>
          <p:cNvSpPr>
            <a:spLocks noGrp="1"/>
          </p:cNvSpPr>
          <p:nvPr>
            <p:ph type="title"/>
          </p:nvPr>
        </p:nvSpPr>
        <p:spPr>
          <a:xfrm>
            <a:off x="709448" y="1913950"/>
            <a:ext cx="4204137" cy="1342754"/>
          </a:xfrm>
        </p:spPr>
        <p:txBody>
          <a:bodyPr>
            <a:normAutofit/>
          </a:bodyPr>
          <a:lstStyle/>
          <a:p>
            <a:pPr algn="ctr"/>
            <a:r>
              <a:rPr lang="en-GB" sz="3600" dirty="0">
                <a:latin typeface="Arial Nova Cond" panose="020B0506020202020204" pitchFamily="34" charset="0"/>
              </a:rPr>
              <a:t>Lab Meat</a:t>
            </a:r>
          </a:p>
        </p:txBody>
      </p:sp>
      <p:sp>
        <p:nvSpPr>
          <p:cNvPr id="6" name="TextBox 5">
            <a:extLst>
              <a:ext uri="{FF2B5EF4-FFF2-40B4-BE49-F238E27FC236}">
                <a16:creationId xmlns="" xmlns:a16="http://schemas.microsoft.com/office/drawing/2014/main" id="{72C71A50-7644-4C49-9CE8-83970E3E3E3B}"/>
              </a:ext>
            </a:extLst>
          </p:cNvPr>
          <p:cNvSpPr txBox="1"/>
          <p:nvPr/>
        </p:nvSpPr>
        <p:spPr>
          <a:xfrm>
            <a:off x="478302" y="3699803"/>
            <a:ext cx="4600135" cy="2862322"/>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Nova Cond" panose="020B0506020202020204" pitchFamily="34" charset="0"/>
              </a:rPr>
              <a:t>Lab meat could be on our tables by </a:t>
            </a:r>
            <a:r>
              <a:rPr lang="en-GB" dirty="0" smtClean="0">
                <a:latin typeface="Arial Nova Cond" panose="020B0506020202020204" pitchFamily="34" charset="0"/>
              </a:rPr>
              <a:t>2021</a:t>
            </a:r>
            <a:endParaRPr lang="en-GB" dirty="0">
              <a:latin typeface="Arial Nova Cond" panose="020B0506020202020204" pitchFamily="34" charset="0"/>
            </a:endParaRPr>
          </a:p>
          <a:p>
            <a:pPr marL="285750" indent="-285750">
              <a:buFont typeface="Arial" panose="020B0604020202020204" pitchFamily="34" charset="0"/>
              <a:buChar char="•"/>
            </a:pPr>
            <a:r>
              <a:rPr lang="en-GB" dirty="0">
                <a:latin typeface="Arial Nova Cond" panose="020B0506020202020204" pitchFamily="34" charset="0"/>
              </a:rPr>
              <a:t>The price of lab meat has fallen by 99%, one burger can cost as little as $11.60.</a:t>
            </a:r>
          </a:p>
          <a:p>
            <a:pPr marL="285750" indent="-285750">
              <a:buFont typeface="Arial" panose="020B0604020202020204" pitchFamily="34" charset="0"/>
              <a:buChar char="•"/>
            </a:pPr>
            <a:r>
              <a:rPr lang="en-GB" dirty="0">
                <a:latin typeface="Arial Nova Cond" panose="020B0506020202020204" pitchFamily="34" charset="0"/>
              </a:rPr>
              <a:t>When lab meat was first developed it took $325,000 to grow just one burger!</a:t>
            </a:r>
          </a:p>
          <a:p>
            <a:pPr marL="285750" indent="-285750">
              <a:buFont typeface="Arial" panose="020B0604020202020204" pitchFamily="34" charset="0"/>
              <a:buChar char="•"/>
            </a:pPr>
            <a:r>
              <a:rPr lang="en-GB" dirty="0">
                <a:latin typeface="Arial Nova Cond" panose="020B0506020202020204" pitchFamily="34" charset="0"/>
              </a:rPr>
              <a:t>Companies that grow lab meat include; JUST Meat, Memphis meats and Finless Fish.</a:t>
            </a:r>
          </a:p>
          <a:p>
            <a:pPr marL="285750" indent="-285750">
              <a:buFont typeface="Arial" panose="020B0604020202020204" pitchFamily="34" charset="0"/>
              <a:buChar char="•"/>
            </a:pPr>
            <a:endParaRPr lang="en-GB" dirty="0"/>
          </a:p>
        </p:txBody>
      </p:sp>
      <p:sp>
        <p:nvSpPr>
          <p:cNvPr id="3" name="TextBox 2">
            <a:extLst>
              <a:ext uri="{FF2B5EF4-FFF2-40B4-BE49-F238E27FC236}">
                <a16:creationId xmlns="" xmlns:a16="http://schemas.microsoft.com/office/drawing/2014/main" id="{9CDB6D80-358C-4CE0-91E8-4D729853D4F0}"/>
              </a:ext>
            </a:extLst>
          </p:cNvPr>
          <p:cNvSpPr txBox="1"/>
          <p:nvPr/>
        </p:nvSpPr>
        <p:spPr>
          <a:xfrm>
            <a:off x="10032237" y="6580991"/>
            <a:ext cx="1576667" cy="276999"/>
          </a:xfrm>
          <a:prstGeom prst="rect">
            <a:avLst/>
          </a:prstGeom>
          <a:noFill/>
        </p:spPr>
        <p:txBody>
          <a:bodyPr wrap="square" rtlCol="0">
            <a:spAutoFit/>
          </a:bodyPr>
          <a:lstStyle/>
          <a:p>
            <a:r>
              <a:rPr lang="en-GB" sz="1200" dirty="0">
                <a:solidFill>
                  <a:srgbClr val="FF0000"/>
                </a:solidFill>
              </a:rPr>
              <a:t>Quartz, Big Think. </a:t>
            </a:r>
          </a:p>
        </p:txBody>
      </p:sp>
      <p:sp>
        <p:nvSpPr>
          <p:cNvPr id="9" name="Rectangle 8"/>
          <p:cNvSpPr/>
          <p:nvPr/>
        </p:nvSpPr>
        <p:spPr>
          <a:xfrm>
            <a:off x="-45334" y="6488668"/>
            <a:ext cx="5010154" cy="369332"/>
          </a:xfrm>
          <a:prstGeom prst="rect">
            <a:avLst/>
          </a:prstGeom>
        </p:spPr>
        <p:txBody>
          <a:bodyPr wrap="none">
            <a:spAutoFit/>
          </a:bodyPr>
          <a:lstStyle/>
          <a:p>
            <a:r>
              <a:rPr lang="en-US" dirty="0">
                <a:solidFill>
                  <a:srgbClr val="000000"/>
                </a:solidFill>
                <a:latin typeface="Calibri" charset="0"/>
                <a:hlinkClick r:id="rId4"/>
              </a:rPr>
              <a:t>https://</a:t>
            </a:r>
            <a:r>
              <a:rPr lang="en-US" dirty="0" smtClean="0">
                <a:solidFill>
                  <a:srgbClr val="000000"/>
                </a:solidFill>
                <a:latin typeface="Calibri" charset="0"/>
                <a:hlinkClick r:id="rId4"/>
              </a:rPr>
              <a:t>www.youtube.com/watch?v=vsqka8QHJfQ</a:t>
            </a:r>
            <a:r>
              <a:rPr lang="en-US" dirty="0" smtClean="0">
                <a:solidFill>
                  <a:srgbClr val="000000"/>
                </a:solidFill>
                <a:latin typeface="Calibri" charset="0"/>
              </a:rPr>
              <a:t> </a:t>
            </a:r>
            <a:endParaRPr lang="en-US" dirty="0"/>
          </a:p>
        </p:txBody>
      </p:sp>
      <p:pic>
        <p:nvPicPr>
          <p:cNvPr id="10" name="Picture 9">
            <a:extLst>
              <a:ext uri="{FF2B5EF4-FFF2-40B4-BE49-F238E27FC236}">
                <a16:creationId xmlns="" xmlns:a16="http://schemas.microsoft.com/office/drawing/2014/main" id="{450C97A7-A4E5-4703-9F38-BF72A59AAA5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17173" y="88681"/>
            <a:ext cx="6017172" cy="3384654"/>
          </a:xfrm>
          <a:prstGeom prst="rect">
            <a:avLst/>
          </a:prstGeom>
          <a:ln w="31750">
            <a:solidFill>
              <a:schemeClr val="tx1"/>
            </a:solidFill>
          </a:ln>
        </p:spPr>
      </p:pic>
      <p:sp>
        <p:nvSpPr>
          <p:cNvPr id="11" name="TextBox 10">
            <a:extLst>
              <a:ext uri="{FF2B5EF4-FFF2-40B4-BE49-F238E27FC236}">
                <a16:creationId xmlns="" xmlns:a16="http://schemas.microsoft.com/office/drawing/2014/main" id="{26B11D74-8524-436C-8F36-42928311B294}"/>
              </a:ext>
            </a:extLst>
          </p:cNvPr>
          <p:cNvSpPr txBox="1"/>
          <p:nvPr/>
        </p:nvSpPr>
        <p:spPr>
          <a:xfrm>
            <a:off x="6017172" y="88681"/>
            <a:ext cx="3378619" cy="1384995"/>
          </a:xfrm>
          <a:prstGeom prst="rect">
            <a:avLst/>
          </a:prstGeom>
          <a:noFill/>
        </p:spPr>
        <p:txBody>
          <a:bodyPr wrap="square" rtlCol="0">
            <a:spAutoFit/>
          </a:bodyPr>
          <a:lstStyle/>
          <a:p>
            <a:pPr marL="285750" indent="-285750">
              <a:buFont typeface="Arial" panose="020B0604020202020204" pitchFamily="34" charset="0"/>
              <a:buChar char="•"/>
            </a:pPr>
            <a:r>
              <a:rPr lang="en-GB" sz="1400" dirty="0">
                <a:latin typeface="Arial Nova Cond" panose="020B0506020202020204" pitchFamily="34" charset="0"/>
              </a:rPr>
              <a:t>New technologies are often labelled negatively because people </a:t>
            </a:r>
            <a:r>
              <a:rPr lang="en-GB" sz="1400" dirty="0" smtClean="0">
                <a:latin typeface="Arial Nova Cond" panose="020B0506020202020204" pitchFamily="34" charset="0"/>
              </a:rPr>
              <a:t>are </a:t>
            </a:r>
            <a:r>
              <a:rPr lang="en-GB" sz="1400" dirty="0">
                <a:latin typeface="Arial Nova Cond" panose="020B0506020202020204" pitchFamily="34" charset="0"/>
              </a:rPr>
              <a:t>afraid of change in their day to day lives.</a:t>
            </a:r>
          </a:p>
          <a:p>
            <a:pPr marL="285750" indent="-285750">
              <a:buFont typeface="Arial" panose="020B0604020202020204" pitchFamily="34" charset="0"/>
              <a:buChar char="•"/>
            </a:pPr>
            <a:r>
              <a:rPr lang="en-GB" sz="1400" dirty="0">
                <a:latin typeface="Arial Nova Cond" panose="020B0506020202020204" pitchFamily="34" charset="0"/>
              </a:rPr>
              <a:t>Both lab </a:t>
            </a:r>
            <a:r>
              <a:rPr lang="en-GB" sz="1400" dirty="0" smtClean="0">
                <a:latin typeface="Arial Nova Cond" panose="020B0506020202020204" pitchFamily="34" charset="0"/>
              </a:rPr>
              <a:t>meats have </a:t>
            </a:r>
            <a:r>
              <a:rPr lang="en-GB" sz="1400" dirty="0">
                <a:latin typeface="Arial Nova Cond" panose="020B0506020202020204" pitchFamily="34" charset="0"/>
              </a:rPr>
              <a:t>been referred to as ‘Frankenstein Foods’ by the daily mirror.</a:t>
            </a:r>
          </a:p>
        </p:txBody>
      </p:sp>
      <p:sp>
        <p:nvSpPr>
          <p:cNvPr id="12" name="Title 1">
            <a:extLst>
              <a:ext uri="{FF2B5EF4-FFF2-40B4-BE49-F238E27FC236}">
                <a16:creationId xmlns="" xmlns:a16="http://schemas.microsoft.com/office/drawing/2014/main" id="{1EA79192-7596-425C-8482-49E10B7BA5CA}"/>
              </a:ext>
            </a:extLst>
          </p:cNvPr>
          <p:cNvSpPr txBox="1">
            <a:spLocks/>
          </p:cNvSpPr>
          <p:nvPr/>
        </p:nvSpPr>
        <p:spPr>
          <a:xfrm>
            <a:off x="6371896" y="2640120"/>
            <a:ext cx="3305617" cy="9218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smtClean="0">
                <a:latin typeface="Arial Nova Cond" panose="020B0506020202020204" pitchFamily="34" charset="0"/>
              </a:rPr>
              <a:t>“Frankenstein Foods”</a:t>
            </a:r>
            <a:endParaRPr lang="en-GB" sz="2400" dirty="0">
              <a:latin typeface="Arial Nova Cond" panose="020B0506020202020204" pitchFamily="34" charset="0"/>
            </a:endParaRPr>
          </a:p>
        </p:txBody>
      </p:sp>
    </p:spTree>
    <p:extLst>
      <p:ext uri="{BB962C8B-B14F-4D97-AF65-F5344CB8AC3E}">
        <p14:creationId xmlns:p14="http://schemas.microsoft.com/office/powerpoint/2010/main" val="264213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 xmlns:a16="http://schemas.microsoft.com/office/drawing/2014/main" id="{09CA0FA5-ACF7-4773-8292-EFC29BA4F9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13" name="Freeform 5">
            <a:extLst>
              <a:ext uri="{FF2B5EF4-FFF2-40B4-BE49-F238E27FC236}">
                <a16:creationId xmlns=""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5" name="Straight Connector 14">
            <a:extLst>
              <a:ext uri="{FF2B5EF4-FFF2-40B4-BE49-F238E27FC236}">
                <a16:creationId xmlns=""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17714" y="696686"/>
            <a:ext cx="11727543" cy="5884305"/>
          </a:xfrm>
          <a:prstGeom prst="rect">
            <a:avLst/>
          </a:prstGeom>
          <a:solidFill>
            <a:srgbClr val="AEE4E3">
              <a:alpha val="89804"/>
            </a:srgbClr>
          </a:solidFill>
          <a:ln w="31750">
            <a:solidFill>
              <a:schemeClr val="bg1"/>
            </a:solidFill>
          </a:ln>
        </p:spPr>
        <p:txBody>
          <a:bodyPr wrap="square" rtlCol="0">
            <a:spAutoFit/>
          </a:bodyPr>
          <a:lstStyle/>
          <a:p>
            <a:endParaRPr lang="en-US" dirty="0"/>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1029" y="835200"/>
            <a:ext cx="14006286" cy="5884295"/>
          </a:xfrm>
          <a:prstGeom prst="rect">
            <a:avLst/>
          </a:prstGeom>
        </p:spPr>
      </p:pic>
      <p:sp>
        <p:nvSpPr>
          <p:cNvPr id="2" name="Title 1">
            <a:extLst>
              <a:ext uri="{FF2B5EF4-FFF2-40B4-BE49-F238E27FC236}">
                <a16:creationId xmlns="" xmlns:a16="http://schemas.microsoft.com/office/drawing/2014/main" id="{F2377342-F7CA-460B-8911-1C96EDF3459A}"/>
              </a:ext>
            </a:extLst>
          </p:cNvPr>
          <p:cNvSpPr>
            <a:spLocks noGrp="1"/>
          </p:cNvSpPr>
          <p:nvPr>
            <p:ph type="title"/>
          </p:nvPr>
        </p:nvSpPr>
        <p:spPr>
          <a:xfrm>
            <a:off x="-572263" y="326798"/>
            <a:ext cx="4204137" cy="1342754"/>
          </a:xfrm>
        </p:spPr>
        <p:txBody>
          <a:bodyPr>
            <a:normAutofit/>
          </a:bodyPr>
          <a:lstStyle/>
          <a:p>
            <a:pPr algn="ctr"/>
            <a:r>
              <a:rPr lang="en-GB" sz="3600" dirty="0" smtClean="0">
                <a:latin typeface="Arial Nova Cond" panose="020B0506020202020204" pitchFamily="34" charset="0"/>
              </a:rPr>
              <a:t>Our findings</a:t>
            </a:r>
            <a:endParaRPr lang="en-GB" sz="3600" dirty="0">
              <a:latin typeface="Arial Nova Cond" panose="020B0506020202020204" pitchFamily="34" charset="0"/>
            </a:endParaRPr>
          </a:p>
        </p:txBody>
      </p:sp>
    </p:spTree>
    <p:extLst>
      <p:ext uri="{BB962C8B-B14F-4D97-AF65-F5344CB8AC3E}">
        <p14:creationId xmlns:p14="http://schemas.microsoft.com/office/powerpoint/2010/main" val="15572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 xmlns:a16="http://schemas.microsoft.com/office/drawing/2014/main" id="{09CA0FA5-ACF7-4773-8292-EFC29BA4F9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13" name="Freeform 5">
            <a:extLst>
              <a:ext uri="{FF2B5EF4-FFF2-40B4-BE49-F238E27FC236}">
                <a16:creationId xmlns=""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5" name="Straight Connector 14">
            <a:extLst>
              <a:ext uri="{FF2B5EF4-FFF2-40B4-BE49-F238E27FC236}">
                <a16:creationId xmlns=""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17714" y="696686"/>
            <a:ext cx="11727543" cy="5884305"/>
          </a:xfrm>
          <a:prstGeom prst="rect">
            <a:avLst/>
          </a:prstGeom>
          <a:solidFill>
            <a:srgbClr val="AEE4E3">
              <a:alpha val="89804"/>
            </a:srgbClr>
          </a:solidFill>
          <a:ln w="31750">
            <a:solidFill>
              <a:schemeClr val="bg1"/>
            </a:solidFill>
          </a:ln>
        </p:spPr>
        <p:txBody>
          <a:bodyPr wrap="square" rtlCol="0">
            <a:spAutoFit/>
          </a:bodyPr>
          <a:lstStyle/>
          <a:p>
            <a:endParaRPr lang="en-US" dirty="0"/>
          </a:p>
        </p:txBody>
      </p:sp>
      <p:sp>
        <p:nvSpPr>
          <p:cNvPr id="2" name="Title 1">
            <a:extLst>
              <a:ext uri="{FF2B5EF4-FFF2-40B4-BE49-F238E27FC236}">
                <a16:creationId xmlns="" xmlns:a16="http://schemas.microsoft.com/office/drawing/2014/main" id="{F2377342-F7CA-460B-8911-1C96EDF3459A}"/>
              </a:ext>
            </a:extLst>
          </p:cNvPr>
          <p:cNvSpPr>
            <a:spLocks noGrp="1"/>
          </p:cNvSpPr>
          <p:nvPr>
            <p:ph type="title"/>
          </p:nvPr>
        </p:nvSpPr>
        <p:spPr>
          <a:xfrm>
            <a:off x="-572263" y="326798"/>
            <a:ext cx="4204137" cy="1342754"/>
          </a:xfrm>
        </p:spPr>
        <p:txBody>
          <a:bodyPr>
            <a:normAutofit/>
          </a:bodyPr>
          <a:lstStyle/>
          <a:p>
            <a:pPr algn="ctr"/>
            <a:r>
              <a:rPr lang="en-GB" sz="3600" dirty="0" smtClean="0">
                <a:latin typeface="Arial Nova Cond" panose="020B0506020202020204" pitchFamily="34" charset="0"/>
              </a:rPr>
              <a:t>Our findings</a:t>
            </a:r>
            <a:endParaRPr lang="en-GB" sz="3600" dirty="0">
              <a:latin typeface="Arial Nova Cond" panose="020B0506020202020204" pitchFamily="34" charset="0"/>
            </a:endParaRPr>
          </a:p>
        </p:txBody>
      </p:sp>
      <p:pic>
        <p:nvPicPr>
          <p:cNvPr id="3" name="Picture 2"/>
          <p:cNvPicPr>
            <a:picLocks noChangeAspect="1"/>
          </p:cNvPicPr>
          <p:nvPr/>
        </p:nvPicPr>
        <p:blipFill>
          <a:blip r:embed="rId4"/>
          <a:stretch>
            <a:fillRect/>
          </a:stretch>
        </p:blipFill>
        <p:spPr>
          <a:xfrm>
            <a:off x="878114" y="1243032"/>
            <a:ext cx="8454571" cy="5764480"/>
          </a:xfrm>
          <a:prstGeom prst="rect">
            <a:avLst/>
          </a:prstGeom>
        </p:spPr>
      </p:pic>
      <p:sp>
        <p:nvSpPr>
          <p:cNvPr id="9" name="Title 1">
            <a:extLst>
              <a:ext uri="{FF2B5EF4-FFF2-40B4-BE49-F238E27FC236}">
                <a16:creationId xmlns="" xmlns:a16="http://schemas.microsoft.com/office/drawing/2014/main" id="{F2377342-F7CA-460B-8911-1C96EDF3459A}"/>
              </a:ext>
            </a:extLst>
          </p:cNvPr>
          <p:cNvSpPr txBox="1">
            <a:spLocks/>
          </p:cNvSpPr>
          <p:nvPr/>
        </p:nvSpPr>
        <p:spPr>
          <a:xfrm>
            <a:off x="-234307" y="956466"/>
            <a:ext cx="12426306" cy="972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smtClean="0">
                <a:latin typeface="Arial Nova Cond" panose="020B0506020202020204" pitchFamily="34" charset="0"/>
              </a:rPr>
              <a:t>If you had to, would you rather eat less meat or substitute your meat consumption with lab meat? </a:t>
            </a:r>
            <a:endParaRPr lang="en-GB" sz="2000" dirty="0">
              <a:latin typeface="Arial Nova Cond" panose="020B0506020202020204" pitchFamily="34" charset="0"/>
            </a:endParaRPr>
          </a:p>
        </p:txBody>
      </p:sp>
    </p:spTree>
    <p:extLst>
      <p:ext uri="{BB962C8B-B14F-4D97-AF65-F5344CB8AC3E}">
        <p14:creationId xmlns:p14="http://schemas.microsoft.com/office/powerpoint/2010/main" val="6290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7A70266-7183-4D7F-90ED-6C61057E90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9" name="Freeform 5">
            <a:extLst>
              <a:ext uri="{FF2B5EF4-FFF2-40B4-BE49-F238E27FC236}">
                <a16:creationId xmlns=""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4E21200E-AB5E-4F9D-AE5C-6053F8C1F1C5}"/>
              </a:ext>
            </a:extLst>
          </p:cNvPr>
          <p:cNvSpPr>
            <a:spLocks noGrp="1"/>
          </p:cNvSpPr>
          <p:nvPr>
            <p:ph type="title"/>
          </p:nvPr>
        </p:nvSpPr>
        <p:spPr>
          <a:xfrm>
            <a:off x="709448" y="1913950"/>
            <a:ext cx="4204137" cy="1342754"/>
          </a:xfrm>
        </p:spPr>
        <p:txBody>
          <a:bodyPr>
            <a:normAutofit/>
          </a:bodyPr>
          <a:lstStyle/>
          <a:p>
            <a:pPr algn="ctr"/>
            <a:r>
              <a:rPr lang="en-GB" sz="3600" dirty="0">
                <a:latin typeface="Arial Nova Cond" panose="020B0506020202020204" pitchFamily="34" charset="0"/>
              </a:rPr>
              <a:t>Insect Protein</a:t>
            </a:r>
          </a:p>
        </p:txBody>
      </p:sp>
      <p:sp>
        <p:nvSpPr>
          <p:cNvPr id="5" name="TextBox 4">
            <a:extLst>
              <a:ext uri="{FF2B5EF4-FFF2-40B4-BE49-F238E27FC236}">
                <a16:creationId xmlns="" xmlns:a16="http://schemas.microsoft.com/office/drawing/2014/main" id="{7F759567-6906-4B93-B4D7-4DF95A1B3D3E}"/>
              </a:ext>
            </a:extLst>
          </p:cNvPr>
          <p:cNvSpPr txBox="1"/>
          <p:nvPr/>
        </p:nvSpPr>
        <p:spPr>
          <a:xfrm>
            <a:off x="534572" y="3685735"/>
            <a:ext cx="4740813" cy="3139321"/>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Nova Cond" panose="020B0506020202020204" pitchFamily="34" charset="0"/>
              </a:rPr>
              <a:t>80% of the world’s population eats i</a:t>
            </a:r>
            <a:r>
              <a:rPr lang="en-GB" dirty="0" smtClean="0">
                <a:latin typeface="Arial Nova Cond" panose="020B0506020202020204" pitchFamily="34" charset="0"/>
              </a:rPr>
              <a:t>nsects on </a:t>
            </a:r>
            <a:r>
              <a:rPr lang="en-GB" dirty="0">
                <a:latin typeface="Arial Nova Cond" panose="020B0506020202020204" pitchFamily="34" charset="0"/>
              </a:rPr>
              <a:t>a regular basis.</a:t>
            </a:r>
          </a:p>
          <a:p>
            <a:pPr marL="285750" indent="-285750">
              <a:buFont typeface="Arial" panose="020B0604020202020204" pitchFamily="34" charset="0"/>
              <a:buChar char="•"/>
            </a:pPr>
            <a:r>
              <a:rPr lang="en-GB" dirty="0" smtClean="0">
                <a:latin typeface="Arial Nova Cond" panose="020B0506020202020204" pitchFamily="34" charset="0"/>
              </a:rPr>
              <a:t>Insects </a:t>
            </a:r>
            <a:r>
              <a:rPr lang="en-GB" dirty="0">
                <a:latin typeface="Arial Nova Cond" panose="020B0506020202020204" pitchFamily="34" charset="0"/>
              </a:rPr>
              <a:t>are eaten in 98 countries.</a:t>
            </a:r>
          </a:p>
          <a:p>
            <a:pPr marL="285750" indent="-285750">
              <a:buFont typeface="Arial" panose="020B0604020202020204" pitchFamily="34" charset="0"/>
              <a:buChar char="•"/>
            </a:pPr>
            <a:r>
              <a:rPr lang="en-GB" dirty="0">
                <a:latin typeface="Arial Nova Cond" panose="020B0506020202020204" pitchFamily="34" charset="0"/>
              </a:rPr>
              <a:t>Per 200 calorie serving insects provide 31g of protein whereas 90% lean beef only provides 22g.</a:t>
            </a:r>
          </a:p>
          <a:p>
            <a:pPr marL="285750" indent="-285750">
              <a:buFont typeface="Arial" panose="020B0604020202020204" pitchFamily="34" charset="0"/>
              <a:buChar char="•"/>
            </a:pPr>
            <a:r>
              <a:rPr lang="en-GB" dirty="0">
                <a:latin typeface="Arial Nova Cond" panose="020B0506020202020204" pitchFamily="34" charset="0"/>
              </a:rPr>
              <a:t>Per kilogram of meat produced beef requires 95 x more land, 26 x more water and 8.4 x more feed than insects.</a:t>
            </a:r>
          </a:p>
          <a:p>
            <a:pPr marL="285750" indent="-285750">
              <a:buFont typeface="Arial" panose="020B0604020202020204" pitchFamily="34" charset="0"/>
              <a:buChar char="•"/>
            </a:pPr>
            <a:endParaRPr lang="en-GB" dirty="0">
              <a:latin typeface="Arial Nova Cond" panose="020B0506020202020204" pitchFamily="34" charset="0"/>
            </a:endParaRPr>
          </a:p>
          <a:p>
            <a:pPr marL="285750" indent="-285750">
              <a:buFont typeface="Arial" panose="020B0604020202020204" pitchFamily="34" charset="0"/>
              <a:buChar char="•"/>
            </a:pPr>
            <a:endParaRPr lang="en-GB" dirty="0"/>
          </a:p>
        </p:txBody>
      </p:sp>
      <p:sp>
        <p:nvSpPr>
          <p:cNvPr id="3" name="TextBox 2">
            <a:extLst>
              <a:ext uri="{FF2B5EF4-FFF2-40B4-BE49-F238E27FC236}">
                <a16:creationId xmlns="" xmlns:a16="http://schemas.microsoft.com/office/drawing/2014/main" id="{0856C7DD-E029-4266-A5D5-C375DE1DB6B5}"/>
              </a:ext>
            </a:extLst>
          </p:cNvPr>
          <p:cNvSpPr txBox="1"/>
          <p:nvPr/>
        </p:nvSpPr>
        <p:spPr>
          <a:xfrm>
            <a:off x="7673009" y="6581001"/>
            <a:ext cx="4518990" cy="276999"/>
          </a:xfrm>
          <a:prstGeom prst="rect">
            <a:avLst/>
          </a:prstGeom>
          <a:noFill/>
        </p:spPr>
        <p:txBody>
          <a:bodyPr wrap="square" rtlCol="0">
            <a:spAutoFit/>
          </a:bodyPr>
          <a:lstStyle/>
          <a:p>
            <a:r>
              <a:rPr lang="en-GB" sz="1200" dirty="0">
                <a:solidFill>
                  <a:srgbClr val="FF0000"/>
                </a:solidFill>
              </a:rPr>
              <a:t>PBS news,  a sustainable food source Table 2, Edible insects Aketta</a:t>
            </a:r>
          </a:p>
        </p:txBody>
      </p:sp>
    </p:spTree>
    <p:extLst>
      <p:ext uri="{BB962C8B-B14F-4D97-AF65-F5344CB8AC3E}">
        <p14:creationId xmlns:p14="http://schemas.microsoft.com/office/powerpoint/2010/main" val="208969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772</TotalTime>
  <Words>1688</Words>
  <Application>Microsoft Macintosh PowerPoint</Application>
  <PresentationFormat>Widescreen</PresentationFormat>
  <Paragraphs>111</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 Nova Cond</vt:lpstr>
      <vt:lpstr>Calibri</vt:lpstr>
      <vt:lpstr>Calibri Light</vt:lpstr>
      <vt:lpstr>Mangal</vt:lpstr>
      <vt:lpstr>Times New Roman</vt:lpstr>
      <vt:lpstr>Arial</vt:lpstr>
      <vt:lpstr>Office Theme</vt:lpstr>
      <vt:lpstr>Future Foods</vt:lpstr>
      <vt:lpstr>PowerPoint Presentation</vt:lpstr>
      <vt:lpstr>PowerPoint Presentation</vt:lpstr>
      <vt:lpstr>PowerPoint Presentation</vt:lpstr>
      <vt:lpstr>Public Opinion of Lab Meat</vt:lpstr>
      <vt:lpstr>Lab Meat</vt:lpstr>
      <vt:lpstr>Our findings</vt:lpstr>
      <vt:lpstr>Our findings</vt:lpstr>
      <vt:lpstr>Insect Protein</vt:lpstr>
      <vt:lpstr>Public opinion of insect protein</vt:lpstr>
      <vt:lpstr>Our findings</vt:lpstr>
      <vt:lpstr>Our findings</vt:lpstr>
      <vt:lpstr>Conclusion</vt:lpstr>
      <vt:lpstr>A Future for Change - Taste Trends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Attitudes Towards Future Foods</dc:title>
  <dc:creator>Sophie Locke</dc:creator>
  <cp:lastModifiedBy>Lumley, Alice</cp:lastModifiedBy>
  <cp:revision>52</cp:revision>
  <dcterms:created xsi:type="dcterms:W3CDTF">2018-06-06T13:33:57Z</dcterms:created>
  <dcterms:modified xsi:type="dcterms:W3CDTF">2018-06-07T15:12:27Z</dcterms:modified>
</cp:coreProperties>
</file>