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2" r:id="rId6"/>
    <p:sldId id="265" r:id="rId7"/>
    <p:sldId id="267" r:id="rId8"/>
    <p:sldId id="268" r:id="rId9"/>
    <p:sldId id="260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3"/>
  </p:normalViewPr>
  <p:slideViewPr>
    <p:cSldViewPr snapToGrid="0" snapToObjects="1">
      <p:cViewPr varScale="1">
        <p:scale>
          <a:sx n="76" d="100"/>
          <a:sy n="76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74A1C-9CED-2042-B666-3E2C577C4785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A6935-2724-4843-9602-5895A6ED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9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A6935-2724-4843-9602-5895A6ED29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39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Catalina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A6935-2724-4843-9602-5895A6ED29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6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Rachit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A6935-2724-4843-9602-5895A6ED29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4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A6935-2724-4843-9602-5895A6ED2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4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Tolu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A6935-2724-4843-9602-5895A6ED29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86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A6935-2724-4843-9602-5895A6ED2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5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A6935-2724-4843-9602-5895A6ED29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0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A6935-2724-4843-9602-5895A6ED2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A6935-2724-4843-9602-5895A6ED29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1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A6935-2724-4843-9602-5895A6ED2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6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Olivia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A6935-2724-4843-9602-5895A6ED2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8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FE13-690E-EE46-9EEB-442E93600B43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2E19-32D9-AB44-A179-13EF489C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5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FE13-690E-EE46-9EEB-442E93600B43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2E19-32D9-AB44-A179-13EF489C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FE13-690E-EE46-9EEB-442E93600B43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2E19-32D9-AB44-A179-13EF489C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1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FE13-690E-EE46-9EEB-442E93600B43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2E19-32D9-AB44-A179-13EF489C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FE13-690E-EE46-9EEB-442E93600B43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2E19-32D9-AB44-A179-13EF489C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9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FE13-690E-EE46-9EEB-442E93600B43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2E19-32D9-AB44-A179-13EF489C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FE13-690E-EE46-9EEB-442E93600B43}" type="datetimeFigureOut">
              <a:rPr lang="en-US" smtClean="0"/>
              <a:t>6/6/18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2E19-32D9-AB44-A179-13EF489C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2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FE13-690E-EE46-9EEB-442E93600B43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2E19-32D9-AB44-A179-13EF489C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1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FE13-690E-EE46-9EEB-442E93600B43}" type="datetimeFigureOut">
              <a:rPr lang="en-US" smtClean="0"/>
              <a:t>6/6/18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2E19-32D9-AB44-A179-13EF489C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7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FE13-690E-EE46-9EEB-442E93600B43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2E19-32D9-AB44-A179-13EF489C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FE13-690E-EE46-9EEB-442E93600B43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2E19-32D9-AB44-A179-13EF489C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3FE13-690E-EE46-9EEB-442E93600B43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2E19-32D9-AB44-A179-13EF489C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5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lht6-1.xx.fbcdn.net/v/t1.15752-9/s2048x2048/34415231_252881718791179_7808984184671698944_n.jpg?_nc_cat=0&amp;oh=e7f7dfbcda5edf5ff70f64e84c85fc39&amp;oe=5BC4C9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91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3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Future?</a:t>
            </a:r>
            <a:endParaRPr lang="en-US" dirty="0">
              <a:solidFill>
                <a:srgbClr val="7030A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3" y="1171575"/>
            <a:ext cx="11315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We will distribute more copies of our book in the Forum to attempt to reach as many people as possible with our message of empowerment.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 We intend to spread our message on social media as well.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 We will continue collecting data from a wider group of people from different backgrounds and ethnicities. We could design a survey online and spread it through the internet to reach a greater number of people. </a:t>
            </a:r>
          </a:p>
        </p:txBody>
      </p:sp>
    </p:spTree>
    <p:extLst>
      <p:ext uri="{BB962C8B-B14F-4D97-AF65-F5344CB8AC3E}">
        <p14:creationId xmlns:p14="http://schemas.microsoft.com/office/powerpoint/2010/main" val="15321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Reflection:</a:t>
            </a:r>
            <a:endParaRPr lang="en-US" dirty="0">
              <a:solidFill>
                <a:srgbClr val="7030A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325563"/>
            <a:ext cx="111299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 A wider data set for the </a:t>
            </a:r>
            <a:r>
              <a:rPr lang="en-US" sz="2800" i="1" dirty="0" smtClean="0"/>
              <a:t>word cloud </a:t>
            </a:r>
            <a:r>
              <a:rPr lang="en-US" sz="2800" dirty="0" smtClean="0"/>
              <a:t>would allow us to perform a statistical analysis of our collected data to determine the significance of the possible numerical results.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If we had had a longer time frame we could have produced a longer book and more copies to disseminate our message. 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 The work we have carried out this week has allowed us to develop our teamwork skills, leadership skills and learn about gender inequality. On a practical level we have learnt how to produce a book.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37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Issue Addressed:</a:t>
            </a:r>
            <a:endParaRPr lang="en-US" b="1" dirty="0">
              <a:solidFill>
                <a:srgbClr val="7030A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dirty="0" smtClean="0"/>
              <a:t>Challenging gender inequality and the language used to describe </a:t>
            </a:r>
            <a:r>
              <a:rPr lang="en-US" dirty="0" smtClean="0"/>
              <a:t>gender to move towards the adoption and normalisation of a language of equal rights.</a:t>
            </a:r>
            <a:endParaRPr lang="en-US" dirty="0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073400"/>
            <a:ext cx="4614863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Rationale:</a:t>
            </a:r>
            <a:endParaRPr lang="en-US" dirty="0">
              <a:solidFill>
                <a:srgbClr val="7030A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54100"/>
            <a:ext cx="11687175" cy="5475288"/>
          </a:xfrm>
        </p:spPr>
        <p:txBody>
          <a:bodyPr>
            <a:normAutofit/>
          </a:bodyPr>
          <a:lstStyle/>
          <a:p>
            <a:r>
              <a:rPr lang="en-US" dirty="0" smtClean="0"/>
              <a:t> Using satire mocking situations where “gender agenda” is being </a:t>
            </a:r>
            <a:r>
              <a:rPr lang="en-US" dirty="0" smtClean="0"/>
              <a:t>enforced with assumptions made about one’s sex and gender labelling.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Using humour as an accessible device to draw people in and challenge accepted perceptions of gender.</a:t>
            </a:r>
          </a:p>
          <a:p>
            <a:endParaRPr lang="en-US" dirty="0"/>
          </a:p>
          <a:p>
            <a:r>
              <a:rPr lang="en-US" dirty="0" smtClean="0"/>
              <a:t> We hope that </a:t>
            </a:r>
            <a:r>
              <a:rPr lang="en-US" dirty="0" smtClean="0"/>
              <a:t>the use of comedy will </a:t>
            </a:r>
            <a:r>
              <a:rPr lang="en-US" dirty="0" smtClean="0"/>
              <a:t>help challenge incidences of unconscious </a:t>
            </a:r>
            <a:r>
              <a:rPr lang="en-US" dirty="0" smtClean="0"/>
              <a:t>bias and encourage people to be more open minded.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Our goal is to highlight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help people recognise the situations when they may fall into being unconsciously </a:t>
            </a:r>
            <a:r>
              <a:rPr lang="en-US" dirty="0" smtClean="0"/>
              <a:t>biased </a:t>
            </a:r>
            <a:r>
              <a:rPr lang="en-US" dirty="0" smtClean="0"/>
              <a:t>in the language that they use to describe gender and to challenge derogatory </a:t>
            </a:r>
            <a:r>
              <a:rPr lang="en-US" dirty="0" smtClean="0"/>
              <a:t>terminology.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Product:</a:t>
            </a:r>
            <a:endParaRPr lang="en-US" dirty="0">
              <a:solidFill>
                <a:srgbClr val="7030A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228" y="1185068"/>
            <a:ext cx="7304485" cy="4351338"/>
          </a:xfrm>
        </p:spPr>
        <p:txBody>
          <a:bodyPr/>
          <a:lstStyle/>
          <a:p>
            <a:r>
              <a:rPr lang="en-US" dirty="0" smtClean="0"/>
              <a:t> Product is in a book format which is satirical in </a:t>
            </a:r>
            <a:r>
              <a:rPr lang="en-US" dirty="0" smtClean="0"/>
              <a:t>genre, </a:t>
            </a:r>
            <a:r>
              <a:rPr lang="en-US" dirty="0" smtClean="0"/>
              <a:t>and addresses the language of gender inequality by challenging gender labeling and accepted assumptions made about gender.</a:t>
            </a:r>
          </a:p>
          <a:p>
            <a:endParaRPr lang="en-US" dirty="0"/>
          </a:p>
          <a:p>
            <a:r>
              <a:rPr lang="en-US" dirty="0" smtClean="0"/>
              <a:t> We were inspired  by the Ladybird book instruction manuals.</a:t>
            </a:r>
            <a:endParaRPr lang="en-US" dirty="0"/>
          </a:p>
        </p:txBody>
      </p:sp>
      <p:pic>
        <p:nvPicPr>
          <p:cNvPr id="2050" name="Picture 2" descr="mage result for ladybird book of menopa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557" y="485774"/>
            <a:ext cx="3260087" cy="491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4033838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Target Audience:</a:t>
            </a:r>
            <a:endParaRPr lang="en-US" dirty="0">
              <a:solidFill>
                <a:srgbClr val="7030A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668" y="1325563"/>
            <a:ext cx="11413331" cy="2874962"/>
          </a:xfrm>
        </p:spPr>
        <p:txBody>
          <a:bodyPr/>
          <a:lstStyle/>
          <a:p>
            <a:r>
              <a:rPr lang="en-US" dirty="0" smtClean="0"/>
              <a:t> We believe that the humour and format of the product would best appeal to young people (16+ years old).</a:t>
            </a:r>
          </a:p>
          <a:p>
            <a:endParaRPr lang="en-US" dirty="0"/>
          </a:p>
          <a:p>
            <a:r>
              <a:rPr lang="en-US" dirty="0" smtClean="0"/>
              <a:t> The fact that gender bias affects every age group and the book </a:t>
            </a:r>
            <a:r>
              <a:rPr lang="en-US" dirty="0" smtClean="0"/>
              <a:t>covers the experiences of different age groups and ethnicities means that the book is more inclusive. </a:t>
            </a:r>
            <a:endParaRPr lang="en-US" dirty="0"/>
          </a:p>
        </p:txBody>
      </p:sp>
      <p:pic>
        <p:nvPicPr>
          <p:cNvPr id="3074" name="Picture 2" descr="mage result for equal righ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4" y="4200525"/>
            <a:ext cx="7324725" cy="263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-317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Process:</a:t>
            </a:r>
            <a:endParaRPr lang="en-US" dirty="0">
              <a:solidFill>
                <a:srgbClr val="7030A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5" y="1143001"/>
            <a:ext cx="7024688" cy="5714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We first began brainstorming product ideas and settled on the concept of a Ladybird style book.</a:t>
            </a:r>
          </a:p>
          <a:p>
            <a:endParaRPr lang="en-US" dirty="0"/>
          </a:p>
          <a:p>
            <a:r>
              <a:rPr lang="en-US" dirty="0" smtClean="0"/>
              <a:t>Then we considered </a:t>
            </a:r>
            <a:r>
              <a:rPr lang="en-US" dirty="0" smtClean="0"/>
              <a:t>different situations when </a:t>
            </a:r>
            <a:r>
              <a:rPr lang="en-US" dirty="0" smtClean="0"/>
              <a:t>one is subject to gender </a:t>
            </a:r>
            <a:r>
              <a:rPr lang="en-US" dirty="0" smtClean="0"/>
              <a:t>assumptions to incorporate within the book.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/>
              <a:t>To represent these situations in a humorous way we came up with appropriate illustrations.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Different members of the group focused on different aspects of the </a:t>
            </a:r>
            <a:r>
              <a:rPr lang="en-US" dirty="0" smtClean="0"/>
              <a:t>book </a:t>
            </a:r>
            <a:r>
              <a:rPr lang="en-US" dirty="0" smtClean="0"/>
              <a:t>with some working on the illustrations and </a:t>
            </a:r>
            <a:r>
              <a:rPr lang="en-US" dirty="0" smtClean="0"/>
              <a:t>formatting, including </a:t>
            </a:r>
            <a:r>
              <a:rPr lang="en-US" dirty="0" smtClean="0"/>
              <a:t>its graphic </a:t>
            </a:r>
            <a:r>
              <a:rPr lang="en-US" dirty="0" smtClean="0"/>
              <a:t>design.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i="1" dirty="0"/>
          </a:p>
        </p:txBody>
      </p:sp>
      <p:pic>
        <p:nvPicPr>
          <p:cNvPr id="5122" name="Picture 2" descr="https://scontent-lhr3-1.xx.fbcdn.net/v/t1.15752-9/p2048x2048/34416381_253335705412447_5741459436015190016_n.jpg?_nc_cat=0&amp;oh=2ce3dbeba614f849eb637f41ea0db93d&amp;oe=5B7945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3849" y="785811"/>
            <a:ext cx="4143375" cy="532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7" y="185649"/>
            <a:ext cx="120062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Other members concentrated on  writing and the language of the book and found statistics online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We </a:t>
            </a:r>
            <a:r>
              <a:rPr lang="en-US" sz="2800" dirty="0"/>
              <a:t>also collected our own data that we wanted to incorporate.</a:t>
            </a:r>
          </a:p>
          <a:p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 From this we formed a </a:t>
            </a:r>
            <a:r>
              <a:rPr lang="en-US" sz="2800" i="1" dirty="0"/>
              <a:t>word cloud  </a:t>
            </a:r>
            <a:r>
              <a:rPr lang="en-US" sz="2800" dirty="0"/>
              <a:t>- questioning around sixty people about the language they use as </a:t>
            </a:r>
            <a:r>
              <a:rPr lang="en-US" sz="2800" dirty="0" smtClean="0"/>
              <a:t>an effective </a:t>
            </a:r>
            <a:r>
              <a:rPr lang="en-US" sz="2800" dirty="0"/>
              <a:t>visual representation </a:t>
            </a:r>
            <a:r>
              <a:rPr lang="en-US" sz="2800" dirty="0" smtClean="0"/>
              <a:t>of the different terminology used to describe the sexes.</a:t>
            </a:r>
          </a:p>
          <a:p>
            <a:pPr marL="285750" indent="-285750">
              <a:buFont typeface="Arial" charset="0"/>
              <a:buChar char="•"/>
            </a:pPr>
            <a:endParaRPr lang="en-US" sz="2800" i="1" dirty="0"/>
          </a:p>
          <a:p>
            <a:pPr marL="285750" indent="-285750">
              <a:buFont typeface="Arial" charset="0"/>
              <a:buChar char="•"/>
            </a:pPr>
            <a:r>
              <a:rPr lang="en-US" sz="2800" i="1" dirty="0" smtClean="0"/>
              <a:t> </a:t>
            </a:r>
            <a:r>
              <a:rPr lang="en-US" sz="2800" dirty="0" smtClean="0"/>
              <a:t>Next we began the printing process </a:t>
            </a:r>
            <a:r>
              <a:rPr lang="mr-IN" sz="2800" dirty="0" smtClean="0"/>
              <a:t>–</a:t>
            </a:r>
            <a:r>
              <a:rPr lang="en-US" sz="2800" dirty="0" smtClean="0"/>
              <a:t> contacting the printers, finalising the layout of our book and the designs.</a:t>
            </a:r>
            <a:endParaRPr lang="en-US" sz="2800" i="1" dirty="0"/>
          </a:p>
        </p:txBody>
      </p:sp>
      <p:pic>
        <p:nvPicPr>
          <p:cNvPr id="6146" name="Picture 2" descr="https://scontent-lhr3-1.xx.fbcdn.net/v/t1.15752-9/s2048x2048/34387281_253335755412442_442004705158103040_n.jpg?_nc_cat=0&amp;oh=39235ed6d4c5c5fb2ca221b5333cf95c&amp;oe=5B7E95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731" y="3477027"/>
            <a:ext cx="4623269" cy="30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8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4" y="328613"/>
            <a:ext cx="7486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 Finally we had enough time to inquire about using Fab Lab to print t-shirts for the group to present in.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After printing the book we began distributing our product in the Forum. </a:t>
            </a:r>
            <a:endParaRPr lang="en-US" sz="2800" dirty="0"/>
          </a:p>
        </p:txBody>
      </p:sp>
      <p:pic>
        <p:nvPicPr>
          <p:cNvPr id="7170" name="Picture 2" descr="https://scontent-lhr3-1.xx.fbcdn.net/v/t1.15752-9/p2048x2048/34645963_253336152079069_103119209839460352_n.jpg?_nc_cat=0&amp;oh=84ff5c652520d08ece7cba12b05a8b3b&amp;oe=5B7B4F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185737"/>
            <a:ext cx="4033837" cy="4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-lhr3-1.xx.fbcdn.net/v/t1.15752-9/s2048x2048/34483201_2113336855362182_5672877561441419264_n.jpg?_nc_cat=0&amp;oh=875070a0706087c23accede56bee2bc5&amp;oe=5BB638E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0"/>
          <a:stretch/>
        </p:blipFill>
        <p:spPr bwMode="auto">
          <a:xfrm>
            <a:off x="1391841" y="3128535"/>
            <a:ext cx="6766322" cy="372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5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-18574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Problems Faced:</a:t>
            </a:r>
            <a:endParaRPr lang="en-US" dirty="0">
              <a:solidFill>
                <a:srgbClr val="7030A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896935"/>
            <a:ext cx="11353800" cy="5403851"/>
          </a:xfrm>
        </p:spPr>
        <p:txBody>
          <a:bodyPr>
            <a:noAutofit/>
          </a:bodyPr>
          <a:lstStyle/>
          <a:p>
            <a:r>
              <a:rPr lang="en-US" dirty="0" smtClean="0"/>
              <a:t> Logistics of </a:t>
            </a:r>
            <a:r>
              <a:rPr lang="en-US" dirty="0" smtClean="0"/>
              <a:t>printing the book and the t-shirts.</a:t>
            </a:r>
          </a:p>
          <a:p>
            <a:endParaRPr lang="en-US" dirty="0"/>
          </a:p>
          <a:p>
            <a:r>
              <a:rPr lang="en-US" dirty="0" smtClean="0"/>
              <a:t> Coordinating the formatting of the texts and the illustrations to create a cohesive product.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Time management </a:t>
            </a:r>
            <a:r>
              <a:rPr lang="mr-IN" dirty="0" smtClean="0"/>
              <a:t>–</a:t>
            </a:r>
            <a:r>
              <a:rPr lang="en-US" dirty="0" smtClean="0"/>
              <a:t> working to a schedule.</a:t>
            </a:r>
          </a:p>
          <a:p>
            <a:endParaRPr lang="en-US" dirty="0"/>
          </a:p>
          <a:p>
            <a:r>
              <a:rPr lang="en-US" dirty="0" smtClean="0"/>
              <a:t> Narrowing focus </a:t>
            </a:r>
            <a:r>
              <a:rPr lang="mr-IN" dirty="0" smtClean="0"/>
              <a:t>–</a:t>
            </a:r>
            <a:r>
              <a:rPr lang="en-US" dirty="0" smtClean="0"/>
              <a:t> gender is such a wide topic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Problems of social inclusion within the book </a:t>
            </a:r>
            <a:r>
              <a:rPr lang="mr-IN" dirty="0" smtClean="0"/>
              <a:t>–</a:t>
            </a:r>
            <a:r>
              <a:rPr lang="en-US" dirty="0" smtClean="0"/>
              <a:t> it is difficult </a:t>
            </a:r>
          </a:p>
          <a:p>
            <a:pPr marL="0" indent="0">
              <a:buNone/>
            </a:pPr>
            <a:r>
              <a:rPr lang="en-US" dirty="0" smtClean="0"/>
              <a:t>to represent every section of society within twenty pages.</a:t>
            </a:r>
            <a:endParaRPr lang="en-US" dirty="0"/>
          </a:p>
        </p:txBody>
      </p:sp>
      <p:pic>
        <p:nvPicPr>
          <p:cNvPr id="4098" name="Picture 2" descr="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b="3804"/>
          <a:stretch/>
        </p:blipFill>
        <p:spPr bwMode="auto">
          <a:xfrm>
            <a:off x="7535333" y="2454275"/>
            <a:ext cx="4456641" cy="29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694</Words>
  <Application>Microsoft Macintosh PowerPoint</Application>
  <PresentationFormat>Widescreen</PresentationFormat>
  <Paragraphs>82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Abadi MT Condensed Extra Bold</vt:lpstr>
      <vt:lpstr>Calibri</vt:lpstr>
      <vt:lpstr>Calibri Light</vt:lpstr>
      <vt:lpstr>Mangal</vt:lpstr>
      <vt:lpstr>Arial</vt:lpstr>
      <vt:lpstr>Office Theme</vt:lpstr>
      <vt:lpstr>PowerPoint Presentation</vt:lpstr>
      <vt:lpstr>Issue Addressed:</vt:lpstr>
      <vt:lpstr>Rationale:</vt:lpstr>
      <vt:lpstr>Product:</vt:lpstr>
      <vt:lpstr>Target Audience:</vt:lpstr>
      <vt:lpstr>Process:</vt:lpstr>
      <vt:lpstr>PowerPoint Presentation</vt:lpstr>
      <vt:lpstr>PowerPoint Presentation</vt:lpstr>
      <vt:lpstr>Problems Faced:</vt:lpstr>
      <vt:lpstr>Future?</vt:lpstr>
      <vt:lpstr>Reflection: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Galyer</dc:creator>
  <cp:lastModifiedBy>Olivia Galyer</cp:lastModifiedBy>
  <cp:revision>19</cp:revision>
  <dcterms:created xsi:type="dcterms:W3CDTF">2018-06-05T10:54:36Z</dcterms:created>
  <dcterms:modified xsi:type="dcterms:W3CDTF">2018-06-06T10:43:39Z</dcterms:modified>
</cp:coreProperties>
</file>