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Average"/>
      <p:regular r:id="rId17"/>
    </p:embeddedFont>
    <p:embeddedFont>
      <p:font typeface="Oswald"/>
      <p:regular r:id="rId18"/>
      <p:bold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Average-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Oswald-bold.fntdata"/><Relationship Id="rId6" Type="http://schemas.openxmlformats.org/officeDocument/2006/relationships/slide" Target="slides/slide1.xml"/><Relationship Id="rId18" Type="http://schemas.openxmlformats.org/officeDocument/2006/relationships/font" Target="fonts/Oswald-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Shape 56"/>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7" name="Shape 5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1" name="Shape 13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GB" sz="1800">
                <a:solidFill>
                  <a:schemeClr val="accent3"/>
                </a:solidFill>
                <a:latin typeface="Average"/>
                <a:ea typeface="Average"/>
                <a:cs typeface="Average"/>
                <a:sym typeface="Average"/>
              </a:rPr>
              <a:t>Max-</a:t>
            </a:r>
            <a:endParaRPr sz="1800">
              <a:solidFill>
                <a:schemeClr val="accent3"/>
              </a:solidFill>
              <a:latin typeface="Average"/>
              <a:ea typeface="Average"/>
              <a:cs typeface="Average"/>
              <a:sym typeface="Average"/>
            </a:endParaRPr>
          </a:p>
          <a:p>
            <a:pPr indent="0" lvl="0" marL="0" rtl="0">
              <a:lnSpc>
                <a:spcPct val="115000"/>
              </a:lnSpc>
              <a:spcBef>
                <a:spcPts val="1600"/>
              </a:spcBef>
              <a:spcAft>
                <a:spcPts val="1600"/>
              </a:spcAft>
              <a:buNone/>
            </a:pPr>
            <a:r>
              <a:rPr lang="en-GB" sz="1800">
                <a:solidFill>
                  <a:schemeClr val="accent3"/>
                </a:solidFill>
                <a:latin typeface="Average"/>
                <a:ea typeface="Average"/>
                <a:cs typeface="Average"/>
                <a:sym typeface="Average"/>
              </a:rPr>
              <a:t>Enhancing a sense of well-being  Reducing anxiety  Combating negative emotions  Improving self-esteem, body image and confidence  Protecting against depression and other health conditions.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8" name="Shape 13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Shape 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 name="Shape 6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GB" sz="1800">
                <a:solidFill>
                  <a:schemeClr val="accent3"/>
                </a:solidFill>
                <a:latin typeface="Average"/>
                <a:ea typeface="Average"/>
                <a:cs typeface="Average"/>
                <a:sym typeface="Average"/>
              </a:rPr>
              <a:t>Sarah -</a:t>
            </a:r>
            <a:endParaRPr sz="1800">
              <a:solidFill>
                <a:schemeClr val="accent3"/>
              </a:solidFill>
              <a:latin typeface="Average"/>
              <a:ea typeface="Average"/>
              <a:cs typeface="Average"/>
              <a:sym typeface="Average"/>
            </a:endParaRPr>
          </a:p>
          <a:p>
            <a:pPr indent="0" lvl="0" marL="0" rtl="0">
              <a:lnSpc>
                <a:spcPct val="115000"/>
              </a:lnSpc>
              <a:spcBef>
                <a:spcPts val="1600"/>
              </a:spcBef>
              <a:spcAft>
                <a:spcPts val="0"/>
              </a:spcAft>
              <a:buNone/>
            </a:pPr>
            <a:r>
              <a:rPr lang="en-GB" sz="1800">
                <a:solidFill>
                  <a:schemeClr val="accent3"/>
                </a:solidFill>
                <a:latin typeface="Average"/>
                <a:ea typeface="Average"/>
                <a:cs typeface="Average"/>
                <a:sym typeface="Average"/>
              </a:rPr>
              <a:t>The name came from our desire to promote both physical and mental well-being to Exeter University students and encourage the use of exercise as a tool to reduce problems related to mental health. For this reason EXE relates to the location of Exeter and CISE relates to physical activity (exercise)</a:t>
            </a:r>
            <a:endParaRPr sz="1800">
              <a:solidFill>
                <a:schemeClr val="accent3"/>
              </a:solidFill>
              <a:latin typeface="Average"/>
              <a:ea typeface="Average"/>
              <a:cs typeface="Average"/>
              <a:sym typeface="Average"/>
            </a:endParaRPr>
          </a:p>
          <a:p>
            <a:pPr indent="0" lvl="0" marL="0" rtl="0">
              <a:lnSpc>
                <a:spcPct val="115000"/>
              </a:lnSpc>
              <a:spcBef>
                <a:spcPts val="1600"/>
              </a:spcBef>
              <a:spcAft>
                <a:spcPts val="1600"/>
              </a:spcAft>
              <a:buNone/>
            </a:pPr>
            <a:r>
              <a:rPr lang="en-GB" sz="1800">
                <a:solidFill>
                  <a:schemeClr val="accent3"/>
                </a:solidFill>
                <a:latin typeface="Average"/>
                <a:ea typeface="Average"/>
                <a:cs typeface="Average"/>
                <a:sym typeface="Average"/>
              </a:rPr>
              <a:t>It is an online site that is used to highlight different areas where exercise can be done around exeter. Each location and video suggested gives examples of certain activities that get progressively harder in different locations.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GB" sz="1200"/>
              <a:t>Sarah- </a:t>
            </a:r>
            <a:endParaRPr sz="1200"/>
          </a:p>
          <a:p>
            <a:pPr indent="0" lvl="0" marL="0" rtl="0">
              <a:lnSpc>
                <a:spcPct val="115000"/>
              </a:lnSpc>
              <a:spcBef>
                <a:spcPts val="1600"/>
              </a:spcBef>
              <a:spcAft>
                <a:spcPts val="0"/>
              </a:spcAft>
              <a:buNone/>
            </a:pPr>
            <a:r>
              <a:rPr lang="en-GB" sz="1200"/>
              <a:t>Initiative to promote exercise in green spaces, free of charge </a:t>
            </a:r>
            <a:endParaRPr sz="1200"/>
          </a:p>
          <a:p>
            <a:pPr indent="0" lvl="0" marL="0" rtl="0">
              <a:lnSpc>
                <a:spcPct val="115000"/>
              </a:lnSpc>
              <a:spcBef>
                <a:spcPts val="1600"/>
              </a:spcBef>
              <a:spcAft>
                <a:spcPts val="0"/>
              </a:spcAft>
              <a:buNone/>
            </a:pPr>
            <a:r>
              <a:rPr lang="en-GB" sz="1200"/>
              <a:t>Resource to discover possible workout locations with suggested workouts </a:t>
            </a:r>
            <a:endParaRPr sz="1200"/>
          </a:p>
          <a:p>
            <a:pPr indent="0" lvl="0" marL="0" rtl="0">
              <a:lnSpc>
                <a:spcPct val="115000"/>
              </a:lnSpc>
              <a:spcBef>
                <a:spcPts val="1600"/>
              </a:spcBef>
              <a:spcAft>
                <a:spcPts val="0"/>
              </a:spcAft>
              <a:buNone/>
            </a:pPr>
            <a:r>
              <a:rPr lang="en-GB" sz="1200"/>
              <a:t>Undertaking exercise in the outdoors, around natural elements – rather than just in the gym can also improve physical and mental energy by as much as 40% (Koskie 1). Furthermore, exercising in natural environments is often associated with greater feelings of revitalisation and positive engagement, together with decreases in tension, confusion, anger and depression. (The Peninsula College of Medicine and Dentistry) </a:t>
            </a:r>
            <a:endParaRPr sz="1200"/>
          </a:p>
          <a:p>
            <a:pPr indent="0" lvl="0" marL="0" rtl="0">
              <a:lnSpc>
                <a:spcPct val="115000"/>
              </a:lnSpc>
              <a:spcBef>
                <a:spcPts val="1600"/>
              </a:spcBef>
              <a:spcAft>
                <a:spcPts val="1600"/>
              </a:spcAft>
              <a:buNone/>
            </a:pPr>
            <a:r>
              <a:rPr lang="en-GB" sz="1200"/>
              <a:t>Encourage exercise with friends and using free materials that can be found at home</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Shape 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a:t>Max</a:t>
            </a:r>
            <a:endParaRPr/>
          </a:p>
        </p:txBody>
      </p:sp>
      <p:sp>
        <p:nvSpPr>
          <p:cNvPr id="77" name="Shape 7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7" name="Shape 9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a:t>Lily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3" name="Shape 10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GB" sz="1800">
                <a:solidFill>
                  <a:schemeClr val="accent3"/>
                </a:solidFill>
                <a:latin typeface="Average"/>
                <a:ea typeface="Average"/>
                <a:cs typeface="Average"/>
                <a:sym typeface="Average"/>
              </a:rPr>
              <a:t>The idea if we had more time would be to create an active website/ blog where more videos can be uploaded finding more places around exeter where we can encourage outdoor activities.</a:t>
            </a:r>
            <a:endParaRPr sz="1800">
              <a:solidFill>
                <a:schemeClr val="accent3"/>
              </a:solidFill>
              <a:latin typeface="Average"/>
              <a:ea typeface="Average"/>
              <a:cs typeface="Average"/>
              <a:sym typeface="Average"/>
            </a:endParaRPr>
          </a:p>
          <a:p>
            <a:pPr indent="0" lvl="0" marL="0" rtl="0">
              <a:lnSpc>
                <a:spcPct val="115000"/>
              </a:lnSpc>
              <a:spcBef>
                <a:spcPts val="1600"/>
              </a:spcBef>
              <a:spcAft>
                <a:spcPts val="0"/>
              </a:spcAft>
              <a:buNone/>
            </a:pPr>
            <a:r>
              <a:rPr lang="en-GB" sz="1800">
                <a:solidFill>
                  <a:schemeClr val="accent3"/>
                </a:solidFill>
                <a:latin typeface="Average"/>
                <a:ea typeface="Average"/>
                <a:cs typeface="Average"/>
                <a:sym typeface="Average"/>
              </a:rPr>
              <a:t>We would organise the site so that followers can post comments and their own videos of specific locations where they have exercised around Exeter to form an online community.</a:t>
            </a:r>
            <a:endParaRPr sz="1800">
              <a:solidFill>
                <a:schemeClr val="accent3"/>
              </a:solidFill>
              <a:latin typeface="Average"/>
              <a:ea typeface="Average"/>
              <a:cs typeface="Average"/>
              <a:sym typeface="Average"/>
            </a:endParaRPr>
          </a:p>
          <a:p>
            <a:pPr indent="0" lvl="0" marL="0" rtl="0">
              <a:lnSpc>
                <a:spcPct val="115000"/>
              </a:lnSpc>
              <a:spcBef>
                <a:spcPts val="1600"/>
              </a:spcBef>
              <a:spcAft>
                <a:spcPts val="1600"/>
              </a:spcAft>
              <a:buNone/>
            </a:pPr>
            <a:r>
              <a:rPr lang="en-GB" sz="1800">
                <a:solidFill>
                  <a:schemeClr val="accent3"/>
                </a:solidFill>
                <a:latin typeface="Average"/>
                <a:ea typeface="Average"/>
                <a:cs typeface="Average"/>
                <a:sym typeface="Average"/>
              </a:rPr>
              <a:t>This would also be promoted during particularly stressful times of the year such as exam periods or freshers week to encourage taking breaks and helping to reduce stress which would impact on mental health.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GB" sz="1800">
                <a:solidFill>
                  <a:schemeClr val="accent3"/>
                </a:solidFill>
                <a:latin typeface="Average"/>
                <a:ea typeface="Average"/>
                <a:cs typeface="Average"/>
                <a:sym typeface="Average"/>
              </a:rPr>
              <a:t>Yi- </a:t>
            </a:r>
            <a:endParaRPr sz="1800">
              <a:solidFill>
                <a:schemeClr val="accent3"/>
              </a:solidFill>
              <a:latin typeface="Average"/>
              <a:ea typeface="Average"/>
              <a:cs typeface="Average"/>
              <a:sym typeface="Average"/>
            </a:endParaRPr>
          </a:p>
          <a:p>
            <a:pPr indent="0" lvl="0" marL="0" rtl="0">
              <a:lnSpc>
                <a:spcPct val="115000"/>
              </a:lnSpc>
              <a:spcBef>
                <a:spcPts val="0"/>
              </a:spcBef>
              <a:spcAft>
                <a:spcPts val="0"/>
              </a:spcAft>
              <a:buNone/>
            </a:pPr>
            <a:r>
              <a:rPr lang="en-GB">
                <a:solidFill>
                  <a:srgbClr val="434343"/>
                </a:solidFill>
                <a:latin typeface="Average"/>
                <a:ea typeface="Average"/>
                <a:cs typeface="Average"/>
                <a:sym typeface="Average"/>
              </a:rPr>
              <a:t> </a:t>
            </a:r>
            <a:r>
              <a:rPr lang="en-GB">
                <a:latin typeface="Average"/>
                <a:ea typeface="Average"/>
                <a:cs typeface="Average"/>
                <a:sym typeface="Average"/>
              </a:rPr>
              <a:t>contemporary research has shown that positive feelings towards exercise predict more frequent exercise behavior (Kwan &amp; Bryan 2010).</a:t>
            </a:r>
            <a:r>
              <a:rPr lang="en-GB">
                <a:solidFill>
                  <a:srgbClr val="434343"/>
                </a:solidFill>
                <a:latin typeface="Average"/>
                <a:ea typeface="Average"/>
                <a:cs typeface="Average"/>
                <a:sym typeface="Average"/>
              </a:rPr>
              <a:t>   </a:t>
            </a:r>
            <a:endParaRPr>
              <a:solidFill>
                <a:srgbClr val="434343"/>
              </a:solidFill>
              <a:latin typeface="Average"/>
              <a:ea typeface="Average"/>
              <a:cs typeface="Average"/>
              <a:sym typeface="Average"/>
            </a:endParaRPr>
          </a:p>
          <a:p>
            <a:pPr indent="0" lvl="0" marL="0" rtl="0">
              <a:lnSpc>
                <a:spcPct val="115000"/>
              </a:lnSpc>
              <a:spcBef>
                <a:spcPts val="0"/>
              </a:spcBef>
              <a:spcAft>
                <a:spcPts val="0"/>
              </a:spcAft>
              <a:buNone/>
            </a:pPr>
            <a:r>
              <a:rPr lang="en-GB">
                <a:solidFill>
                  <a:srgbClr val="434343"/>
                </a:solidFill>
                <a:latin typeface="Average"/>
                <a:ea typeface="Average"/>
                <a:cs typeface="Average"/>
                <a:sym typeface="Average"/>
              </a:rPr>
              <a:t>  Practitioners of Parkour aim to get from one point to another in a complex environment, without assistive equipment and in the fastest and most efficient way possible. Parkour includes running, climbing, swinging, vaulting, jumping, rolling, quadrupedal movement, and other movements as deemed most suitable for the situation. Parkour can be done anywhere, and involves seeing one's environment in a new way, and imagining the potential for navigating it by movement around, across, through, over and under its features.</a:t>
            </a:r>
            <a:endParaRPr>
              <a:solidFill>
                <a:srgbClr val="434343"/>
              </a:solidFill>
              <a:latin typeface="Average"/>
              <a:ea typeface="Average"/>
              <a:cs typeface="Average"/>
              <a:sym typeface="Average"/>
            </a:endParaRPr>
          </a:p>
          <a:p>
            <a:pPr indent="0" lvl="0" marL="0" rtl="0">
              <a:lnSpc>
                <a:spcPct val="115000"/>
              </a:lnSpc>
              <a:spcBef>
                <a:spcPts val="0"/>
              </a:spcBef>
              <a:spcAft>
                <a:spcPts val="0"/>
              </a:spcAft>
              <a:buNone/>
            </a:pPr>
            <a:r>
              <a:rPr lang="en-GB">
                <a:solidFill>
                  <a:srgbClr val="434343"/>
                </a:solidFill>
                <a:latin typeface="Average"/>
                <a:ea typeface="Average"/>
                <a:cs typeface="Average"/>
                <a:sym typeface="Average"/>
              </a:rPr>
              <a:t>     </a:t>
            </a:r>
            <a:r>
              <a:rPr lang="en-GB">
                <a:solidFill>
                  <a:srgbClr val="434343"/>
                </a:solidFill>
                <a:latin typeface="Average"/>
                <a:ea typeface="Average"/>
                <a:cs typeface="Average"/>
                <a:sym typeface="Average"/>
              </a:rPr>
              <a:t>Adds a fun twist to your usual static gym routine. It encourages play while tackling practical and fundamental movements.</a:t>
            </a:r>
            <a:endParaRPr>
              <a:solidFill>
                <a:srgbClr val="434343"/>
              </a:solidFill>
              <a:latin typeface="Average"/>
              <a:ea typeface="Average"/>
              <a:cs typeface="Average"/>
              <a:sym typeface="Average"/>
            </a:endParaRPr>
          </a:p>
          <a:p>
            <a:pPr indent="0" lvl="0" marL="0" rtl="0">
              <a:lnSpc>
                <a:spcPct val="115000"/>
              </a:lnSpc>
              <a:spcBef>
                <a:spcPts val="0"/>
              </a:spcBef>
              <a:spcAft>
                <a:spcPts val="0"/>
              </a:spcAft>
              <a:buNone/>
            </a:pPr>
            <a:r>
              <a:rPr lang="en-GB">
                <a:solidFill>
                  <a:srgbClr val="434343"/>
                </a:solidFill>
                <a:latin typeface="Average"/>
                <a:ea typeface="Average"/>
                <a:cs typeface="Average"/>
                <a:sym typeface="Average"/>
              </a:rPr>
              <a:t>    Promotes quick-thinking skills – Parkour requires participants to negotiate obstacles quickly. These sudden moments require you to exercise your brain.</a:t>
            </a:r>
            <a:endParaRPr>
              <a:solidFill>
                <a:srgbClr val="434343"/>
              </a:solidFill>
              <a:latin typeface="Average"/>
              <a:ea typeface="Average"/>
              <a:cs typeface="Average"/>
              <a:sym typeface="Average"/>
            </a:endParaRPr>
          </a:p>
          <a:p>
            <a:pPr indent="152400" lvl="0" marL="0" rtl="0">
              <a:lnSpc>
                <a:spcPct val="115000"/>
              </a:lnSpc>
              <a:spcBef>
                <a:spcPts val="0"/>
              </a:spcBef>
              <a:spcAft>
                <a:spcPts val="0"/>
              </a:spcAft>
              <a:buNone/>
            </a:pPr>
            <a:r>
              <a:rPr lang="en-GB" sz="1050">
                <a:latin typeface="Calibri"/>
                <a:ea typeface="Calibri"/>
                <a:cs typeface="Calibri"/>
                <a:sym typeface="Calibri"/>
              </a:rPr>
              <a:t>Reduces antisocial behavior – Parkour has been proven to reduce antisocial behavior. In a study conducted through a youth incentive in Westminster in conjunction with parkour coaching, crime rate between youth ages 8-19 was reduced by 69% during the time they coached parkour. Parkour gives people a positive way to direct their time and energy by presenting them with new challenges and obstacles each time they engage in the activity.</a:t>
            </a:r>
            <a:endParaRPr sz="1050">
              <a:latin typeface="Calibri"/>
              <a:ea typeface="Calibri"/>
              <a:cs typeface="Calibri"/>
              <a:sym typeface="Calibri"/>
            </a:endParaRPr>
          </a:p>
          <a:p>
            <a:pPr indent="0" lvl="0" marL="0" rtl="0">
              <a:lnSpc>
                <a:spcPct val="115000"/>
              </a:lnSpc>
              <a:spcBef>
                <a:spcPts val="0"/>
              </a:spcBef>
              <a:spcAft>
                <a:spcPts val="0"/>
              </a:spcAft>
              <a:buNone/>
            </a:pPr>
            <a:r>
              <a:t/>
            </a:r>
            <a:endParaRPr>
              <a:solidFill>
                <a:srgbClr val="434343"/>
              </a:solidFill>
              <a:latin typeface="Average"/>
              <a:ea typeface="Average"/>
              <a:cs typeface="Average"/>
              <a:sym typeface="Average"/>
            </a:endParaRPr>
          </a:p>
          <a:p>
            <a:pPr indent="0" lvl="0" marL="0" rtl="0">
              <a:lnSpc>
                <a:spcPct val="115000"/>
              </a:lnSpc>
              <a:spcBef>
                <a:spcPts val="0"/>
              </a:spcBef>
              <a:spcAft>
                <a:spcPts val="0"/>
              </a:spcAft>
              <a:buNone/>
            </a:pPr>
            <a:r>
              <a:t/>
            </a:r>
            <a:endParaRPr sz="1800">
              <a:solidFill>
                <a:srgbClr val="D9D9D9"/>
              </a:solidFill>
              <a:latin typeface="Average"/>
              <a:ea typeface="Average"/>
              <a:cs typeface="Average"/>
              <a:sym typeface="Average"/>
            </a:endParaRPr>
          </a:p>
          <a:p>
            <a:pPr indent="0" lvl="0" marL="0" rtl="0">
              <a:lnSpc>
                <a:spcPct val="115000"/>
              </a:lnSpc>
              <a:spcBef>
                <a:spcPts val="0"/>
              </a:spcBef>
              <a:spcAft>
                <a:spcPts val="0"/>
              </a:spcAft>
              <a:buNone/>
            </a:pPr>
            <a:r>
              <a:t/>
            </a:r>
            <a:endParaRPr sz="1050">
              <a:latin typeface="Calibri"/>
              <a:ea typeface="Calibri"/>
              <a:cs typeface="Calibri"/>
              <a:sym typeface="Calibri"/>
            </a:endParaRPr>
          </a:p>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7" name="Shape 1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GB" sz="1200">
                <a:solidFill>
                  <a:srgbClr val="FF0000"/>
                </a:solidFill>
              </a:rPr>
              <a:t>Hope</a:t>
            </a:r>
            <a:endParaRPr sz="1200">
              <a:solidFill>
                <a:srgbClr val="FF0000"/>
              </a:solidFill>
            </a:endParaRPr>
          </a:p>
          <a:p>
            <a:pPr indent="0" lvl="0" marL="0" rtl="0">
              <a:lnSpc>
                <a:spcPct val="115000"/>
              </a:lnSpc>
              <a:spcBef>
                <a:spcPts val="1600"/>
              </a:spcBef>
              <a:spcAft>
                <a:spcPts val="0"/>
              </a:spcAft>
              <a:buNone/>
            </a:pPr>
            <a:r>
              <a:rPr lang="en-GB" sz="1200">
                <a:solidFill>
                  <a:schemeClr val="dk1"/>
                </a:solidFill>
              </a:rPr>
              <a:t>-  Physical activity can have a positive impact on mood.</a:t>
            </a:r>
            <a:r>
              <a:rPr baseline="30000" lang="en-GB" sz="1200">
                <a:solidFill>
                  <a:schemeClr val="dk1"/>
                </a:solidFill>
              </a:rPr>
              <a:t>  </a:t>
            </a:r>
            <a:r>
              <a:rPr lang="en-GB" sz="1200">
                <a:solidFill>
                  <a:schemeClr val="dk1"/>
                </a:solidFill>
              </a:rPr>
              <a:t>A study asked people to rate their mood immediately after periods of physical activity (e.g. going for a walk or doing housework), and periods of inactivity (e.g. watching television). The effect of physical activity on mood was greatest when mood was initially low.  The participants felt more content, more awake and calmer after being physically active compared to after periods of inactivity. This illustrates the positive impacts of physical activity on mental wellness. (Kanning, M. &amp; Schlicht, W. 2010) </a:t>
            </a:r>
            <a:endParaRPr sz="1200">
              <a:solidFill>
                <a:schemeClr val="dk1"/>
              </a:solidFill>
            </a:endParaRPr>
          </a:p>
          <a:p>
            <a:pPr indent="0" lvl="0" marL="0" rtl="0">
              <a:lnSpc>
                <a:spcPct val="115000"/>
              </a:lnSpc>
              <a:spcBef>
                <a:spcPts val="1600"/>
              </a:spcBef>
              <a:spcAft>
                <a:spcPts val="0"/>
              </a:spcAft>
              <a:buNone/>
            </a:pPr>
            <a:r>
              <a:rPr lang="en-GB" sz="1200">
                <a:solidFill>
                  <a:schemeClr val="dk1"/>
                </a:solidFill>
              </a:rPr>
              <a:t>Enhancing a sense of well-being  Reducing anxiety  Combating negative emotions  Improving self-esteem, body image and confidence  Protecting against depression</a:t>
            </a:r>
            <a:endParaRPr sz="1200">
              <a:solidFill>
                <a:schemeClr val="dk1"/>
              </a:solidFill>
            </a:endParaRPr>
          </a:p>
          <a:p>
            <a:pPr indent="0" lvl="0" marL="0" rtl="0">
              <a:lnSpc>
                <a:spcPct val="115000"/>
              </a:lnSpc>
              <a:spcBef>
                <a:spcPts val="1600"/>
              </a:spcBef>
              <a:spcAft>
                <a:spcPts val="1600"/>
              </a:spcAft>
              <a:buNone/>
            </a:pPr>
            <a:r>
              <a:t/>
            </a:r>
            <a:endParaRPr sz="1200">
              <a:solidFill>
                <a:srgbClr val="222222"/>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GB" sz="1200">
                <a:solidFill>
                  <a:srgbClr val="FF0000"/>
                </a:solidFill>
              </a:rPr>
              <a:t>Jade</a:t>
            </a:r>
            <a:r>
              <a:rPr lang="en-GB" sz="1200"/>
              <a:t>- </a:t>
            </a:r>
            <a:r>
              <a:rPr lang="en-GB" sz="1200"/>
              <a:t>One of the hurdles preventing those with mental illnesses from beginning an exercise routine to improve their mental health is their respective mental illnesses.  For example in the case of depression, an individual who is depressed will struggle to motivate themselves to begin a workout regimen. Due to our lack of expertise in this area we have chosen to focus on mental wellbeing, rather than targeting on those with mental illnesses. </a:t>
            </a:r>
            <a:endParaRPr sz="1200"/>
          </a:p>
          <a:p>
            <a:pPr indent="0" lvl="0" marL="0" rtl="0">
              <a:lnSpc>
                <a:spcPct val="115000"/>
              </a:lnSpc>
              <a:spcBef>
                <a:spcPts val="1600"/>
              </a:spcBef>
              <a:spcAft>
                <a:spcPts val="0"/>
              </a:spcAft>
              <a:buNone/>
            </a:pPr>
            <a:r>
              <a:rPr lang="en-GB" sz="1200"/>
              <a:t>When faced with mental or emotional challenges in life, exercise can help you cope in a healthy way, instead of resorting to alcohol, drugs, or other negative behaviors that ultimately only make your symptoms worse. Regular exercise can also help boost your immune system and reduce the impact of stress.  </a:t>
            </a:r>
            <a:endParaRPr sz="1200"/>
          </a:p>
          <a:p>
            <a:pPr indent="0" lvl="0" marL="0" rtl="0">
              <a:lnSpc>
                <a:spcPct val="115000"/>
              </a:lnSpc>
              <a:spcBef>
                <a:spcPts val="1600"/>
              </a:spcBef>
              <a:spcAft>
                <a:spcPts val="1600"/>
              </a:spcAft>
              <a:buNone/>
            </a:pPr>
            <a:r>
              <a:rPr lang="en-GB" sz="1200"/>
              <a:t>Exercise is a natural and effective anti-anxiety treatment. It relieves tension and stress, boosts physical and mental energy, and enhances well-being through the release of endorphins.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grpSp>
        <p:nvGrpSpPr>
          <p:cNvPr id="10" name="Shape 10"/>
          <p:cNvGrpSpPr/>
          <p:nvPr/>
        </p:nvGrpSpPr>
        <p:grpSpPr>
          <a:xfrm>
            <a:off x="4350279" y="2855377"/>
            <a:ext cx="443589" cy="105632"/>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 name="Shape 1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 name="Shape 13"/>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4" name="Shape 14"/>
          <p:cNvSpPr txBox="1"/>
          <p:nvPr>
            <p:ph type="ctrTitle"/>
          </p:nvPr>
        </p:nvSpPr>
        <p:spPr>
          <a:xfrm>
            <a:off x="671258" y="990800"/>
            <a:ext cx="7801500" cy="1730100"/>
          </a:xfrm>
          <a:prstGeom prst="rect">
            <a:avLst/>
          </a:prstGeom>
        </p:spPr>
        <p:txBody>
          <a:bodyPr anchorCtr="0" anchor="b" bIns="91425" lIns="91425" spcFirstLastPara="1" rIns="91425" wrap="square" tIns="91425"/>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Shape 15"/>
          <p:cNvSpPr txBox="1"/>
          <p:nvPr>
            <p:ph idx="1" type="subTitle"/>
          </p:nvPr>
        </p:nvSpPr>
        <p:spPr>
          <a:xfrm>
            <a:off x="671250" y="3174876"/>
            <a:ext cx="78015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Shape 1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Shape 50"/>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Shape 51"/>
          <p:cNvSpPr txBox="1"/>
          <p:nvPr>
            <p:ph idx="1" type="body"/>
          </p:nvPr>
        </p:nvSpPr>
        <p:spPr>
          <a:xfrm>
            <a:off x="311700" y="32284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Shape 5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Shape 5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Shape 18"/>
          <p:cNvSpPr txBox="1"/>
          <p:nvPr>
            <p:ph type="title"/>
          </p:nvPr>
        </p:nvSpPr>
        <p:spPr>
          <a:xfrm>
            <a:off x="671250" y="2141250"/>
            <a:ext cx="7852200" cy="8610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Shape 1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Shape 22"/>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Shape 2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Shape 2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Shape 26"/>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Shape 27"/>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Shape 2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Shape 30"/>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Shape 3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Shape 33"/>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Shape 34"/>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Shape 3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Shape 37"/>
          <p:cNvSpPr txBox="1"/>
          <p:nvPr>
            <p:ph type="title"/>
          </p:nvPr>
        </p:nvSpPr>
        <p:spPr>
          <a:xfrm>
            <a:off x="490250" y="526350"/>
            <a:ext cx="62271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Shape 3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Shape 40"/>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41" name="Shape 4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Shape 42"/>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Shape 43"/>
          <p:cNvSpPr txBox="1"/>
          <p:nvPr>
            <p:ph idx="1" type="subTitle"/>
          </p:nvPr>
        </p:nvSpPr>
        <p:spPr>
          <a:xfrm>
            <a:off x="265500" y="28452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Shape 44"/>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Shape 4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Shape 47"/>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Shape 4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Shape 8"/>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sciencedaily.com/releases/2011/02/110204130607.htm" TargetMode="External"/><Relationship Id="rId4" Type="http://schemas.openxmlformats.org/officeDocument/2006/relationships/hyperlink" Target="https://journals.lww.com/acsm-msse/fulltext/2016/10000/High_Intensity_Interval_Training_for_Cognitive_and.16.aspx" TargetMode="External"/><Relationship Id="rId5" Type="http://schemas.openxmlformats.org/officeDocument/2006/relationships/hyperlink" Target="https://www.healthline.com/health-news/exercise-in-groups-get-more-health-benefits#3" TargetMode="External"/><Relationship Id="rId6" Type="http://schemas.openxmlformats.org/officeDocument/2006/relationships/hyperlink" Target="http://jaoa.org/article.aspx?articleid=2661140" TargetMode="External"/><Relationship Id="rId7" Type="http://schemas.openxmlformats.org/officeDocument/2006/relationships/hyperlink" Target="https://www.helpguide.org/articles/healthy-living/the-mental-health-benefits-of-exercise.ht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lily56350.wixsite.com/mysit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Shape 59"/>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GB"/>
              <a:t>EXE-CISE </a:t>
            </a:r>
            <a:endParaRPr/>
          </a:p>
        </p:txBody>
      </p:sp>
      <p:sp>
        <p:nvSpPr>
          <p:cNvPr id="60" name="Shape 60"/>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sz="1400"/>
              <a:t>Sarah Vincent, </a:t>
            </a:r>
            <a:r>
              <a:rPr lang="en-GB" sz="1400"/>
              <a:t>Jade Fallon, </a:t>
            </a:r>
            <a:r>
              <a:rPr lang="en-GB" sz="1400"/>
              <a:t>Isobel Gray,</a:t>
            </a:r>
            <a:r>
              <a:rPr lang="en-GB" sz="1400"/>
              <a:t> Yi Zhang, </a:t>
            </a:r>
            <a:r>
              <a:rPr lang="en-GB" sz="1400"/>
              <a:t>Lily Harris, Hope Moonan, Max Kelly-Gee </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Shape 1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a:t>Summary slide </a:t>
            </a:r>
            <a:endParaRPr/>
          </a:p>
        </p:txBody>
      </p:sp>
      <p:sp>
        <p:nvSpPr>
          <p:cNvPr id="134" name="Shape 1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GB"/>
              <a:t>General Benefits</a:t>
            </a:r>
            <a:endParaRPr/>
          </a:p>
          <a:p>
            <a:pPr indent="0" lvl="0" marL="0">
              <a:spcBef>
                <a:spcPts val="1600"/>
              </a:spcBef>
              <a:spcAft>
                <a:spcPts val="0"/>
              </a:spcAft>
              <a:buNone/>
            </a:pPr>
            <a:r>
              <a:t/>
            </a:r>
            <a:endParaRPr/>
          </a:p>
          <a:p>
            <a:pPr indent="-342900" lvl="0" marL="457200">
              <a:spcBef>
                <a:spcPts val="1600"/>
              </a:spcBef>
              <a:spcAft>
                <a:spcPts val="0"/>
              </a:spcAft>
              <a:buSzPts val="1800"/>
              <a:buChar char="●"/>
            </a:pPr>
            <a:r>
              <a:rPr lang="en-GB"/>
              <a:t>Questions?</a:t>
            </a:r>
            <a:endParaRPr/>
          </a:p>
          <a:p>
            <a:pPr indent="0" lvl="0" marL="0">
              <a:spcBef>
                <a:spcPts val="1600"/>
              </a:spcBef>
              <a:spcAft>
                <a:spcPts val="1600"/>
              </a:spcAft>
              <a:buNone/>
            </a:pPr>
            <a:r>
              <a:t/>
            </a:r>
            <a:endParaRPr/>
          </a:p>
        </p:txBody>
      </p:sp>
      <p:pic>
        <p:nvPicPr>
          <p:cNvPr id="135" name="Shape 135"/>
          <p:cNvPicPr preferRelativeResize="0"/>
          <p:nvPr/>
        </p:nvPicPr>
        <p:blipFill>
          <a:blip r:embed="rId3">
            <a:alphaModFix/>
          </a:blip>
          <a:stretch>
            <a:fillRect/>
          </a:stretch>
        </p:blipFill>
        <p:spPr>
          <a:xfrm>
            <a:off x="3937475" y="1017725"/>
            <a:ext cx="4555198" cy="34163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Shape 140"/>
          <p:cNvSpPr txBox="1"/>
          <p:nvPr>
            <p:ph type="title"/>
          </p:nvPr>
        </p:nvSpPr>
        <p:spPr>
          <a:xfrm>
            <a:off x="311700" y="62650"/>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a:t>Works Cited </a:t>
            </a:r>
            <a:endParaRPr/>
          </a:p>
        </p:txBody>
      </p:sp>
      <p:sp>
        <p:nvSpPr>
          <p:cNvPr id="141" name="Shape 141"/>
          <p:cNvSpPr txBox="1"/>
          <p:nvPr>
            <p:ph idx="1" type="body"/>
          </p:nvPr>
        </p:nvSpPr>
        <p:spPr>
          <a:xfrm>
            <a:off x="311700" y="635350"/>
            <a:ext cx="8520600" cy="3416400"/>
          </a:xfrm>
          <a:prstGeom prst="rect">
            <a:avLst/>
          </a:prstGeom>
          <a:ln>
            <a:noFill/>
          </a:ln>
        </p:spPr>
        <p:txBody>
          <a:bodyPr anchorCtr="0" anchor="t" bIns="91425" lIns="91425" spcFirstLastPara="1" rIns="91425" wrap="square" tIns="91425">
            <a:noAutofit/>
          </a:bodyPr>
          <a:lstStyle/>
          <a:p>
            <a:pPr indent="0" lvl="0" marL="0" rtl="0">
              <a:spcBef>
                <a:spcPts val="0"/>
              </a:spcBef>
              <a:spcAft>
                <a:spcPts val="0"/>
              </a:spcAft>
              <a:buNone/>
            </a:pPr>
            <a:r>
              <a:rPr lang="en-GB" sz="1200" u="sng">
                <a:solidFill>
                  <a:srgbClr val="D9D9D9"/>
                </a:solidFill>
                <a:hlinkClick r:id="rId3"/>
              </a:rPr>
              <a:t>https://www.sciencedaily.com/releases/2011/02/110204130607.htm</a:t>
            </a:r>
            <a:endParaRPr sz="1200">
              <a:solidFill>
                <a:srgbClr val="D9D9D9"/>
              </a:solidFill>
            </a:endParaRPr>
          </a:p>
          <a:p>
            <a:pPr indent="0" lvl="0" marL="0">
              <a:spcBef>
                <a:spcPts val="1600"/>
              </a:spcBef>
              <a:spcAft>
                <a:spcPts val="0"/>
              </a:spcAft>
              <a:buNone/>
            </a:pPr>
            <a:r>
              <a:rPr lang="en-GB" sz="1200" u="sng">
                <a:solidFill>
                  <a:srgbClr val="D9D9D9"/>
                </a:solidFill>
                <a:hlinkClick r:id="rId4"/>
              </a:rPr>
              <a:t>https://journals.lww.com/acsm-msse/fulltext/2016/10000/High_Intensity_Interval_Training_for_Cognitive_and.16.aspx</a:t>
            </a:r>
            <a:endParaRPr sz="1200">
              <a:solidFill>
                <a:srgbClr val="D9D9D9"/>
              </a:solidFill>
            </a:endParaRPr>
          </a:p>
          <a:p>
            <a:pPr indent="0" lvl="0" marL="0">
              <a:spcBef>
                <a:spcPts val="1600"/>
              </a:spcBef>
              <a:spcAft>
                <a:spcPts val="0"/>
              </a:spcAft>
              <a:buNone/>
            </a:pPr>
            <a:r>
              <a:rPr lang="en-GB" sz="1200" u="sng">
                <a:solidFill>
                  <a:srgbClr val="D9D9D9"/>
                </a:solidFill>
                <a:hlinkClick r:id="rId5"/>
              </a:rPr>
              <a:t>https://www.healthline.com/health-news/exercise-in-groups-get-more-health-benefits#3</a:t>
            </a:r>
            <a:endParaRPr sz="1200">
              <a:solidFill>
                <a:srgbClr val="D9D9D9"/>
              </a:solidFill>
            </a:endParaRPr>
          </a:p>
          <a:p>
            <a:pPr indent="0" lvl="0" marL="0">
              <a:spcBef>
                <a:spcPts val="1600"/>
              </a:spcBef>
              <a:spcAft>
                <a:spcPts val="0"/>
              </a:spcAft>
              <a:buNone/>
            </a:pPr>
            <a:r>
              <a:rPr lang="en-GB" sz="1200" u="sng">
                <a:solidFill>
                  <a:srgbClr val="D9D9D9"/>
                </a:solidFill>
                <a:hlinkClick r:id="rId6"/>
              </a:rPr>
              <a:t>http://jaoa.org/article.aspx?articleid=2661140</a:t>
            </a:r>
            <a:endParaRPr sz="1200">
              <a:solidFill>
                <a:srgbClr val="D9D9D9"/>
              </a:solidFill>
            </a:endParaRPr>
          </a:p>
          <a:p>
            <a:pPr indent="0" lvl="0" marL="0">
              <a:spcBef>
                <a:spcPts val="1600"/>
              </a:spcBef>
              <a:spcAft>
                <a:spcPts val="0"/>
              </a:spcAft>
              <a:buNone/>
            </a:pPr>
            <a:r>
              <a:rPr lang="en-GB" sz="1200" u="sng">
                <a:solidFill>
                  <a:srgbClr val="D9D9D9"/>
                </a:solidFill>
                <a:hlinkClick r:id="rId7"/>
              </a:rPr>
              <a:t>https://www.helpguide.org/articles/healthy-living/the-mental-health-benefits-of-exercise.htm</a:t>
            </a:r>
            <a:endParaRPr sz="1200">
              <a:solidFill>
                <a:srgbClr val="D9D9D9"/>
              </a:solidFill>
            </a:endParaRPr>
          </a:p>
          <a:p>
            <a:pPr indent="0" lvl="0" marL="0">
              <a:spcBef>
                <a:spcPts val="1600"/>
              </a:spcBef>
              <a:spcAft>
                <a:spcPts val="0"/>
              </a:spcAft>
              <a:buNone/>
            </a:pPr>
            <a:r>
              <a:rPr lang="en-GB" sz="1200" u="sng">
                <a:solidFill>
                  <a:srgbClr val="D9D9D9"/>
                </a:solidFill>
              </a:rPr>
              <a:t>http://www.flowjournal.org/2010/05/from-“play-to-display”-parkour-as-media-mimetics-or-nature-reclamation-matthew-ferrari-university-of-massachusetts-amherst/</a:t>
            </a:r>
            <a:endParaRPr sz="1200" u="sng">
              <a:solidFill>
                <a:srgbClr val="D9D9D9"/>
              </a:solidFill>
            </a:endParaRPr>
          </a:p>
          <a:p>
            <a:pPr indent="0" lvl="0" marL="0">
              <a:spcBef>
                <a:spcPts val="1600"/>
              </a:spcBef>
              <a:spcAft>
                <a:spcPts val="0"/>
              </a:spcAft>
              <a:buNone/>
            </a:pPr>
            <a:r>
              <a:rPr lang="en-GB" sz="1200">
                <a:solidFill>
                  <a:srgbClr val="D9D9D9"/>
                </a:solidFill>
              </a:rPr>
              <a:t>Kanning, M. &amp; Schlicht, W. (2010). Be Active and Become Happy: An Ecological Momentary Assessment of Physical Activity and Mood. </a:t>
            </a:r>
            <a:r>
              <a:rPr i="1" lang="en-GB" sz="1200">
                <a:solidFill>
                  <a:srgbClr val="D9D9D9"/>
                </a:solidFill>
              </a:rPr>
              <a:t>Journal of Sport &amp; Exercise Psychology, 32 (2)</a:t>
            </a:r>
            <a:r>
              <a:rPr lang="en-GB" sz="1200">
                <a:solidFill>
                  <a:srgbClr val="D9D9D9"/>
                </a:solidFill>
              </a:rPr>
              <a:t>, 253–261. </a:t>
            </a:r>
            <a:endParaRPr sz="1200">
              <a:solidFill>
                <a:srgbClr val="D9D9D9"/>
              </a:solidFill>
            </a:endParaRPr>
          </a:p>
          <a:p>
            <a:pPr indent="0" lvl="0" marL="0">
              <a:spcBef>
                <a:spcPts val="1600"/>
              </a:spcBef>
              <a:spcAft>
                <a:spcPts val="0"/>
              </a:spcAft>
              <a:buNone/>
            </a:pPr>
            <a:r>
              <a:rPr lang="en-GB" sz="1200">
                <a:solidFill>
                  <a:srgbClr val="D9D9D9"/>
                </a:solidFill>
              </a:rPr>
              <a:t>Caldwell.K.Harrison,M. Adams, M, Qui</a:t>
            </a:r>
            <a:r>
              <a:rPr lang="en-GB" sz="1200">
                <a:solidFill>
                  <a:srgbClr val="D9D9D9"/>
                </a:solidFill>
                <a:latin typeface="Arial"/>
                <a:ea typeface="Arial"/>
                <a:cs typeface="Arial"/>
                <a:sym typeface="Arial"/>
              </a:rPr>
              <a:t>n, R. </a:t>
            </a:r>
            <a:r>
              <a:rPr lang="en-GB" sz="1200">
                <a:solidFill>
                  <a:srgbClr val="FFFFFF"/>
                </a:solidFill>
                <a:latin typeface="Arial"/>
                <a:ea typeface="Arial"/>
                <a:cs typeface="Arial"/>
                <a:sym typeface="Arial"/>
              </a:rPr>
              <a:t>&amp; Greeson, J. (2010). Developing mindfulness in college students through movement-based courses: effects on self-regulatory self-efficacy, mood, stress, and sleep quality. Journal of American College Health. 58(5), 433-442.</a:t>
            </a:r>
            <a:endParaRPr sz="1200">
              <a:solidFill>
                <a:srgbClr val="FFFFFF"/>
              </a:solidFill>
              <a:latin typeface="Arial"/>
              <a:ea typeface="Arial"/>
              <a:cs typeface="Arial"/>
              <a:sym typeface="Arial"/>
            </a:endParaRPr>
          </a:p>
          <a:p>
            <a:pPr indent="0" lvl="0" marL="0">
              <a:spcBef>
                <a:spcPts val="1600"/>
              </a:spcBef>
              <a:spcAft>
                <a:spcPts val="0"/>
              </a:spcAft>
              <a:buNone/>
            </a:pPr>
            <a:r>
              <a:rPr lang="en-GB" sz="1000">
                <a:solidFill>
                  <a:srgbClr val="222222"/>
                </a:solidFill>
                <a:highlight>
                  <a:srgbClr val="FFFFFF"/>
                </a:highlight>
                <a:latin typeface="Arial"/>
                <a:ea typeface="Arial"/>
                <a:cs typeface="Arial"/>
                <a:sym typeface="Arial"/>
              </a:rPr>
              <a:t>Caldwell, K., Harrison, M, Adams, M, &amp; Triplett, N. T. (2009). Effect of Pilates and taji quan training on self-efficacy, sleep quality, mood, and physical performance of college students. </a:t>
            </a:r>
            <a:r>
              <a:rPr i="1" lang="en-GB" sz="1000">
                <a:solidFill>
                  <a:srgbClr val="222222"/>
                </a:solidFill>
                <a:highlight>
                  <a:srgbClr val="FFFFFF"/>
                </a:highlight>
                <a:latin typeface="Arial"/>
                <a:ea typeface="Arial"/>
                <a:cs typeface="Arial"/>
                <a:sym typeface="Arial"/>
              </a:rPr>
              <a:t>Journal of bodywork and movement therapies</a:t>
            </a:r>
            <a:r>
              <a:rPr lang="en-GB" sz="1000">
                <a:solidFill>
                  <a:srgbClr val="222222"/>
                </a:solidFill>
                <a:highlight>
                  <a:srgbClr val="FFFFFF"/>
                </a:highlight>
                <a:latin typeface="Arial"/>
                <a:ea typeface="Arial"/>
                <a:cs typeface="Arial"/>
                <a:sym typeface="Arial"/>
              </a:rPr>
              <a:t>, 13(2), 155-163.</a:t>
            </a:r>
            <a:endParaRPr sz="1000">
              <a:solidFill>
                <a:srgbClr val="222222"/>
              </a:solidFill>
              <a:highlight>
                <a:srgbClr val="FFFFFF"/>
              </a:highlight>
              <a:latin typeface="Arial"/>
              <a:ea typeface="Arial"/>
              <a:cs typeface="Arial"/>
              <a:sym typeface="Arial"/>
            </a:endParaRPr>
          </a:p>
          <a:p>
            <a:pPr indent="0" lvl="0" marL="0">
              <a:spcBef>
                <a:spcPts val="1600"/>
              </a:spcBef>
              <a:spcAft>
                <a:spcPts val="0"/>
              </a:spcAft>
              <a:buNone/>
            </a:pPr>
            <a:r>
              <a:t/>
            </a:r>
            <a:endParaRPr sz="1000">
              <a:solidFill>
                <a:srgbClr val="222222"/>
              </a:solidFill>
              <a:highlight>
                <a:srgbClr val="FFFFFF"/>
              </a:highlight>
              <a:latin typeface="Arial"/>
              <a:ea typeface="Arial"/>
              <a:cs typeface="Arial"/>
              <a:sym typeface="Arial"/>
            </a:endParaRPr>
          </a:p>
          <a:p>
            <a:pPr indent="0" lvl="0" marL="0">
              <a:spcBef>
                <a:spcPts val="1600"/>
              </a:spcBef>
              <a:spcAft>
                <a:spcPts val="0"/>
              </a:spcAft>
              <a:buNone/>
            </a:pPr>
            <a:r>
              <a:t/>
            </a:r>
            <a:endParaRPr sz="1200">
              <a:solidFill>
                <a:srgbClr val="FCFCFC"/>
              </a:solidFill>
              <a:latin typeface="Arial"/>
              <a:ea typeface="Arial"/>
              <a:cs typeface="Arial"/>
              <a:sym typeface="Arial"/>
            </a:endParaRPr>
          </a:p>
          <a:p>
            <a:pPr indent="0" lvl="0" marL="0">
              <a:spcBef>
                <a:spcPts val="1600"/>
              </a:spcBef>
              <a:spcAft>
                <a:spcPts val="0"/>
              </a:spcAft>
              <a:buNone/>
            </a:pPr>
            <a:r>
              <a:t/>
            </a:r>
            <a:endParaRPr i="1" sz="1200">
              <a:solidFill>
                <a:srgbClr val="000000"/>
              </a:solidFill>
              <a:latin typeface="Arial"/>
              <a:ea typeface="Arial"/>
              <a:cs typeface="Arial"/>
              <a:sym typeface="Arial"/>
            </a:endParaRPr>
          </a:p>
          <a:p>
            <a:pPr indent="0" lvl="0" marL="0">
              <a:spcBef>
                <a:spcPts val="1600"/>
              </a:spcBef>
              <a:spcAft>
                <a:spcPts val="0"/>
              </a:spcAft>
              <a:buNone/>
            </a:pPr>
            <a:r>
              <a:t/>
            </a:r>
            <a:endParaRPr sz="1200">
              <a:solidFill>
                <a:srgbClr val="D9D9D9"/>
              </a:solidFill>
            </a:endParaRPr>
          </a:p>
          <a:p>
            <a:pPr indent="0" lvl="0" marL="0">
              <a:spcBef>
                <a:spcPts val="1600"/>
              </a:spcBef>
              <a:spcAft>
                <a:spcPts val="0"/>
              </a:spcAft>
              <a:buNone/>
            </a:pPr>
            <a:r>
              <a:t/>
            </a:r>
            <a:endParaRPr/>
          </a:p>
          <a:p>
            <a:pPr indent="0" lvl="0" marL="0">
              <a:spcBef>
                <a:spcPts val="1600"/>
              </a:spcBef>
              <a:spcAft>
                <a:spcPts val="0"/>
              </a:spcAft>
              <a:buNone/>
            </a:pPr>
            <a:r>
              <a:t/>
            </a:r>
            <a:endParaRPr/>
          </a:p>
          <a:p>
            <a:pPr indent="0" lvl="0" marL="0" rtl="0">
              <a:spcBef>
                <a:spcPts val="160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Shape 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a:t>WHAT IS EXE-CISE?</a:t>
            </a:r>
            <a:endParaRPr/>
          </a:p>
        </p:txBody>
      </p:sp>
      <p:sp>
        <p:nvSpPr>
          <p:cNvPr id="66" name="Shape 6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GB"/>
              <a:t>Online site with an </a:t>
            </a:r>
            <a:r>
              <a:rPr lang="en-GB"/>
              <a:t>interactive map</a:t>
            </a:r>
            <a:endParaRPr/>
          </a:p>
          <a:p>
            <a:pPr indent="0" lvl="0" marL="0" rtl="0">
              <a:spcBef>
                <a:spcPts val="1600"/>
              </a:spcBef>
              <a:spcAft>
                <a:spcPts val="0"/>
              </a:spcAft>
              <a:buNone/>
            </a:pPr>
            <a:r>
              <a:t/>
            </a:r>
            <a:endParaRPr/>
          </a:p>
          <a:p>
            <a:pPr indent="-342900" lvl="0" marL="457200" rtl="0">
              <a:spcBef>
                <a:spcPts val="1600"/>
              </a:spcBef>
              <a:spcAft>
                <a:spcPts val="0"/>
              </a:spcAft>
              <a:buSzPts val="1800"/>
              <a:buChar char="●"/>
            </a:pPr>
            <a:r>
              <a:rPr lang="en-GB"/>
              <a:t>Targeted at Exeter students </a:t>
            </a:r>
            <a:endParaRPr/>
          </a:p>
          <a:p>
            <a:pPr indent="0" lvl="0" marL="0" rtl="0">
              <a:spcBef>
                <a:spcPts val="1600"/>
              </a:spcBef>
              <a:spcAft>
                <a:spcPts val="0"/>
              </a:spcAft>
              <a:buNone/>
            </a:pPr>
            <a:r>
              <a:t/>
            </a:r>
            <a:endParaRPr/>
          </a:p>
          <a:p>
            <a:pPr indent="-342900" lvl="0" marL="457200">
              <a:spcBef>
                <a:spcPts val="1600"/>
              </a:spcBef>
              <a:spcAft>
                <a:spcPts val="0"/>
              </a:spcAft>
              <a:buSzPts val="1800"/>
              <a:buChar char="●"/>
            </a:pPr>
            <a:r>
              <a:rPr lang="en-GB"/>
              <a:t>Suggested locations and videos of activities</a:t>
            </a:r>
            <a:endParaRPr/>
          </a:p>
          <a:p>
            <a:pPr indent="0" lvl="0" marL="0">
              <a:spcBef>
                <a:spcPts val="1600"/>
              </a:spcBef>
              <a:spcAft>
                <a:spcPts val="0"/>
              </a:spcAft>
              <a:buNone/>
            </a:pPr>
            <a:r>
              <a:t/>
            </a:r>
            <a:endParaRPr/>
          </a:p>
          <a:p>
            <a:pPr indent="0" lvl="0" marL="0">
              <a:spcBef>
                <a:spcPts val="1600"/>
              </a:spcBef>
              <a:spcAft>
                <a:spcPts val="1600"/>
              </a:spcAft>
              <a:buNone/>
            </a:pPr>
            <a:r>
              <a:t/>
            </a:r>
            <a:endParaRPr/>
          </a:p>
        </p:txBody>
      </p:sp>
      <p:pic>
        <p:nvPicPr>
          <p:cNvPr id="67" name="Shape 67"/>
          <p:cNvPicPr preferRelativeResize="0"/>
          <p:nvPr/>
        </p:nvPicPr>
        <p:blipFill rotWithShape="1">
          <a:blip r:embed="rId3">
            <a:alphaModFix/>
          </a:blip>
          <a:srcRect b="5476" l="14145" r="9020" t="11804"/>
          <a:stretch/>
        </p:blipFill>
        <p:spPr>
          <a:xfrm>
            <a:off x="5300900" y="1152475"/>
            <a:ext cx="3200773" cy="2584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Shape 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a:t>WHY EXE-CISE?</a:t>
            </a:r>
            <a:endParaRPr/>
          </a:p>
        </p:txBody>
      </p:sp>
      <p:sp>
        <p:nvSpPr>
          <p:cNvPr id="73" name="Shape 7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en-GB"/>
              <a:t>Green spaces</a:t>
            </a:r>
            <a:endParaRPr/>
          </a:p>
          <a:p>
            <a:pPr indent="-342900" lvl="0" marL="457200">
              <a:spcBef>
                <a:spcPts val="0"/>
              </a:spcBef>
              <a:spcAft>
                <a:spcPts val="0"/>
              </a:spcAft>
              <a:buSzPts val="1800"/>
              <a:buChar char="●"/>
            </a:pPr>
            <a:r>
              <a:rPr lang="en-GB"/>
              <a:t>Revitalisation </a:t>
            </a:r>
            <a:endParaRPr/>
          </a:p>
          <a:p>
            <a:pPr indent="-342900" lvl="0" marL="457200">
              <a:spcBef>
                <a:spcPts val="0"/>
              </a:spcBef>
              <a:spcAft>
                <a:spcPts val="0"/>
              </a:spcAft>
              <a:buSzPts val="1800"/>
              <a:buChar char="●"/>
            </a:pPr>
            <a:r>
              <a:rPr lang="en-GB"/>
              <a:t>Decreases tension, confusion, anger, depression </a:t>
            </a:r>
            <a:endParaRPr/>
          </a:p>
          <a:p>
            <a:pPr indent="-342900" lvl="0" marL="457200">
              <a:spcBef>
                <a:spcPts val="0"/>
              </a:spcBef>
              <a:spcAft>
                <a:spcPts val="0"/>
              </a:spcAft>
              <a:buSzPts val="1800"/>
              <a:buChar char="●"/>
            </a:pPr>
            <a:r>
              <a:rPr lang="en-GB"/>
              <a:t>Social </a:t>
            </a:r>
            <a:endParaRPr/>
          </a:p>
          <a:p>
            <a:pPr indent="-342900" lvl="0" marL="457200">
              <a:spcBef>
                <a:spcPts val="0"/>
              </a:spcBef>
              <a:spcAft>
                <a:spcPts val="0"/>
              </a:spcAft>
              <a:buSzPts val="1800"/>
              <a:buChar char="●"/>
            </a:pPr>
            <a:r>
              <a:rPr lang="en-GB"/>
              <a:t>Free!</a:t>
            </a:r>
            <a:endParaRPr/>
          </a:p>
          <a:p>
            <a:pPr indent="0" lvl="0" marL="0">
              <a:spcBef>
                <a:spcPts val="1600"/>
              </a:spcBef>
              <a:spcAft>
                <a:spcPts val="1600"/>
              </a:spcAft>
              <a:buNone/>
            </a:pPr>
            <a:r>
              <a:t/>
            </a:r>
            <a:endParaRPr/>
          </a:p>
        </p:txBody>
      </p:sp>
      <p:pic>
        <p:nvPicPr>
          <p:cNvPr id="74" name="Shape 74"/>
          <p:cNvPicPr preferRelativeResize="0"/>
          <p:nvPr/>
        </p:nvPicPr>
        <p:blipFill>
          <a:blip r:embed="rId3">
            <a:alphaModFix/>
          </a:blip>
          <a:stretch>
            <a:fillRect/>
          </a:stretch>
        </p:blipFill>
        <p:spPr>
          <a:xfrm>
            <a:off x="5229800" y="2818424"/>
            <a:ext cx="3745576" cy="20668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grpSp>
        <p:nvGrpSpPr>
          <p:cNvPr id="79" name="Shape 79"/>
          <p:cNvGrpSpPr/>
          <p:nvPr/>
        </p:nvGrpSpPr>
        <p:grpSpPr>
          <a:xfrm>
            <a:off x="1182414" y="353164"/>
            <a:ext cx="6743823" cy="4376492"/>
            <a:chOff x="0" y="0"/>
            <a:chExt cx="8125429" cy="5327650"/>
          </a:xfrm>
        </p:grpSpPr>
        <p:pic>
          <p:nvPicPr>
            <p:cNvPr id="80" name="Shape 80"/>
            <p:cNvPicPr preferRelativeResize="0"/>
            <p:nvPr/>
          </p:nvPicPr>
          <p:blipFill rotWithShape="1">
            <a:blip r:embed="rId3">
              <a:alphaModFix/>
            </a:blip>
            <a:srcRect b="0" l="0" r="0" t="0"/>
            <a:stretch/>
          </p:blipFill>
          <p:spPr>
            <a:xfrm>
              <a:off x="752355" y="0"/>
              <a:ext cx="6456045" cy="5327650"/>
            </a:xfrm>
            <a:prstGeom prst="rect">
              <a:avLst/>
            </a:prstGeom>
            <a:noFill/>
            <a:ln>
              <a:noFill/>
            </a:ln>
          </p:spPr>
        </p:pic>
        <p:sp>
          <p:nvSpPr>
            <p:cNvPr id="81" name="Shape 81"/>
            <p:cNvSpPr/>
            <p:nvPr/>
          </p:nvSpPr>
          <p:spPr>
            <a:xfrm>
              <a:off x="2476982" y="127322"/>
              <a:ext cx="1273216" cy="1423268"/>
            </a:xfrm>
            <a:custGeom>
              <a:pathLst>
                <a:path extrusionOk="0" h="1269472" w="1204145">
                  <a:moveTo>
                    <a:pt x="715258" y="1258432"/>
                  </a:moveTo>
                  <a:cubicBezTo>
                    <a:pt x="697151" y="1261450"/>
                    <a:pt x="679294" y="1267485"/>
                    <a:pt x="660937" y="1267485"/>
                  </a:cubicBezTo>
                  <a:cubicBezTo>
                    <a:pt x="525694" y="1267485"/>
                    <a:pt x="463484" y="1278324"/>
                    <a:pt x="362173" y="1249378"/>
                  </a:cubicBezTo>
                  <a:cubicBezTo>
                    <a:pt x="352997" y="1246756"/>
                    <a:pt x="344066" y="1243343"/>
                    <a:pt x="335013" y="1240325"/>
                  </a:cubicBezTo>
                  <a:cubicBezTo>
                    <a:pt x="284465" y="1206627"/>
                    <a:pt x="324448" y="1238312"/>
                    <a:pt x="271638" y="1167897"/>
                  </a:cubicBezTo>
                  <a:cubicBezTo>
                    <a:pt x="262585" y="1155826"/>
                    <a:pt x="253248" y="1143961"/>
                    <a:pt x="244478" y="1131683"/>
                  </a:cubicBezTo>
                  <a:cubicBezTo>
                    <a:pt x="238154" y="1122829"/>
                    <a:pt x="233337" y="1112882"/>
                    <a:pt x="226371" y="1104523"/>
                  </a:cubicBezTo>
                  <a:cubicBezTo>
                    <a:pt x="201345" y="1074492"/>
                    <a:pt x="197961" y="1083916"/>
                    <a:pt x="181104" y="1050202"/>
                  </a:cubicBezTo>
                  <a:cubicBezTo>
                    <a:pt x="176836" y="1041666"/>
                    <a:pt x="175809" y="1031813"/>
                    <a:pt x="172050" y="1023041"/>
                  </a:cubicBezTo>
                  <a:cubicBezTo>
                    <a:pt x="166734" y="1010636"/>
                    <a:pt x="159979" y="998899"/>
                    <a:pt x="153943" y="986828"/>
                  </a:cubicBezTo>
                  <a:cubicBezTo>
                    <a:pt x="147907" y="956650"/>
                    <a:pt x="139653" y="926831"/>
                    <a:pt x="135836" y="896293"/>
                  </a:cubicBezTo>
                  <a:cubicBezTo>
                    <a:pt x="132818" y="872150"/>
                    <a:pt x="130783" y="847864"/>
                    <a:pt x="126783" y="823865"/>
                  </a:cubicBezTo>
                  <a:cubicBezTo>
                    <a:pt x="118317" y="773068"/>
                    <a:pt x="119438" y="803539"/>
                    <a:pt x="108676" y="760491"/>
                  </a:cubicBezTo>
                  <a:cubicBezTo>
                    <a:pt x="104944" y="745563"/>
                    <a:pt x="103672" y="730070"/>
                    <a:pt x="99623" y="715224"/>
                  </a:cubicBezTo>
                  <a:cubicBezTo>
                    <a:pt x="94601" y="696810"/>
                    <a:pt x="87552" y="679010"/>
                    <a:pt x="81516" y="660903"/>
                  </a:cubicBezTo>
                  <a:lnTo>
                    <a:pt x="63409" y="606582"/>
                  </a:lnTo>
                  <a:cubicBezTo>
                    <a:pt x="60391" y="597529"/>
                    <a:pt x="56669" y="588680"/>
                    <a:pt x="54355" y="579422"/>
                  </a:cubicBezTo>
                  <a:cubicBezTo>
                    <a:pt x="51337" y="567351"/>
                    <a:pt x="49671" y="554859"/>
                    <a:pt x="45302" y="543208"/>
                  </a:cubicBezTo>
                  <a:cubicBezTo>
                    <a:pt x="40563" y="530571"/>
                    <a:pt x="32512" y="519399"/>
                    <a:pt x="27195" y="506994"/>
                  </a:cubicBezTo>
                  <a:cubicBezTo>
                    <a:pt x="23436" y="498223"/>
                    <a:pt x="21159" y="488887"/>
                    <a:pt x="18141" y="479834"/>
                  </a:cubicBezTo>
                  <a:cubicBezTo>
                    <a:pt x="15123" y="422495"/>
                    <a:pt x="12364" y="365143"/>
                    <a:pt x="9088" y="307818"/>
                  </a:cubicBezTo>
                  <a:cubicBezTo>
                    <a:pt x="4279" y="223662"/>
                    <a:pt x="-8704" y="146400"/>
                    <a:pt x="9088" y="63374"/>
                  </a:cubicBezTo>
                  <a:cubicBezTo>
                    <a:pt x="13218" y="44103"/>
                    <a:pt x="38155" y="25307"/>
                    <a:pt x="54355" y="18107"/>
                  </a:cubicBezTo>
                  <a:cubicBezTo>
                    <a:pt x="71796" y="10355"/>
                    <a:pt x="108676" y="0"/>
                    <a:pt x="108676" y="0"/>
                  </a:cubicBezTo>
                  <a:cubicBezTo>
                    <a:pt x="196193" y="3018"/>
                    <a:pt x="283916" y="2337"/>
                    <a:pt x="371227" y="9053"/>
                  </a:cubicBezTo>
                  <a:cubicBezTo>
                    <a:pt x="401912" y="11413"/>
                    <a:pt x="431005" y="26062"/>
                    <a:pt x="461761" y="27160"/>
                  </a:cubicBezTo>
                  <a:cubicBezTo>
                    <a:pt x="763607" y="37941"/>
                    <a:pt x="630870" y="30940"/>
                    <a:pt x="860114" y="45267"/>
                  </a:cubicBezTo>
                  <a:cubicBezTo>
                    <a:pt x="876079" y="47263"/>
                    <a:pt x="944127" y="52819"/>
                    <a:pt x="968755" y="63374"/>
                  </a:cubicBezTo>
                  <a:cubicBezTo>
                    <a:pt x="978756" y="67660"/>
                    <a:pt x="986862" y="75445"/>
                    <a:pt x="995916" y="81481"/>
                  </a:cubicBezTo>
                  <a:cubicBezTo>
                    <a:pt x="1001952" y="90534"/>
                    <a:pt x="1009157" y="98909"/>
                    <a:pt x="1014023" y="108641"/>
                  </a:cubicBezTo>
                  <a:cubicBezTo>
                    <a:pt x="1018291" y="117177"/>
                    <a:pt x="1022396" y="126283"/>
                    <a:pt x="1023076" y="135802"/>
                  </a:cubicBezTo>
                  <a:cubicBezTo>
                    <a:pt x="1028455" y="211116"/>
                    <a:pt x="1013180" y="289049"/>
                    <a:pt x="1032129" y="362139"/>
                  </a:cubicBezTo>
                  <a:cubicBezTo>
                    <a:pt x="1036919" y="380615"/>
                    <a:pt x="1086450" y="380245"/>
                    <a:pt x="1086450" y="380245"/>
                  </a:cubicBezTo>
                  <a:cubicBezTo>
                    <a:pt x="1098521" y="389299"/>
                    <a:pt x="1110385" y="398636"/>
                    <a:pt x="1122664" y="407406"/>
                  </a:cubicBezTo>
                  <a:cubicBezTo>
                    <a:pt x="1131518" y="413731"/>
                    <a:pt x="1142660" y="417324"/>
                    <a:pt x="1149825" y="425513"/>
                  </a:cubicBezTo>
                  <a:cubicBezTo>
                    <a:pt x="1177330" y="456948"/>
                    <a:pt x="1185296" y="472707"/>
                    <a:pt x="1195092" y="506994"/>
                  </a:cubicBezTo>
                  <a:cubicBezTo>
                    <a:pt x="1198510" y="518958"/>
                    <a:pt x="1201127" y="531137"/>
                    <a:pt x="1204145" y="543208"/>
                  </a:cubicBezTo>
                  <a:cubicBezTo>
                    <a:pt x="1201127" y="603564"/>
                    <a:pt x="1200111" y="664054"/>
                    <a:pt x="1195092" y="724277"/>
                  </a:cubicBezTo>
                  <a:cubicBezTo>
                    <a:pt x="1194059" y="736677"/>
                    <a:pt x="1188264" y="748249"/>
                    <a:pt x="1186038" y="760491"/>
                  </a:cubicBezTo>
                  <a:cubicBezTo>
                    <a:pt x="1158995" y="909225"/>
                    <a:pt x="1191175" y="769671"/>
                    <a:pt x="1167931" y="851026"/>
                  </a:cubicBezTo>
                  <a:cubicBezTo>
                    <a:pt x="1165411" y="859845"/>
                    <a:pt x="1156027" y="903547"/>
                    <a:pt x="1149825" y="914400"/>
                  </a:cubicBezTo>
                  <a:cubicBezTo>
                    <a:pt x="1142339" y="927501"/>
                    <a:pt x="1131718" y="938543"/>
                    <a:pt x="1122664" y="950614"/>
                  </a:cubicBezTo>
                  <a:cubicBezTo>
                    <a:pt x="1119646" y="959667"/>
                    <a:pt x="1118245" y="969432"/>
                    <a:pt x="1113611" y="977774"/>
                  </a:cubicBezTo>
                  <a:cubicBezTo>
                    <a:pt x="1103043" y="996797"/>
                    <a:pt x="1084279" y="1011450"/>
                    <a:pt x="1077397" y="1032095"/>
                  </a:cubicBezTo>
                  <a:cubicBezTo>
                    <a:pt x="1071433" y="1049986"/>
                    <a:pt x="1066190" y="1073653"/>
                    <a:pt x="1050236" y="1086416"/>
                  </a:cubicBezTo>
                  <a:cubicBezTo>
                    <a:pt x="1042784" y="1092378"/>
                    <a:pt x="1032129" y="1092451"/>
                    <a:pt x="1023076" y="1095469"/>
                  </a:cubicBezTo>
                  <a:cubicBezTo>
                    <a:pt x="1020058" y="1086416"/>
                    <a:pt x="1021788" y="1073856"/>
                    <a:pt x="1014023" y="1068309"/>
                  </a:cubicBezTo>
                  <a:cubicBezTo>
                    <a:pt x="998492" y="1057215"/>
                    <a:pt x="977809" y="1056238"/>
                    <a:pt x="959702" y="1050202"/>
                  </a:cubicBezTo>
                  <a:lnTo>
                    <a:pt x="905381" y="1032095"/>
                  </a:lnTo>
                  <a:cubicBezTo>
                    <a:pt x="896328" y="1029077"/>
                    <a:pt x="886162" y="1028334"/>
                    <a:pt x="878221" y="1023041"/>
                  </a:cubicBezTo>
                  <a:lnTo>
                    <a:pt x="851060" y="1004935"/>
                  </a:lnTo>
                  <a:cubicBezTo>
                    <a:pt x="827625" y="1028370"/>
                    <a:pt x="798515" y="1053929"/>
                    <a:pt x="787686" y="1086416"/>
                  </a:cubicBezTo>
                  <a:lnTo>
                    <a:pt x="769579" y="1140737"/>
                  </a:lnTo>
                  <a:cubicBezTo>
                    <a:pt x="756989" y="1178507"/>
                    <a:pt x="742419" y="1218480"/>
                    <a:pt x="742419" y="1258432"/>
                  </a:cubicBezTo>
                  <a:lnTo>
                    <a:pt x="715258" y="1258432"/>
                  </a:lnTo>
                  <a:close/>
                </a:path>
              </a:pathLst>
            </a:custGeom>
            <a:noFill/>
            <a:ln cap="flat" cmpd="sng" w="19050">
              <a:solidFill>
                <a:srgbClr val="FFFF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82" name="Shape 82"/>
            <p:cNvSpPr txBox="1"/>
            <p:nvPr/>
          </p:nvSpPr>
          <p:spPr>
            <a:xfrm>
              <a:off x="555585" y="196770"/>
              <a:ext cx="1678329" cy="775503"/>
            </a:xfrm>
            <a:prstGeom prst="rect">
              <a:avLst/>
            </a:prstGeom>
            <a:solidFill>
              <a:schemeClr val="lt1"/>
            </a:solidFill>
            <a:ln cap="flat" cmpd="sng" w="28575">
              <a:solidFill>
                <a:srgbClr val="FFFF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900">
                  <a:solidFill>
                    <a:schemeClr val="dk1"/>
                  </a:solidFill>
                  <a:latin typeface="Calibri"/>
                  <a:ea typeface="Calibri"/>
                  <a:cs typeface="Calibri"/>
                  <a:sym typeface="Calibri"/>
                </a:rPr>
                <a:t>UNIVERSITY</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GB" sz="800">
                  <a:solidFill>
                    <a:schemeClr val="dk1"/>
                  </a:solidFill>
                  <a:latin typeface="Calibri"/>
                  <a:ea typeface="Calibri"/>
                  <a:cs typeface="Calibri"/>
                  <a:sym typeface="Calibri"/>
                </a:rPr>
                <a:t>Yoga and Pilates </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GB" sz="800">
                  <a:solidFill>
                    <a:schemeClr val="dk1"/>
                  </a:solidFill>
                  <a:latin typeface="Calibri"/>
                  <a:ea typeface="Calibri"/>
                  <a:cs typeface="Calibri"/>
                  <a:sym typeface="Calibri"/>
                </a:rPr>
                <a:t>Sprints up forum hill </a:t>
              </a:r>
              <a:endParaRPr sz="900">
                <a:solidFill>
                  <a:schemeClr val="dk1"/>
                </a:solidFill>
                <a:latin typeface="Calibri"/>
                <a:ea typeface="Calibri"/>
                <a:cs typeface="Calibri"/>
                <a:sym typeface="Calibri"/>
              </a:endParaRPr>
            </a:p>
          </p:txBody>
        </p:sp>
        <p:sp>
          <p:nvSpPr>
            <p:cNvPr id="83" name="Shape 83"/>
            <p:cNvSpPr/>
            <p:nvPr/>
          </p:nvSpPr>
          <p:spPr>
            <a:xfrm>
              <a:off x="4004841" y="1724628"/>
              <a:ext cx="277792" cy="289367"/>
            </a:xfrm>
            <a:custGeom>
              <a:pathLst>
                <a:path extrusionOk="0" h="289367" w="277792">
                  <a:moveTo>
                    <a:pt x="243068" y="92597"/>
                  </a:moveTo>
                  <a:cubicBezTo>
                    <a:pt x="246926" y="111888"/>
                    <a:pt x="249467" y="131491"/>
                    <a:pt x="254643" y="150471"/>
                  </a:cubicBezTo>
                  <a:cubicBezTo>
                    <a:pt x="261063" y="174013"/>
                    <a:pt x="277792" y="219919"/>
                    <a:pt x="277792" y="219919"/>
                  </a:cubicBezTo>
                  <a:cubicBezTo>
                    <a:pt x="273934" y="231494"/>
                    <a:pt x="274845" y="246016"/>
                    <a:pt x="266218" y="254643"/>
                  </a:cubicBezTo>
                  <a:cubicBezTo>
                    <a:pt x="257591" y="263270"/>
                    <a:pt x="241956" y="259941"/>
                    <a:pt x="231494" y="266218"/>
                  </a:cubicBezTo>
                  <a:cubicBezTo>
                    <a:pt x="222136" y="271833"/>
                    <a:pt x="216061" y="281651"/>
                    <a:pt x="208344" y="289367"/>
                  </a:cubicBezTo>
                  <a:cubicBezTo>
                    <a:pt x="181337" y="285509"/>
                    <a:pt x="153204" y="286419"/>
                    <a:pt x="127322" y="277792"/>
                  </a:cubicBezTo>
                  <a:cubicBezTo>
                    <a:pt x="116969" y="274341"/>
                    <a:pt x="113530" y="260258"/>
                    <a:pt x="104172" y="254643"/>
                  </a:cubicBezTo>
                  <a:cubicBezTo>
                    <a:pt x="93710" y="248366"/>
                    <a:pt x="81023" y="246926"/>
                    <a:pt x="69448" y="243068"/>
                  </a:cubicBezTo>
                  <a:cubicBezTo>
                    <a:pt x="65590" y="231493"/>
                    <a:pt x="65495" y="217871"/>
                    <a:pt x="57873" y="208344"/>
                  </a:cubicBezTo>
                  <a:cubicBezTo>
                    <a:pt x="49183" y="197481"/>
                    <a:pt x="32986" y="195032"/>
                    <a:pt x="23149" y="185195"/>
                  </a:cubicBezTo>
                  <a:cubicBezTo>
                    <a:pt x="13312" y="175358"/>
                    <a:pt x="7716" y="162046"/>
                    <a:pt x="0" y="150471"/>
                  </a:cubicBezTo>
                  <a:cubicBezTo>
                    <a:pt x="30867" y="57872"/>
                    <a:pt x="-15434" y="165906"/>
                    <a:pt x="46299" y="104172"/>
                  </a:cubicBezTo>
                  <a:cubicBezTo>
                    <a:pt x="54926" y="95545"/>
                    <a:pt x="53067" y="80662"/>
                    <a:pt x="57873" y="69448"/>
                  </a:cubicBezTo>
                  <a:cubicBezTo>
                    <a:pt x="81369" y="14623"/>
                    <a:pt x="71403" y="29562"/>
                    <a:pt x="115747" y="0"/>
                  </a:cubicBezTo>
                  <a:cubicBezTo>
                    <a:pt x="135038" y="3858"/>
                    <a:pt x="154415" y="7307"/>
                    <a:pt x="173620" y="11575"/>
                  </a:cubicBezTo>
                  <a:cubicBezTo>
                    <a:pt x="189149" y="15026"/>
                    <a:pt x="209566" y="11071"/>
                    <a:pt x="219919" y="23149"/>
                  </a:cubicBezTo>
                  <a:cubicBezTo>
                    <a:pt x="235799" y="41676"/>
                    <a:pt x="225814" y="75343"/>
                    <a:pt x="243068" y="92597"/>
                  </a:cubicBezTo>
                  <a:lnTo>
                    <a:pt x="243068" y="92597"/>
                  </a:lnTo>
                  <a:close/>
                </a:path>
              </a:pathLst>
            </a:custGeom>
            <a:noFill/>
            <a:ln cap="flat" cmpd="sng" w="1905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84" name="Shape 84"/>
            <p:cNvSpPr txBox="1"/>
            <p:nvPr/>
          </p:nvSpPr>
          <p:spPr>
            <a:xfrm>
              <a:off x="4027990" y="393539"/>
              <a:ext cx="1423670" cy="856374"/>
            </a:xfrm>
            <a:prstGeom prst="rect">
              <a:avLst/>
            </a:prstGeom>
            <a:solidFill>
              <a:schemeClr val="lt1"/>
            </a:solidFill>
            <a:ln cap="flat" cmpd="sng" w="19050">
              <a:solidFill>
                <a:srgbClr val="00B05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900">
                  <a:solidFill>
                    <a:schemeClr val="dk1"/>
                  </a:solidFill>
                  <a:latin typeface="Calibri"/>
                  <a:ea typeface="Calibri"/>
                  <a:cs typeface="Calibri"/>
                  <a:sym typeface="Calibri"/>
                </a:rPr>
                <a:t>BELMONT PARK</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GB" sz="800">
                  <a:solidFill>
                    <a:schemeClr val="dk1"/>
                  </a:solidFill>
                  <a:latin typeface="Calibri"/>
                  <a:ea typeface="Calibri"/>
                  <a:cs typeface="Calibri"/>
                  <a:sym typeface="Calibri"/>
                </a:rPr>
                <a:t>Outdoor gym workout using equipment</a:t>
              </a:r>
              <a:endParaRPr sz="900">
                <a:solidFill>
                  <a:schemeClr val="dk1"/>
                </a:solidFill>
                <a:latin typeface="Calibri"/>
                <a:ea typeface="Calibri"/>
                <a:cs typeface="Calibri"/>
                <a:sym typeface="Calibri"/>
              </a:endParaRPr>
            </a:p>
          </p:txBody>
        </p:sp>
        <p:sp>
          <p:nvSpPr>
            <p:cNvPr id="85" name="Shape 85"/>
            <p:cNvSpPr/>
            <p:nvPr/>
          </p:nvSpPr>
          <p:spPr>
            <a:xfrm>
              <a:off x="3460831" y="3020992"/>
              <a:ext cx="2269255" cy="2022272"/>
            </a:xfrm>
            <a:custGeom>
              <a:pathLst>
                <a:path extrusionOk="0" h="2022272" w="2269255">
                  <a:moveTo>
                    <a:pt x="1828800" y="2002421"/>
                  </a:moveTo>
                  <a:cubicBezTo>
                    <a:pt x="1633855" y="2034909"/>
                    <a:pt x="1738148" y="2022108"/>
                    <a:pt x="1354238" y="2002421"/>
                  </a:cubicBezTo>
                  <a:cubicBezTo>
                    <a:pt x="1338351" y="2001606"/>
                    <a:pt x="1323176" y="1995417"/>
                    <a:pt x="1307939" y="1990846"/>
                  </a:cubicBezTo>
                  <a:cubicBezTo>
                    <a:pt x="1284567" y="1983834"/>
                    <a:pt x="1238491" y="1967697"/>
                    <a:pt x="1238491" y="1967697"/>
                  </a:cubicBezTo>
                  <a:cubicBezTo>
                    <a:pt x="1150883" y="1909291"/>
                    <a:pt x="1188716" y="1941071"/>
                    <a:pt x="1122744" y="1875099"/>
                  </a:cubicBezTo>
                  <a:lnTo>
                    <a:pt x="1088020" y="1840375"/>
                  </a:lnTo>
                  <a:lnTo>
                    <a:pt x="1064870" y="1817226"/>
                  </a:lnTo>
                  <a:cubicBezTo>
                    <a:pt x="1036323" y="1703032"/>
                    <a:pt x="1074372" y="1821488"/>
                    <a:pt x="1030146" y="1747778"/>
                  </a:cubicBezTo>
                  <a:cubicBezTo>
                    <a:pt x="1023869" y="1737316"/>
                    <a:pt x="1024497" y="1723719"/>
                    <a:pt x="1018572" y="1713054"/>
                  </a:cubicBezTo>
                  <a:cubicBezTo>
                    <a:pt x="1005060" y="1688733"/>
                    <a:pt x="987706" y="1666755"/>
                    <a:pt x="972273" y="1643606"/>
                  </a:cubicBezTo>
                  <a:cubicBezTo>
                    <a:pt x="964556" y="1632031"/>
                    <a:pt x="953523" y="1622078"/>
                    <a:pt x="949124" y="1608881"/>
                  </a:cubicBezTo>
                  <a:cubicBezTo>
                    <a:pt x="936899" y="1572207"/>
                    <a:pt x="940042" y="1571485"/>
                    <a:pt x="914400" y="1539433"/>
                  </a:cubicBezTo>
                  <a:cubicBezTo>
                    <a:pt x="907583" y="1530912"/>
                    <a:pt x="898067" y="1524805"/>
                    <a:pt x="891250" y="1516284"/>
                  </a:cubicBezTo>
                  <a:cubicBezTo>
                    <a:pt x="832844" y="1443278"/>
                    <a:pt x="900847" y="1514305"/>
                    <a:pt x="844951" y="1458411"/>
                  </a:cubicBezTo>
                  <a:cubicBezTo>
                    <a:pt x="822821" y="1392018"/>
                    <a:pt x="848359" y="1451380"/>
                    <a:pt x="810227" y="1400537"/>
                  </a:cubicBezTo>
                  <a:cubicBezTo>
                    <a:pt x="793534" y="1378279"/>
                    <a:pt x="783602" y="1350762"/>
                    <a:pt x="763929" y="1331089"/>
                  </a:cubicBezTo>
                  <a:lnTo>
                    <a:pt x="717630" y="1284790"/>
                  </a:lnTo>
                  <a:cubicBezTo>
                    <a:pt x="702197" y="1269357"/>
                    <a:pt x="683437" y="1256652"/>
                    <a:pt x="671331" y="1238492"/>
                  </a:cubicBezTo>
                  <a:cubicBezTo>
                    <a:pt x="633049" y="1181068"/>
                    <a:pt x="658019" y="1213605"/>
                    <a:pt x="590308" y="1145894"/>
                  </a:cubicBezTo>
                  <a:cubicBezTo>
                    <a:pt x="578733" y="1134319"/>
                    <a:pt x="569204" y="1120250"/>
                    <a:pt x="555584" y="1111170"/>
                  </a:cubicBezTo>
                  <a:cubicBezTo>
                    <a:pt x="544009" y="1103454"/>
                    <a:pt x="531723" y="1096711"/>
                    <a:pt x="520860" y="1088021"/>
                  </a:cubicBezTo>
                  <a:cubicBezTo>
                    <a:pt x="438396" y="1022049"/>
                    <a:pt x="569863" y="1112972"/>
                    <a:pt x="462987" y="1041722"/>
                  </a:cubicBezTo>
                  <a:cubicBezTo>
                    <a:pt x="401259" y="949129"/>
                    <a:pt x="482275" y="1061009"/>
                    <a:pt x="405114" y="983849"/>
                  </a:cubicBezTo>
                  <a:cubicBezTo>
                    <a:pt x="395277" y="974012"/>
                    <a:pt x="390654" y="959988"/>
                    <a:pt x="381964" y="949125"/>
                  </a:cubicBezTo>
                  <a:cubicBezTo>
                    <a:pt x="375147" y="940604"/>
                    <a:pt x="365363" y="934705"/>
                    <a:pt x="358815" y="925975"/>
                  </a:cubicBezTo>
                  <a:cubicBezTo>
                    <a:pt x="342122" y="903717"/>
                    <a:pt x="324958" y="881412"/>
                    <a:pt x="312516" y="856527"/>
                  </a:cubicBezTo>
                  <a:cubicBezTo>
                    <a:pt x="304800" y="841094"/>
                    <a:pt x="298938" y="824585"/>
                    <a:pt x="289367" y="810228"/>
                  </a:cubicBezTo>
                  <a:cubicBezTo>
                    <a:pt x="283314" y="801148"/>
                    <a:pt x="272560" y="795959"/>
                    <a:pt x="266217" y="787079"/>
                  </a:cubicBezTo>
                  <a:cubicBezTo>
                    <a:pt x="250536" y="765125"/>
                    <a:pt x="220140" y="710431"/>
                    <a:pt x="208344" y="682907"/>
                  </a:cubicBezTo>
                  <a:cubicBezTo>
                    <a:pt x="185806" y="630318"/>
                    <a:pt x="212115" y="663530"/>
                    <a:pt x="173620" y="625033"/>
                  </a:cubicBezTo>
                  <a:cubicBezTo>
                    <a:pt x="169762" y="613458"/>
                    <a:pt x="166851" y="601523"/>
                    <a:pt x="162045" y="590309"/>
                  </a:cubicBezTo>
                  <a:cubicBezTo>
                    <a:pt x="131797" y="519730"/>
                    <a:pt x="142664" y="566892"/>
                    <a:pt x="115746" y="486137"/>
                  </a:cubicBezTo>
                  <a:cubicBezTo>
                    <a:pt x="110716" y="471045"/>
                    <a:pt x="109758" y="454733"/>
                    <a:pt x="104172" y="439838"/>
                  </a:cubicBezTo>
                  <a:cubicBezTo>
                    <a:pt x="98114" y="423682"/>
                    <a:pt x="87430" y="409560"/>
                    <a:pt x="81022" y="393540"/>
                  </a:cubicBezTo>
                  <a:cubicBezTo>
                    <a:pt x="71959" y="370884"/>
                    <a:pt x="71408" y="344395"/>
                    <a:pt x="57873" y="324092"/>
                  </a:cubicBezTo>
                  <a:cubicBezTo>
                    <a:pt x="50157" y="312517"/>
                    <a:pt x="40945" y="301810"/>
                    <a:pt x="34724" y="289368"/>
                  </a:cubicBezTo>
                  <a:cubicBezTo>
                    <a:pt x="25474" y="270868"/>
                    <a:pt x="16518" y="225650"/>
                    <a:pt x="11574" y="208345"/>
                  </a:cubicBezTo>
                  <a:cubicBezTo>
                    <a:pt x="8222" y="196614"/>
                    <a:pt x="3858" y="185196"/>
                    <a:pt x="0" y="173621"/>
                  </a:cubicBezTo>
                  <a:cubicBezTo>
                    <a:pt x="3858" y="154330"/>
                    <a:pt x="6803" y="134833"/>
                    <a:pt x="11574" y="115747"/>
                  </a:cubicBezTo>
                  <a:cubicBezTo>
                    <a:pt x="14533" y="103910"/>
                    <a:pt x="14522" y="89650"/>
                    <a:pt x="23149" y="81023"/>
                  </a:cubicBezTo>
                  <a:cubicBezTo>
                    <a:pt x="42822" y="61350"/>
                    <a:pt x="72924" y="54398"/>
                    <a:pt x="92597" y="34725"/>
                  </a:cubicBezTo>
                  <a:cubicBezTo>
                    <a:pt x="100313" y="27008"/>
                    <a:pt x="106388" y="17190"/>
                    <a:pt x="115746" y="11575"/>
                  </a:cubicBezTo>
                  <a:cubicBezTo>
                    <a:pt x="126208" y="5298"/>
                    <a:pt x="138895" y="3858"/>
                    <a:pt x="150470" y="0"/>
                  </a:cubicBezTo>
                  <a:cubicBezTo>
                    <a:pt x="249429" y="32987"/>
                    <a:pt x="195706" y="20123"/>
                    <a:pt x="312516" y="34725"/>
                  </a:cubicBezTo>
                  <a:cubicBezTo>
                    <a:pt x="349195" y="46950"/>
                    <a:pt x="349907" y="43804"/>
                    <a:pt x="381964" y="69449"/>
                  </a:cubicBezTo>
                  <a:cubicBezTo>
                    <a:pt x="390485" y="76266"/>
                    <a:pt x="396592" y="85781"/>
                    <a:pt x="405114" y="92598"/>
                  </a:cubicBezTo>
                  <a:cubicBezTo>
                    <a:pt x="415977" y="101288"/>
                    <a:pt x="428975" y="107057"/>
                    <a:pt x="439838" y="115747"/>
                  </a:cubicBezTo>
                  <a:cubicBezTo>
                    <a:pt x="448359" y="122564"/>
                    <a:pt x="453629" y="133282"/>
                    <a:pt x="462987" y="138897"/>
                  </a:cubicBezTo>
                  <a:cubicBezTo>
                    <a:pt x="473449" y="145174"/>
                    <a:pt x="486136" y="146613"/>
                    <a:pt x="497711" y="150471"/>
                  </a:cubicBezTo>
                  <a:cubicBezTo>
                    <a:pt x="553596" y="206358"/>
                    <a:pt x="482589" y="138376"/>
                    <a:pt x="555584" y="196770"/>
                  </a:cubicBezTo>
                  <a:cubicBezTo>
                    <a:pt x="564106" y="203587"/>
                    <a:pt x="570213" y="213102"/>
                    <a:pt x="578734" y="219919"/>
                  </a:cubicBezTo>
                  <a:cubicBezTo>
                    <a:pt x="624254" y="256335"/>
                    <a:pt x="606944" y="228307"/>
                    <a:pt x="648182" y="277793"/>
                  </a:cubicBezTo>
                  <a:cubicBezTo>
                    <a:pt x="680891" y="317044"/>
                    <a:pt x="664483" y="304253"/>
                    <a:pt x="682906" y="347241"/>
                  </a:cubicBezTo>
                  <a:cubicBezTo>
                    <a:pt x="689703" y="363100"/>
                    <a:pt x="699258" y="377681"/>
                    <a:pt x="706055" y="393540"/>
                  </a:cubicBezTo>
                  <a:cubicBezTo>
                    <a:pt x="710861" y="404754"/>
                    <a:pt x="711705" y="417599"/>
                    <a:pt x="717630" y="428264"/>
                  </a:cubicBezTo>
                  <a:cubicBezTo>
                    <a:pt x="731142" y="452585"/>
                    <a:pt x="748496" y="474563"/>
                    <a:pt x="763929" y="497712"/>
                  </a:cubicBezTo>
                  <a:lnTo>
                    <a:pt x="787078" y="532436"/>
                  </a:lnTo>
                  <a:cubicBezTo>
                    <a:pt x="794794" y="544011"/>
                    <a:pt x="798652" y="559444"/>
                    <a:pt x="810227" y="567160"/>
                  </a:cubicBezTo>
                  <a:cubicBezTo>
                    <a:pt x="917102" y="638409"/>
                    <a:pt x="785636" y="547487"/>
                    <a:pt x="868101" y="613459"/>
                  </a:cubicBezTo>
                  <a:cubicBezTo>
                    <a:pt x="903352" y="641660"/>
                    <a:pt x="907537" y="635993"/>
                    <a:pt x="949124" y="659757"/>
                  </a:cubicBezTo>
                  <a:cubicBezTo>
                    <a:pt x="1011951" y="695658"/>
                    <a:pt x="954906" y="673260"/>
                    <a:pt x="1018572" y="694481"/>
                  </a:cubicBezTo>
                  <a:cubicBezTo>
                    <a:pt x="1063785" y="739696"/>
                    <a:pt x="1016345" y="699156"/>
                    <a:pt x="1076445" y="729206"/>
                  </a:cubicBezTo>
                  <a:cubicBezTo>
                    <a:pt x="1133091" y="757529"/>
                    <a:pt x="1091258" y="743208"/>
                    <a:pt x="1134319" y="775504"/>
                  </a:cubicBezTo>
                  <a:cubicBezTo>
                    <a:pt x="1156577" y="792197"/>
                    <a:pt x="1180618" y="806370"/>
                    <a:pt x="1203767" y="821803"/>
                  </a:cubicBezTo>
                  <a:cubicBezTo>
                    <a:pt x="1215342" y="829519"/>
                    <a:pt x="1228655" y="835115"/>
                    <a:pt x="1238491" y="844952"/>
                  </a:cubicBezTo>
                  <a:lnTo>
                    <a:pt x="1296364" y="902826"/>
                  </a:lnTo>
                  <a:lnTo>
                    <a:pt x="1319514" y="925975"/>
                  </a:lnTo>
                  <a:lnTo>
                    <a:pt x="1342663" y="949125"/>
                  </a:lnTo>
                  <a:cubicBezTo>
                    <a:pt x="1357218" y="992788"/>
                    <a:pt x="1360739" y="1013501"/>
                    <a:pt x="1400536" y="1053297"/>
                  </a:cubicBezTo>
                  <a:cubicBezTo>
                    <a:pt x="1408253" y="1061013"/>
                    <a:pt x="1416869" y="1067925"/>
                    <a:pt x="1423686" y="1076446"/>
                  </a:cubicBezTo>
                  <a:cubicBezTo>
                    <a:pt x="1432376" y="1087309"/>
                    <a:pt x="1440614" y="1098728"/>
                    <a:pt x="1446835" y="1111170"/>
                  </a:cubicBezTo>
                  <a:cubicBezTo>
                    <a:pt x="1452291" y="1122083"/>
                    <a:pt x="1451642" y="1135742"/>
                    <a:pt x="1458410" y="1145894"/>
                  </a:cubicBezTo>
                  <a:cubicBezTo>
                    <a:pt x="1467490" y="1159514"/>
                    <a:pt x="1481559" y="1169043"/>
                    <a:pt x="1493134" y="1180618"/>
                  </a:cubicBezTo>
                  <a:cubicBezTo>
                    <a:pt x="1523248" y="1270964"/>
                    <a:pt x="1473915" y="1140214"/>
                    <a:pt x="1562582" y="1273216"/>
                  </a:cubicBezTo>
                  <a:cubicBezTo>
                    <a:pt x="1579772" y="1299002"/>
                    <a:pt x="1585317" y="1312239"/>
                    <a:pt x="1608881" y="1331089"/>
                  </a:cubicBezTo>
                  <a:cubicBezTo>
                    <a:pt x="1619744" y="1339779"/>
                    <a:pt x="1632742" y="1345548"/>
                    <a:pt x="1643605" y="1354238"/>
                  </a:cubicBezTo>
                  <a:cubicBezTo>
                    <a:pt x="1652126" y="1361055"/>
                    <a:pt x="1658024" y="1370840"/>
                    <a:pt x="1666754" y="1377388"/>
                  </a:cubicBezTo>
                  <a:cubicBezTo>
                    <a:pt x="1730433" y="1425148"/>
                    <a:pt x="1716789" y="1417216"/>
                    <a:pt x="1770926" y="1435261"/>
                  </a:cubicBezTo>
                  <a:cubicBezTo>
                    <a:pt x="1873058" y="1503351"/>
                    <a:pt x="1709825" y="1398925"/>
                    <a:pt x="1875098" y="1481560"/>
                  </a:cubicBezTo>
                  <a:cubicBezTo>
                    <a:pt x="1890531" y="1489276"/>
                    <a:pt x="1906416" y="1496148"/>
                    <a:pt x="1921397" y="1504709"/>
                  </a:cubicBezTo>
                  <a:cubicBezTo>
                    <a:pt x="1933475" y="1511611"/>
                    <a:pt x="1943409" y="1522209"/>
                    <a:pt x="1956121" y="1527859"/>
                  </a:cubicBezTo>
                  <a:cubicBezTo>
                    <a:pt x="1978419" y="1537769"/>
                    <a:pt x="2005266" y="1537473"/>
                    <a:pt x="2025569" y="1551008"/>
                  </a:cubicBezTo>
                  <a:cubicBezTo>
                    <a:pt x="2070445" y="1580925"/>
                    <a:pt x="2047096" y="1569758"/>
                    <a:pt x="2095017" y="1585732"/>
                  </a:cubicBezTo>
                  <a:cubicBezTo>
                    <a:pt x="2102734" y="1593448"/>
                    <a:pt x="2109437" y="1602333"/>
                    <a:pt x="2118167" y="1608881"/>
                  </a:cubicBezTo>
                  <a:cubicBezTo>
                    <a:pt x="2140425" y="1625574"/>
                    <a:pt x="2167942" y="1635506"/>
                    <a:pt x="2187615" y="1655180"/>
                  </a:cubicBezTo>
                  <a:cubicBezTo>
                    <a:pt x="2220600" y="1688167"/>
                    <a:pt x="2204711" y="1669250"/>
                    <a:pt x="2233914" y="1713054"/>
                  </a:cubicBezTo>
                  <a:cubicBezTo>
                    <a:pt x="2263284" y="1801166"/>
                    <a:pt x="2252277" y="1758574"/>
                    <a:pt x="2268638" y="1840375"/>
                  </a:cubicBezTo>
                  <a:cubicBezTo>
                    <a:pt x="2268186" y="1844445"/>
                    <a:pt x="2277917" y="1954496"/>
                    <a:pt x="2233914" y="1967697"/>
                  </a:cubicBezTo>
                  <a:cubicBezTo>
                    <a:pt x="2204120" y="1976635"/>
                    <a:pt x="2172182" y="1975413"/>
                    <a:pt x="2141316" y="1979271"/>
                  </a:cubicBezTo>
                  <a:cubicBezTo>
                    <a:pt x="2129741" y="1983129"/>
                    <a:pt x="2117505" y="1985390"/>
                    <a:pt x="2106592" y="1990846"/>
                  </a:cubicBezTo>
                  <a:cubicBezTo>
                    <a:pt x="2056014" y="2016135"/>
                    <a:pt x="2089286" y="2013995"/>
                    <a:pt x="2060293" y="2013995"/>
                  </a:cubicBezTo>
                </a:path>
              </a:pathLst>
            </a:custGeom>
            <a:noFill/>
            <a:ln cap="flat" cmpd="sng" w="28575">
              <a:solidFill>
                <a:srgbClr val="00B0F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86" name="Shape 86"/>
            <p:cNvSpPr txBox="1"/>
            <p:nvPr/>
          </p:nvSpPr>
          <p:spPr>
            <a:xfrm>
              <a:off x="2141317" y="4375230"/>
              <a:ext cx="1932940" cy="671331"/>
            </a:xfrm>
            <a:prstGeom prst="rect">
              <a:avLst/>
            </a:prstGeom>
            <a:solidFill>
              <a:schemeClr val="lt1"/>
            </a:solidFill>
            <a:ln cap="flat" cmpd="sng" w="28575">
              <a:solidFill>
                <a:srgbClr val="00B0F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900">
                  <a:solidFill>
                    <a:schemeClr val="dk1"/>
                  </a:solidFill>
                  <a:latin typeface="Calibri"/>
                  <a:ea typeface="Calibri"/>
                  <a:cs typeface="Calibri"/>
                  <a:sym typeface="Calibri"/>
                </a:rPr>
                <a:t>QUAY/DUCKES MEADOWS</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GB" sz="800">
                  <a:solidFill>
                    <a:schemeClr val="dk1"/>
                  </a:solidFill>
                  <a:latin typeface="Calibri"/>
                  <a:ea typeface="Calibri"/>
                  <a:cs typeface="Calibri"/>
                  <a:sym typeface="Calibri"/>
                </a:rPr>
                <a:t>Group workout </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rPr lang="en-GB" sz="800">
                  <a:solidFill>
                    <a:schemeClr val="dk1"/>
                  </a:solidFill>
                  <a:latin typeface="Calibri"/>
                  <a:ea typeface="Calibri"/>
                  <a:cs typeface="Calibri"/>
                  <a:sym typeface="Calibri"/>
                </a:rPr>
                <a:t>Parkour </a:t>
              </a:r>
              <a:endParaRPr sz="800">
                <a:solidFill>
                  <a:schemeClr val="dk1"/>
                </a:solidFill>
                <a:latin typeface="Calibri"/>
                <a:ea typeface="Calibri"/>
                <a:cs typeface="Calibri"/>
                <a:sym typeface="Calibri"/>
              </a:endParaRPr>
            </a:p>
          </p:txBody>
        </p:sp>
        <p:sp>
          <p:nvSpPr>
            <p:cNvPr id="87" name="Shape 87"/>
            <p:cNvSpPr/>
            <p:nvPr/>
          </p:nvSpPr>
          <p:spPr>
            <a:xfrm>
              <a:off x="3032567" y="1770927"/>
              <a:ext cx="277828" cy="150471"/>
            </a:xfrm>
            <a:custGeom>
              <a:pathLst>
                <a:path extrusionOk="0" h="150471" w="277828">
                  <a:moveTo>
                    <a:pt x="162046" y="11574"/>
                  </a:moveTo>
                  <a:cubicBezTo>
                    <a:pt x="140826" y="15432"/>
                    <a:pt x="205054" y="2018"/>
                    <a:pt x="57874" y="34724"/>
                  </a:cubicBezTo>
                  <a:cubicBezTo>
                    <a:pt x="38669" y="38992"/>
                    <a:pt x="19291" y="42440"/>
                    <a:pt x="0" y="46298"/>
                  </a:cubicBezTo>
                  <a:cubicBezTo>
                    <a:pt x="12225" y="82973"/>
                    <a:pt x="9082" y="83693"/>
                    <a:pt x="34724" y="115746"/>
                  </a:cubicBezTo>
                  <a:cubicBezTo>
                    <a:pt x="41541" y="124268"/>
                    <a:pt x="48516" y="133281"/>
                    <a:pt x="57874" y="138896"/>
                  </a:cubicBezTo>
                  <a:cubicBezTo>
                    <a:pt x="68336" y="145173"/>
                    <a:pt x="81023" y="146613"/>
                    <a:pt x="92598" y="150471"/>
                  </a:cubicBezTo>
                  <a:lnTo>
                    <a:pt x="196770" y="115746"/>
                  </a:lnTo>
                  <a:lnTo>
                    <a:pt x="231494" y="104172"/>
                  </a:lnTo>
                  <a:cubicBezTo>
                    <a:pt x="243069" y="96455"/>
                    <a:pt x="257528" y="91885"/>
                    <a:pt x="266218" y="81022"/>
                  </a:cubicBezTo>
                  <a:cubicBezTo>
                    <a:pt x="279936" y="63874"/>
                    <a:pt x="283366" y="28722"/>
                    <a:pt x="266218" y="11574"/>
                  </a:cubicBezTo>
                  <a:cubicBezTo>
                    <a:pt x="257591" y="2947"/>
                    <a:pt x="243069" y="3858"/>
                    <a:pt x="231494" y="0"/>
                  </a:cubicBezTo>
                  <a:cubicBezTo>
                    <a:pt x="216061" y="3858"/>
                    <a:pt x="200491" y="7204"/>
                    <a:pt x="185195" y="11574"/>
                  </a:cubicBezTo>
                  <a:cubicBezTo>
                    <a:pt x="173464" y="14926"/>
                    <a:pt x="183266" y="7716"/>
                    <a:pt x="162046" y="11574"/>
                  </a:cubicBezTo>
                  <a:close/>
                </a:path>
              </a:pathLst>
            </a:cu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8" name="Shape 88"/>
            <p:cNvSpPr txBox="1"/>
            <p:nvPr/>
          </p:nvSpPr>
          <p:spPr>
            <a:xfrm>
              <a:off x="0" y="1469985"/>
              <a:ext cx="2059940" cy="891018"/>
            </a:xfrm>
            <a:prstGeom prst="rect">
              <a:avLst/>
            </a:prstGeom>
            <a:solidFill>
              <a:schemeClr val="lt1"/>
            </a:solidFill>
            <a:ln cap="flat" cmpd="sng" w="19050">
              <a:solidFill>
                <a:srgbClr val="FF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900">
                  <a:solidFill>
                    <a:srgbClr val="FFFFFF"/>
                  </a:solidFill>
                  <a:latin typeface="Calibri"/>
                  <a:ea typeface="Calibri"/>
                  <a:cs typeface="Calibri"/>
                  <a:sym typeface="Calibri"/>
                </a:rPr>
                <a:t>NORTHENHAY GARDENS </a:t>
              </a:r>
              <a:endParaRPr sz="900">
                <a:solidFill>
                  <a:srgbClr val="FFFFFF"/>
                </a:solidFill>
                <a:latin typeface="Calibri"/>
                <a:ea typeface="Calibri"/>
                <a:cs typeface="Calibri"/>
                <a:sym typeface="Calibri"/>
              </a:endParaRPr>
            </a:p>
            <a:p>
              <a:pPr indent="0" lvl="0" marL="0" marR="0" rtl="0" algn="l">
                <a:spcBef>
                  <a:spcPts val="0"/>
                </a:spcBef>
                <a:spcAft>
                  <a:spcPts val="0"/>
                </a:spcAft>
                <a:buNone/>
              </a:pPr>
              <a:r>
                <a:rPr lang="en-GB" sz="800">
                  <a:solidFill>
                    <a:srgbClr val="FFFFFF"/>
                  </a:solidFill>
                  <a:latin typeface="Calibri"/>
                  <a:ea typeface="Calibri"/>
                  <a:cs typeface="Calibri"/>
                  <a:sym typeface="Calibri"/>
                </a:rPr>
                <a:t>Quiet fields</a:t>
              </a:r>
              <a:endParaRPr sz="900">
                <a:solidFill>
                  <a:srgbClr val="FFFFFF"/>
                </a:solidFill>
                <a:latin typeface="Calibri"/>
                <a:ea typeface="Calibri"/>
                <a:cs typeface="Calibri"/>
                <a:sym typeface="Calibri"/>
              </a:endParaRPr>
            </a:p>
            <a:p>
              <a:pPr indent="0" lvl="0" marL="0" marR="0" rtl="0" algn="l">
                <a:spcBef>
                  <a:spcPts val="0"/>
                </a:spcBef>
                <a:spcAft>
                  <a:spcPts val="0"/>
                </a:spcAft>
                <a:buNone/>
              </a:pPr>
              <a:r>
                <a:rPr lang="en-GB" sz="800">
                  <a:solidFill>
                    <a:srgbClr val="FFFFFF"/>
                  </a:solidFill>
                  <a:latin typeface="Calibri"/>
                  <a:ea typeface="Calibri"/>
                  <a:cs typeface="Calibri"/>
                  <a:sym typeface="Calibri"/>
                </a:rPr>
                <a:t>Yoga and Pilates workout, can be carried out in groups. </a:t>
              </a:r>
              <a:endParaRPr sz="900">
                <a:solidFill>
                  <a:srgbClr val="FFFFFF"/>
                </a:solidFill>
                <a:latin typeface="Calibri"/>
                <a:ea typeface="Calibri"/>
                <a:cs typeface="Calibri"/>
                <a:sym typeface="Calibri"/>
              </a:endParaRPr>
            </a:p>
          </p:txBody>
        </p:sp>
        <p:sp>
          <p:nvSpPr>
            <p:cNvPr id="89" name="Shape 89"/>
            <p:cNvSpPr/>
            <p:nvPr/>
          </p:nvSpPr>
          <p:spPr>
            <a:xfrm>
              <a:off x="4780345" y="2013995"/>
              <a:ext cx="347240" cy="370390"/>
            </a:xfrm>
            <a:custGeom>
              <a:pathLst>
                <a:path extrusionOk="0" h="370390" w="347240">
                  <a:moveTo>
                    <a:pt x="300941" y="266218"/>
                  </a:moveTo>
                  <a:cubicBezTo>
                    <a:pt x="281650" y="270076"/>
                    <a:pt x="262273" y="273524"/>
                    <a:pt x="243068" y="277792"/>
                  </a:cubicBezTo>
                  <a:cubicBezTo>
                    <a:pt x="227539" y="281243"/>
                    <a:pt x="209191" y="279429"/>
                    <a:pt x="196769" y="289367"/>
                  </a:cubicBezTo>
                  <a:cubicBezTo>
                    <a:pt x="187242" y="296989"/>
                    <a:pt x="193821" y="315464"/>
                    <a:pt x="185194" y="324091"/>
                  </a:cubicBezTo>
                  <a:cubicBezTo>
                    <a:pt x="176567" y="332718"/>
                    <a:pt x="161383" y="330210"/>
                    <a:pt x="150470" y="335666"/>
                  </a:cubicBezTo>
                  <a:cubicBezTo>
                    <a:pt x="60719" y="380542"/>
                    <a:pt x="168302" y="341296"/>
                    <a:pt x="81022" y="370390"/>
                  </a:cubicBezTo>
                  <a:cubicBezTo>
                    <a:pt x="61782" y="351149"/>
                    <a:pt x="46405" y="338798"/>
                    <a:pt x="34724" y="312516"/>
                  </a:cubicBezTo>
                  <a:cubicBezTo>
                    <a:pt x="24814" y="290218"/>
                    <a:pt x="19290" y="266217"/>
                    <a:pt x="11574" y="243068"/>
                  </a:cubicBezTo>
                  <a:lnTo>
                    <a:pt x="0" y="208344"/>
                  </a:lnTo>
                  <a:cubicBezTo>
                    <a:pt x="3858" y="165904"/>
                    <a:pt x="2645" y="122692"/>
                    <a:pt x="11574" y="81023"/>
                  </a:cubicBezTo>
                  <a:cubicBezTo>
                    <a:pt x="20939" y="37318"/>
                    <a:pt x="39552" y="49672"/>
                    <a:pt x="69448" y="34724"/>
                  </a:cubicBezTo>
                  <a:cubicBezTo>
                    <a:pt x="159199" y="-10152"/>
                    <a:pt x="51616" y="29094"/>
                    <a:pt x="138896" y="0"/>
                  </a:cubicBezTo>
                  <a:cubicBezTo>
                    <a:pt x="185454" y="7760"/>
                    <a:pt x="210518" y="2174"/>
                    <a:pt x="243068" y="34724"/>
                  </a:cubicBezTo>
                  <a:cubicBezTo>
                    <a:pt x="252905" y="44561"/>
                    <a:pt x="257164" y="58886"/>
                    <a:pt x="266217" y="69448"/>
                  </a:cubicBezTo>
                  <a:cubicBezTo>
                    <a:pt x="310158" y="120712"/>
                    <a:pt x="297952" y="110892"/>
                    <a:pt x="347240" y="127322"/>
                  </a:cubicBezTo>
                  <a:cubicBezTo>
                    <a:pt x="343382" y="158188"/>
                    <a:pt x="346127" y="190625"/>
                    <a:pt x="335665" y="219919"/>
                  </a:cubicBezTo>
                  <a:cubicBezTo>
                    <a:pt x="326308" y="246120"/>
                    <a:pt x="298165" y="262973"/>
                    <a:pt x="289367" y="289367"/>
                  </a:cubicBezTo>
                  <a:lnTo>
                    <a:pt x="277792" y="324091"/>
                  </a:lnTo>
                </a:path>
              </a:pathLst>
            </a:custGeom>
            <a:noFill/>
            <a:ln cap="flat" cmpd="sng" w="19050">
              <a:solidFill>
                <a:srgbClr val="7030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90" name="Shape 90"/>
            <p:cNvSpPr txBox="1"/>
            <p:nvPr/>
          </p:nvSpPr>
          <p:spPr>
            <a:xfrm>
              <a:off x="5903089" y="1632030"/>
              <a:ext cx="2222340" cy="879114"/>
            </a:xfrm>
            <a:prstGeom prst="rect">
              <a:avLst/>
            </a:prstGeom>
            <a:solidFill>
              <a:schemeClr val="lt1"/>
            </a:solidFill>
            <a:ln cap="flat" cmpd="sng" w="28575">
              <a:solidFill>
                <a:srgbClr val="7030A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900">
                  <a:solidFill>
                    <a:schemeClr val="dk1"/>
                  </a:solidFill>
                  <a:latin typeface="Calibri"/>
                  <a:ea typeface="Calibri"/>
                  <a:cs typeface="Calibri"/>
                  <a:sym typeface="Calibri"/>
                </a:rPr>
                <a:t>HEAVITREE PLEASURE GROUND</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GB" sz="800">
                  <a:solidFill>
                    <a:schemeClr val="dk1"/>
                  </a:solidFill>
                  <a:latin typeface="Calibri"/>
                  <a:ea typeface="Calibri"/>
                  <a:cs typeface="Calibri"/>
                  <a:sym typeface="Calibri"/>
                </a:rPr>
                <a:t>‘weights session’ with household items</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GB" sz="800">
                  <a:solidFill>
                    <a:schemeClr val="dk1"/>
                  </a:solidFill>
                  <a:latin typeface="Calibri"/>
                  <a:ea typeface="Calibri"/>
                  <a:cs typeface="Calibri"/>
                  <a:sym typeface="Calibri"/>
                </a:rPr>
                <a:t> </a:t>
              </a:r>
              <a:endParaRPr sz="900">
                <a:solidFill>
                  <a:schemeClr val="dk1"/>
                </a:solidFill>
                <a:latin typeface="Calibri"/>
                <a:ea typeface="Calibri"/>
                <a:cs typeface="Calibri"/>
                <a:sym typeface="Calibri"/>
              </a:endParaRPr>
            </a:p>
          </p:txBody>
        </p:sp>
        <p:sp>
          <p:nvSpPr>
            <p:cNvPr id="91" name="Shape 91"/>
            <p:cNvSpPr/>
            <p:nvPr/>
          </p:nvSpPr>
          <p:spPr>
            <a:xfrm>
              <a:off x="4953965" y="2963119"/>
              <a:ext cx="740780" cy="868101"/>
            </a:xfrm>
            <a:custGeom>
              <a:pathLst>
                <a:path extrusionOk="0" h="868101" w="740780">
                  <a:moveTo>
                    <a:pt x="509286" y="868101"/>
                  </a:moveTo>
                  <a:cubicBezTo>
                    <a:pt x="497711" y="848810"/>
                    <a:pt x="488374" y="827986"/>
                    <a:pt x="474562" y="810228"/>
                  </a:cubicBezTo>
                  <a:cubicBezTo>
                    <a:pt x="461162" y="793000"/>
                    <a:pt x="448969" y="770831"/>
                    <a:pt x="428263" y="763929"/>
                  </a:cubicBezTo>
                  <a:cubicBezTo>
                    <a:pt x="300137" y="721221"/>
                    <a:pt x="383169" y="742302"/>
                    <a:pt x="173620" y="729205"/>
                  </a:cubicBezTo>
                  <a:cubicBezTo>
                    <a:pt x="162045" y="725347"/>
                    <a:pt x="149561" y="723555"/>
                    <a:pt x="138896" y="717630"/>
                  </a:cubicBezTo>
                  <a:cubicBezTo>
                    <a:pt x="112234" y="702818"/>
                    <a:pt x="68777" y="676280"/>
                    <a:pt x="46298" y="648182"/>
                  </a:cubicBezTo>
                  <a:cubicBezTo>
                    <a:pt x="37608" y="637319"/>
                    <a:pt x="28799" y="626170"/>
                    <a:pt x="23149" y="613458"/>
                  </a:cubicBezTo>
                  <a:cubicBezTo>
                    <a:pt x="13239" y="591160"/>
                    <a:pt x="0" y="544010"/>
                    <a:pt x="0" y="544010"/>
                  </a:cubicBezTo>
                  <a:cubicBezTo>
                    <a:pt x="3858" y="470704"/>
                    <a:pt x="5215" y="397223"/>
                    <a:pt x="11574" y="324091"/>
                  </a:cubicBezTo>
                  <a:cubicBezTo>
                    <a:pt x="13000" y="307697"/>
                    <a:pt x="42765" y="210699"/>
                    <a:pt x="46298" y="208344"/>
                  </a:cubicBezTo>
                  <a:cubicBezTo>
                    <a:pt x="69448" y="192911"/>
                    <a:pt x="96074" y="181720"/>
                    <a:pt x="115747" y="162046"/>
                  </a:cubicBezTo>
                  <a:cubicBezTo>
                    <a:pt x="123463" y="154329"/>
                    <a:pt x="129135" y="143776"/>
                    <a:pt x="138896" y="138896"/>
                  </a:cubicBezTo>
                  <a:cubicBezTo>
                    <a:pt x="160721" y="127983"/>
                    <a:pt x="188041" y="129282"/>
                    <a:pt x="208344" y="115747"/>
                  </a:cubicBezTo>
                  <a:cubicBezTo>
                    <a:pt x="253220" y="85830"/>
                    <a:pt x="229871" y="96997"/>
                    <a:pt x="277792" y="81023"/>
                  </a:cubicBezTo>
                  <a:cubicBezTo>
                    <a:pt x="305215" y="53600"/>
                    <a:pt x="331124" y="24664"/>
                    <a:pt x="370390" y="11575"/>
                  </a:cubicBezTo>
                  <a:lnTo>
                    <a:pt x="405114" y="0"/>
                  </a:lnTo>
                  <a:cubicBezTo>
                    <a:pt x="478420" y="3858"/>
                    <a:pt x="551927" y="4929"/>
                    <a:pt x="625033" y="11575"/>
                  </a:cubicBezTo>
                  <a:cubicBezTo>
                    <a:pt x="637184" y="12680"/>
                    <a:pt x="649605" y="16381"/>
                    <a:pt x="659757" y="23149"/>
                  </a:cubicBezTo>
                  <a:cubicBezTo>
                    <a:pt x="673377" y="32229"/>
                    <a:pt x="682906" y="46298"/>
                    <a:pt x="694481" y="57873"/>
                  </a:cubicBezTo>
                  <a:lnTo>
                    <a:pt x="729205" y="162046"/>
                  </a:lnTo>
                  <a:lnTo>
                    <a:pt x="740780" y="196770"/>
                  </a:lnTo>
                  <a:cubicBezTo>
                    <a:pt x="736922" y="246927"/>
                    <a:pt x="735445" y="297324"/>
                    <a:pt x="729205" y="347241"/>
                  </a:cubicBezTo>
                  <a:cubicBezTo>
                    <a:pt x="727692" y="359348"/>
                    <a:pt x="726257" y="373338"/>
                    <a:pt x="717630" y="381965"/>
                  </a:cubicBezTo>
                  <a:cubicBezTo>
                    <a:pt x="709003" y="390592"/>
                    <a:pt x="694481" y="389681"/>
                    <a:pt x="682906" y="393539"/>
                  </a:cubicBezTo>
                  <a:cubicBezTo>
                    <a:pt x="671331" y="401256"/>
                    <a:pt x="660625" y="410468"/>
                    <a:pt x="648182" y="416689"/>
                  </a:cubicBezTo>
                  <a:cubicBezTo>
                    <a:pt x="637269" y="422145"/>
                    <a:pt x="623920" y="421986"/>
                    <a:pt x="613458" y="428263"/>
                  </a:cubicBezTo>
                  <a:cubicBezTo>
                    <a:pt x="604100" y="433878"/>
                    <a:pt x="600070" y="446533"/>
                    <a:pt x="590309" y="451413"/>
                  </a:cubicBezTo>
                  <a:cubicBezTo>
                    <a:pt x="568484" y="462326"/>
                    <a:pt x="544010" y="466846"/>
                    <a:pt x="520861" y="474562"/>
                  </a:cubicBezTo>
                  <a:lnTo>
                    <a:pt x="486136" y="486137"/>
                  </a:lnTo>
                  <a:cubicBezTo>
                    <a:pt x="478420" y="497712"/>
                    <a:pt x="465274" y="507139"/>
                    <a:pt x="462987" y="520861"/>
                  </a:cubicBezTo>
                  <a:cubicBezTo>
                    <a:pt x="456902" y="557372"/>
                    <a:pt x="489561" y="561827"/>
                    <a:pt x="509286" y="578734"/>
                  </a:cubicBezTo>
                  <a:cubicBezTo>
                    <a:pt x="538789" y="604022"/>
                    <a:pt x="589967" y="658734"/>
                    <a:pt x="601883" y="694481"/>
                  </a:cubicBezTo>
                  <a:lnTo>
                    <a:pt x="613458" y="729205"/>
                  </a:lnTo>
                  <a:cubicBezTo>
                    <a:pt x="605229" y="770349"/>
                    <a:pt x="616988" y="798653"/>
                    <a:pt x="567159" y="798653"/>
                  </a:cubicBezTo>
                  <a:cubicBezTo>
                    <a:pt x="532221" y="798653"/>
                    <a:pt x="462987" y="787079"/>
                    <a:pt x="462987" y="787079"/>
                  </a:cubicBezTo>
                </a:path>
              </a:pathLst>
            </a:custGeom>
            <a:noFill/>
            <a:ln cap="flat" cmpd="sng" w="28575">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92" name="Shape 92"/>
            <p:cNvSpPr txBox="1"/>
            <p:nvPr/>
          </p:nvSpPr>
          <p:spPr>
            <a:xfrm>
              <a:off x="5949388" y="3136739"/>
              <a:ext cx="1770926" cy="1134319"/>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900">
                  <a:solidFill>
                    <a:schemeClr val="dk1"/>
                  </a:solidFill>
                  <a:latin typeface="Calibri"/>
                  <a:ea typeface="Calibri"/>
                  <a:cs typeface="Calibri"/>
                  <a:sym typeface="Calibri"/>
                </a:rPr>
                <a:t>LUDWELL VALLEY PARK</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GB" sz="800">
                  <a:solidFill>
                    <a:schemeClr val="dk1"/>
                  </a:solidFill>
                  <a:latin typeface="Calibri"/>
                  <a:ea typeface="Calibri"/>
                  <a:cs typeface="Calibri"/>
                  <a:sym typeface="Calibri"/>
                </a:rPr>
                <a:t>Hill sprints HIIT workout </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GB" sz="800">
                  <a:solidFill>
                    <a:schemeClr val="dk1"/>
                  </a:solidFill>
                  <a:latin typeface="Calibri"/>
                  <a:ea typeface="Calibri"/>
                  <a:cs typeface="Calibri"/>
                  <a:sym typeface="Calibri"/>
                </a:rPr>
                <a:t>Run up hill, 10 reps of exercise at top, walk down. Repeat with different exercise 5 times in row.</a:t>
              </a:r>
              <a:endParaRPr sz="900">
                <a:solidFill>
                  <a:schemeClr val="dk1"/>
                </a:solidFill>
                <a:latin typeface="Calibri"/>
                <a:ea typeface="Calibri"/>
                <a:cs typeface="Calibri"/>
                <a:sym typeface="Calibri"/>
              </a:endParaRPr>
            </a:p>
          </p:txBody>
        </p:sp>
        <p:sp>
          <p:nvSpPr>
            <p:cNvPr id="93" name="Shape 93"/>
            <p:cNvSpPr/>
            <p:nvPr/>
          </p:nvSpPr>
          <p:spPr>
            <a:xfrm>
              <a:off x="2662177" y="2164466"/>
              <a:ext cx="249103" cy="267532"/>
            </a:xfrm>
            <a:custGeom>
              <a:pathLst>
                <a:path extrusionOk="0" h="267532" w="249103">
                  <a:moveTo>
                    <a:pt x="202805" y="1314"/>
                  </a:moveTo>
                  <a:cubicBezTo>
                    <a:pt x="191230" y="-4473"/>
                    <a:pt x="164470" y="10590"/>
                    <a:pt x="144931" y="12889"/>
                  </a:cubicBezTo>
                  <a:cubicBezTo>
                    <a:pt x="98790" y="18317"/>
                    <a:pt x="44096" y="-2179"/>
                    <a:pt x="6035" y="24463"/>
                  </a:cubicBezTo>
                  <a:cubicBezTo>
                    <a:pt x="-13956" y="38456"/>
                    <a:pt x="21468" y="70762"/>
                    <a:pt x="29184" y="93911"/>
                  </a:cubicBezTo>
                  <a:cubicBezTo>
                    <a:pt x="33042" y="105486"/>
                    <a:pt x="38366" y="116671"/>
                    <a:pt x="40759" y="128635"/>
                  </a:cubicBezTo>
                  <a:cubicBezTo>
                    <a:pt x="44617" y="147926"/>
                    <a:pt x="45426" y="168088"/>
                    <a:pt x="52334" y="186509"/>
                  </a:cubicBezTo>
                  <a:cubicBezTo>
                    <a:pt x="57218" y="199534"/>
                    <a:pt x="66430" y="210671"/>
                    <a:pt x="75483" y="221233"/>
                  </a:cubicBezTo>
                  <a:cubicBezTo>
                    <a:pt x="89687" y="237804"/>
                    <a:pt x="121782" y="267532"/>
                    <a:pt x="121782" y="267532"/>
                  </a:cubicBezTo>
                  <a:cubicBezTo>
                    <a:pt x="169556" y="261560"/>
                    <a:pt x="211907" y="275511"/>
                    <a:pt x="237529" y="232808"/>
                  </a:cubicBezTo>
                  <a:cubicBezTo>
                    <a:pt x="243806" y="222346"/>
                    <a:pt x="245245" y="209658"/>
                    <a:pt x="249103" y="198083"/>
                  </a:cubicBezTo>
                  <a:cubicBezTo>
                    <a:pt x="239700" y="104052"/>
                    <a:pt x="257762" y="101842"/>
                    <a:pt x="214379" y="47613"/>
                  </a:cubicBezTo>
                  <a:cubicBezTo>
                    <a:pt x="193676" y="21735"/>
                    <a:pt x="214380" y="7101"/>
                    <a:pt x="202805" y="1314"/>
                  </a:cubicBezTo>
                  <a:close/>
                </a:path>
              </a:pathLst>
            </a:custGeom>
            <a:noFill/>
            <a:ln cap="flat" cmpd="sng" w="28575">
              <a:solidFill>
                <a:srgbClr val="EC62D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94" name="Shape 94"/>
            <p:cNvSpPr txBox="1"/>
            <p:nvPr/>
          </p:nvSpPr>
          <p:spPr>
            <a:xfrm>
              <a:off x="868101" y="2627453"/>
              <a:ext cx="1689735" cy="949124"/>
            </a:xfrm>
            <a:prstGeom prst="rect">
              <a:avLst/>
            </a:prstGeom>
            <a:solidFill>
              <a:schemeClr val="lt1"/>
            </a:solidFill>
            <a:ln cap="flat" cmpd="sng" w="12700">
              <a:solidFill>
                <a:srgbClr val="EC62D6"/>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900">
                  <a:solidFill>
                    <a:schemeClr val="dk1"/>
                  </a:solidFill>
                  <a:latin typeface="Calibri"/>
                  <a:ea typeface="Calibri"/>
                  <a:cs typeface="Calibri"/>
                  <a:sym typeface="Calibri"/>
                </a:rPr>
                <a:t>STAIRCASE</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GB" sz="800">
                  <a:solidFill>
                    <a:schemeClr val="dk1"/>
                  </a:solidFill>
                  <a:latin typeface="Calibri"/>
                  <a:ea typeface="Calibri"/>
                  <a:cs typeface="Calibri"/>
                  <a:sym typeface="Calibri"/>
                </a:rPr>
                <a:t>Sprints up and down stairs.</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GB" sz="800">
                  <a:solidFill>
                    <a:schemeClr val="dk1"/>
                  </a:solidFill>
                  <a:latin typeface="Calibri"/>
                  <a:ea typeface="Calibri"/>
                  <a:cs typeface="Calibri"/>
                  <a:sym typeface="Calibri"/>
                </a:rPr>
                <a:t>Include other exercises – hopping, two footed jumping. </a:t>
              </a:r>
              <a:endParaRPr sz="900">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Shape 99"/>
          <p:cNvSpPr txBox="1"/>
          <p:nvPr>
            <p:ph idx="1" type="body"/>
          </p:nvPr>
        </p:nvSpPr>
        <p:spPr>
          <a:xfrm>
            <a:off x="166825"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u="sng">
                <a:solidFill>
                  <a:schemeClr val="hlink"/>
                </a:solidFill>
                <a:hlinkClick r:id="rId3"/>
              </a:rPr>
              <a:t>https://lily56350.wixsite.com/mysite</a:t>
            </a:r>
            <a:endParaRPr/>
          </a:p>
          <a:p>
            <a:pPr indent="0" lvl="0" marL="0">
              <a:spcBef>
                <a:spcPts val="1600"/>
              </a:spcBef>
              <a:spcAft>
                <a:spcPts val="1600"/>
              </a:spcAft>
              <a:buNone/>
            </a:pPr>
            <a:r>
              <a:t/>
            </a:r>
            <a:endParaRPr/>
          </a:p>
        </p:txBody>
      </p:sp>
      <p:sp>
        <p:nvSpPr>
          <p:cNvPr id="100" name="Shape 10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a:t>WEBSITE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Shape 10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a:t>Future work</a:t>
            </a:r>
            <a:endParaRPr/>
          </a:p>
        </p:txBody>
      </p:sp>
      <p:sp>
        <p:nvSpPr>
          <p:cNvPr id="106" name="Shape 10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GB"/>
              <a:t>Create an active website </a:t>
            </a:r>
            <a:endParaRPr/>
          </a:p>
          <a:p>
            <a:pPr indent="-342900" lvl="0" marL="457200" rtl="0">
              <a:spcBef>
                <a:spcPts val="0"/>
              </a:spcBef>
              <a:spcAft>
                <a:spcPts val="0"/>
              </a:spcAft>
              <a:buSzPts val="1800"/>
              <a:buChar char="●"/>
            </a:pPr>
            <a:r>
              <a:rPr lang="en-GB"/>
              <a:t>Followers</a:t>
            </a:r>
            <a:endParaRPr/>
          </a:p>
          <a:p>
            <a:pPr indent="-342900" lvl="0" marL="457200">
              <a:spcBef>
                <a:spcPts val="0"/>
              </a:spcBef>
              <a:spcAft>
                <a:spcPts val="0"/>
              </a:spcAft>
              <a:buSzPts val="1800"/>
              <a:buChar char="●"/>
            </a:pPr>
            <a:r>
              <a:rPr lang="en-GB"/>
              <a:t>Promotion during stressful periods</a:t>
            </a:r>
            <a:endParaRPr/>
          </a:p>
          <a:p>
            <a:pPr indent="0" lvl="0" marL="0">
              <a:spcBef>
                <a:spcPts val="1600"/>
              </a:spcBef>
              <a:spcAft>
                <a:spcPts val="0"/>
              </a:spcAft>
              <a:buNone/>
            </a:pPr>
            <a:r>
              <a:t/>
            </a:r>
            <a:endParaRPr/>
          </a:p>
          <a:p>
            <a:pPr indent="0" lvl="0" marL="0">
              <a:spcBef>
                <a:spcPts val="1600"/>
              </a:spcBef>
              <a:spcAft>
                <a:spcPts val="1600"/>
              </a:spcAft>
              <a:buNone/>
            </a:pPr>
            <a:r>
              <a:t/>
            </a:r>
            <a:endParaRPr/>
          </a:p>
        </p:txBody>
      </p:sp>
      <p:pic>
        <p:nvPicPr>
          <p:cNvPr id="107" name="Shape 107"/>
          <p:cNvPicPr preferRelativeResize="0"/>
          <p:nvPr/>
        </p:nvPicPr>
        <p:blipFill>
          <a:blip r:embed="rId3">
            <a:alphaModFix/>
          </a:blip>
          <a:stretch>
            <a:fillRect/>
          </a:stretch>
        </p:blipFill>
        <p:spPr>
          <a:xfrm>
            <a:off x="4282925" y="1232425"/>
            <a:ext cx="4771626" cy="2678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Shape 1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a:t>Lifelong FREE Gym</a:t>
            </a:r>
            <a:endParaRPr/>
          </a:p>
        </p:txBody>
      </p:sp>
      <p:sp>
        <p:nvSpPr>
          <p:cNvPr id="113" name="Shape 11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nSpc>
                <a:spcPct val="100000"/>
              </a:lnSpc>
              <a:spcBef>
                <a:spcPts val="0"/>
              </a:spcBef>
              <a:spcAft>
                <a:spcPts val="0"/>
              </a:spcAft>
              <a:buClr>
                <a:srgbClr val="CCCCCC"/>
              </a:buClr>
              <a:buSzPts val="1800"/>
              <a:buChar char="●"/>
            </a:pPr>
            <a:r>
              <a:rPr lang="en-GB">
                <a:solidFill>
                  <a:srgbClr val="CCCCCC"/>
                </a:solidFill>
              </a:rPr>
              <a:t>B</a:t>
            </a:r>
            <a:r>
              <a:rPr lang="en-GB">
                <a:solidFill>
                  <a:srgbClr val="CCCCCC"/>
                </a:solidFill>
              </a:rPr>
              <a:t>e active, be happy!</a:t>
            </a:r>
            <a:endParaRPr>
              <a:solidFill>
                <a:srgbClr val="CCCCCC"/>
              </a:solidFill>
            </a:endParaRPr>
          </a:p>
          <a:p>
            <a:pPr indent="0" lvl="0" marL="0" rtl="0">
              <a:lnSpc>
                <a:spcPct val="100000"/>
              </a:lnSpc>
              <a:spcBef>
                <a:spcPts val="1600"/>
              </a:spcBef>
              <a:spcAft>
                <a:spcPts val="0"/>
              </a:spcAft>
              <a:buNone/>
            </a:pPr>
            <a:r>
              <a:t/>
            </a:r>
            <a:endParaRPr>
              <a:solidFill>
                <a:srgbClr val="CCCCCC"/>
              </a:solidFill>
            </a:endParaRPr>
          </a:p>
          <a:p>
            <a:pPr indent="-342900" lvl="0" marL="457200" rtl="0">
              <a:lnSpc>
                <a:spcPct val="100000"/>
              </a:lnSpc>
              <a:spcBef>
                <a:spcPts val="1600"/>
              </a:spcBef>
              <a:spcAft>
                <a:spcPts val="0"/>
              </a:spcAft>
              <a:buClr>
                <a:srgbClr val="CCCCCC"/>
              </a:buClr>
              <a:buSzPts val="1800"/>
              <a:buChar char="●"/>
            </a:pPr>
            <a:r>
              <a:rPr lang="en-GB">
                <a:solidFill>
                  <a:srgbClr val="CCCCCC"/>
                </a:solidFill>
              </a:rPr>
              <a:t>“Natural gym” &amp; Parkour</a:t>
            </a:r>
            <a:endParaRPr>
              <a:solidFill>
                <a:srgbClr val="CCCCCC"/>
              </a:solidFill>
            </a:endParaRPr>
          </a:p>
          <a:p>
            <a:pPr indent="0" lvl="0" marL="0" rtl="0">
              <a:lnSpc>
                <a:spcPct val="100000"/>
              </a:lnSpc>
              <a:spcBef>
                <a:spcPts val="1600"/>
              </a:spcBef>
              <a:spcAft>
                <a:spcPts val="0"/>
              </a:spcAft>
              <a:buNone/>
            </a:pPr>
            <a:r>
              <a:t/>
            </a:r>
            <a:endParaRPr>
              <a:solidFill>
                <a:srgbClr val="CCCCCC"/>
              </a:solidFill>
            </a:endParaRPr>
          </a:p>
          <a:p>
            <a:pPr indent="-342900" lvl="0" marL="457200" rtl="0">
              <a:lnSpc>
                <a:spcPct val="100000"/>
              </a:lnSpc>
              <a:spcBef>
                <a:spcPts val="1600"/>
              </a:spcBef>
              <a:spcAft>
                <a:spcPts val="0"/>
              </a:spcAft>
              <a:buClr>
                <a:srgbClr val="CCCCCC"/>
              </a:buClr>
              <a:buSzPts val="1800"/>
              <a:buChar char="●"/>
            </a:pPr>
            <a:r>
              <a:rPr lang="en-GB">
                <a:solidFill>
                  <a:srgbClr val="CCCCCC"/>
                </a:solidFill>
              </a:rPr>
              <a:t>What can we get?</a:t>
            </a:r>
            <a:endParaRPr>
              <a:solidFill>
                <a:srgbClr val="CCCCCC"/>
              </a:solidFill>
            </a:endParaRPr>
          </a:p>
          <a:p>
            <a:pPr indent="-317500" lvl="1" marL="914400" rtl="0">
              <a:spcBef>
                <a:spcPts val="0"/>
              </a:spcBef>
              <a:spcAft>
                <a:spcPts val="0"/>
              </a:spcAft>
              <a:buClr>
                <a:srgbClr val="CCCCCC"/>
              </a:buClr>
              <a:buSzPts val="1400"/>
              <a:buChar char="○"/>
            </a:pPr>
            <a:r>
              <a:rPr lang="en-GB">
                <a:solidFill>
                  <a:srgbClr val="CCCCCC"/>
                </a:solidFill>
              </a:rPr>
              <a:t>A f</a:t>
            </a:r>
            <a:r>
              <a:rPr lang="en-GB">
                <a:solidFill>
                  <a:srgbClr val="CCCCCC"/>
                </a:solidFill>
              </a:rPr>
              <a:t>un twist </a:t>
            </a:r>
            <a:endParaRPr>
              <a:solidFill>
                <a:srgbClr val="CCCCCC"/>
              </a:solidFill>
            </a:endParaRPr>
          </a:p>
          <a:p>
            <a:pPr indent="-317500" lvl="1" marL="914400" rtl="0">
              <a:spcBef>
                <a:spcPts val="0"/>
              </a:spcBef>
              <a:spcAft>
                <a:spcPts val="0"/>
              </a:spcAft>
              <a:buClr>
                <a:srgbClr val="CCCCCC"/>
              </a:buClr>
              <a:buSzPts val="1400"/>
              <a:buChar char="○"/>
            </a:pPr>
            <a:r>
              <a:rPr lang="en-GB">
                <a:solidFill>
                  <a:srgbClr val="CCCCCC"/>
                </a:solidFill>
              </a:rPr>
              <a:t>Quick-thinking skills</a:t>
            </a:r>
            <a:endParaRPr>
              <a:solidFill>
                <a:srgbClr val="CCCCCC"/>
              </a:solidFill>
            </a:endParaRPr>
          </a:p>
          <a:p>
            <a:pPr indent="-317500" lvl="1" marL="914400" rtl="0">
              <a:spcBef>
                <a:spcPts val="0"/>
              </a:spcBef>
              <a:spcAft>
                <a:spcPts val="0"/>
              </a:spcAft>
              <a:buClr>
                <a:srgbClr val="CCCCCC"/>
              </a:buClr>
              <a:buSzPts val="1400"/>
              <a:buChar char="○"/>
            </a:pPr>
            <a:r>
              <a:rPr lang="en-GB">
                <a:solidFill>
                  <a:srgbClr val="CCCCCC"/>
                </a:solidFill>
              </a:rPr>
              <a:t>Core and bone strength</a:t>
            </a:r>
            <a:endParaRPr>
              <a:solidFill>
                <a:srgbClr val="CCCCCC"/>
              </a:solidFill>
            </a:endParaRPr>
          </a:p>
          <a:p>
            <a:pPr indent="-317500" lvl="1" marL="914400" rtl="0">
              <a:spcBef>
                <a:spcPts val="0"/>
              </a:spcBef>
              <a:spcAft>
                <a:spcPts val="0"/>
              </a:spcAft>
              <a:buClr>
                <a:srgbClr val="CCCCCC"/>
              </a:buClr>
              <a:buSzPts val="1400"/>
              <a:buChar char="○"/>
            </a:pPr>
            <a:r>
              <a:rPr lang="en-GB">
                <a:solidFill>
                  <a:srgbClr val="CCCCCC"/>
                </a:solidFill>
              </a:rPr>
              <a:t>Socialising</a:t>
            </a:r>
            <a:endParaRPr>
              <a:solidFill>
                <a:srgbClr val="CCCCCC"/>
              </a:solidFill>
            </a:endParaRPr>
          </a:p>
          <a:p>
            <a:pPr indent="0" lvl="0" marL="0" rtl="0">
              <a:spcBef>
                <a:spcPts val="0"/>
              </a:spcBef>
              <a:spcAft>
                <a:spcPts val="0"/>
              </a:spcAft>
              <a:buNone/>
            </a:pPr>
            <a:r>
              <a:t/>
            </a:r>
            <a:endParaRPr>
              <a:solidFill>
                <a:srgbClr val="D9D9D9"/>
              </a:solidFill>
            </a:endParaRPr>
          </a:p>
          <a:p>
            <a:pPr indent="0" lvl="0" marL="0">
              <a:lnSpc>
                <a:spcPct val="100000"/>
              </a:lnSpc>
              <a:spcBef>
                <a:spcPts val="0"/>
              </a:spcBef>
              <a:spcAft>
                <a:spcPts val="1600"/>
              </a:spcAft>
              <a:buNone/>
            </a:pPr>
            <a:r>
              <a:t/>
            </a:r>
            <a:endParaRPr>
              <a:latin typeface="Courier New"/>
              <a:ea typeface="Courier New"/>
              <a:cs typeface="Courier New"/>
              <a:sym typeface="Courier New"/>
            </a:endParaRPr>
          </a:p>
        </p:txBody>
      </p:sp>
      <p:pic>
        <p:nvPicPr>
          <p:cNvPr id="114" name="Shape 114"/>
          <p:cNvPicPr preferRelativeResize="0"/>
          <p:nvPr/>
        </p:nvPicPr>
        <p:blipFill rotWithShape="1">
          <a:blip r:embed="rId3">
            <a:alphaModFix/>
          </a:blip>
          <a:srcRect b="14581" l="16842" r="6323" t="11173"/>
          <a:stretch/>
        </p:blipFill>
        <p:spPr>
          <a:xfrm>
            <a:off x="4530775" y="1017725"/>
            <a:ext cx="4121574" cy="29868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Shape 1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a:t>Biological effects of exercise </a:t>
            </a:r>
            <a:endParaRPr/>
          </a:p>
        </p:txBody>
      </p:sp>
      <p:sp>
        <p:nvSpPr>
          <p:cNvPr id="120" name="Shape 1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en-GB"/>
              <a:t>Improving mood </a:t>
            </a:r>
            <a:endParaRPr/>
          </a:p>
          <a:p>
            <a:pPr indent="-317500" lvl="1" marL="914400">
              <a:spcBef>
                <a:spcPts val="0"/>
              </a:spcBef>
              <a:spcAft>
                <a:spcPts val="0"/>
              </a:spcAft>
              <a:buSzPts val="1400"/>
              <a:buChar char="○"/>
            </a:pPr>
            <a:r>
              <a:rPr lang="en-GB"/>
              <a:t>Content</a:t>
            </a:r>
            <a:endParaRPr/>
          </a:p>
          <a:p>
            <a:pPr indent="-317500" lvl="1" marL="914400">
              <a:spcBef>
                <a:spcPts val="0"/>
              </a:spcBef>
              <a:spcAft>
                <a:spcPts val="0"/>
              </a:spcAft>
              <a:buSzPts val="1400"/>
              <a:buChar char="○"/>
            </a:pPr>
            <a:r>
              <a:rPr lang="en-GB"/>
              <a:t>More awake	</a:t>
            </a:r>
            <a:endParaRPr/>
          </a:p>
          <a:p>
            <a:pPr indent="-317500" lvl="1" marL="914400">
              <a:spcBef>
                <a:spcPts val="0"/>
              </a:spcBef>
              <a:spcAft>
                <a:spcPts val="0"/>
              </a:spcAft>
              <a:buSzPts val="1400"/>
              <a:buChar char="○"/>
            </a:pPr>
            <a:r>
              <a:rPr lang="en-GB"/>
              <a:t>Calmer </a:t>
            </a:r>
            <a:endParaRPr/>
          </a:p>
          <a:p>
            <a:pPr indent="0" lvl="0" marL="0">
              <a:spcBef>
                <a:spcPts val="1600"/>
              </a:spcBef>
              <a:spcAft>
                <a:spcPts val="0"/>
              </a:spcAft>
              <a:buNone/>
            </a:pPr>
            <a:r>
              <a:rPr lang="en-GB" sz="1400">
                <a:solidFill>
                  <a:schemeClr val="lt2"/>
                </a:solidFill>
              </a:rPr>
              <a:t>Kanning, M. &amp; Schlicht, W. 2010</a:t>
            </a:r>
            <a:endParaRPr/>
          </a:p>
          <a:p>
            <a:pPr indent="0" lvl="0" marL="0">
              <a:spcBef>
                <a:spcPts val="1600"/>
              </a:spcBef>
              <a:spcAft>
                <a:spcPts val="0"/>
              </a:spcAft>
              <a:buNone/>
            </a:pPr>
            <a:r>
              <a:t/>
            </a:r>
            <a:endParaRPr sz="1400">
              <a:solidFill>
                <a:schemeClr val="lt2"/>
              </a:solidFill>
            </a:endParaRPr>
          </a:p>
          <a:p>
            <a:pPr indent="0" lvl="0" marL="0">
              <a:spcBef>
                <a:spcPts val="1600"/>
              </a:spcBef>
              <a:spcAft>
                <a:spcPts val="0"/>
              </a:spcAft>
              <a:buNone/>
            </a:pPr>
            <a:r>
              <a:t/>
            </a:r>
            <a:endParaRPr/>
          </a:p>
          <a:p>
            <a:pPr indent="0" lvl="0" marL="0">
              <a:spcBef>
                <a:spcPts val="1600"/>
              </a:spcBef>
              <a:spcAft>
                <a:spcPts val="0"/>
              </a:spcAft>
              <a:buNone/>
            </a:pPr>
            <a:r>
              <a:t/>
            </a:r>
            <a:endParaRPr/>
          </a:p>
          <a:p>
            <a:pPr indent="0" lvl="0" marL="0">
              <a:spcBef>
                <a:spcPts val="1600"/>
              </a:spcBef>
              <a:spcAft>
                <a:spcPts val="1600"/>
              </a:spcAft>
              <a:buNone/>
            </a:pPr>
            <a:r>
              <a:t/>
            </a:r>
            <a:endParaRPr/>
          </a:p>
        </p:txBody>
      </p:sp>
      <p:pic>
        <p:nvPicPr>
          <p:cNvPr id="121" name="Shape 121"/>
          <p:cNvPicPr preferRelativeResize="0"/>
          <p:nvPr/>
        </p:nvPicPr>
        <p:blipFill>
          <a:blip r:embed="rId3">
            <a:alphaModFix/>
          </a:blip>
          <a:stretch>
            <a:fillRect/>
          </a:stretch>
        </p:blipFill>
        <p:spPr>
          <a:xfrm>
            <a:off x="4270575" y="1230263"/>
            <a:ext cx="4347774" cy="3260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Shape 126"/>
          <p:cNvSpPr txBox="1"/>
          <p:nvPr>
            <p:ph type="title"/>
          </p:nvPr>
        </p:nvSpPr>
        <p:spPr>
          <a:xfrm>
            <a:off x="311700" y="454150"/>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a:t>Exercise for mental health</a:t>
            </a:r>
            <a:endParaRPr/>
          </a:p>
        </p:txBody>
      </p:sp>
      <p:sp>
        <p:nvSpPr>
          <p:cNvPr id="127" name="Shape 127"/>
          <p:cNvSpPr txBox="1"/>
          <p:nvPr>
            <p:ph idx="1" type="body"/>
          </p:nvPr>
        </p:nvSpPr>
        <p:spPr>
          <a:xfrm>
            <a:off x="311700" y="1156350"/>
            <a:ext cx="8520600" cy="3521700"/>
          </a:xfrm>
          <a:prstGeom prst="rect">
            <a:avLst/>
          </a:prstGeom>
        </p:spPr>
        <p:txBody>
          <a:bodyPr anchorCtr="0" anchor="t" bIns="91425" lIns="91425" spcFirstLastPara="1" rIns="91425" wrap="square" tIns="91425">
            <a:noAutofit/>
          </a:bodyPr>
          <a:lstStyle/>
          <a:p>
            <a:pPr indent="-330200" lvl="0" marL="457200" rtl="0">
              <a:spcBef>
                <a:spcPts val="0"/>
              </a:spcBef>
              <a:spcAft>
                <a:spcPts val="0"/>
              </a:spcAft>
              <a:buSzPts val="1600"/>
              <a:buChar char="●"/>
            </a:pPr>
            <a:r>
              <a:rPr lang="en-GB" sz="1600"/>
              <a:t>Mental well-being vs. mental illness</a:t>
            </a:r>
            <a:endParaRPr sz="1600"/>
          </a:p>
          <a:p>
            <a:pPr indent="0" lvl="0" marL="0">
              <a:spcBef>
                <a:spcPts val="1600"/>
              </a:spcBef>
              <a:spcAft>
                <a:spcPts val="0"/>
              </a:spcAft>
              <a:buNone/>
            </a:pPr>
            <a:r>
              <a:rPr lang="en-GB" sz="1600"/>
              <a:t> </a:t>
            </a:r>
            <a:endParaRPr sz="1600"/>
          </a:p>
          <a:p>
            <a:pPr indent="-330200" lvl="0" marL="457200" rtl="0">
              <a:spcBef>
                <a:spcPts val="1600"/>
              </a:spcBef>
              <a:spcAft>
                <a:spcPts val="0"/>
              </a:spcAft>
              <a:buSzPts val="1600"/>
              <a:buChar char="●"/>
            </a:pPr>
            <a:r>
              <a:rPr lang="en-GB" sz="1600"/>
              <a:t>Exercise as a healthy coping strategy </a:t>
            </a:r>
            <a:endParaRPr sz="1600"/>
          </a:p>
          <a:p>
            <a:pPr indent="0" lvl="0" marL="0">
              <a:spcBef>
                <a:spcPts val="1600"/>
              </a:spcBef>
              <a:spcAft>
                <a:spcPts val="0"/>
              </a:spcAft>
              <a:buNone/>
            </a:pPr>
            <a:r>
              <a:t/>
            </a:r>
            <a:endParaRPr sz="1600"/>
          </a:p>
          <a:p>
            <a:pPr indent="-330200" lvl="0" marL="457200">
              <a:spcBef>
                <a:spcPts val="1600"/>
              </a:spcBef>
              <a:spcAft>
                <a:spcPts val="0"/>
              </a:spcAft>
              <a:buSzPts val="1600"/>
              <a:buChar char="●"/>
            </a:pPr>
            <a:r>
              <a:rPr lang="en-GB" sz="1600"/>
              <a:t>Physical activity as an anxiety treatment</a:t>
            </a:r>
            <a:endParaRPr sz="1600"/>
          </a:p>
          <a:p>
            <a:pPr indent="0" lvl="0" marL="0">
              <a:spcBef>
                <a:spcPts val="1600"/>
              </a:spcBef>
              <a:spcAft>
                <a:spcPts val="1600"/>
              </a:spcAft>
              <a:buNone/>
            </a:pPr>
            <a:r>
              <a:t/>
            </a:r>
            <a:endParaRPr/>
          </a:p>
        </p:txBody>
      </p:sp>
      <p:pic>
        <p:nvPicPr>
          <p:cNvPr id="128" name="Shape 128"/>
          <p:cNvPicPr preferRelativeResize="0"/>
          <p:nvPr/>
        </p:nvPicPr>
        <p:blipFill rotWithShape="1">
          <a:blip r:embed="rId3">
            <a:alphaModFix/>
          </a:blip>
          <a:srcRect b="0" l="0" r="0" t="0"/>
          <a:stretch/>
        </p:blipFill>
        <p:spPr>
          <a:xfrm>
            <a:off x="5373275" y="253450"/>
            <a:ext cx="3318451" cy="44246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