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jpe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jpe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notesSlides/notesSlide18.xml" ContentType="application/vnd.openxmlformats-officedocument.presentationml.notesSlide+xml"/>
  <Override PartName="/ppt/media/image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b="def" i="def"/>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F46524"/>
        </a:fontRef>
        <a:srgbClr val="F4652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DE"/>
          </a:solidFill>
        </a:fill>
      </a:tcStyle>
    </a:wholeTbl>
    <a:band2H>
      <a:tcTxStyle b="def" i="def"/>
      <a:tcStyle>
        <a:tcBdr/>
        <a:fill>
          <a:solidFill>
            <a:srgbClr val="E6E9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F46524"/>
        </a:fontRef>
        <a:srgbClr val="F4652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F6"/>
          </a:solidFill>
        </a:fill>
      </a:tcStyle>
    </a:wholeTbl>
    <a:band2H>
      <a:tcTxStyle b="def" i="def"/>
      <a:tcStyle>
        <a:tcBdr/>
        <a:fill>
          <a:solidFill>
            <a:srgbClr val="E6EFF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F46524"/>
        </a:fontRef>
        <a:srgbClr val="F4652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3D9"/>
          </a:solidFill>
        </a:fill>
      </a:tcStyle>
    </a:wholeTbl>
    <a:band2H>
      <a:tcTxStyle b="def" i="def"/>
      <a:tcStyle>
        <a:tcBdr/>
        <a:fill>
          <a:solidFill>
            <a:srgbClr val="FFF1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F46524"/>
        </a:fontRef>
        <a:srgbClr val="F4652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DEAE7"/>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46524"/>
        </a:fontRef>
        <a:srgbClr val="F46524"/>
      </a:tcTxStyle>
      <a:tcStyle>
        <a:tcBdr>
          <a:left>
            <a:ln w="12700" cap="flat">
              <a:noFill/>
              <a:miter lim="400000"/>
            </a:ln>
          </a:left>
          <a:right>
            <a:ln w="12700" cap="flat">
              <a:noFill/>
              <a:miter lim="400000"/>
            </a:ln>
          </a:right>
          <a:top>
            <a:ln w="50800" cap="flat">
              <a:solidFill>
                <a:srgbClr val="F46524"/>
              </a:solidFill>
              <a:prstDash val="solid"/>
              <a:round/>
            </a:ln>
          </a:top>
          <a:bottom>
            <a:ln w="25400" cap="flat">
              <a:solidFill>
                <a:srgbClr val="F4652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46524"/>
              </a:solidFill>
              <a:prstDash val="solid"/>
              <a:round/>
            </a:ln>
          </a:top>
          <a:bottom>
            <a:ln w="25400" cap="flat">
              <a:solidFill>
                <a:srgbClr val="F4652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F46524"/>
        </a:fontRef>
        <a:srgbClr val="F4652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D2CB"/>
          </a:solidFill>
        </a:fill>
      </a:tcStyle>
    </a:wholeTbl>
    <a:band2H>
      <a:tcTxStyle b="def" i="def"/>
      <a:tcStyle>
        <a:tcBdr/>
        <a:fill>
          <a:solidFill>
            <a:srgbClr val="FD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652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652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652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ph type="sldImg"/>
          </p:nvPr>
        </p:nvSpPr>
        <p:spPr>
          <a:xfrm>
            <a:off x="1143000" y="685800"/>
            <a:ext cx="4572000" cy="3429000"/>
          </a:xfrm>
          <a:prstGeom prst="rect">
            <a:avLst/>
          </a:prstGeom>
        </p:spPr>
        <p:txBody>
          <a:bodyPr/>
          <a:lstStyle/>
          <a:p>
            <a:pPr/>
          </a:p>
        </p:txBody>
      </p:sp>
      <p:sp>
        <p:nvSpPr>
          <p:cNvPr id="125" name="Shape 1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lvl1pPr>
              <a:defRPr sz="1100"/>
            </a:lvl1pPr>
          </a:lstStyle>
          <a:p>
            <a:pPr/>
            <a:r>
              <a:t>introductions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lvl1pPr>
              <a:defRPr sz="1100"/>
            </a:lvl1pPr>
          </a:lstStyle>
          <a:p>
            <a:pPr/>
            <a:r>
              <a:t>Liming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lvl1pPr>
              <a:defRPr sz="1100"/>
            </a:lvl1pPr>
          </a:lstStyle>
          <a:p>
            <a:pPr/>
            <a:r>
              <a:t>Liming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defRPr>
                <a:solidFill>
                  <a:srgbClr val="158158"/>
                </a:solidFill>
              </a:defRPr>
            </a:pPr>
            <a:r>
              <a:t>As this scheme will deal with very sensitive discussion material, we have taken measures to ensure that the students and volunteers will be protected from any mental damage or harm. </a:t>
            </a:r>
          </a:p>
          <a:p>
            <a:pPr>
              <a:defRPr>
                <a:solidFill>
                  <a:srgbClr val="158158"/>
                </a:solidFill>
              </a:defRPr>
            </a:pPr>
            <a:r>
              <a:t>Joe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lvl1pPr>
              <a:defRPr sz="1100"/>
            </a:lvl1pPr>
          </a:lstStyle>
          <a:p>
            <a:pPr/>
            <a:r>
              <a:t>Joe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a:defRPr sz="1100"/>
            </a:pPr>
            <a:r>
              <a:t>Lucy d</a:t>
            </a:r>
          </a:p>
          <a:p>
            <a:pPr>
              <a:defRPr sz="1100"/>
            </a:pPr>
            <a:r>
              <a:t>Poster created as way of presenting the key ideas of the programme, can be used to inform schools, mentors, students and anyone else interested. Can also be used to inform parents of the scheme.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lvl1pPr>
              <a:defRPr sz="1100"/>
            </a:lvl1pPr>
          </a:lstStyle>
          <a:p>
            <a:pPr/>
            <a:r>
              <a:t>Sophie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lvl1pPr>
              <a:defRPr sz="1100"/>
            </a:lvl1pPr>
          </a:lstStyle>
          <a:p>
            <a:pPr/>
            <a:r>
              <a:t>Sophie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lvl1pPr>
              <a:defRPr sz="1100"/>
            </a:lvl1pPr>
          </a:lstStyle>
          <a:p>
            <a:pPr/>
            <a:r>
              <a:t>Sophie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sldImg"/>
          </p:nvPr>
        </p:nvSpPr>
        <p:spPr>
          <a:prstGeom prst="rect">
            <a:avLst/>
          </a:prstGeom>
        </p:spPr>
        <p:txBody>
          <a:bodyPr/>
          <a:lstStyle/>
          <a:p>
            <a:pPr/>
          </a:p>
        </p:txBody>
      </p:sp>
      <p:sp>
        <p:nvSpPr>
          <p:cNvPr id="271" name="Shape 271"/>
          <p:cNvSpPr/>
          <p:nvPr>
            <p:ph type="body" sz="quarter" idx="1"/>
          </p:nvPr>
        </p:nvSpPr>
        <p:spPr>
          <a:prstGeom prst="rect">
            <a:avLst/>
          </a:prstGeom>
        </p:spPr>
        <p:txBody>
          <a:bodyPr/>
          <a:lstStyle>
            <a:lvl1pPr>
              <a:defRPr sz="1100"/>
            </a:lvl1pPr>
          </a:lstStyle>
          <a:p>
            <a:pPr/>
            <a:r>
              <a:t>Sophie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a:p>
        </p:txBody>
      </p:sp>
      <p:sp>
        <p:nvSpPr>
          <p:cNvPr id="137" name="Shape 137"/>
          <p:cNvSpPr/>
          <p:nvPr>
            <p:ph type="body" sz="quarter" idx="1"/>
          </p:nvPr>
        </p:nvSpPr>
        <p:spPr>
          <a:prstGeom prst="rect">
            <a:avLst/>
          </a:prstGeom>
        </p:spPr>
        <p:txBody>
          <a:bodyPr/>
          <a:lstStyle/>
          <a:p>
            <a:pPr>
              <a:defRPr sz="1100"/>
            </a:pPr>
            <a:r>
              <a:t>Brief overview , state why a hard to reach group </a:t>
            </a:r>
          </a:p>
          <a:p>
            <a:pPr>
              <a:defRPr sz="1100"/>
            </a:pPr>
            <a:r>
              <a:t>Lucy d</a:t>
            </a:r>
          </a:p>
          <a:p>
            <a:pPr>
              <a:defRPr sz="1100"/>
            </a:pPr>
          </a:p>
          <a:p>
            <a:pPr>
              <a:defRPr sz="1100"/>
            </a:pPr>
            <a:r>
              <a:t>Young male students - transition period of child to adolescent, pressures at school and therefore need that extra support </a:t>
            </a:r>
          </a:p>
          <a:p>
            <a:pPr>
              <a:defRPr sz="1100"/>
            </a:pPr>
            <a:r>
              <a:t>Difficult to encourage talking among males and in schools - culture of shrugging off and not sharing issues. Hard to reach group</a:t>
            </a:r>
          </a:p>
          <a:p>
            <a:pPr>
              <a:defRPr sz="1100"/>
            </a:pPr>
            <a:r>
              <a:t>Normalise talking and sharing and being able to let down your guard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defRPr sz="1100"/>
            </a:pPr>
            <a:r>
              <a:t>Rationale </a:t>
            </a:r>
          </a:p>
          <a:p>
            <a:pPr>
              <a:defRPr sz="1100"/>
            </a:pPr>
            <a:r>
              <a:t>We chose this group because…</a:t>
            </a:r>
          </a:p>
          <a:p>
            <a:pPr>
              <a:defRPr sz="1100"/>
            </a:pPr>
            <a:r>
              <a:t>Jodie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defRPr sz="1100"/>
            </a:pPr>
            <a:r>
              <a:t>This trend is also shown at Exeter university too.</a:t>
            </a:r>
          </a:p>
          <a:p>
            <a:pPr>
              <a:defRPr sz="1100"/>
            </a:pPr>
            <a:r>
              <a:t>Jodie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defRPr sz="1100"/>
            </a:pPr>
            <a:r>
              <a:t>Combating the stigma around mental health early by engaging with young males would improve the wellbeing of men later in life.</a:t>
            </a:r>
          </a:p>
          <a:p>
            <a:pPr>
              <a:defRPr sz="1100"/>
            </a:pPr>
            <a:r>
              <a:t>Isobel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lvl1pPr>
              <a:defRPr sz="1100"/>
            </a:lvl1pPr>
          </a:lstStyle>
          <a:p>
            <a:pPr/>
            <a:r>
              <a:t>Isobel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lvl1pPr>
              <a:defRPr sz="1100"/>
            </a:lvl1pPr>
          </a:lstStyle>
          <a:p>
            <a:pPr/>
            <a:r>
              <a:t>Lucy 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lvl1pPr>
              <a:defRPr sz="1100"/>
            </a:lvl1pPr>
          </a:lstStyle>
          <a:p>
            <a:pPr/>
            <a:r>
              <a:t>Lucy 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lvl1pPr>
              <a:defRPr sz="1100"/>
            </a:lvl1pPr>
          </a:lstStyle>
          <a:p>
            <a:pPr/>
            <a:r>
              <a:t>Liming</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p:spTree>
      <p:nvGrpSpPr>
        <p:cNvPr id="1" name=""/>
        <p:cNvGrpSpPr/>
        <p:nvPr/>
      </p:nvGrpSpPr>
      <p:grpSpPr>
        <a:xfrm>
          <a:off x="0" y="0"/>
          <a:ext cx="0" cy="0"/>
          <a:chOff x="0" y="0"/>
          <a:chExt cx="0" cy="0"/>
        </a:xfrm>
      </p:grpSpPr>
      <p:sp>
        <p:nvSpPr>
          <p:cNvPr id="11" name="Shape 11"/>
          <p:cNvSpPr/>
          <p:nvPr/>
        </p:nvSpPr>
        <p:spPr>
          <a:xfrm>
            <a:off x="2477723" y="415650"/>
            <a:ext cx="6244202" cy="1"/>
          </a:xfrm>
          <a:prstGeom prst="line">
            <a:avLst/>
          </a:prstGeom>
          <a:ln w="38100">
            <a:solidFill>
              <a:srgbClr val="FFFFFF"/>
            </a:solidFill>
          </a:ln>
        </p:spPr>
        <p:txBody>
          <a:bodyPr lIns="45719" rIns="45719"/>
          <a:lstStyle/>
          <a:p>
            <a:pPr/>
          </a:p>
        </p:txBody>
      </p:sp>
      <p:sp>
        <p:nvSpPr>
          <p:cNvPr id="12" name="Shape 12"/>
          <p:cNvSpPr/>
          <p:nvPr/>
        </p:nvSpPr>
        <p:spPr>
          <a:xfrm>
            <a:off x="2477723" y="4739999"/>
            <a:ext cx="6244202" cy="1"/>
          </a:xfrm>
          <a:prstGeom prst="line">
            <a:avLst/>
          </a:prstGeom>
          <a:ln w="19050">
            <a:solidFill>
              <a:srgbClr val="FFFFFF"/>
            </a:solidFill>
          </a:ln>
        </p:spPr>
        <p:txBody>
          <a:bodyPr lIns="45719" rIns="45719"/>
          <a:lstStyle/>
          <a:p>
            <a:pPr/>
          </a:p>
        </p:txBody>
      </p:sp>
      <p:sp>
        <p:nvSpPr>
          <p:cNvPr id="13" name="Shape 13"/>
          <p:cNvSpPr/>
          <p:nvPr/>
        </p:nvSpPr>
        <p:spPr>
          <a:xfrm>
            <a:off x="425197" y="415650"/>
            <a:ext cx="183301" cy="1"/>
          </a:xfrm>
          <a:prstGeom prst="line">
            <a:avLst/>
          </a:prstGeom>
          <a:ln w="19050">
            <a:solidFill>
              <a:srgbClr val="FFFFFF"/>
            </a:solidFill>
          </a:ln>
        </p:spPr>
        <p:txBody>
          <a:bodyPr lIns="45719" rIns="45719"/>
          <a:lstStyle/>
          <a:p>
            <a:pPr/>
          </a:p>
        </p:txBody>
      </p:sp>
      <p:sp>
        <p:nvSpPr>
          <p:cNvPr id="14" name="Shape 14"/>
          <p:cNvSpPr/>
          <p:nvPr>
            <p:ph type="title"/>
          </p:nvPr>
        </p:nvSpPr>
        <p:spPr>
          <a:xfrm>
            <a:off x="2371725" y="630225"/>
            <a:ext cx="6331500" cy="1542000"/>
          </a:xfrm>
          <a:prstGeom prst="rect">
            <a:avLst/>
          </a:prstGeom>
        </p:spPr>
        <p:txBody>
          <a:bodyPr/>
          <a:lstStyle>
            <a:lvl1pPr>
              <a:defRPr sz="4800">
                <a:solidFill>
                  <a:srgbClr val="FFFFFF"/>
                </a:solidFill>
              </a:defRPr>
            </a:lvl1pPr>
          </a:lstStyle>
          <a:p>
            <a:pPr/>
            <a:r>
              <a:t>Title Text</a:t>
            </a:r>
          </a:p>
        </p:txBody>
      </p:sp>
      <p:sp>
        <p:nvSpPr>
          <p:cNvPr id="15" name="Shape 15"/>
          <p:cNvSpPr/>
          <p:nvPr>
            <p:ph type="body" sz="quarter" idx="1"/>
          </p:nvPr>
        </p:nvSpPr>
        <p:spPr>
          <a:xfrm>
            <a:off x="2390267" y="3238450"/>
            <a:ext cx="6331501" cy="1241700"/>
          </a:xfrm>
          <a:prstGeom prst="rect">
            <a:avLst/>
          </a:prstGeom>
        </p:spPr>
        <p:txBody>
          <a:bodyPr anchor="b">
            <a:normAutofit fontScale="100000" lnSpcReduction="0"/>
          </a:bodyPr>
          <a:lstStyle>
            <a:lvl1pPr marL="342900" indent="-228600">
              <a:lnSpc>
                <a:spcPct val="100000"/>
              </a:lnSpc>
              <a:buClrTx/>
              <a:buSzTx/>
              <a:buFontTx/>
              <a:buNone/>
              <a:defRPr>
                <a:solidFill>
                  <a:srgbClr val="FFFFFF"/>
                </a:solidFill>
              </a:defRPr>
            </a:lvl1pPr>
            <a:lvl2pPr marL="342900" indent="254000">
              <a:lnSpc>
                <a:spcPct val="100000"/>
              </a:lnSpc>
              <a:buClrTx/>
              <a:buSzTx/>
              <a:buFontTx/>
              <a:buNone/>
              <a:defRPr>
                <a:solidFill>
                  <a:srgbClr val="FFFFFF"/>
                </a:solidFill>
              </a:defRPr>
            </a:lvl2pPr>
            <a:lvl3pPr marL="342900" indent="711200">
              <a:lnSpc>
                <a:spcPct val="100000"/>
              </a:lnSpc>
              <a:buClrTx/>
              <a:buSzTx/>
              <a:buFontTx/>
              <a:buNone/>
              <a:defRPr>
                <a:solidFill>
                  <a:srgbClr val="FFFFFF"/>
                </a:solidFill>
              </a:defRPr>
            </a:lvl3pPr>
            <a:lvl4pPr marL="342900" indent="1168400">
              <a:lnSpc>
                <a:spcPct val="100000"/>
              </a:lnSpc>
              <a:buClrTx/>
              <a:buSzTx/>
              <a:buFontTx/>
              <a:buNone/>
              <a:defRPr>
                <a:solidFill>
                  <a:srgbClr val="FFFFFF"/>
                </a:solidFill>
              </a:defRPr>
            </a:lvl4pPr>
            <a:lvl5pPr marL="342900" indent="1625600">
              <a:lnSpc>
                <a:spcPct val="100000"/>
              </a:lnSpc>
              <a:buClrTx/>
              <a:buSzTx/>
              <a:buFontTx/>
              <a:buNone/>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Shape 1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IG_NUMBER">
    <p:spTree>
      <p:nvGrpSpPr>
        <p:cNvPr id="1" name=""/>
        <p:cNvGrpSpPr/>
        <p:nvPr/>
      </p:nvGrpSpPr>
      <p:grpSpPr>
        <a:xfrm>
          <a:off x="0" y="0"/>
          <a:ext cx="0" cy="0"/>
          <a:chOff x="0" y="0"/>
          <a:chExt cx="0" cy="0"/>
        </a:xfrm>
      </p:grpSpPr>
      <p:sp>
        <p:nvSpPr>
          <p:cNvPr id="107" name="Shape 107"/>
          <p:cNvSpPr/>
          <p:nvPr/>
        </p:nvSpPr>
        <p:spPr>
          <a:xfrm>
            <a:off x="425200" y="4739999"/>
            <a:ext cx="8296800" cy="1"/>
          </a:xfrm>
          <a:prstGeom prst="line">
            <a:avLst/>
          </a:prstGeom>
          <a:ln w="19050">
            <a:solidFill>
              <a:srgbClr val="000000"/>
            </a:solidFill>
          </a:ln>
        </p:spPr>
        <p:txBody>
          <a:bodyPr lIns="45719" rIns="45719"/>
          <a:lstStyle/>
          <a:p>
            <a:pPr/>
          </a:p>
        </p:txBody>
      </p:sp>
      <p:sp>
        <p:nvSpPr>
          <p:cNvPr id="108" name="Shape 108"/>
          <p:cNvSpPr/>
          <p:nvPr/>
        </p:nvSpPr>
        <p:spPr>
          <a:xfrm>
            <a:off x="425200" y="415650"/>
            <a:ext cx="8296800" cy="1"/>
          </a:xfrm>
          <a:prstGeom prst="line">
            <a:avLst/>
          </a:prstGeom>
          <a:ln w="38100">
            <a:solidFill>
              <a:srgbClr val="000000"/>
            </a:solidFill>
          </a:ln>
        </p:spPr>
        <p:txBody>
          <a:bodyPr lIns="45719" rIns="45719"/>
          <a:lstStyle/>
          <a:p>
            <a:pPr/>
          </a:p>
        </p:txBody>
      </p:sp>
      <p:sp>
        <p:nvSpPr>
          <p:cNvPr id="109" name="Shape 109"/>
          <p:cNvSpPr/>
          <p:nvPr>
            <p:ph type="title"/>
          </p:nvPr>
        </p:nvSpPr>
        <p:spPr>
          <a:xfrm>
            <a:off x="853950" y="1304850"/>
            <a:ext cx="7436101" cy="1538400"/>
          </a:xfrm>
          <a:prstGeom prst="rect">
            <a:avLst/>
          </a:prstGeom>
        </p:spPr>
        <p:txBody>
          <a:bodyPr anchor="ctr"/>
          <a:lstStyle>
            <a:lvl1pPr algn="ctr">
              <a:defRPr sz="9600">
                <a:solidFill>
                  <a:srgbClr val="F46524"/>
                </a:solidFill>
                <a:latin typeface="Lato"/>
                <a:ea typeface="Lato"/>
                <a:cs typeface="Lato"/>
                <a:sym typeface="Lato"/>
              </a:defRPr>
            </a:lvl1pPr>
          </a:lstStyle>
          <a:p>
            <a:pPr/>
            <a:r>
              <a:t>Title Text</a:t>
            </a:r>
          </a:p>
        </p:txBody>
      </p:sp>
      <p:sp>
        <p:nvSpPr>
          <p:cNvPr id="110" name="Shape 110"/>
          <p:cNvSpPr/>
          <p:nvPr>
            <p:ph type="body" sz="quarter" idx="1"/>
          </p:nvPr>
        </p:nvSpPr>
        <p:spPr>
          <a:xfrm>
            <a:off x="853950" y="2919450"/>
            <a:ext cx="7436101" cy="1071601"/>
          </a:xfrm>
          <a:prstGeom prst="rect">
            <a:avLst/>
          </a:prstGeom>
        </p:spPr>
        <p:txBody>
          <a:bodyPr>
            <a:normAutofit fontScale="100000" lnSpcReduction="0"/>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111" name="Shape 1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8" name="Shape 11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SECTION_HEADER">
    <p:spTree>
      <p:nvGrpSpPr>
        <p:cNvPr id="1" name=""/>
        <p:cNvGrpSpPr/>
        <p:nvPr/>
      </p:nvGrpSpPr>
      <p:grpSpPr>
        <a:xfrm>
          <a:off x="0" y="0"/>
          <a:ext cx="0" cy="0"/>
          <a:chOff x="0" y="0"/>
          <a:chExt cx="0" cy="0"/>
        </a:xfrm>
      </p:grpSpPr>
      <p:sp>
        <p:nvSpPr>
          <p:cNvPr id="23" name="Shape 23"/>
          <p:cNvSpPr/>
          <p:nvPr/>
        </p:nvSpPr>
        <p:spPr>
          <a:xfrm>
            <a:off x="425200" y="415650"/>
            <a:ext cx="8296800" cy="1"/>
          </a:xfrm>
          <a:prstGeom prst="line">
            <a:avLst/>
          </a:prstGeom>
          <a:ln w="38100">
            <a:solidFill>
              <a:srgbClr val="FFFFFF"/>
            </a:solidFill>
          </a:ln>
        </p:spPr>
        <p:txBody>
          <a:bodyPr lIns="45719" rIns="45719"/>
          <a:lstStyle/>
          <a:p>
            <a:pPr/>
          </a:p>
        </p:txBody>
      </p:sp>
      <p:sp>
        <p:nvSpPr>
          <p:cNvPr id="24" name="Shape 24"/>
          <p:cNvSpPr/>
          <p:nvPr/>
        </p:nvSpPr>
        <p:spPr>
          <a:xfrm>
            <a:off x="425200" y="4739999"/>
            <a:ext cx="8296800" cy="1"/>
          </a:xfrm>
          <a:prstGeom prst="line">
            <a:avLst/>
          </a:prstGeom>
          <a:ln w="19050">
            <a:solidFill>
              <a:srgbClr val="FFFFFF"/>
            </a:solidFill>
          </a:ln>
        </p:spPr>
        <p:txBody>
          <a:bodyPr lIns="45719" rIns="45719"/>
          <a:lstStyle/>
          <a:p>
            <a:pPr/>
          </a:p>
        </p:txBody>
      </p:sp>
      <p:sp>
        <p:nvSpPr>
          <p:cNvPr id="25" name="Shape 25"/>
          <p:cNvSpPr/>
          <p:nvPr>
            <p:ph type="title"/>
          </p:nvPr>
        </p:nvSpPr>
        <p:spPr>
          <a:xfrm>
            <a:off x="406424" y="1806824"/>
            <a:ext cx="8296801" cy="1542001"/>
          </a:xfrm>
          <a:prstGeom prst="rect">
            <a:avLst/>
          </a:prstGeom>
        </p:spPr>
        <p:txBody>
          <a:bodyPr anchor="ctr"/>
          <a:lstStyle>
            <a:lvl1pPr algn="ctr">
              <a:defRPr sz="4800">
                <a:solidFill>
                  <a:srgbClr val="FFFFFF"/>
                </a:solidFill>
              </a:defRPr>
            </a:lvl1pPr>
          </a:lstStyle>
          <a:p>
            <a:pPr/>
            <a:r>
              <a:t>Title Text</a:t>
            </a:r>
          </a:p>
        </p:txBody>
      </p:sp>
      <p:sp>
        <p:nvSpPr>
          <p:cNvPr id="26" name="Shape 26"/>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_AND_BODY">
    <p:spTree>
      <p:nvGrpSpPr>
        <p:cNvPr id="1" name=""/>
        <p:cNvGrpSpPr/>
        <p:nvPr/>
      </p:nvGrpSpPr>
      <p:grpSpPr>
        <a:xfrm>
          <a:off x="0" y="0"/>
          <a:ext cx="0" cy="0"/>
          <a:chOff x="0" y="0"/>
          <a:chExt cx="0" cy="0"/>
        </a:xfrm>
      </p:grpSpPr>
      <p:sp>
        <p:nvSpPr>
          <p:cNvPr id="33" name="Shape 33"/>
          <p:cNvSpPr/>
          <p:nvPr/>
        </p:nvSpPr>
        <p:spPr>
          <a:xfrm>
            <a:off x="2477723" y="415650"/>
            <a:ext cx="6244202" cy="1"/>
          </a:xfrm>
          <a:prstGeom prst="line">
            <a:avLst/>
          </a:prstGeom>
          <a:ln w="38100">
            <a:solidFill>
              <a:srgbClr val="000000"/>
            </a:solidFill>
          </a:ln>
        </p:spPr>
        <p:txBody>
          <a:bodyPr lIns="45719" rIns="45719"/>
          <a:lstStyle/>
          <a:p>
            <a:pPr/>
          </a:p>
        </p:txBody>
      </p:sp>
      <p:sp>
        <p:nvSpPr>
          <p:cNvPr id="34" name="Shape 34"/>
          <p:cNvSpPr/>
          <p:nvPr/>
        </p:nvSpPr>
        <p:spPr>
          <a:xfrm>
            <a:off x="2477723" y="4739999"/>
            <a:ext cx="6244202" cy="1"/>
          </a:xfrm>
          <a:prstGeom prst="line">
            <a:avLst/>
          </a:prstGeom>
          <a:ln w="19050">
            <a:solidFill>
              <a:srgbClr val="000000"/>
            </a:solidFill>
          </a:ln>
        </p:spPr>
        <p:txBody>
          <a:bodyPr lIns="45719" rIns="45719"/>
          <a:lstStyle/>
          <a:p>
            <a:pPr/>
          </a:p>
        </p:txBody>
      </p:sp>
      <p:sp>
        <p:nvSpPr>
          <p:cNvPr id="35" name="Shape 35"/>
          <p:cNvSpPr/>
          <p:nvPr/>
        </p:nvSpPr>
        <p:spPr>
          <a:xfrm>
            <a:off x="425197" y="415650"/>
            <a:ext cx="183301" cy="1"/>
          </a:xfrm>
          <a:prstGeom prst="line">
            <a:avLst/>
          </a:prstGeom>
          <a:ln w="19050">
            <a:solidFill>
              <a:srgbClr val="000000"/>
            </a:solidFill>
          </a:ln>
        </p:spPr>
        <p:txBody>
          <a:bodyPr lIns="45719" rIns="45719"/>
          <a:lstStyle/>
          <a:p>
            <a:pPr/>
          </a:p>
        </p:txBody>
      </p:sp>
      <p:sp>
        <p:nvSpPr>
          <p:cNvPr id="36" name="Shape 36"/>
          <p:cNvSpPr/>
          <p:nvPr>
            <p:ph type="title"/>
          </p:nvPr>
        </p:nvSpPr>
        <p:spPr>
          <a:xfrm>
            <a:off x="2400250" y="575950"/>
            <a:ext cx="6321601" cy="635401"/>
          </a:xfrm>
          <a:prstGeom prst="rect">
            <a:avLst/>
          </a:prstGeom>
        </p:spPr>
        <p:txBody>
          <a:bodyPr/>
          <a:lstStyle/>
          <a:p>
            <a:pPr/>
            <a:r>
              <a:t>Title Text</a:t>
            </a:r>
          </a:p>
        </p:txBody>
      </p:sp>
      <p:sp>
        <p:nvSpPr>
          <p:cNvPr id="37" name="Shape 37"/>
          <p:cNvSpPr/>
          <p:nvPr>
            <p:ph type="body" idx="1"/>
          </p:nvPr>
        </p:nvSpPr>
        <p:spPr>
          <a:xfrm>
            <a:off x="2410111" y="1595776"/>
            <a:ext cx="6321602" cy="3002401"/>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8" name="Shape 3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_AND_TWO_COLUMNS">
    <p:spTree>
      <p:nvGrpSpPr>
        <p:cNvPr id="1" name=""/>
        <p:cNvGrpSpPr/>
        <p:nvPr/>
      </p:nvGrpSpPr>
      <p:grpSpPr>
        <a:xfrm>
          <a:off x="0" y="0"/>
          <a:ext cx="0" cy="0"/>
          <a:chOff x="0" y="0"/>
          <a:chExt cx="0" cy="0"/>
        </a:xfrm>
      </p:grpSpPr>
      <p:sp>
        <p:nvSpPr>
          <p:cNvPr id="45" name="Shape 45"/>
          <p:cNvSpPr/>
          <p:nvPr/>
        </p:nvSpPr>
        <p:spPr>
          <a:xfrm>
            <a:off x="2477723" y="415650"/>
            <a:ext cx="6244202" cy="1"/>
          </a:xfrm>
          <a:prstGeom prst="line">
            <a:avLst/>
          </a:prstGeom>
          <a:ln w="38100">
            <a:solidFill>
              <a:srgbClr val="000000"/>
            </a:solidFill>
          </a:ln>
        </p:spPr>
        <p:txBody>
          <a:bodyPr lIns="45719" rIns="45719"/>
          <a:lstStyle/>
          <a:p>
            <a:pPr/>
          </a:p>
        </p:txBody>
      </p:sp>
      <p:sp>
        <p:nvSpPr>
          <p:cNvPr id="46" name="Shape 46"/>
          <p:cNvSpPr/>
          <p:nvPr/>
        </p:nvSpPr>
        <p:spPr>
          <a:xfrm>
            <a:off x="2477723" y="4739999"/>
            <a:ext cx="6244202" cy="1"/>
          </a:xfrm>
          <a:prstGeom prst="line">
            <a:avLst/>
          </a:prstGeom>
          <a:ln w="19050">
            <a:solidFill>
              <a:srgbClr val="000000"/>
            </a:solidFill>
          </a:ln>
        </p:spPr>
        <p:txBody>
          <a:bodyPr lIns="45719" rIns="45719"/>
          <a:lstStyle/>
          <a:p>
            <a:pPr/>
          </a:p>
        </p:txBody>
      </p:sp>
      <p:sp>
        <p:nvSpPr>
          <p:cNvPr id="47" name="Shape 47"/>
          <p:cNvSpPr/>
          <p:nvPr/>
        </p:nvSpPr>
        <p:spPr>
          <a:xfrm>
            <a:off x="425197" y="415650"/>
            <a:ext cx="183301" cy="1"/>
          </a:xfrm>
          <a:prstGeom prst="line">
            <a:avLst/>
          </a:prstGeom>
          <a:ln w="19050">
            <a:solidFill>
              <a:srgbClr val="000000"/>
            </a:solidFill>
          </a:ln>
        </p:spPr>
        <p:txBody>
          <a:bodyPr lIns="45719" rIns="45719"/>
          <a:lstStyle/>
          <a:p>
            <a:pPr/>
          </a:p>
        </p:txBody>
      </p:sp>
      <p:sp>
        <p:nvSpPr>
          <p:cNvPr id="48" name="Shape 48"/>
          <p:cNvSpPr/>
          <p:nvPr>
            <p:ph type="title"/>
          </p:nvPr>
        </p:nvSpPr>
        <p:spPr>
          <a:xfrm>
            <a:off x="2400250" y="575950"/>
            <a:ext cx="6321601" cy="635401"/>
          </a:xfrm>
          <a:prstGeom prst="rect">
            <a:avLst/>
          </a:prstGeom>
        </p:spPr>
        <p:txBody>
          <a:bodyPr/>
          <a:lstStyle/>
          <a:p>
            <a:pPr/>
            <a:r>
              <a:t>Title Text</a:t>
            </a:r>
          </a:p>
        </p:txBody>
      </p:sp>
      <p:sp>
        <p:nvSpPr>
          <p:cNvPr id="49" name="Shape 49"/>
          <p:cNvSpPr/>
          <p:nvPr>
            <p:ph type="body" sz="quarter" idx="1"/>
          </p:nvPr>
        </p:nvSpPr>
        <p:spPr>
          <a:xfrm>
            <a:off x="2400302" y="1602675"/>
            <a:ext cx="3071401" cy="3002401"/>
          </a:xfrm>
          <a:prstGeom prst="rect">
            <a:avLst/>
          </a:prstGeom>
        </p:spPr>
        <p:txBody>
          <a:bodyPr>
            <a:normAutofit fontScale="100000" lnSpcReduction="0"/>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50" name="Shape 50"/>
          <p:cNvSpPr/>
          <p:nvPr>
            <p:ph type="body" sz="quarter" idx="13"/>
          </p:nvPr>
        </p:nvSpPr>
        <p:spPr>
          <a:xfrm>
            <a:off x="5650572" y="1602675"/>
            <a:ext cx="3071401" cy="3002401"/>
          </a:xfrm>
          <a:prstGeom prst="rect">
            <a:avLst/>
          </a:prstGeom>
        </p:spPr>
        <p:txBody>
          <a:bodyPr>
            <a:normAutofit fontScale="100000" lnSpcReduction="0"/>
          </a:bodyPr>
          <a:lstStyle/>
          <a:p>
            <a:pPr indent="-317500">
              <a:buSzPts val="1400"/>
              <a:defRPr sz="1400"/>
            </a:pP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_ONLY">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a:r>
              <a:t>Title Text</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ONE_COLUMN_TEXT">
    <p:spTree>
      <p:nvGrpSpPr>
        <p:cNvPr id="1" name=""/>
        <p:cNvGrpSpPr/>
        <p:nvPr/>
      </p:nvGrpSpPr>
      <p:grpSpPr>
        <a:xfrm>
          <a:off x="0" y="0"/>
          <a:ext cx="0" cy="0"/>
          <a:chOff x="0" y="0"/>
          <a:chExt cx="0" cy="0"/>
        </a:xfrm>
      </p:grpSpPr>
      <p:sp>
        <p:nvSpPr>
          <p:cNvPr id="66" name="Shape 66"/>
          <p:cNvSpPr/>
          <p:nvPr/>
        </p:nvSpPr>
        <p:spPr>
          <a:xfrm>
            <a:off x="425197" y="415650"/>
            <a:ext cx="183301" cy="1"/>
          </a:xfrm>
          <a:prstGeom prst="line">
            <a:avLst/>
          </a:prstGeom>
          <a:ln w="19050">
            <a:solidFill>
              <a:srgbClr val="000000"/>
            </a:solidFill>
          </a:ln>
        </p:spPr>
        <p:txBody>
          <a:bodyPr lIns="45719" rIns="45719"/>
          <a:lstStyle/>
          <a:p>
            <a:pPr/>
          </a:p>
        </p:txBody>
      </p:sp>
      <p:sp>
        <p:nvSpPr>
          <p:cNvPr id="67" name="Shape 67"/>
          <p:cNvSpPr/>
          <p:nvPr>
            <p:ph type="title"/>
          </p:nvPr>
        </p:nvSpPr>
        <p:spPr>
          <a:xfrm>
            <a:off x="319499" y="936600"/>
            <a:ext cx="2808001" cy="755700"/>
          </a:xfrm>
          <a:prstGeom prst="rect">
            <a:avLst/>
          </a:prstGeom>
        </p:spPr>
        <p:txBody>
          <a:bodyPr anchor="b"/>
          <a:lstStyle>
            <a:lvl1pPr>
              <a:defRPr sz="2400"/>
            </a:lvl1pPr>
          </a:lstStyle>
          <a:p>
            <a:pPr/>
            <a:r>
              <a:t>Title Text</a:t>
            </a:r>
          </a:p>
        </p:txBody>
      </p:sp>
      <p:sp>
        <p:nvSpPr>
          <p:cNvPr id="68" name="Shape 68"/>
          <p:cNvSpPr/>
          <p:nvPr>
            <p:ph type="body" sz="quarter" idx="1"/>
          </p:nvPr>
        </p:nvSpPr>
        <p:spPr>
          <a:xfrm>
            <a:off x="319499" y="1846803"/>
            <a:ext cx="2808001" cy="2806201"/>
          </a:xfrm>
          <a:prstGeom prst="rect">
            <a:avLst/>
          </a:prstGeom>
        </p:spPr>
        <p:txBody>
          <a:bodyPr>
            <a:normAutofit fontScale="100000" lnSpcReduction="0"/>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69" name="Shape 6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MAIN_POINT">
    <p:spTree>
      <p:nvGrpSpPr>
        <p:cNvPr id="1" name=""/>
        <p:cNvGrpSpPr/>
        <p:nvPr/>
      </p:nvGrpSpPr>
      <p:grpSpPr>
        <a:xfrm>
          <a:off x="0" y="0"/>
          <a:ext cx="0" cy="0"/>
          <a:chOff x="0" y="0"/>
          <a:chExt cx="0" cy="0"/>
        </a:xfrm>
      </p:grpSpPr>
      <p:sp>
        <p:nvSpPr>
          <p:cNvPr id="76" name="Shape 76"/>
          <p:cNvSpPr/>
          <p:nvPr/>
        </p:nvSpPr>
        <p:spPr>
          <a:xfrm>
            <a:off x="425197" y="415650"/>
            <a:ext cx="183301" cy="1"/>
          </a:xfrm>
          <a:prstGeom prst="line">
            <a:avLst/>
          </a:prstGeom>
          <a:ln w="19050">
            <a:solidFill>
              <a:srgbClr val="FFFFFF"/>
            </a:solidFill>
          </a:ln>
        </p:spPr>
        <p:txBody>
          <a:bodyPr lIns="45719" rIns="45719"/>
          <a:lstStyle/>
          <a:p>
            <a:pPr/>
          </a:p>
        </p:txBody>
      </p:sp>
      <p:sp>
        <p:nvSpPr>
          <p:cNvPr id="77" name="Shape 77"/>
          <p:cNvSpPr/>
          <p:nvPr>
            <p:ph type="title"/>
          </p:nvPr>
        </p:nvSpPr>
        <p:spPr>
          <a:xfrm>
            <a:off x="283102" y="712140"/>
            <a:ext cx="6244201" cy="3835501"/>
          </a:xfrm>
          <a:prstGeom prst="rect">
            <a:avLst/>
          </a:prstGeom>
        </p:spPr>
        <p:txBody>
          <a:bodyPr anchor="ctr"/>
          <a:lstStyle>
            <a:lvl1pPr>
              <a:defRPr sz="4800">
                <a:solidFill>
                  <a:srgbClr val="FFFFFF"/>
                </a:solidFill>
              </a:defRPr>
            </a:lvl1pPr>
          </a:lstStyle>
          <a:p>
            <a:pPr/>
            <a:r>
              <a:t>Title Text</a:t>
            </a:r>
          </a:p>
        </p:txBody>
      </p:sp>
      <p:sp>
        <p:nvSpPr>
          <p:cNvPr id="78" name="Shape 78"/>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SECTION_TITLE_AND_DESCRIPTION">
    <p:spTree>
      <p:nvGrpSpPr>
        <p:cNvPr id="1" name=""/>
        <p:cNvGrpSpPr/>
        <p:nvPr/>
      </p:nvGrpSpPr>
      <p:grpSpPr>
        <a:xfrm>
          <a:off x="0" y="0"/>
          <a:ext cx="0" cy="0"/>
          <a:chOff x="0" y="0"/>
          <a:chExt cx="0" cy="0"/>
        </a:xfrm>
      </p:grpSpPr>
      <p:sp>
        <p:nvSpPr>
          <p:cNvPr id="85" name="Shape 85"/>
          <p:cNvSpPr/>
          <p:nvPr/>
        </p:nvSpPr>
        <p:spPr>
          <a:xfrm>
            <a:off x="4572000" y="124"/>
            <a:ext cx="4572000" cy="5143501"/>
          </a:xfrm>
          <a:prstGeom prst="rect">
            <a:avLst/>
          </a:prstGeom>
          <a:solidFill>
            <a:srgbClr val="F46524"/>
          </a:solidFill>
          <a:ln w="12700">
            <a:miter lim="400000"/>
          </a:ln>
        </p:spPr>
        <p:txBody>
          <a:bodyPr lIns="45719" rIns="45719" anchor="ctr"/>
          <a:lstStyle/>
          <a:p>
            <a:pPr>
              <a:defRPr>
                <a:solidFill>
                  <a:srgbClr val="000000"/>
                </a:solidFill>
              </a:defRPr>
            </a:pPr>
          </a:p>
        </p:txBody>
      </p:sp>
      <p:sp>
        <p:nvSpPr>
          <p:cNvPr id="86" name="Shape 86"/>
          <p:cNvSpPr/>
          <p:nvPr/>
        </p:nvSpPr>
        <p:spPr>
          <a:xfrm>
            <a:off x="5029675" y="4495500"/>
            <a:ext cx="468301" cy="1"/>
          </a:xfrm>
          <a:prstGeom prst="line">
            <a:avLst/>
          </a:prstGeom>
          <a:ln w="19050">
            <a:solidFill>
              <a:srgbClr val="FFFFFF"/>
            </a:solidFill>
          </a:ln>
        </p:spPr>
        <p:txBody>
          <a:bodyPr lIns="45719" rIns="45719"/>
          <a:lstStyle/>
          <a:p>
            <a:pPr/>
          </a:p>
        </p:txBody>
      </p:sp>
      <p:sp>
        <p:nvSpPr>
          <p:cNvPr id="87" name="Shape 87"/>
          <p:cNvSpPr/>
          <p:nvPr>
            <p:ph type="title"/>
          </p:nvPr>
        </p:nvSpPr>
        <p:spPr>
          <a:xfrm>
            <a:off x="265500" y="1397349"/>
            <a:ext cx="4045200" cy="1318201"/>
          </a:xfrm>
          <a:prstGeom prst="rect">
            <a:avLst/>
          </a:prstGeom>
        </p:spPr>
        <p:txBody>
          <a:bodyPr anchor="b"/>
          <a:lstStyle>
            <a:lvl1pPr algn="ctr">
              <a:defRPr sz="3600">
                <a:solidFill>
                  <a:srgbClr val="F46524"/>
                </a:solidFill>
              </a:defRPr>
            </a:lvl1pPr>
          </a:lstStyle>
          <a:p>
            <a:pPr/>
            <a:r>
              <a:t>Title Text</a:t>
            </a:r>
          </a:p>
        </p:txBody>
      </p:sp>
      <p:sp>
        <p:nvSpPr>
          <p:cNvPr id="88" name="Shape 88"/>
          <p:cNvSpPr/>
          <p:nvPr>
            <p:ph type="body" sz="quarter" idx="1"/>
          </p:nvPr>
        </p:nvSpPr>
        <p:spPr>
          <a:xfrm>
            <a:off x="265500" y="2735371"/>
            <a:ext cx="4045200" cy="1345501"/>
          </a:xfrm>
          <a:prstGeom prst="rect">
            <a:avLst/>
          </a:prstGeom>
        </p:spPr>
        <p:txBody>
          <a:bodyPr>
            <a:normAutofit fontScale="100000" lnSpcReduction="0"/>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89" name="Shape 89"/>
          <p:cNvSpPr/>
          <p:nvPr>
            <p:ph type="body" sz="half" idx="13"/>
          </p:nvPr>
        </p:nvSpPr>
        <p:spPr>
          <a:xfrm>
            <a:off x="4939500" y="724199"/>
            <a:ext cx="3837000" cy="3695102"/>
          </a:xfrm>
          <a:prstGeom prst="rect">
            <a:avLst/>
          </a:prstGeom>
        </p:spPr>
        <p:txBody>
          <a:bodyPr anchor="ctr">
            <a:normAutofit fontScale="100000" lnSpcReduction="0"/>
          </a:bodyPr>
          <a:lstStyle/>
          <a:p>
            <a:pPr>
              <a:buClr>
                <a:srgbClr val="FFFFFF"/>
              </a:buClr>
              <a:defRPr>
                <a:solidFill>
                  <a:srgbClr val="FFFFFF"/>
                </a:solidFill>
              </a:defRPr>
            </a:pPr>
          </a:p>
        </p:txBody>
      </p:sp>
      <p:sp>
        <p:nvSpPr>
          <p:cNvPr id="90" name="Shape 90"/>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CAPTION_ONLY">
    <p:spTree>
      <p:nvGrpSpPr>
        <p:cNvPr id="1" name=""/>
        <p:cNvGrpSpPr/>
        <p:nvPr/>
      </p:nvGrpSpPr>
      <p:grpSpPr>
        <a:xfrm>
          <a:off x="0" y="0"/>
          <a:ext cx="0" cy="0"/>
          <a:chOff x="0" y="0"/>
          <a:chExt cx="0" cy="0"/>
        </a:xfrm>
      </p:grpSpPr>
      <p:sp>
        <p:nvSpPr>
          <p:cNvPr id="97" name="Shape 97"/>
          <p:cNvSpPr/>
          <p:nvPr/>
        </p:nvSpPr>
        <p:spPr>
          <a:xfrm>
            <a:off x="425200" y="4739999"/>
            <a:ext cx="8296800" cy="1"/>
          </a:xfrm>
          <a:prstGeom prst="line">
            <a:avLst/>
          </a:prstGeom>
          <a:ln w="19050">
            <a:solidFill>
              <a:srgbClr val="000000"/>
            </a:solidFill>
          </a:ln>
        </p:spPr>
        <p:txBody>
          <a:bodyPr lIns="45719" rIns="45719"/>
          <a:lstStyle/>
          <a:p>
            <a:pPr/>
          </a:p>
        </p:txBody>
      </p:sp>
      <p:sp>
        <p:nvSpPr>
          <p:cNvPr id="98" name="Shape 98"/>
          <p:cNvSpPr/>
          <p:nvPr/>
        </p:nvSpPr>
        <p:spPr>
          <a:xfrm>
            <a:off x="425197" y="415650"/>
            <a:ext cx="183301" cy="1"/>
          </a:xfrm>
          <a:prstGeom prst="line">
            <a:avLst/>
          </a:prstGeom>
          <a:ln w="19050">
            <a:solidFill>
              <a:srgbClr val="000000"/>
            </a:solidFill>
          </a:ln>
        </p:spPr>
        <p:txBody>
          <a:bodyPr lIns="45719" rIns="45719"/>
          <a:lstStyle/>
          <a:p>
            <a:pPr/>
          </a:p>
        </p:txBody>
      </p:sp>
      <p:sp>
        <p:nvSpPr>
          <p:cNvPr id="99" name="Shape 99"/>
          <p:cNvSpPr/>
          <p:nvPr>
            <p:ph type="body" sz="quarter" idx="1"/>
          </p:nvPr>
        </p:nvSpPr>
        <p:spPr>
          <a:xfrm>
            <a:off x="328016" y="4226024"/>
            <a:ext cx="8388602" cy="393601"/>
          </a:xfrm>
          <a:prstGeom prst="rect">
            <a:avLst/>
          </a:prstGeom>
        </p:spPr>
        <p:txBody>
          <a:bodyPr anchor="ctr">
            <a:normAutofit fontScale="100000" lnSpcReduction="0"/>
          </a:bodyP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FE9"/>
        </a:solidFill>
      </p:bgPr>
    </p:bg>
    <p:spTree>
      <p:nvGrpSpPr>
        <p:cNvPr id="1" name=""/>
        <p:cNvGrpSpPr/>
        <p:nvPr/>
      </p:nvGrpSpPr>
      <p:grpSpPr>
        <a:xfrm>
          <a:off x="0" y="0"/>
          <a:ext cx="0" cy="0"/>
          <a:chOff x="0" y="0"/>
          <a:chExt cx="0" cy="0"/>
        </a:xfrm>
      </p:grpSpPr>
      <p:sp>
        <p:nvSpPr>
          <p:cNvPr id="2" name="Shape 2"/>
          <p:cNvSpPr/>
          <p:nvPr>
            <p:ph type="title"/>
          </p:nvPr>
        </p:nvSpPr>
        <p:spPr>
          <a:xfrm>
            <a:off x="303299" y="411575"/>
            <a:ext cx="8520602" cy="6396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Shape 3"/>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8709886" y="4717934"/>
            <a:ext cx="336813" cy="335251"/>
          </a:xfrm>
          <a:prstGeom prst="rect">
            <a:avLst/>
          </a:prstGeom>
          <a:ln w="12700">
            <a:miter lim="400000"/>
          </a:ln>
        </p:spPr>
        <p:txBody>
          <a:bodyPr wrap="none" lIns="91424" tIns="91424" rIns="91424" bIns="91424" anchor="ctr">
            <a:spAutoFit/>
          </a:bodyPr>
          <a:lstStyle>
            <a:lvl1pPr algn="r">
              <a:defRPr sz="1000">
                <a:solidFill>
                  <a:srgbClr val="000000"/>
                </a:solidFill>
                <a:latin typeface="Lato"/>
                <a:ea typeface="Lato"/>
                <a:cs typeface="Lato"/>
                <a:sym typeface="Lato"/>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Raleway"/>
          <a:ea typeface="Raleway"/>
          <a:cs typeface="Raleway"/>
          <a:sym typeface="Raleway"/>
        </a:defRPr>
      </a:lvl1pPr>
      <a:lvl2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Raleway"/>
          <a:ea typeface="Raleway"/>
          <a:cs typeface="Raleway"/>
          <a:sym typeface="Raleway"/>
        </a:defRPr>
      </a:lvl2pPr>
      <a:lvl3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Raleway"/>
          <a:ea typeface="Raleway"/>
          <a:cs typeface="Raleway"/>
          <a:sym typeface="Raleway"/>
        </a:defRPr>
      </a:lvl3pPr>
      <a:lvl4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Raleway"/>
          <a:ea typeface="Raleway"/>
          <a:cs typeface="Raleway"/>
          <a:sym typeface="Raleway"/>
        </a:defRPr>
      </a:lvl4pPr>
      <a:lvl5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Raleway"/>
          <a:ea typeface="Raleway"/>
          <a:cs typeface="Raleway"/>
          <a:sym typeface="Raleway"/>
        </a:defRPr>
      </a:lvl5pPr>
      <a:lvl6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Raleway"/>
          <a:ea typeface="Raleway"/>
          <a:cs typeface="Raleway"/>
          <a:sym typeface="Raleway"/>
        </a:defRPr>
      </a:lvl6pPr>
      <a:lvl7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Raleway"/>
          <a:ea typeface="Raleway"/>
          <a:cs typeface="Raleway"/>
          <a:sym typeface="Raleway"/>
        </a:defRPr>
      </a:lvl7pPr>
      <a:lvl8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Raleway"/>
          <a:ea typeface="Raleway"/>
          <a:cs typeface="Raleway"/>
          <a:sym typeface="Raleway"/>
        </a:defRPr>
      </a:lvl8pPr>
      <a:lvl9pPr marL="0" marR="0" indent="0" algn="l" defTabSz="914400" rtl="0" latinLnBrk="0">
        <a:lnSpc>
          <a:spcPct val="100000"/>
        </a:lnSpc>
        <a:spcBef>
          <a:spcPts val="0"/>
        </a:spcBef>
        <a:spcAft>
          <a:spcPts val="0"/>
        </a:spcAft>
        <a:buClrTx/>
        <a:buSzTx/>
        <a:buFontTx/>
        <a:buNone/>
        <a:tabLst/>
        <a:defRPr b="1" baseline="0" cap="none" i="0" spc="0" strike="noStrike" sz="3000" u="none">
          <a:ln>
            <a:noFill/>
          </a:ln>
          <a:solidFill>
            <a:srgbClr val="000000"/>
          </a:solidFill>
          <a:uFillTx/>
          <a:latin typeface="Raleway"/>
          <a:ea typeface="Raleway"/>
          <a:cs typeface="Raleway"/>
          <a:sym typeface="Raleway"/>
        </a:defRPr>
      </a:lvl9pPr>
    </p:titleStyle>
    <p:bodyStyle>
      <a:lvl1pPr marL="457200" marR="0" indent="-342900"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Lato"/>
          <a:ea typeface="Lato"/>
          <a:cs typeface="Lato"/>
          <a:sym typeface="Lato"/>
        </a:defRPr>
      </a:lvl1pPr>
      <a:lvl2pPr marL="10051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Lato"/>
          <a:ea typeface="Lato"/>
          <a:cs typeface="Lato"/>
          <a:sym typeface="Lato"/>
        </a:defRPr>
      </a:lvl2pPr>
      <a:lvl3pPr marL="14623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Lato"/>
          <a:ea typeface="Lato"/>
          <a:cs typeface="Lato"/>
          <a:sym typeface="Lato"/>
        </a:defRPr>
      </a:lvl3pPr>
      <a:lvl4pPr marL="19195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Lato"/>
          <a:ea typeface="Lato"/>
          <a:cs typeface="Lato"/>
          <a:sym typeface="Lato"/>
        </a:defRPr>
      </a:lvl4pPr>
      <a:lvl5pPr marL="23767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Lato"/>
          <a:ea typeface="Lato"/>
          <a:cs typeface="Lato"/>
          <a:sym typeface="Lato"/>
        </a:defRPr>
      </a:lvl5pPr>
      <a:lvl6pPr marL="28339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Lato"/>
          <a:ea typeface="Lato"/>
          <a:cs typeface="Lato"/>
          <a:sym typeface="Lato"/>
        </a:defRPr>
      </a:lvl6pPr>
      <a:lvl7pPr marL="32911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Lato"/>
          <a:ea typeface="Lato"/>
          <a:cs typeface="Lato"/>
          <a:sym typeface="Lato"/>
        </a:defRPr>
      </a:lvl7pPr>
      <a:lvl8pPr marL="37483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Lato"/>
          <a:ea typeface="Lato"/>
          <a:cs typeface="Lato"/>
          <a:sym typeface="Lato"/>
        </a:defRPr>
      </a:lvl8pPr>
      <a:lvl9pPr marL="4205514" marR="0" indent="-408214" algn="l" defTabSz="914400" rtl="0" latinLnBrk="0">
        <a:lnSpc>
          <a:spcPct val="115000"/>
        </a:lnSpc>
        <a:spcBef>
          <a:spcPts val="0"/>
        </a:spcBef>
        <a:spcAft>
          <a:spcPts val="0"/>
        </a:spcAft>
        <a:buClr>
          <a:srgbClr val="000000"/>
        </a:buClr>
        <a:buSzPts val="1800"/>
        <a:buFont typeface="Helvetica"/>
        <a:buChar char="■"/>
        <a:tabLst/>
        <a:defRPr b="0" baseline="0" cap="none" i="0" spc="0" strike="noStrike" sz="1800" u="none">
          <a:ln>
            <a:noFill/>
          </a:ln>
          <a:solidFill>
            <a:srgbClr val="000000"/>
          </a:solidFill>
          <a:uFillTx/>
          <a:latin typeface="Lato"/>
          <a:ea typeface="Lato"/>
          <a:cs typeface="Lato"/>
          <a:sym typeface="Lato"/>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9.jpeg"/><Relationship Id="rId4"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www.mentalhealth.org.uk/sites/default/files/fundamental_facts_2007.pdf"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www.time-to-change.org.uk/personal-stories"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ctrTitle"/>
          </p:nvPr>
        </p:nvSpPr>
        <p:spPr>
          <a:xfrm>
            <a:off x="2371725" y="630224"/>
            <a:ext cx="6331500" cy="1542002"/>
          </a:xfrm>
          <a:prstGeom prst="rect">
            <a:avLst/>
          </a:prstGeom>
        </p:spPr>
        <p:txBody>
          <a:bodyPr/>
          <a:lstStyle/>
          <a:p>
            <a:pPr defTabSz="886968">
              <a:defRPr sz="4656">
                <a:solidFill>
                  <a:srgbClr val="548235"/>
                </a:solidFill>
              </a:defRPr>
            </a:pPr>
            <a:r>
              <a:t>MEN</a:t>
            </a:r>
            <a:r>
              <a:rPr>
                <a:solidFill>
                  <a:srgbClr val="29B301"/>
                </a:solidFill>
              </a:rPr>
              <a:t>tal Health Heroes</a:t>
            </a:r>
          </a:p>
        </p:txBody>
      </p:sp>
      <p:sp>
        <p:nvSpPr>
          <p:cNvPr id="128" name="Shape 128"/>
          <p:cNvSpPr/>
          <p:nvPr>
            <p:ph type="subTitle" sz="quarter" idx="1"/>
          </p:nvPr>
        </p:nvSpPr>
        <p:spPr>
          <a:xfrm>
            <a:off x="199017" y="3458700"/>
            <a:ext cx="6331500" cy="1241701"/>
          </a:xfrm>
          <a:prstGeom prst="rect">
            <a:avLst/>
          </a:prstGeom>
        </p:spPr>
        <p:txBody>
          <a:bodyPr/>
          <a:lstStyle/>
          <a:p>
            <a:pPr marL="0" indent="0">
              <a:defRPr sz="2400">
                <a:solidFill>
                  <a:srgbClr val="29B301"/>
                </a:solidFill>
              </a:defRPr>
            </a:pPr>
            <a:r>
              <a:t>Presented by Group D - </a:t>
            </a:r>
          </a:p>
          <a:p>
            <a:pPr marL="0" indent="0">
              <a:defRPr sz="1400">
                <a:solidFill>
                  <a:srgbClr val="29B301"/>
                </a:solidFill>
              </a:defRPr>
            </a:pPr>
            <a:r>
              <a:t>Isobel Pemberton, Joe Hopwood, Jodie Mooney, Lucy Clark, Lucy da Silva, Liming Yang, Sophie Goschen </a:t>
            </a:r>
          </a:p>
        </p:txBody>
      </p:sp>
      <p:grpSp>
        <p:nvGrpSpPr>
          <p:cNvPr id="131" name="Group 131"/>
          <p:cNvGrpSpPr/>
          <p:nvPr/>
        </p:nvGrpSpPr>
        <p:grpSpPr>
          <a:xfrm>
            <a:off x="5683572" y="1633953"/>
            <a:ext cx="2596093" cy="2403721"/>
            <a:chOff x="0" y="0"/>
            <a:chExt cx="2596092" cy="2403719"/>
          </a:xfrm>
        </p:grpSpPr>
        <p:sp>
          <p:nvSpPr>
            <p:cNvPr id="129" name="Shape 129"/>
            <p:cNvSpPr/>
            <p:nvPr/>
          </p:nvSpPr>
          <p:spPr>
            <a:xfrm>
              <a:off x="-1" y="0"/>
              <a:ext cx="2596093" cy="2403720"/>
            </a:xfrm>
            <a:prstGeom prst="ellipse">
              <a:avLst/>
            </a:prstGeom>
            <a:solidFill>
              <a:srgbClr val="FFFFFF"/>
            </a:solidFill>
            <a:ln w="76200" cap="flat">
              <a:solidFill>
                <a:srgbClr val="548235"/>
              </a:solidFill>
              <a:prstDash val="solid"/>
              <a:round/>
            </a:ln>
            <a:effectLst/>
          </p:spPr>
          <p:txBody>
            <a:bodyPr wrap="square" lIns="45719" tIns="45719" rIns="45719" bIns="45719" numCol="1" anchor="ctr">
              <a:noAutofit/>
            </a:bodyPr>
            <a:lstStyle/>
            <a:p>
              <a:pPr>
                <a:defRPr>
                  <a:solidFill>
                    <a:srgbClr val="000000"/>
                  </a:solidFill>
                </a:defRPr>
              </a:pPr>
            </a:p>
          </p:txBody>
        </p:sp>
        <p:pic>
          <p:nvPicPr>
            <p:cNvPr id="130" name="image3.png"/>
            <p:cNvPicPr>
              <a:picLocks noChangeAspect="1"/>
            </p:cNvPicPr>
            <p:nvPr/>
          </p:nvPicPr>
          <p:blipFill>
            <a:blip r:embed="rId3">
              <a:extLst/>
            </a:blip>
            <a:stretch>
              <a:fillRect/>
            </a:stretch>
          </p:blipFill>
          <p:spPr>
            <a:xfrm>
              <a:off x="384580" y="385215"/>
              <a:ext cx="1813399" cy="1651951"/>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image4.jpg"/>
          <p:cNvPicPr>
            <a:picLocks noChangeAspect="1"/>
          </p:cNvPicPr>
          <p:nvPr/>
        </p:nvPicPr>
        <p:blipFill>
          <a:blip r:embed="rId3">
            <a:extLst/>
          </a:blip>
          <a:srcRect l="0" t="0" r="0" b="0"/>
          <a:stretch>
            <a:fillRect/>
          </a:stretch>
        </p:blipFill>
        <p:spPr>
          <a:xfrm>
            <a:off x="4830934" y="1350475"/>
            <a:ext cx="4235741" cy="2896225"/>
          </a:xfrm>
          <a:prstGeom prst="rect">
            <a:avLst/>
          </a:prstGeom>
          <a:ln w="12700">
            <a:miter lim="400000"/>
          </a:ln>
        </p:spPr>
      </p:pic>
      <p:sp>
        <p:nvSpPr>
          <p:cNvPr id="192" name="Shape 192"/>
          <p:cNvSpPr/>
          <p:nvPr/>
        </p:nvSpPr>
        <p:spPr>
          <a:xfrm>
            <a:off x="283000" y="297900"/>
            <a:ext cx="4547700" cy="4547700"/>
          </a:xfrm>
          <a:prstGeom prst="rect">
            <a:avLst/>
          </a:prstGeom>
          <a:solidFill>
            <a:srgbClr val="326816"/>
          </a:solidFill>
          <a:ln w="12700">
            <a:miter lim="400000"/>
          </a:ln>
        </p:spPr>
        <p:txBody>
          <a:bodyPr lIns="45719" rIns="45719" anchor="ctr"/>
          <a:lstStyle/>
          <a:p>
            <a:pPr>
              <a:defRPr>
                <a:solidFill>
                  <a:srgbClr val="000000"/>
                </a:solidFill>
              </a:defRPr>
            </a:pPr>
          </a:p>
        </p:txBody>
      </p:sp>
      <p:sp>
        <p:nvSpPr>
          <p:cNvPr id="193" name="Shape 193"/>
          <p:cNvSpPr/>
          <p:nvPr>
            <p:ph type="body" sz="half" idx="4294967295"/>
          </p:nvPr>
        </p:nvSpPr>
        <p:spPr>
          <a:xfrm>
            <a:off x="481299" y="529650"/>
            <a:ext cx="4151102" cy="4084200"/>
          </a:xfrm>
          <a:prstGeom prst="rect">
            <a:avLst/>
          </a:prstGeom>
        </p:spPr>
        <p:txBody>
          <a:bodyPr anchor="ctr">
            <a:normAutofit fontScale="100000" lnSpcReduction="0"/>
          </a:bodyPr>
          <a:lstStyle/>
          <a:p>
            <a:pPr marL="0" indent="0">
              <a:lnSpc>
                <a:spcPct val="100000"/>
              </a:lnSpc>
              <a:buSzTx/>
              <a:buNone/>
              <a:defRPr b="1" sz="2800" u="sng">
                <a:solidFill>
                  <a:srgbClr val="FFFFFF"/>
                </a:solidFill>
              </a:defRPr>
            </a:pPr>
            <a:r>
              <a:t>ONE-TO-ONE SESSIONS</a:t>
            </a:r>
          </a:p>
          <a:p>
            <a:pPr marL="0" indent="0">
              <a:lnSpc>
                <a:spcPct val="100000"/>
              </a:lnSpc>
              <a:spcBef>
                <a:spcPts val="1600"/>
              </a:spcBef>
              <a:buSzTx/>
              <a:buNone/>
              <a:defRPr>
                <a:solidFill>
                  <a:srgbClr val="F3F3F3"/>
                </a:solidFill>
              </a:defRPr>
            </a:pPr>
            <a:r>
              <a:t>Student led: held in a manner convenient and preferable to the student </a:t>
            </a:r>
          </a:p>
          <a:p>
            <a:pPr marL="0" indent="0">
              <a:lnSpc>
                <a:spcPct val="100000"/>
              </a:lnSpc>
              <a:spcBef>
                <a:spcPts val="1600"/>
              </a:spcBef>
              <a:buSzTx/>
              <a:buNone/>
              <a:defRPr>
                <a:solidFill>
                  <a:srgbClr val="F3F3F3"/>
                </a:solidFill>
              </a:defRPr>
            </a:pPr>
            <a:r>
              <a:t>Providing an optional and confidential service  in order to build trust and provide support</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 name="image1.png"/>
          <p:cNvPicPr>
            <a:picLocks noChangeAspect="1"/>
          </p:cNvPicPr>
          <p:nvPr/>
        </p:nvPicPr>
        <p:blipFill>
          <a:blip r:embed="rId3">
            <a:extLst/>
          </a:blip>
          <a:stretch>
            <a:fillRect/>
          </a:stretch>
        </p:blipFill>
        <p:spPr>
          <a:xfrm>
            <a:off x="154799" y="1047774"/>
            <a:ext cx="3616759" cy="4095726"/>
          </a:xfrm>
          <a:prstGeom prst="rect">
            <a:avLst/>
          </a:prstGeom>
          <a:ln w="12700">
            <a:miter lim="400000"/>
          </a:ln>
        </p:spPr>
      </p:pic>
      <p:pic>
        <p:nvPicPr>
          <p:cNvPr id="198" name="image10.png" descr="Piece of duct tape sticking a note to the slide"/>
          <p:cNvPicPr>
            <a:picLocks noChangeAspect="1"/>
          </p:cNvPicPr>
          <p:nvPr/>
        </p:nvPicPr>
        <p:blipFill>
          <a:blip r:embed="rId4">
            <a:extLst/>
          </a:blip>
          <a:srcRect l="9243" t="5926" r="2118" b="10011"/>
          <a:stretch>
            <a:fillRect/>
          </a:stretch>
        </p:blipFill>
        <p:spPr>
          <a:xfrm rot="154828">
            <a:off x="958375" y="887126"/>
            <a:ext cx="2072000" cy="736050"/>
          </a:xfrm>
          <a:prstGeom prst="rect">
            <a:avLst/>
          </a:prstGeom>
          <a:ln w="12700">
            <a:miter lim="400000"/>
          </a:ln>
        </p:spPr>
      </p:pic>
      <p:sp>
        <p:nvSpPr>
          <p:cNvPr id="199" name="Shape 199"/>
          <p:cNvSpPr/>
          <p:nvPr/>
        </p:nvSpPr>
        <p:spPr>
          <a:xfrm>
            <a:off x="2773349" y="211447"/>
            <a:ext cx="3432902" cy="55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defRPr b="1" sz="2400">
                <a:solidFill>
                  <a:srgbClr val="000000"/>
                </a:solidFill>
                <a:latin typeface="Raleway"/>
                <a:ea typeface="Raleway"/>
                <a:cs typeface="Raleway"/>
                <a:sym typeface="Raleway"/>
              </a:defRPr>
            </a:lvl1pPr>
          </a:lstStyle>
          <a:p>
            <a:pPr/>
            <a:r>
              <a:t>Why Peer Mentoring?</a:t>
            </a:r>
          </a:p>
        </p:txBody>
      </p:sp>
      <p:sp>
        <p:nvSpPr>
          <p:cNvPr id="200" name="Shape 200"/>
          <p:cNvSpPr/>
          <p:nvPr>
            <p:ph type="body" sz="half" idx="4294967295"/>
          </p:nvPr>
        </p:nvSpPr>
        <p:spPr>
          <a:xfrm>
            <a:off x="277924" y="1342179"/>
            <a:ext cx="3432902" cy="3327901"/>
          </a:xfrm>
          <a:prstGeom prst="rect">
            <a:avLst/>
          </a:prstGeom>
        </p:spPr>
        <p:txBody>
          <a:bodyPr>
            <a:normAutofit fontScale="100000" lnSpcReduction="0"/>
          </a:bodyPr>
          <a:lstStyle/>
          <a:p>
            <a:pPr marL="0" indent="0">
              <a:buSzTx/>
              <a:buNone/>
            </a:pPr>
            <a:endParaRPr sz="1200">
              <a:latin typeface="Raleway"/>
              <a:ea typeface="Raleway"/>
              <a:cs typeface="Raleway"/>
              <a:sym typeface="Raleway"/>
            </a:endParaRPr>
          </a:p>
          <a:p>
            <a:pPr indent="-317500">
              <a:spcBef>
                <a:spcPts val="1600"/>
              </a:spcBef>
              <a:buClr>
                <a:srgbClr val="F46524"/>
              </a:buClr>
              <a:buSzPts val="1400"/>
              <a:buChar char="➔"/>
              <a:defRPr b="1" sz="1400">
                <a:solidFill>
                  <a:srgbClr val="29B301"/>
                </a:solidFill>
                <a:latin typeface="Raleway"/>
                <a:ea typeface="Raleway"/>
                <a:cs typeface="Raleway"/>
                <a:sym typeface="Raleway"/>
              </a:defRPr>
            </a:pPr>
            <a:r>
              <a:t>Research Review by the Department of Education found that young people were more likely to respond positively to peer mentoring and support </a:t>
            </a:r>
            <a:br/>
            <a:endParaRPr sz="1200"/>
          </a:p>
          <a:p>
            <a:pPr marL="0" indent="0">
              <a:spcBef>
                <a:spcPts val="1000"/>
              </a:spcBef>
              <a:buSzTx/>
              <a:buNone/>
              <a:defRPr sz="1200">
                <a:latin typeface="Raleway"/>
                <a:ea typeface="Raleway"/>
                <a:cs typeface="Raleway"/>
                <a:sym typeface="Raleway"/>
              </a:defRPr>
            </a:pPr>
            <a:r>
              <a:t>Nick Coleman, Wendy Sykes and Carola Groom, March 2017. </a:t>
            </a:r>
          </a:p>
          <a:p>
            <a:pPr marL="0" indent="0">
              <a:spcBef>
                <a:spcPts val="1000"/>
              </a:spcBef>
              <a:buSzTx/>
              <a:buNone/>
              <a:defRPr sz="1200">
                <a:latin typeface="Raleway"/>
                <a:ea typeface="Raleway"/>
                <a:cs typeface="Raleway"/>
                <a:sym typeface="Raleway"/>
              </a:defRPr>
            </a:pPr>
            <a:r>
              <a:t>Independent Social Research</a:t>
            </a:r>
          </a:p>
        </p:txBody>
      </p:sp>
      <p:pic>
        <p:nvPicPr>
          <p:cNvPr id="201" name="image1.png"/>
          <p:cNvPicPr>
            <a:picLocks noChangeAspect="1"/>
          </p:cNvPicPr>
          <p:nvPr/>
        </p:nvPicPr>
        <p:blipFill>
          <a:blip r:embed="rId3">
            <a:extLst/>
          </a:blip>
          <a:stretch>
            <a:fillRect/>
          </a:stretch>
        </p:blipFill>
        <p:spPr>
          <a:xfrm>
            <a:off x="4875274" y="1047774"/>
            <a:ext cx="3616759" cy="4095726"/>
          </a:xfrm>
          <a:prstGeom prst="rect">
            <a:avLst/>
          </a:prstGeom>
          <a:ln w="12700">
            <a:miter lim="400000"/>
          </a:ln>
        </p:spPr>
      </p:pic>
      <p:pic>
        <p:nvPicPr>
          <p:cNvPr id="202" name="image10.png" descr="Piece of duct tape sticking a note to the slide"/>
          <p:cNvPicPr>
            <a:picLocks noChangeAspect="1"/>
          </p:cNvPicPr>
          <p:nvPr/>
        </p:nvPicPr>
        <p:blipFill>
          <a:blip r:embed="rId4">
            <a:extLst/>
          </a:blip>
          <a:srcRect l="9243" t="5926" r="2118" b="10011"/>
          <a:stretch>
            <a:fillRect/>
          </a:stretch>
        </p:blipFill>
        <p:spPr>
          <a:xfrm rot="154828">
            <a:off x="5647650" y="808876"/>
            <a:ext cx="2072000" cy="736050"/>
          </a:xfrm>
          <a:prstGeom prst="rect">
            <a:avLst/>
          </a:prstGeom>
          <a:ln w="12700">
            <a:miter lim="400000"/>
          </a:ln>
        </p:spPr>
      </p:pic>
      <p:sp>
        <p:nvSpPr>
          <p:cNvPr id="203" name="Shape 203"/>
          <p:cNvSpPr/>
          <p:nvPr/>
        </p:nvSpPr>
        <p:spPr>
          <a:xfrm>
            <a:off x="4967199" y="1431693"/>
            <a:ext cx="3432902" cy="238058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lnSpc>
                <a:spcPct val="115000"/>
              </a:lnSpc>
              <a:defRPr sz="1800">
                <a:solidFill>
                  <a:srgbClr val="000000"/>
                </a:solidFill>
                <a:latin typeface="Lato"/>
                <a:ea typeface="Lato"/>
                <a:cs typeface="Lato"/>
                <a:sym typeface="Lato"/>
              </a:defRPr>
            </a:pPr>
            <a:endParaRPr sz="1200">
              <a:latin typeface="Raleway"/>
              <a:ea typeface="Raleway"/>
              <a:cs typeface="Raleway"/>
              <a:sym typeface="Raleway"/>
            </a:endParaRPr>
          </a:p>
          <a:p>
            <a:pPr marL="457200" indent="-317500">
              <a:lnSpc>
                <a:spcPct val="115000"/>
              </a:lnSpc>
              <a:spcBef>
                <a:spcPts val="1600"/>
              </a:spcBef>
              <a:buClr>
                <a:srgbClr val="F46524"/>
              </a:buClr>
              <a:buSzPts val="1400"/>
              <a:buFont typeface="Helvetica"/>
              <a:buChar char="➔"/>
              <a:defRPr b="1">
                <a:solidFill>
                  <a:srgbClr val="29B301"/>
                </a:solidFill>
                <a:latin typeface="Raleway"/>
                <a:ea typeface="Raleway"/>
                <a:cs typeface="Raleway"/>
                <a:sym typeface="Raleway"/>
              </a:defRPr>
            </a:pPr>
            <a:r>
              <a:t>49% of teenage boys do not feel comfortable talking about mental health to their dads</a:t>
            </a:r>
            <a:br/>
            <a:endParaRPr sz="1200">
              <a:solidFill>
                <a:srgbClr val="000000"/>
              </a:solidFill>
            </a:endParaRPr>
          </a:p>
          <a:p>
            <a:pPr>
              <a:lnSpc>
                <a:spcPct val="115000"/>
              </a:lnSpc>
              <a:spcBef>
                <a:spcPts val="1000"/>
              </a:spcBef>
              <a:defRPr sz="1200">
                <a:solidFill>
                  <a:srgbClr val="000000"/>
                </a:solidFill>
                <a:latin typeface="Raleway"/>
                <a:ea typeface="Raleway"/>
                <a:cs typeface="Raleway"/>
                <a:sym typeface="Raleway"/>
              </a:defRPr>
            </a:pPr>
            <a:r>
              <a:t>Time to Change (2016)</a:t>
            </a:r>
          </a:p>
          <a:p>
            <a:pPr>
              <a:lnSpc>
                <a:spcPct val="115000"/>
              </a:lnSpc>
              <a:spcBef>
                <a:spcPts val="1000"/>
              </a:spcBef>
              <a:defRPr sz="1200">
                <a:solidFill>
                  <a:srgbClr val="000000"/>
                </a:solidFill>
                <a:latin typeface="Raleway"/>
                <a:ea typeface="Raleway"/>
                <a:cs typeface="Raleway"/>
                <a:sym typeface="Raleway"/>
              </a:defRPr>
            </a:pPr>
            <a:r>
              <a:t>Mentoring allows them to talk to someone they will feel comfortable with</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xfrm>
            <a:off x="165324" y="0"/>
            <a:ext cx="8631602" cy="3835500"/>
          </a:xfrm>
          <a:prstGeom prst="rect">
            <a:avLst/>
          </a:prstGeom>
        </p:spPr>
        <p:txBody>
          <a:bodyPr anchor="t"/>
          <a:lstStyle>
            <a:lvl1pPr>
              <a:defRPr>
                <a:solidFill>
                  <a:srgbClr val="000000"/>
                </a:solidFill>
              </a:defRPr>
            </a:lvl1pPr>
          </a:lstStyle>
          <a:p>
            <a:pPr/>
            <a:r>
              <a:t>How do we plan to safeguard students?</a:t>
            </a:r>
          </a:p>
        </p:txBody>
      </p:sp>
      <p:sp>
        <p:nvSpPr>
          <p:cNvPr id="208" name="Shape 208"/>
          <p:cNvSpPr/>
          <p:nvPr/>
        </p:nvSpPr>
        <p:spPr>
          <a:xfrm>
            <a:off x="72325" y="1557849"/>
            <a:ext cx="5759401" cy="335120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a:solidFill>
                  <a:srgbClr val="000000"/>
                </a:solidFill>
              </a:defRPr>
            </a:pPr>
          </a:p>
          <a:p>
            <a:pPr marL="457200" indent="-330200">
              <a:buClr>
                <a:srgbClr val="000000"/>
              </a:buClr>
              <a:buSzPts val="1600"/>
              <a:buFont typeface="Arial"/>
              <a:buChar char="●"/>
              <a:defRPr sz="1600">
                <a:solidFill>
                  <a:srgbClr val="29B301"/>
                </a:solidFill>
              </a:defRPr>
            </a:pPr>
            <a:r>
              <a:t>Consent forms</a:t>
            </a:r>
            <a:r>
              <a:rPr>
                <a:solidFill>
                  <a:srgbClr val="000000"/>
                </a:solidFill>
              </a:rPr>
              <a:t> will be given to parents</a:t>
            </a:r>
            <a:endParaRPr>
              <a:solidFill>
                <a:srgbClr val="000000"/>
              </a:solidFill>
            </a:endParaRPr>
          </a:p>
          <a:p>
            <a:pPr>
              <a:defRPr>
                <a:solidFill>
                  <a:srgbClr val="000000"/>
                </a:solidFill>
              </a:defRPr>
            </a:pPr>
            <a:endParaRPr sz="1600"/>
          </a:p>
          <a:p>
            <a:pPr marL="457200" indent="-330200">
              <a:buClr>
                <a:srgbClr val="000000"/>
              </a:buClr>
              <a:buSzPts val="1600"/>
              <a:buFont typeface="Arial"/>
              <a:buChar char="●"/>
              <a:defRPr sz="1600">
                <a:solidFill>
                  <a:srgbClr val="000000"/>
                </a:solidFill>
              </a:defRPr>
            </a:pPr>
            <a:r>
              <a:t>Volunteers will receive </a:t>
            </a:r>
            <a:r>
              <a:rPr>
                <a:solidFill>
                  <a:srgbClr val="29B301"/>
                </a:solidFill>
              </a:rPr>
              <a:t>training</a:t>
            </a:r>
            <a:r>
              <a:t> </a:t>
            </a:r>
          </a:p>
          <a:p>
            <a:pPr>
              <a:defRPr>
                <a:solidFill>
                  <a:srgbClr val="000000"/>
                </a:solidFill>
              </a:defRPr>
            </a:pPr>
            <a:endParaRPr sz="1600"/>
          </a:p>
          <a:p>
            <a:pPr marL="457200" indent="-330200">
              <a:buClr>
                <a:srgbClr val="000000"/>
              </a:buClr>
              <a:buSzPts val="1600"/>
              <a:buFont typeface="Arial"/>
              <a:buChar char="●"/>
              <a:defRPr sz="1600">
                <a:solidFill>
                  <a:srgbClr val="29B301"/>
                </a:solidFill>
              </a:defRPr>
            </a:pPr>
            <a:r>
              <a:t>One-to-one sessions</a:t>
            </a:r>
            <a:r>
              <a:rPr>
                <a:solidFill>
                  <a:srgbClr val="000000"/>
                </a:solidFill>
              </a:rPr>
              <a:t> will remain confidential unless the mentor has reason to believe their is a danger to themselves or someone else </a:t>
            </a:r>
            <a:endParaRPr>
              <a:solidFill>
                <a:srgbClr val="000000"/>
              </a:solidFill>
            </a:endParaRPr>
          </a:p>
          <a:p>
            <a:pPr>
              <a:defRPr>
                <a:solidFill>
                  <a:srgbClr val="000000"/>
                </a:solidFill>
              </a:defRPr>
            </a:pPr>
            <a:endParaRPr sz="1600"/>
          </a:p>
          <a:p>
            <a:pPr marL="457200" indent="-330200">
              <a:buClr>
                <a:srgbClr val="000000"/>
              </a:buClr>
              <a:buSzPts val="1600"/>
              <a:buFont typeface="Arial"/>
              <a:buChar char="●"/>
              <a:defRPr sz="1600">
                <a:solidFill>
                  <a:srgbClr val="29B301"/>
                </a:solidFill>
              </a:defRPr>
            </a:pPr>
            <a:r>
              <a:t>Teacher led session</a:t>
            </a:r>
            <a:r>
              <a:rPr>
                <a:solidFill>
                  <a:srgbClr val="000000"/>
                </a:solidFill>
              </a:rPr>
              <a:t> to introduce the topic before Mental Health Heroes session</a:t>
            </a:r>
            <a:endParaRPr>
              <a:solidFill>
                <a:srgbClr val="000000"/>
              </a:solidFill>
            </a:endParaRPr>
          </a:p>
          <a:p>
            <a:pPr>
              <a:defRPr>
                <a:solidFill>
                  <a:srgbClr val="000000"/>
                </a:solidFill>
              </a:defRPr>
            </a:pPr>
            <a:endParaRPr sz="1600"/>
          </a:p>
          <a:p>
            <a:pPr marL="457200" indent="-330200">
              <a:buClr>
                <a:srgbClr val="000000"/>
              </a:buClr>
              <a:buSzPts val="1600"/>
              <a:buFont typeface="Arial"/>
              <a:buChar char="●"/>
              <a:defRPr sz="1600">
                <a:solidFill>
                  <a:srgbClr val="29B301"/>
                </a:solidFill>
              </a:defRPr>
            </a:pPr>
            <a:r>
              <a:t>Run in conjunction with other agencies</a:t>
            </a:r>
            <a:r>
              <a:rPr>
                <a:solidFill>
                  <a:srgbClr val="000000"/>
                </a:solidFill>
              </a:rPr>
              <a:t> who can offer support immediately after</a:t>
            </a:r>
          </a:p>
        </p:txBody>
      </p:sp>
      <p:pic>
        <p:nvPicPr>
          <p:cNvPr id="209" name="image6.jpg" descr="Image result for Jo Weaver Plymouth"/>
          <p:cNvPicPr>
            <a:picLocks noChangeAspect="1"/>
          </p:cNvPicPr>
          <p:nvPr/>
        </p:nvPicPr>
        <p:blipFill>
          <a:blip r:embed="rId3">
            <a:extLst/>
          </a:blip>
          <a:stretch>
            <a:fillRect/>
          </a:stretch>
        </p:blipFill>
        <p:spPr>
          <a:xfrm>
            <a:off x="6875074" y="2364375"/>
            <a:ext cx="1611401" cy="2113927"/>
          </a:xfrm>
          <a:prstGeom prst="rect">
            <a:avLst/>
          </a:prstGeom>
          <a:ln w="12700">
            <a:miter lim="400000"/>
          </a:ln>
        </p:spPr>
      </p:pic>
      <p:grpSp>
        <p:nvGrpSpPr>
          <p:cNvPr id="212" name="Group 212"/>
          <p:cNvGrpSpPr/>
          <p:nvPr/>
        </p:nvGrpSpPr>
        <p:grpSpPr>
          <a:xfrm>
            <a:off x="6471775" y="0"/>
            <a:ext cx="2418001" cy="2314576"/>
            <a:chOff x="0" y="0"/>
            <a:chExt cx="2418000" cy="2314575"/>
          </a:xfrm>
        </p:grpSpPr>
        <p:sp>
          <p:nvSpPr>
            <p:cNvPr id="210" name="Shape 210"/>
            <p:cNvSpPr/>
            <p:nvPr/>
          </p:nvSpPr>
          <p:spPr>
            <a:xfrm>
              <a:off x="0" y="0"/>
              <a:ext cx="2418001" cy="2314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chemeClr val="accent2"/>
            </a:solidFill>
            <a:ln w="12700" cap="flat">
              <a:noFill/>
              <a:miter lim="400000"/>
            </a:ln>
            <a:effectLst/>
          </p:spPr>
          <p:txBody>
            <a:bodyPr wrap="square" lIns="45719" tIns="45719" rIns="45719" bIns="45719" numCol="1" anchor="ctr">
              <a:noAutofit/>
            </a:bodyPr>
            <a:lstStyle/>
            <a:p>
              <a:pPr>
                <a:defRPr b="1">
                  <a:solidFill>
                    <a:srgbClr val="FFFFFF"/>
                  </a:solidFill>
                </a:defRPr>
              </a:pPr>
            </a:p>
          </p:txBody>
        </p:sp>
        <p:sp>
          <p:nvSpPr>
            <p:cNvPr id="211" name="Shape 211"/>
            <p:cNvSpPr/>
            <p:nvPr/>
          </p:nvSpPr>
          <p:spPr>
            <a:xfrm>
              <a:off x="0" y="127383"/>
              <a:ext cx="2418001" cy="18026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b="1">
                  <a:solidFill>
                    <a:srgbClr val="FFFFFF"/>
                  </a:solidFill>
                </a:defRPr>
              </a:lvl1pPr>
            </a:lstStyle>
            <a:p>
              <a:pPr/>
              <a:r>
                <a:t>“Carefully consider how you would advertise/prepare the audience and key support during and after the event in case there are triggers for students/audience members.”</a:t>
              </a:r>
            </a:p>
          </p:txBody>
        </p:sp>
      </p:grpSp>
      <p:sp>
        <p:nvSpPr>
          <p:cNvPr id="213" name="Shape 213"/>
          <p:cNvSpPr/>
          <p:nvPr/>
        </p:nvSpPr>
        <p:spPr>
          <a:xfrm>
            <a:off x="6249775" y="4478299"/>
            <a:ext cx="2862001" cy="58343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a:solidFill>
                  <a:srgbClr val="000000"/>
                </a:solidFill>
              </a:defRPr>
            </a:pPr>
            <a:r>
              <a:t>Jo Weaver</a:t>
            </a:r>
            <a:r>
              <a:rPr b="0"/>
              <a:t> - Mental Health Lead at a school</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p:nvPr>
        </p:nvSpPr>
        <p:spPr>
          <a:xfrm>
            <a:off x="311699" y="352924"/>
            <a:ext cx="8520602" cy="639602"/>
          </a:xfrm>
          <a:prstGeom prst="rect">
            <a:avLst/>
          </a:prstGeom>
        </p:spPr>
        <p:txBody>
          <a:bodyPr/>
          <a:lstStyle>
            <a:lvl1pPr defTabSz="886968">
              <a:defRPr sz="2910">
                <a:solidFill>
                  <a:srgbClr val="757575"/>
                </a:solidFill>
              </a:defRPr>
            </a:lvl1pPr>
          </a:lstStyle>
          <a:p>
            <a:pPr/>
            <a:r>
              <a:t>Volunteer Training </a:t>
            </a:r>
          </a:p>
        </p:txBody>
      </p:sp>
      <p:graphicFrame>
        <p:nvGraphicFramePr>
          <p:cNvPr id="218" name="Table 218"/>
          <p:cNvGraphicFramePr/>
          <p:nvPr/>
        </p:nvGraphicFramePr>
        <p:xfrm>
          <a:off x="323099" y="2393974"/>
          <a:ext cx="8522701" cy="7191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10225"/>
                <a:gridCol w="710225"/>
                <a:gridCol w="710225"/>
                <a:gridCol w="1037600"/>
                <a:gridCol w="382850"/>
                <a:gridCol w="710225"/>
                <a:gridCol w="710225"/>
                <a:gridCol w="710225"/>
                <a:gridCol w="710225"/>
                <a:gridCol w="710225"/>
                <a:gridCol w="710225"/>
                <a:gridCol w="710225"/>
              </a:tblGrid>
              <a:tr h="719125">
                <a:tc gridSpan="4">
                  <a:txBody>
                    <a:bodyPr/>
                    <a:lstStyle/>
                    <a:p>
                      <a:pPr algn="ctr">
                        <a:defRPr sz="1800"/>
                      </a:pPr>
                      <a:r>
                        <a:rPr>
                          <a:solidFill>
                            <a:srgbClr val="FFFFFF"/>
                          </a:solidFill>
                          <a:sym typeface="Arial"/>
                        </a:rPr>
                        <a:t>     The training timeline...</a:t>
                      </a:r>
                    </a:p>
                  </a:txBody>
                  <a:tcPr marL="91425" marR="91425" marT="91425" marB="91425" anchor="ctr" anchorCtr="0" horzOverflow="overflow">
                    <a:lnL>
                      <a:solidFill>
                        <a:srgbClr val="9E9E9E">
                          <a:alpha val="0"/>
                        </a:srgbClr>
                      </a:solidFill>
                    </a:lnL>
                    <a:lnR>
                      <a:solidFill>
                        <a:srgbClr val="9E9E9E">
                          <a:alpha val="0"/>
                        </a:srgbClr>
                      </a:solidFill>
                    </a:lnR>
                    <a:lnT>
                      <a:solidFill>
                        <a:srgbClr val="9E9E9E">
                          <a:alpha val="0"/>
                        </a:srgbClr>
                      </a:solidFill>
                    </a:lnT>
                    <a:lnB>
                      <a:solidFill>
                        <a:srgbClr val="9E9E9E">
                          <a:alpha val="0"/>
                        </a:srgbClr>
                      </a:solidFill>
                    </a:lnB>
                    <a:solidFill>
                      <a:srgbClr val="29B301"/>
                    </a:solidFill>
                  </a:tcPr>
                </a:tc>
                <a:tc hMerge="1">
                  <a:tcPr/>
                </a:tc>
                <a:tc hMerge="1">
                  <a:tcPr/>
                </a:tc>
                <a:tc hMerge="1">
                  <a:tcPr/>
                </a:tc>
                <a:tc gridSpan="8">
                  <a:txBody>
                    <a:bodyPr/>
                    <a:lstStyle/>
                    <a:p>
                      <a:pPr algn="ctr">
                        <a:defRPr sz="1400">
                          <a:sym typeface="Arial"/>
                        </a:defRPr>
                      </a:pPr>
                    </a:p>
                  </a:txBody>
                  <a:tcPr marL="91425" marR="91425" marT="91425" marB="91425" anchor="ctr" anchorCtr="0" horzOverflow="overflow">
                    <a:lnL>
                      <a:solidFill>
                        <a:srgbClr val="9E9E9E">
                          <a:alpha val="0"/>
                        </a:srgbClr>
                      </a:solidFill>
                    </a:lnL>
                    <a:lnR>
                      <a:solidFill>
                        <a:srgbClr val="9E9E9E">
                          <a:alpha val="0"/>
                        </a:srgbClr>
                      </a:solidFill>
                    </a:lnR>
                    <a:lnT>
                      <a:solidFill>
                        <a:srgbClr val="9E9E9E">
                          <a:alpha val="0"/>
                        </a:srgbClr>
                      </a:solidFill>
                    </a:lnT>
                    <a:lnB>
                      <a:solidFill>
                        <a:srgbClr val="9E9E9E">
                          <a:alpha val="0"/>
                        </a:srgbClr>
                      </a:solidFill>
                    </a:lnB>
                    <a:solidFill>
                      <a:srgbClr val="29B301"/>
                    </a:solidFill>
                  </a:tcPr>
                </a:tc>
                <a:tc hMerge="1">
                  <a:tcPr/>
                </a:tc>
                <a:tc hMerge="1">
                  <a:tcPr/>
                </a:tc>
                <a:tc hMerge="1">
                  <a:tcPr/>
                </a:tc>
                <a:tc hMerge="1">
                  <a:tcPr/>
                </a:tc>
                <a:tc hMerge="1">
                  <a:tcPr/>
                </a:tc>
                <a:tc hMerge="1">
                  <a:tcPr/>
                </a:tc>
                <a:tc hMerge="1">
                  <a:tcPr/>
                </a:tc>
              </a:tr>
            </a:tbl>
          </a:graphicData>
        </a:graphic>
      </p:graphicFrame>
      <p:sp>
        <p:nvSpPr>
          <p:cNvPr id="219" name="Shape 219"/>
          <p:cNvSpPr/>
          <p:nvPr/>
        </p:nvSpPr>
        <p:spPr>
          <a:xfrm flipV="1">
            <a:off x="571244" y="1456425"/>
            <a:ext cx="1" cy="937550"/>
          </a:xfrm>
          <a:prstGeom prst="line">
            <a:avLst/>
          </a:prstGeom>
          <a:ln>
            <a:solidFill>
              <a:srgbClr val="000000"/>
            </a:solidFill>
            <a:tailEnd type="oval"/>
          </a:ln>
        </p:spPr>
        <p:txBody>
          <a:bodyPr lIns="45719" rIns="45719"/>
          <a:lstStyle/>
          <a:p>
            <a:pPr/>
          </a:p>
        </p:txBody>
      </p:sp>
      <p:sp>
        <p:nvSpPr>
          <p:cNvPr id="220" name="Shape 220"/>
          <p:cNvSpPr/>
          <p:nvPr/>
        </p:nvSpPr>
        <p:spPr>
          <a:xfrm>
            <a:off x="627424" y="993600"/>
            <a:ext cx="2353201" cy="741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lvl1pPr>
              <a:defRPr b="1" sz="1800">
                <a:latin typeface="Raleway"/>
                <a:ea typeface="Raleway"/>
                <a:cs typeface="Raleway"/>
                <a:sym typeface="Raleway"/>
              </a:defRPr>
            </a:lvl1pPr>
          </a:lstStyle>
          <a:p>
            <a:pPr/>
            <a:r>
              <a:t>Initial Consultation with Volunteers </a:t>
            </a:r>
          </a:p>
        </p:txBody>
      </p:sp>
      <p:sp>
        <p:nvSpPr>
          <p:cNvPr id="221" name="Shape 221"/>
          <p:cNvSpPr/>
          <p:nvPr>
            <p:ph type="body" sz="quarter" idx="4294967295"/>
          </p:nvPr>
        </p:nvSpPr>
        <p:spPr>
          <a:xfrm>
            <a:off x="646174" y="1168375"/>
            <a:ext cx="2315702" cy="578701"/>
          </a:xfrm>
          <a:prstGeom prst="rect">
            <a:avLst/>
          </a:prstGeom>
        </p:spPr>
        <p:txBody>
          <a:bodyPr>
            <a:normAutofit fontScale="100000" lnSpcReduction="0"/>
          </a:bodyPr>
          <a:lstStyle/>
          <a:p>
            <a:pPr marL="0" indent="0" defTabSz="548640">
              <a:buSzTx/>
              <a:buNone/>
              <a:defRPr sz="1080"/>
            </a:pPr>
            <a:endParaRPr sz="840"/>
          </a:p>
          <a:p>
            <a:pPr marL="0" indent="0" defTabSz="548640">
              <a:spcBef>
                <a:spcPts val="900"/>
              </a:spcBef>
              <a:buSzTx/>
              <a:buNone/>
              <a:defRPr sz="840"/>
            </a:pPr>
            <a:r>
              <a:t>Week 1</a:t>
            </a:r>
          </a:p>
        </p:txBody>
      </p:sp>
      <p:sp>
        <p:nvSpPr>
          <p:cNvPr id="222" name="Shape 222"/>
          <p:cNvSpPr/>
          <p:nvPr/>
        </p:nvSpPr>
        <p:spPr>
          <a:xfrm>
            <a:off x="2453783" y="3633261"/>
            <a:ext cx="2315702" cy="462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lvl1pPr>
              <a:defRPr b="1" sz="1800">
                <a:latin typeface="Raleway"/>
                <a:ea typeface="Raleway"/>
                <a:cs typeface="Raleway"/>
                <a:sym typeface="Raleway"/>
              </a:defRPr>
            </a:lvl1pPr>
          </a:lstStyle>
          <a:p>
            <a:pPr/>
            <a:r>
              <a:t>DBS Check</a:t>
            </a:r>
          </a:p>
        </p:txBody>
      </p:sp>
      <p:sp>
        <p:nvSpPr>
          <p:cNvPr id="223" name="Shape 223"/>
          <p:cNvSpPr/>
          <p:nvPr/>
        </p:nvSpPr>
        <p:spPr>
          <a:xfrm>
            <a:off x="2513808" y="4060425"/>
            <a:ext cx="2315702"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nSpc>
                <a:spcPct val="115000"/>
              </a:lnSpc>
              <a:spcBef>
                <a:spcPts val="1600"/>
              </a:spcBef>
              <a:defRPr>
                <a:solidFill>
                  <a:srgbClr val="000000"/>
                </a:solidFill>
                <a:latin typeface="Lato"/>
                <a:ea typeface="Lato"/>
                <a:cs typeface="Lato"/>
                <a:sym typeface="Lato"/>
              </a:defRPr>
            </a:lvl1pPr>
          </a:lstStyle>
          <a:p>
            <a:pPr/>
            <a:r>
              <a:t>Week 2-5</a:t>
            </a:r>
          </a:p>
        </p:txBody>
      </p:sp>
      <p:sp>
        <p:nvSpPr>
          <p:cNvPr id="224" name="Shape 224"/>
          <p:cNvSpPr/>
          <p:nvPr/>
        </p:nvSpPr>
        <p:spPr>
          <a:xfrm>
            <a:off x="3951756" y="993611"/>
            <a:ext cx="2353201" cy="741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lvl1pPr>
              <a:defRPr b="1" sz="1800">
                <a:latin typeface="Raleway"/>
                <a:ea typeface="Raleway"/>
                <a:cs typeface="Raleway"/>
                <a:sym typeface="Raleway"/>
              </a:defRPr>
            </a:lvl1pPr>
          </a:lstStyle>
          <a:p>
            <a:pPr/>
            <a:r>
              <a:t>Mental Health First Aid Course</a:t>
            </a:r>
          </a:p>
        </p:txBody>
      </p:sp>
      <p:sp>
        <p:nvSpPr>
          <p:cNvPr id="225" name="Shape 225"/>
          <p:cNvSpPr/>
          <p:nvPr/>
        </p:nvSpPr>
        <p:spPr>
          <a:xfrm>
            <a:off x="3951749" y="1560475"/>
            <a:ext cx="2353201"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nSpc>
                <a:spcPct val="115000"/>
              </a:lnSpc>
              <a:spcBef>
                <a:spcPts val="1600"/>
              </a:spcBef>
              <a:defRPr>
                <a:solidFill>
                  <a:srgbClr val="000000"/>
                </a:solidFill>
                <a:latin typeface="Lato"/>
                <a:ea typeface="Lato"/>
                <a:cs typeface="Lato"/>
                <a:sym typeface="Lato"/>
              </a:defRPr>
            </a:lvl1pPr>
          </a:lstStyle>
          <a:p>
            <a:pPr/>
            <a:r>
              <a:t>Week 6</a:t>
            </a:r>
          </a:p>
        </p:txBody>
      </p:sp>
      <p:sp>
        <p:nvSpPr>
          <p:cNvPr id="226" name="Shape 226"/>
          <p:cNvSpPr/>
          <p:nvPr/>
        </p:nvSpPr>
        <p:spPr>
          <a:xfrm>
            <a:off x="6245121" y="3493561"/>
            <a:ext cx="2353201" cy="741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lvl1pPr>
              <a:defRPr b="1" sz="1800">
                <a:latin typeface="Raleway"/>
                <a:ea typeface="Raleway"/>
                <a:cs typeface="Raleway"/>
                <a:sym typeface="Raleway"/>
              </a:defRPr>
            </a:lvl1pPr>
          </a:lstStyle>
          <a:p>
            <a:pPr/>
            <a:r>
              <a:t>First Group Session</a:t>
            </a:r>
          </a:p>
        </p:txBody>
      </p:sp>
      <p:sp>
        <p:nvSpPr>
          <p:cNvPr id="227" name="Shape 227"/>
          <p:cNvSpPr/>
          <p:nvPr/>
        </p:nvSpPr>
        <p:spPr>
          <a:xfrm>
            <a:off x="6245125" y="3993750"/>
            <a:ext cx="2353200" cy="398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nSpc>
                <a:spcPct val="115000"/>
              </a:lnSpc>
              <a:spcBef>
                <a:spcPts val="1600"/>
              </a:spcBef>
              <a:defRPr>
                <a:solidFill>
                  <a:srgbClr val="000000"/>
                </a:solidFill>
                <a:latin typeface="Lato"/>
                <a:ea typeface="Lato"/>
                <a:cs typeface="Lato"/>
                <a:sym typeface="Lato"/>
              </a:defRPr>
            </a:lvl1pPr>
          </a:lstStyle>
          <a:p>
            <a:pPr/>
            <a:r>
              <a:t>Week 7+</a:t>
            </a:r>
          </a:p>
        </p:txBody>
      </p:sp>
      <p:sp>
        <p:nvSpPr>
          <p:cNvPr id="228" name="Shape 228"/>
          <p:cNvSpPr/>
          <p:nvPr/>
        </p:nvSpPr>
        <p:spPr>
          <a:xfrm>
            <a:off x="2387350" y="3113100"/>
            <a:ext cx="1" cy="810951"/>
          </a:xfrm>
          <a:prstGeom prst="line">
            <a:avLst/>
          </a:prstGeom>
          <a:ln>
            <a:solidFill>
              <a:srgbClr val="000000"/>
            </a:solidFill>
            <a:tailEnd type="oval"/>
          </a:ln>
        </p:spPr>
        <p:txBody>
          <a:bodyPr lIns="45719" rIns="45719"/>
          <a:lstStyle/>
          <a:p>
            <a:pPr/>
          </a:p>
        </p:txBody>
      </p:sp>
      <p:sp>
        <p:nvSpPr>
          <p:cNvPr id="229" name="Shape 229"/>
          <p:cNvSpPr/>
          <p:nvPr/>
        </p:nvSpPr>
        <p:spPr>
          <a:xfrm flipV="1">
            <a:off x="3851369" y="1456425"/>
            <a:ext cx="1" cy="937550"/>
          </a:xfrm>
          <a:prstGeom prst="line">
            <a:avLst/>
          </a:prstGeom>
          <a:ln>
            <a:solidFill>
              <a:srgbClr val="000000"/>
            </a:solidFill>
            <a:tailEnd type="oval"/>
          </a:ln>
        </p:spPr>
        <p:txBody>
          <a:bodyPr lIns="45719" rIns="45719"/>
          <a:lstStyle/>
          <a:p>
            <a:pPr/>
          </a:p>
        </p:txBody>
      </p:sp>
      <p:sp>
        <p:nvSpPr>
          <p:cNvPr id="230" name="Shape 230"/>
          <p:cNvSpPr/>
          <p:nvPr/>
        </p:nvSpPr>
        <p:spPr>
          <a:xfrm>
            <a:off x="6168925" y="3113100"/>
            <a:ext cx="1" cy="810951"/>
          </a:xfrm>
          <a:prstGeom prst="line">
            <a:avLst/>
          </a:prstGeom>
          <a:ln>
            <a:solidFill>
              <a:srgbClr val="000000"/>
            </a:solidFill>
            <a:tailEnd type="oval"/>
          </a:ln>
        </p:spPr>
        <p:txBody>
          <a:bodyPr lIns="45719" rIns="45719"/>
          <a:lstStyle/>
          <a:p>
            <a:pP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nvSpPr>
        <p:spPr>
          <a:xfrm>
            <a:off x="283000" y="297900"/>
            <a:ext cx="4008600" cy="4547700"/>
          </a:xfrm>
          <a:prstGeom prst="rect">
            <a:avLst/>
          </a:prstGeom>
          <a:solidFill>
            <a:srgbClr val="326816"/>
          </a:solidFill>
          <a:ln w="12700">
            <a:miter lim="400000"/>
          </a:ln>
        </p:spPr>
        <p:txBody>
          <a:bodyPr lIns="45719" rIns="45719" anchor="ctr"/>
          <a:lstStyle/>
          <a:p>
            <a:pPr>
              <a:defRPr>
                <a:solidFill>
                  <a:srgbClr val="000000"/>
                </a:solidFill>
              </a:defRPr>
            </a:pPr>
          </a:p>
        </p:txBody>
      </p:sp>
      <p:sp>
        <p:nvSpPr>
          <p:cNvPr id="235" name="Shape 235"/>
          <p:cNvSpPr/>
          <p:nvPr>
            <p:ph type="body" sz="half" idx="4294967295"/>
          </p:nvPr>
        </p:nvSpPr>
        <p:spPr>
          <a:xfrm>
            <a:off x="481299" y="529650"/>
            <a:ext cx="3720602" cy="4084200"/>
          </a:xfrm>
          <a:prstGeom prst="rect">
            <a:avLst/>
          </a:prstGeom>
        </p:spPr>
        <p:txBody>
          <a:bodyPr anchor="ctr">
            <a:normAutofit fontScale="100000" lnSpcReduction="0"/>
          </a:bodyPr>
          <a:lstStyle/>
          <a:p>
            <a:pPr marL="0" indent="0">
              <a:lnSpc>
                <a:spcPct val="100000"/>
              </a:lnSpc>
              <a:buSzTx/>
              <a:buNone/>
              <a:defRPr b="1" sz="2800">
                <a:solidFill>
                  <a:srgbClr val="FFFFFF"/>
                </a:solidFill>
              </a:defRPr>
            </a:pPr>
            <a:r>
              <a:t>THE POSTER</a:t>
            </a:r>
          </a:p>
          <a:p>
            <a:pPr>
              <a:lnSpc>
                <a:spcPct val="100000"/>
              </a:lnSpc>
              <a:spcBef>
                <a:spcPts val="1600"/>
              </a:spcBef>
              <a:buClr>
                <a:srgbClr val="FFFFFF"/>
              </a:buClr>
              <a:buChar char="-"/>
              <a:defRPr>
                <a:solidFill>
                  <a:srgbClr val="FFFFFF"/>
                </a:solidFill>
              </a:defRPr>
            </a:pPr>
            <a:r>
              <a:t>Targeted at potential users of the scheme</a:t>
            </a:r>
          </a:p>
          <a:p>
            <a:pPr marL="0" indent="0">
              <a:lnSpc>
                <a:spcPct val="100000"/>
              </a:lnSpc>
              <a:spcBef>
                <a:spcPts val="1600"/>
              </a:spcBef>
              <a:buSzTx/>
              <a:buNone/>
            </a:pPr>
            <a:endParaRPr>
              <a:solidFill>
                <a:srgbClr val="FFFFFF"/>
              </a:solidFill>
            </a:endParaRPr>
          </a:p>
          <a:p>
            <a:pPr>
              <a:lnSpc>
                <a:spcPct val="100000"/>
              </a:lnSpc>
              <a:spcBef>
                <a:spcPts val="1600"/>
              </a:spcBef>
              <a:buClr>
                <a:srgbClr val="FFFFFF"/>
              </a:buClr>
              <a:buChar char="-"/>
              <a:defRPr>
                <a:solidFill>
                  <a:srgbClr val="FFFFFF"/>
                </a:solidFill>
              </a:defRPr>
            </a:pPr>
            <a:r>
              <a:t>Inform the audience of details </a:t>
            </a:r>
          </a:p>
          <a:p>
            <a:pPr marL="0" indent="0">
              <a:lnSpc>
                <a:spcPct val="100000"/>
              </a:lnSpc>
              <a:spcBef>
                <a:spcPts val="1600"/>
              </a:spcBef>
              <a:buSzTx/>
              <a:buNone/>
            </a:pPr>
            <a:endParaRPr>
              <a:solidFill>
                <a:srgbClr val="FFFFFF"/>
              </a:solidFill>
            </a:endParaRPr>
          </a:p>
          <a:p>
            <a:pPr>
              <a:lnSpc>
                <a:spcPct val="100000"/>
              </a:lnSpc>
              <a:spcBef>
                <a:spcPts val="1600"/>
              </a:spcBef>
              <a:buClr>
                <a:srgbClr val="FFFFFF"/>
              </a:buClr>
              <a:buChar char="-"/>
              <a:defRPr>
                <a:solidFill>
                  <a:srgbClr val="FFFFFF"/>
                </a:solidFill>
              </a:defRPr>
            </a:pPr>
            <a:r>
              <a:t>Includes our rationale, what the scheme is and what it hope to achieve</a:t>
            </a:r>
          </a:p>
        </p:txBody>
      </p:sp>
      <p:pic>
        <p:nvPicPr>
          <p:cNvPr id="236" name="image8.png"/>
          <p:cNvPicPr>
            <a:picLocks noChangeAspect="1"/>
          </p:cNvPicPr>
          <p:nvPr/>
        </p:nvPicPr>
        <p:blipFill>
          <a:blip r:embed="rId3">
            <a:extLst/>
          </a:blip>
          <a:stretch>
            <a:fillRect/>
          </a:stretch>
        </p:blipFill>
        <p:spPr>
          <a:xfrm>
            <a:off x="4291600" y="714106"/>
            <a:ext cx="4840126" cy="3394370"/>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0" name="image1.png"/>
          <p:cNvPicPr>
            <a:picLocks noChangeAspect="1"/>
          </p:cNvPicPr>
          <p:nvPr/>
        </p:nvPicPr>
        <p:blipFill>
          <a:blip r:embed="rId3">
            <a:extLst/>
          </a:blip>
          <a:stretch>
            <a:fillRect/>
          </a:stretch>
        </p:blipFill>
        <p:spPr>
          <a:xfrm>
            <a:off x="896350" y="268650"/>
            <a:ext cx="7103724" cy="4818049"/>
          </a:xfrm>
          <a:prstGeom prst="rect">
            <a:avLst/>
          </a:prstGeom>
          <a:ln w="12700">
            <a:miter lim="400000"/>
          </a:ln>
        </p:spPr>
      </p:pic>
      <p:pic>
        <p:nvPicPr>
          <p:cNvPr id="241" name="image10.png" descr="Piece of duct tape sticking a note to the slide"/>
          <p:cNvPicPr>
            <a:picLocks noChangeAspect="1"/>
          </p:cNvPicPr>
          <p:nvPr/>
        </p:nvPicPr>
        <p:blipFill>
          <a:blip r:embed="rId4">
            <a:extLst/>
          </a:blip>
          <a:srcRect l="9243" t="5926" r="2118" b="10011"/>
          <a:stretch>
            <a:fillRect/>
          </a:stretch>
        </p:blipFill>
        <p:spPr>
          <a:xfrm rot="154828">
            <a:off x="3536000" y="147301"/>
            <a:ext cx="2072001" cy="736050"/>
          </a:xfrm>
          <a:prstGeom prst="rect">
            <a:avLst/>
          </a:prstGeom>
          <a:ln w="12700">
            <a:miter lim="400000"/>
          </a:ln>
        </p:spPr>
      </p:pic>
      <p:sp>
        <p:nvSpPr>
          <p:cNvPr id="242" name="Shape 242"/>
          <p:cNvSpPr/>
          <p:nvPr/>
        </p:nvSpPr>
        <p:spPr>
          <a:xfrm>
            <a:off x="2010499" y="809949"/>
            <a:ext cx="4791602" cy="640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defRPr b="1" sz="3000">
                <a:solidFill>
                  <a:srgbClr val="757575"/>
                </a:solidFill>
                <a:latin typeface="Raleway"/>
                <a:ea typeface="Raleway"/>
                <a:cs typeface="Raleway"/>
                <a:sym typeface="Raleway"/>
              </a:defRPr>
            </a:lvl1pPr>
          </a:lstStyle>
          <a:p>
            <a:pPr/>
            <a:r>
              <a:t>Our Train of Thought</a:t>
            </a:r>
          </a:p>
        </p:txBody>
      </p:sp>
      <p:pic>
        <p:nvPicPr>
          <p:cNvPr id="243" name="image7.png"/>
          <p:cNvPicPr>
            <a:picLocks noChangeAspect="1"/>
          </p:cNvPicPr>
          <p:nvPr/>
        </p:nvPicPr>
        <p:blipFill>
          <a:blip r:embed="rId5">
            <a:extLst/>
          </a:blip>
          <a:stretch>
            <a:fillRect/>
          </a:stretch>
        </p:blipFill>
        <p:spPr>
          <a:xfrm>
            <a:off x="1040024" y="1700325"/>
            <a:ext cx="6660576" cy="2706700"/>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p:nvPr>
        </p:nvSpPr>
        <p:spPr>
          <a:xfrm>
            <a:off x="322527" y="603741"/>
            <a:ext cx="6244202" cy="3835501"/>
          </a:xfrm>
          <a:prstGeom prst="rect">
            <a:avLst/>
          </a:prstGeom>
        </p:spPr>
        <p:txBody>
          <a:bodyPr anchor="t"/>
          <a:lstStyle>
            <a:lvl1pPr>
              <a:defRPr sz="4200">
                <a:solidFill>
                  <a:schemeClr val="accent5"/>
                </a:solidFill>
              </a:defRPr>
            </a:lvl1pPr>
          </a:lstStyle>
          <a:p>
            <a:pPr/>
            <a:r>
              <a:t>Our Journey</a:t>
            </a:r>
            <a:endParaRPr b="0" sz="2100"/>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p:nvPr>
        </p:nvSpPr>
        <p:spPr>
          <a:xfrm>
            <a:off x="256200" y="132475"/>
            <a:ext cx="4821000" cy="841800"/>
          </a:xfrm>
          <a:prstGeom prst="rect">
            <a:avLst/>
          </a:prstGeom>
        </p:spPr>
        <p:txBody>
          <a:bodyPr anchor="t"/>
          <a:lstStyle>
            <a:lvl1pPr defTabSz="905255">
              <a:defRPr sz="3564">
                <a:solidFill>
                  <a:srgbClr val="000000"/>
                </a:solidFill>
              </a:defRPr>
            </a:lvl1pPr>
          </a:lstStyle>
          <a:p>
            <a:pPr/>
            <a:r>
              <a:t>Making the Brain Box</a:t>
            </a:r>
          </a:p>
        </p:txBody>
      </p:sp>
      <p:pic>
        <p:nvPicPr>
          <p:cNvPr id="252" name="image15.jpg"/>
          <p:cNvPicPr>
            <a:picLocks noChangeAspect="1"/>
          </p:cNvPicPr>
          <p:nvPr/>
        </p:nvPicPr>
        <p:blipFill>
          <a:blip r:embed="rId3">
            <a:extLst/>
          </a:blip>
          <a:stretch>
            <a:fillRect/>
          </a:stretch>
        </p:blipFill>
        <p:spPr>
          <a:xfrm>
            <a:off x="534574" y="974275"/>
            <a:ext cx="1016428" cy="1806975"/>
          </a:xfrm>
          <a:prstGeom prst="rect">
            <a:avLst/>
          </a:prstGeom>
          <a:ln w="12700">
            <a:miter lim="400000"/>
          </a:ln>
        </p:spPr>
      </p:pic>
      <p:pic>
        <p:nvPicPr>
          <p:cNvPr id="253" name="image13.jpg"/>
          <p:cNvPicPr>
            <a:picLocks noChangeAspect="1"/>
          </p:cNvPicPr>
          <p:nvPr/>
        </p:nvPicPr>
        <p:blipFill>
          <a:blip r:embed="rId4">
            <a:extLst/>
          </a:blip>
          <a:stretch>
            <a:fillRect/>
          </a:stretch>
        </p:blipFill>
        <p:spPr>
          <a:xfrm>
            <a:off x="2741663" y="791925"/>
            <a:ext cx="831201" cy="1477700"/>
          </a:xfrm>
          <a:prstGeom prst="rect">
            <a:avLst/>
          </a:prstGeom>
          <a:ln w="12700">
            <a:miter lim="400000"/>
          </a:ln>
        </p:spPr>
      </p:pic>
      <p:sp>
        <p:nvSpPr>
          <p:cNvPr id="254" name="Shape 254"/>
          <p:cNvSpPr/>
          <p:nvPr/>
        </p:nvSpPr>
        <p:spPr>
          <a:xfrm rot="20315713">
            <a:off x="1470963" y="2012926"/>
            <a:ext cx="1303725" cy="2081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08" y="5400"/>
                </a:lnTo>
                <a:lnTo>
                  <a:pt x="108" y="16200"/>
                </a:lnTo>
                <a:lnTo>
                  <a:pt x="0" y="16200"/>
                </a:lnTo>
                <a:close/>
                <a:moveTo>
                  <a:pt x="216" y="5400"/>
                </a:moveTo>
                <a:lnTo>
                  <a:pt x="431" y="5400"/>
                </a:lnTo>
                <a:lnTo>
                  <a:pt x="431" y="16200"/>
                </a:lnTo>
                <a:lnTo>
                  <a:pt x="216" y="16200"/>
                </a:lnTo>
                <a:close/>
                <a:moveTo>
                  <a:pt x="539" y="5400"/>
                </a:moveTo>
                <a:lnTo>
                  <a:pt x="19875" y="5400"/>
                </a:lnTo>
                <a:lnTo>
                  <a:pt x="19875" y="0"/>
                </a:lnTo>
                <a:lnTo>
                  <a:pt x="21600" y="10800"/>
                </a:lnTo>
                <a:lnTo>
                  <a:pt x="19875" y="21600"/>
                </a:lnTo>
                <a:lnTo>
                  <a:pt x="19875" y="16200"/>
                </a:lnTo>
                <a:lnTo>
                  <a:pt x="539" y="16200"/>
                </a:lnTo>
                <a:close/>
              </a:path>
            </a:pathLst>
          </a:custGeom>
          <a:solidFill>
            <a:srgbClr val="00FF00"/>
          </a:solidFill>
          <a:ln>
            <a:solidFill>
              <a:srgbClr val="000000"/>
            </a:solidFill>
          </a:ln>
        </p:spPr>
        <p:txBody>
          <a:bodyPr lIns="45719" rIns="45719" anchor="ctr"/>
          <a:lstStyle/>
          <a:p>
            <a:pPr>
              <a:defRPr>
                <a:solidFill>
                  <a:srgbClr val="000000"/>
                </a:solidFill>
              </a:defRPr>
            </a:pPr>
          </a:p>
        </p:txBody>
      </p:sp>
      <p:pic>
        <p:nvPicPr>
          <p:cNvPr id="255" name="image12.jpg"/>
          <p:cNvPicPr>
            <a:picLocks noChangeAspect="1"/>
          </p:cNvPicPr>
          <p:nvPr/>
        </p:nvPicPr>
        <p:blipFill>
          <a:blip r:embed="rId5">
            <a:extLst/>
          </a:blip>
          <a:stretch>
            <a:fillRect/>
          </a:stretch>
        </p:blipFill>
        <p:spPr>
          <a:xfrm>
            <a:off x="5404649" y="132475"/>
            <a:ext cx="1016427" cy="1806966"/>
          </a:xfrm>
          <a:prstGeom prst="rect">
            <a:avLst/>
          </a:prstGeom>
          <a:ln w="12700">
            <a:miter lim="400000"/>
          </a:ln>
        </p:spPr>
      </p:pic>
      <p:sp>
        <p:nvSpPr>
          <p:cNvPr id="256" name="Shape 256"/>
          <p:cNvSpPr/>
          <p:nvPr/>
        </p:nvSpPr>
        <p:spPr>
          <a:xfrm rot="20925403">
            <a:off x="3628656" y="1292695"/>
            <a:ext cx="1720215" cy="3247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19561" y="5400"/>
                </a:lnTo>
                <a:lnTo>
                  <a:pt x="19561" y="0"/>
                </a:lnTo>
                <a:lnTo>
                  <a:pt x="21600" y="10800"/>
                </a:lnTo>
                <a:lnTo>
                  <a:pt x="19561" y="21600"/>
                </a:lnTo>
                <a:lnTo>
                  <a:pt x="19561" y="16200"/>
                </a:lnTo>
                <a:lnTo>
                  <a:pt x="0" y="16200"/>
                </a:lnTo>
                <a:lnTo>
                  <a:pt x="1019" y="10800"/>
                </a:lnTo>
                <a:close/>
              </a:path>
            </a:pathLst>
          </a:custGeom>
          <a:solidFill>
            <a:srgbClr val="00FF00"/>
          </a:solidFill>
          <a:ln>
            <a:solidFill>
              <a:srgbClr val="000000"/>
            </a:solidFill>
          </a:ln>
        </p:spPr>
        <p:txBody>
          <a:bodyPr lIns="45719" rIns="45719" anchor="ctr"/>
          <a:lstStyle/>
          <a:p>
            <a:pPr>
              <a:defRPr>
                <a:solidFill>
                  <a:srgbClr val="000000"/>
                </a:solidFill>
              </a:defRPr>
            </a:pPr>
          </a:p>
        </p:txBody>
      </p:sp>
      <p:sp>
        <p:nvSpPr>
          <p:cNvPr id="257" name="Shape 257"/>
          <p:cNvSpPr/>
          <p:nvPr/>
        </p:nvSpPr>
        <p:spPr>
          <a:xfrm rot="3958579">
            <a:off x="6484184" y="1219262"/>
            <a:ext cx="941014" cy="6230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12150"/>
                </a:lnTo>
                <a:cubicBezTo>
                  <a:pt x="0" y="6931"/>
                  <a:pt x="2801" y="2700"/>
                  <a:pt x="6256" y="2700"/>
                </a:cubicBezTo>
                <a:lnTo>
                  <a:pt x="18025" y="2700"/>
                </a:lnTo>
                <a:lnTo>
                  <a:pt x="18025" y="0"/>
                </a:lnTo>
                <a:lnTo>
                  <a:pt x="21600" y="5400"/>
                </a:lnTo>
                <a:lnTo>
                  <a:pt x="18025" y="10800"/>
                </a:lnTo>
                <a:lnTo>
                  <a:pt x="18025" y="8100"/>
                </a:lnTo>
                <a:lnTo>
                  <a:pt x="6256" y="8100"/>
                </a:lnTo>
                <a:cubicBezTo>
                  <a:pt x="4776" y="8100"/>
                  <a:pt x="3575" y="9913"/>
                  <a:pt x="3575" y="12150"/>
                </a:cubicBezTo>
                <a:lnTo>
                  <a:pt x="3575" y="21600"/>
                </a:lnTo>
                <a:close/>
              </a:path>
            </a:pathLst>
          </a:custGeom>
          <a:solidFill>
            <a:srgbClr val="00FF00"/>
          </a:solidFill>
          <a:ln>
            <a:solidFill>
              <a:srgbClr val="000000"/>
            </a:solidFill>
          </a:ln>
        </p:spPr>
        <p:txBody>
          <a:bodyPr lIns="45719" rIns="45719" anchor="ctr"/>
          <a:lstStyle/>
          <a:p>
            <a:pPr>
              <a:defRPr>
                <a:solidFill>
                  <a:srgbClr val="000000"/>
                </a:solidFill>
              </a:defRPr>
            </a:pPr>
          </a:p>
        </p:txBody>
      </p:sp>
      <p:pic>
        <p:nvPicPr>
          <p:cNvPr id="258" name="image14.jpg"/>
          <p:cNvPicPr>
            <a:picLocks noChangeAspect="1"/>
          </p:cNvPicPr>
          <p:nvPr/>
        </p:nvPicPr>
        <p:blipFill>
          <a:blip r:embed="rId6">
            <a:extLst/>
          </a:blip>
          <a:stretch>
            <a:fillRect/>
          </a:stretch>
        </p:blipFill>
        <p:spPr>
          <a:xfrm>
            <a:off x="7380344" y="1460168"/>
            <a:ext cx="1408202" cy="2503484"/>
          </a:xfrm>
          <a:prstGeom prst="rect">
            <a:avLst/>
          </a:prstGeom>
          <a:ln w="12700">
            <a:miter lim="400000"/>
          </a:ln>
        </p:spPr>
      </p:pic>
      <p:pic>
        <p:nvPicPr>
          <p:cNvPr id="259" name="image11.jpg"/>
          <p:cNvPicPr>
            <a:picLocks noChangeAspect="1"/>
          </p:cNvPicPr>
          <p:nvPr/>
        </p:nvPicPr>
        <p:blipFill>
          <a:blip r:embed="rId7">
            <a:extLst/>
          </a:blip>
          <a:stretch>
            <a:fillRect/>
          </a:stretch>
        </p:blipFill>
        <p:spPr>
          <a:xfrm>
            <a:off x="4052975" y="2217024"/>
            <a:ext cx="1578302" cy="2805899"/>
          </a:xfrm>
          <a:prstGeom prst="rect">
            <a:avLst/>
          </a:prstGeom>
          <a:ln w="12700">
            <a:miter lim="400000"/>
          </a:ln>
        </p:spPr>
      </p:pic>
      <p:sp>
        <p:nvSpPr>
          <p:cNvPr id="260" name="Shape 260"/>
          <p:cNvSpPr/>
          <p:nvPr/>
        </p:nvSpPr>
        <p:spPr>
          <a:xfrm>
            <a:off x="5716663" y="3306574"/>
            <a:ext cx="1578301" cy="841801"/>
          </a:xfrm>
          <a:prstGeom prst="leftArrow">
            <a:avLst>
              <a:gd name="adj1" fmla="val 50000"/>
              <a:gd name="adj2" fmla="val 50000"/>
            </a:avLst>
          </a:prstGeom>
          <a:solidFill>
            <a:srgbClr val="00FF00"/>
          </a:solidFill>
          <a:ln>
            <a:solidFill>
              <a:srgbClr val="000000"/>
            </a:solidFill>
          </a:ln>
        </p:spPr>
        <p:txBody>
          <a:bodyPr lIns="45719" rIns="45719" anchor="ctr"/>
          <a:lstStyle/>
          <a:p>
            <a:pPr>
              <a:defRPr>
                <a:solidFill>
                  <a:srgbClr val="000000"/>
                </a:solidFill>
              </a:defRPr>
            </a:pP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nvSpPr>
        <p:spPr>
          <a:xfrm>
            <a:off x="1857000" y="1599262"/>
            <a:ext cx="5661901" cy="1097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p>
            <a:pPr>
              <a:defRPr b="1" sz="6000">
                <a:solidFill>
                  <a:srgbClr val="757575"/>
                </a:solidFill>
                <a:latin typeface="Raleway"/>
                <a:ea typeface="Raleway"/>
                <a:cs typeface="Raleway"/>
                <a:sym typeface="Raleway"/>
              </a:defRPr>
            </a:pPr>
            <a:r>
              <a:t> </a:t>
            </a:r>
            <a:r>
              <a:rPr sz="4800">
                <a:solidFill>
                  <a:srgbClr val="434343"/>
                </a:solidFill>
              </a:rPr>
              <a:t>Any questions?</a:t>
            </a:r>
          </a:p>
        </p:txBody>
      </p:sp>
      <p:sp>
        <p:nvSpPr>
          <p:cNvPr id="265" name="Shape 265"/>
          <p:cNvSpPr/>
          <p:nvPr/>
        </p:nvSpPr>
        <p:spPr>
          <a:xfrm>
            <a:off x="906600" y="468950"/>
            <a:ext cx="7562699" cy="919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defRPr b="1" sz="4800">
                <a:solidFill>
                  <a:srgbClr val="000000"/>
                </a:solidFill>
                <a:latin typeface="Raleway"/>
                <a:ea typeface="Raleway"/>
                <a:cs typeface="Raleway"/>
                <a:sym typeface="Raleway"/>
              </a:defRPr>
            </a:lvl1pPr>
          </a:lstStyle>
          <a:p>
            <a:pPr/>
            <a:r>
              <a:t>Thank you for Listening!</a:t>
            </a:r>
          </a:p>
        </p:txBody>
      </p:sp>
      <p:pic>
        <p:nvPicPr>
          <p:cNvPr id="266" name="image9.jpg" descr="See the source image"/>
          <p:cNvPicPr>
            <a:picLocks noChangeAspect="1"/>
          </p:cNvPicPr>
          <p:nvPr/>
        </p:nvPicPr>
        <p:blipFill>
          <a:blip r:embed="rId3">
            <a:extLst/>
          </a:blip>
          <a:stretch>
            <a:fillRect/>
          </a:stretch>
        </p:blipFill>
        <p:spPr>
          <a:xfrm>
            <a:off x="267280" y="3038655"/>
            <a:ext cx="2011956" cy="1888227"/>
          </a:xfrm>
          <a:prstGeom prst="rect">
            <a:avLst/>
          </a:prstGeom>
          <a:ln w="12700">
            <a:miter lim="400000"/>
          </a:ln>
        </p:spPr>
      </p:pic>
      <p:grpSp>
        <p:nvGrpSpPr>
          <p:cNvPr id="269" name="Group 269"/>
          <p:cNvGrpSpPr/>
          <p:nvPr/>
        </p:nvGrpSpPr>
        <p:grpSpPr>
          <a:xfrm>
            <a:off x="6819296" y="2878470"/>
            <a:ext cx="2249233" cy="2129719"/>
            <a:chOff x="0" y="0"/>
            <a:chExt cx="2249231" cy="2129718"/>
          </a:xfrm>
        </p:grpSpPr>
        <p:sp>
          <p:nvSpPr>
            <p:cNvPr id="267" name="Shape 267"/>
            <p:cNvSpPr/>
            <p:nvPr/>
          </p:nvSpPr>
          <p:spPr>
            <a:xfrm>
              <a:off x="0" y="-1"/>
              <a:ext cx="2249233" cy="2129720"/>
            </a:xfrm>
            <a:prstGeom prst="ellipse">
              <a:avLst/>
            </a:prstGeom>
            <a:solidFill>
              <a:srgbClr val="FFFFFF"/>
            </a:solidFill>
            <a:ln w="76200" cap="flat">
              <a:solidFill>
                <a:srgbClr val="548235"/>
              </a:solidFill>
              <a:prstDash val="solid"/>
              <a:round/>
            </a:ln>
            <a:effectLst/>
          </p:spPr>
          <p:txBody>
            <a:bodyPr wrap="square" lIns="45719" tIns="45719" rIns="45719" bIns="45719" numCol="1" anchor="ctr">
              <a:noAutofit/>
            </a:bodyPr>
            <a:lstStyle/>
            <a:p>
              <a:pPr>
                <a:defRPr>
                  <a:solidFill>
                    <a:srgbClr val="000000"/>
                  </a:solidFill>
                </a:defRPr>
              </a:pPr>
            </a:p>
          </p:txBody>
        </p:sp>
        <p:pic>
          <p:nvPicPr>
            <p:cNvPr id="268" name="image3.png"/>
            <p:cNvPicPr>
              <a:picLocks noChangeAspect="1"/>
            </p:cNvPicPr>
            <p:nvPr/>
          </p:nvPicPr>
          <p:blipFill>
            <a:blip r:embed="rId4">
              <a:extLst/>
            </a:blip>
            <a:stretch>
              <a:fillRect/>
            </a:stretch>
          </p:blipFill>
          <p:spPr>
            <a:xfrm>
              <a:off x="333197" y="341304"/>
              <a:ext cx="1571113" cy="1463644"/>
            </a:xfrm>
            <a:prstGeom prst="rect">
              <a:avLst/>
            </a:prstGeom>
            <a:ln w="12700" cap="flat">
              <a:noFill/>
              <a:miter lim="400000"/>
            </a:ln>
            <a:effectLst/>
          </p:spPr>
        </p:pic>
      </p:gr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260848" y="621375"/>
            <a:ext cx="8622302" cy="3835501"/>
          </a:xfrm>
          <a:prstGeom prst="rect">
            <a:avLst/>
          </a:prstGeom>
        </p:spPr>
        <p:txBody>
          <a:bodyPr anchor="t"/>
          <a:lstStyle/>
          <a:p>
            <a:pPr>
              <a:defRPr>
                <a:solidFill>
                  <a:srgbClr val="000000"/>
                </a:solidFill>
              </a:defRPr>
            </a:pPr>
            <a:r>
              <a:t>Our Aim</a:t>
            </a:r>
          </a:p>
          <a:p>
            <a:pPr/>
            <a:endParaRPr>
              <a:solidFill>
                <a:srgbClr val="000000"/>
              </a:solidFill>
            </a:endParaRPr>
          </a:p>
          <a:p>
            <a:pPr>
              <a:lnSpc>
                <a:spcPct val="115000"/>
              </a:lnSpc>
              <a:defRPr sz="1700">
                <a:solidFill>
                  <a:srgbClr val="000000"/>
                </a:solidFill>
                <a:latin typeface="Lato"/>
                <a:ea typeface="Lato"/>
                <a:cs typeface="Lato"/>
                <a:sym typeface="Lato"/>
              </a:defRPr>
            </a:pPr>
            <a:r>
              <a:t>. To provide a service that</a:t>
            </a:r>
            <a:r>
              <a:rPr>
                <a:solidFill>
                  <a:srgbClr val="F3F3F3"/>
                </a:solidFill>
              </a:rPr>
              <a:t> </a:t>
            </a:r>
            <a:r>
              <a:rPr>
                <a:solidFill>
                  <a:srgbClr val="29B301"/>
                </a:solidFill>
              </a:rPr>
              <a:t>raises awareness </a:t>
            </a:r>
            <a:r>
              <a:t>of the mental health struggles experienced by males throughout secondary</a:t>
            </a:r>
            <a:r>
              <a:rPr>
                <a:solidFill>
                  <a:srgbClr val="F3F3F3"/>
                </a:solidFill>
              </a:rPr>
              <a:t> </a:t>
            </a:r>
            <a:r>
              <a:rPr>
                <a:solidFill>
                  <a:srgbClr val="29B301"/>
                </a:solidFill>
              </a:rPr>
              <a:t>education </a:t>
            </a:r>
            <a:endParaRPr>
              <a:solidFill>
                <a:srgbClr val="29B301"/>
              </a:solidFill>
            </a:endParaRPr>
          </a:p>
          <a:p>
            <a:pPr>
              <a:lnSpc>
                <a:spcPct val="115000"/>
              </a:lnSpc>
              <a:spcBef>
                <a:spcPts val="1600"/>
              </a:spcBef>
              <a:defRPr sz="1700">
                <a:solidFill>
                  <a:srgbClr val="000000"/>
                </a:solidFill>
                <a:latin typeface="Lato"/>
                <a:ea typeface="Lato"/>
                <a:cs typeface="Lato"/>
                <a:sym typeface="Lato"/>
              </a:defRPr>
            </a:pPr>
            <a:r>
              <a:t>. Provide wellbeing</a:t>
            </a:r>
            <a:r>
              <a:rPr>
                <a:solidFill>
                  <a:srgbClr val="548235"/>
                </a:solidFill>
              </a:rPr>
              <a:t> </a:t>
            </a:r>
            <a:r>
              <a:rPr>
                <a:solidFill>
                  <a:srgbClr val="29B301"/>
                </a:solidFill>
              </a:rPr>
              <a:t>support</a:t>
            </a:r>
            <a:r>
              <a:t> for young male students (year 9 - 11)</a:t>
            </a:r>
          </a:p>
          <a:p>
            <a:pPr>
              <a:lnSpc>
                <a:spcPct val="115000"/>
              </a:lnSpc>
              <a:spcBef>
                <a:spcPts val="1600"/>
              </a:spcBef>
              <a:defRPr sz="1700">
                <a:solidFill>
                  <a:srgbClr val="000000"/>
                </a:solidFill>
                <a:latin typeface="Lato"/>
                <a:ea typeface="Lato"/>
                <a:cs typeface="Lato"/>
                <a:sym typeface="Lato"/>
              </a:defRPr>
            </a:pPr>
            <a:r>
              <a:t>. Long term strategy to</a:t>
            </a:r>
            <a:r>
              <a:rPr>
                <a:solidFill>
                  <a:srgbClr val="FFFFFF"/>
                </a:solidFill>
              </a:rPr>
              <a:t> </a:t>
            </a:r>
            <a:r>
              <a:rPr>
                <a:solidFill>
                  <a:srgbClr val="29B301"/>
                </a:solidFill>
              </a:rPr>
              <a:t>improve</a:t>
            </a:r>
            <a:r>
              <a:rPr>
                <a:solidFill>
                  <a:srgbClr val="FFFFFF"/>
                </a:solidFill>
              </a:rPr>
              <a:t> </a:t>
            </a:r>
            <a:r>
              <a:t>the standard of mental health care for men, erase toxic expectations of masculinity and normalise vulnerability </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image1.png"/>
          <p:cNvPicPr>
            <a:picLocks noChangeAspect="1"/>
          </p:cNvPicPr>
          <p:nvPr/>
        </p:nvPicPr>
        <p:blipFill>
          <a:blip r:embed="rId3">
            <a:extLst/>
          </a:blip>
          <a:stretch>
            <a:fillRect/>
          </a:stretch>
        </p:blipFill>
        <p:spPr>
          <a:xfrm>
            <a:off x="527750" y="162724"/>
            <a:ext cx="8502699" cy="4530177"/>
          </a:xfrm>
          <a:prstGeom prst="rect">
            <a:avLst/>
          </a:prstGeom>
          <a:ln w="12700">
            <a:miter lim="400000"/>
          </a:ln>
        </p:spPr>
      </p:pic>
      <p:pic>
        <p:nvPicPr>
          <p:cNvPr id="140" name="image10.png" descr="Piece of duct tape sticking a note to the slide"/>
          <p:cNvPicPr>
            <a:picLocks noChangeAspect="1"/>
          </p:cNvPicPr>
          <p:nvPr/>
        </p:nvPicPr>
        <p:blipFill>
          <a:blip r:embed="rId4">
            <a:extLst/>
          </a:blip>
          <a:srcRect l="9243" t="5926" r="2118" b="10011"/>
          <a:stretch>
            <a:fillRect/>
          </a:stretch>
        </p:blipFill>
        <p:spPr>
          <a:xfrm rot="154828">
            <a:off x="3536000" y="147301"/>
            <a:ext cx="2072001" cy="736050"/>
          </a:xfrm>
          <a:prstGeom prst="rect">
            <a:avLst/>
          </a:prstGeom>
          <a:ln w="12700">
            <a:miter lim="400000"/>
          </a:ln>
        </p:spPr>
      </p:pic>
      <p:sp>
        <p:nvSpPr>
          <p:cNvPr id="141" name="Shape 141"/>
          <p:cNvSpPr/>
          <p:nvPr>
            <p:ph type="body" idx="4294967295"/>
          </p:nvPr>
        </p:nvSpPr>
        <p:spPr>
          <a:xfrm>
            <a:off x="954975" y="996874"/>
            <a:ext cx="7522500" cy="3484502"/>
          </a:xfrm>
          <a:prstGeom prst="rect">
            <a:avLst/>
          </a:prstGeom>
        </p:spPr>
        <p:txBody>
          <a:bodyPr>
            <a:normAutofit fontScale="100000" lnSpcReduction="0"/>
          </a:bodyPr>
          <a:lstStyle/>
          <a:p>
            <a:pPr marL="0" indent="0" defTabSz="877823">
              <a:buSzTx/>
              <a:buNone/>
              <a:defRPr b="1" sz="1727">
                <a:latin typeface="Raleway"/>
                <a:ea typeface="Raleway"/>
                <a:cs typeface="Raleway"/>
                <a:sym typeface="Raleway"/>
              </a:defRPr>
            </a:pPr>
            <a:r>
              <a:t>Why Young Boys? </a:t>
            </a:r>
            <a:endParaRPr sz="1152"/>
          </a:p>
          <a:p>
            <a:pPr marL="438911" indent="-329184" defTabSz="877823">
              <a:spcBef>
                <a:spcPts val="1500"/>
              </a:spcBef>
              <a:buSzPts val="1300"/>
              <a:buChar char="➔"/>
              <a:defRPr b="1" sz="1344">
                <a:solidFill>
                  <a:srgbClr val="29B301"/>
                </a:solidFill>
                <a:latin typeface="Raleway"/>
                <a:ea typeface="Raleway"/>
                <a:cs typeface="Raleway"/>
                <a:sym typeface="Raleway"/>
              </a:defRPr>
            </a:pPr>
            <a:r>
              <a:t>More likely to commit suicide</a:t>
            </a:r>
            <a:br/>
            <a:r>
              <a:rPr b="0">
                <a:solidFill>
                  <a:srgbClr val="000000"/>
                </a:solidFill>
                <a:latin typeface="+mj-lt"/>
                <a:ea typeface="+mj-ea"/>
                <a:cs typeface="+mj-cs"/>
                <a:sym typeface="Arial"/>
              </a:rPr>
              <a:t>About 75% of people to die by suicide are men. This proportion has been about the same for more than a decade.</a:t>
            </a:r>
          </a:p>
          <a:p>
            <a:pPr marL="438911" indent="-329184" defTabSz="877823">
              <a:buSzPts val="1300"/>
              <a:buChar char="➔"/>
              <a:defRPr b="1" sz="1344">
                <a:solidFill>
                  <a:srgbClr val="29B301"/>
                </a:solidFill>
                <a:latin typeface="Raleway"/>
                <a:ea typeface="Raleway"/>
                <a:cs typeface="Raleway"/>
                <a:sym typeface="Raleway"/>
              </a:defRPr>
            </a:pPr>
            <a:r>
              <a:t>Less likely to seek support</a:t>
            </a:r>
            <a:br/>
            <a:r>
              <a:rPr b="0">
                <a:solidFill>
                  <a:srgbClr val="000000"/>
                </a:solidFill>
                <a:latin typeface="+mj-lt"/>
                <a:ea typeface="+mj-ea"/>
                <a:cs typeface="+mj-cs"/>
                <a:sym typeface="Arial"/>
              </a:rPr>
              <a:t>Women are more likely to have been treated for a mental health problem than men (29% compared with 17%).</a:t>
            </a:r>
          </a:p>
          <a:p>
            <a:pPr marL="438911" indent="-329184" defTabSz="877823">
              <a:buSzPts val="1300"/>
              <a:buChar char="➔"/>
              <a:defRPr b="1" sz="1344">
                <a:solidFill>
                  <a:srgbClr val="29B301"/>
                </a:solidFill>
                <a:latin typeface="Raleway"/>
                <a:ea typeface="Raleway"/>
                <a:cs typeface="Raleway"/>
                <a:sym typeface="Raleway"/>
              </a:defRPr>
            </a:pPr>
            <a:r>
              <a:t>Early diagnosis, early treatment</a:t>
            </a:r>
            <a:br/>
            <a:r>
              <a:rPr b="0">
                <a:solidFill>
                  <a:srgbClr val="000000"/>
                </a:solidFill>
                <a:latin typeface="+mj-lt"/>
                <a:ea typeface="+mj-ea"/>
                <a:cs typeface="+mj-cs"/>
                <a:sym typeface="Arial"/>
              </a:rPr>
              <a:t>Over half of mental health problems are established by the age of 14 and 75% are established by the age of 24.</a:t>
            </a:r>
            <a:endParaRPr>
              <a:latin typeface="+mj-lt"/>
              <a:ea typeface="+mj-ea"/>
              <a:cs typeface="+mj-cs"/>
              <a:sym typeface="Arial"/>
            </a:endParaRPr>
          </a:p>
          <a:p>
            <a:pPr marL="0" indent="0" defTabSz="877823">
              <a:spcBef>
                <a:spcPts val="900"/>
              </a:spcBef>
              <a:buSzTx/>
              <a:buNone/>
              <a:defRPr sz="1727"/>
            </a:pPr>
            <a:endParaRPr sz="1344">
              <a:solidFill>
                <a:srgbClr val="29B301"/>
              </a:solidFill>
              <a:latin typeface="Raleway"/>
              <a:ea typeface="Raleway"/>
              <a:cs typeface="Raleway"/>
              <a:sym typeface="Raleway"/>
            </a:endParaRPr>
          </a:p>
          <a:p>
            <a:pPr marL="0" indent="0" defTabSz="877823">
              <a:spcBef>
                <a:spcPts val="900"/>
              </a:spcBef>
              <a:buSzTx/>
              <a:buNone/>
              <a:defRPr sz="1056">
                <a:latin typeface="+mj-lt"/>
                <a:ea typeface="+mj-ea"/>
                <a:cs typeface="+mj-cs"/>
                <a:sym typeface="Arial"/>
              </a:defRPr>
            </a:pPr>
            <a:r>
              <a:t>Halliwell, Main and Richardson. </a:t>
            </a:r>
            <a:r>
              <a:rPr i="1"/>
              <a:t>The Fundamental Facts</a:t>
            </a:r>
            <a:r>
              <a:t>. Edited by Isobel Booth. The Mental Health Foundation, 2007. </a:t>
            </a:r>
            <a:r>
              <a:rPr u="sng">
                <a:solidFill>
                  <a:srgbClr val="0277BD"/>
                </a:solidFill>
                <a:uFill>
                  <a:solidFill>
                    <a:srgbClr val="0277BD"/>
                  </a:solidFill>
                </a:uFill>
                <a:hlinkClick r:id="rId5" invalidUrl="" action="" tgtFrame="" tooltip="" history="1" highlightClick="0" endSnd="0"/>
              </a:rPr>
              <a:t>https://www.mentalhealth.org.uk/sites/default/files/fundamental_facts_2007.pdf</a:t>
            </a:r>
            <a:r>
              <a:t>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image1.png"/>
          <p:cNvPicPr>
            <a:picLocks noChangeAspect="1"/>
          </p:cNvPicPr>
          <p:nvPr/>
        </p:nvPicPr>
        <p:blipFill>
          <a:blip r:embed="rId3">
            <a:extLst/>
          </a:blip>
          <a:stretch>
            <a:fillRect/>
          </a:stretch>
        </p:blipFill>
        <p:spPr>
          <a:xfrm>
            <a:off x="527750" y="162724"/>
            <a:ext cx="8502699" cy="4818050"/>
          </a:xfrm>
          <a:prstGeom prst="rect">
            <a:avLst/>
          </a:prstGeom>
          <a:ln w="12700">
            <a:miter lim="400000"/>
          </a:ln>
        </p:spPr>
      </p:pic>
      <p:pic>
        <p:nvPicPr>
          <p:cNvPr id="146" name="image10.png" descr="Piece of duct tape sticking a note to the slide"/>
          <p:cNvPicPr>
            <a:picLocks noChangeAspect="1"/>
          </p:cNvPicPr>
          <p:nvPr/>
        </p:nvPicPr>
        <p:blipFill>
          <a:blip r:embed="rId4">
            <a:extLst/>
          </a:blip>
          <a:srcRect l="9243" t="5926" r="2118" b="10011"/>
          <a:stretch>
            <a:fillRect/>
          </a:stretch>
        </p:blipFill>
        <p:spPr>
          <a:xfrm rot="154828">
            <a:off x="3536000" y="147301"/>
            <a:ext cx="2072001" cy="736050"/>
          </a:xfrm>
          <a:prstGeom prst="rect">
            <a:avLst/>
          </a:prstGeom>
          <a:ln w="12700">
            <a:miter lim="400000"/>
          </a:ln>
        </p:spPr>
      </p:pic>
      <p:sp>
        <p:nvSpPr>
          <p:cNvPr id="147" name="Shape 147"/>
          <p:cNvSpPr/>
          <p:nvPr>
            <p:ph type="body" idx="4294967295"/>
          </p:nvPr>
        </p:nvSpPr>
        <p:spPr>
          <a:xfrm>
            <a:off x="954975" y="996875"/>
            <a:ext cx="7522500" cy="3708600"/>
          </a:xfrm>
          <a:prstGeom prst="rect">
            <a:avLst/>
          </a:prstGeom>
        </p:spPr>
        <p:txBody>
          <a:bodyPr>
            <a:normAutofit fontScale="100000" lnSpcReduction="0"/>
          </a:bodyPr>
          <a:lstStyle/>
          <a:p>
            <a:pPr marL="0" indent="0">
              <a:buSzTx/>
              <a:buNone/>
              <a:defRPr b="1">
                <a:latin typeface="Raleway"/>
                <a:ea typeface="Raleway"/>
                <a:cs typeface="Raleway"/>
                <a:sym typeface="Raleway"/>
              </a:defRPr>
            </a:pPr>
            <a:r>
              <a:t>Why Young Boys? </a:t>
            </a:r>
          </a:p>
          <a:p>
            <a:pPr marL="0" indent="0">
              <a:spcBef>
                <a:spcPts val="1600"/>
              </a:spcBef>
              <a:buSzTx/>
              <a:buNone/>
              <a:defRPr sz="1100">
                <a:solidFill>
                  <a:srgbClr val="212121"/>
                </a:solidFill>
                <a:latin typeface="+mj-lt"/>
                <a:ea typeface="+mj-ea"/>
                <a:cs typeface="+mj-cs"/>
                <a:sym typeface="Arial"/>
              </a:defRPr>
            </a:pPr>
            <a:r>
              <a:t>How many people have </a:t>
            </a:r>
          </a:p>
          <a:p>
            <a:pPr marL="0" indent="0">
              <a:buSzTx/>
              <a:buNone/>
              <a:defRPr sz="1100">
                <a:solidFill>
                  <a:srgbClr val="212121"/>
                </a:solidFill>
                <a:latin typeface="+mj-lt"/>
                <a:ea typeface="+mj-ea"/>
                <a:cs typeface="+mj-cs"/>
                <a:sym typeface="Arial"/>
              </a:defRPr>
            </a:pPr>
            <a:r>
              <a:t>sought help from the wellbeing centre:</a:t>
            </a:r>
          </a:p>
          <a:p>
            <a:pPr marL="0" indent="0">
              <a:buSzTx/>
              <a:buNone/>
              <a:defRPr sz="1100">
                <a:solidFill>
                  <a:srgbClr val="212121"/>
                </a:solidFill>
                <a:latin typeface="+mj-lt"/>
                <a:ea typeface="+mj-ea"/>
                <a:cs typeface="+mj-cs"/>
                <a:sym typeface="Arial"/>
              </a:defRPr>
            </a:pPr>
            <a:r>
              <a:t> </a:t>
            </a:r>
          </a:p>
          <a:p>
            <a:pPr marL="0" indent="0">
              <a:buSzTx/>
              <a:buNone/>
              <a:defRPr b="1" sz="1100">
                <a:solidFill>
                  <a:srgbClr val="548235"/>
                </a:solidFill>
                <a:latin typeface="+mj-lt"/>
                <a:ea typeface="+mj-ea"/>
                <a:cs typeface="+mj-cs"/>
                <a:sym typeface="Arial"/>
              </a:defRPr>
            </a:pPr>
            <a:r>
              <a:t>2016/17</a:t>
            </a:r>
            <a:r>
              <a:rPr>
                <a:solidFill>
                  <a:srgbClr val="212121"/>
                </a:solidFill>
              </a:rPr>
              <a:t> - </a:t>
            </a:r>
            <a:r>
              <a:rPr b="0">
                <a:solidFill>
                  <a:srgbClr val="212121"/>
                </a:solidFill>
              </a:rPr>
              <a:t>34% Male, 66% Female</a:t>
            </a:r>
            <a:endParaRPr>
              <a:solidFill>
                <a:srgbClr val="212121"/>
              </a:solidFill>
            </a:endParaRPr>
          </a:p>
          <a:p>
            <a:pPr marL="0" indent="0">
              <a:buSzTx/>
              <a:buNone/>
              <a:defRPr sz="1100">
                <a:solidFill>
                  <a:srgbClr val="212121"/>
                </a:solidFill>
                <a:latin typeface="+mj-lt"/>
                <a:ea typeface="+mj-ea"/>
                <a:cs typeface="+mj-cs"/>
                <a:sym typeface="Arial"/>
              </a:defRPr>
            </a:pPr>
            <a:r>
              <a:t> </a:t>
            </a:r>
          </a:p>
          <a:p>
            <a:pPr marL="0" indent="0">
              <a:buSzTx/>
              <a:buNone/>
              <a:defRPr b="1" sz="1100">
                <a:solidFill>
                  <a:srgbClr val="548235"/>
                </a:solidFill>
                <a:latin typeface="+mj-lt"/>
                <a:ea typeface="+mj-ea"/>
                <a:cs typeface="+mj-cs"/>
                <a:sym typeface="Arial"/>
              </a:defRPr>
            </a:pPr>
            <a:r>
              <a:t>2015/16</a:t>
            </a:r>
            <a:r>
              <a:rPr>
                <a:solidFill>
                  <a:srgbClr val="212121"/>
                </a:solidFill>
              </a:rPr>
              <a:t> - </a:t>
            </a:r>
            <a:r>
              <a:rPr b="0">
                <a:solidFill>
                  <a:srgbClr val="212121"/>
                </a:solidFill>
              </a:rPr>
              <a:t>30% Male, 70% Female</a:t>
            </a:r>
            <a:endParaRPr>
              <a:solidFill>
                <a:srgbClr val="212121"/>
              </a:solidFill>
            </a:endParaRPr>
          </a:p>
          <a:p>
            <a:pPr marL="0" indent="0">
              <a:buSzTx/>
              <a:buNone/>
              <a:defRPr b="1" sz="1100">
                <a:solidFill>
                  <a:srgbClr val="212121"/>
                </a:solidFill>
                <a:latin typeface="+mj-lt"/>
                <a:ea typeface="+mj-ea"/>
                <a:cs typeface="+mj-cs"/>
                <a:sym typeface="Arial"/>
              </a:defRPr>
            </a:pPr>
            <a:r>
              <a:t> </a:t>
            </a:r>
          </a:p>
          <a:p>
            <a:pPr marL="0" indent="0">
              <a:buSzTx/>
              <a:buNone/>
              <a:defRPr b="1" sz="1100">
                <a:solidFill>
                  <a:srgbClr val="548235"/>
                </a:solidFill>
                <a:latin typeface="+mj-lt"/>
                <a:ea typeface="+mj-ea"/>
                <a:cs typeface="+mj-cs"/>
                <a:sym typeface="Arial"/>
              </a:defRPr>
            </a:pPr>
            <a:r>
              <a:t>2014/15</a:t>
            </a:r>
            <a:r>
              <a:rPr>
                <a:solidFill>
                  <a:srgbClr val="212121"/>
                </a:solidFill>
              </a:rPr>
              <a:t> - </a:t>
            </a:r>
            <a:r>
              <a:rPr b="0">
                <a:solidFill>
                  <a:srgbClr val="212121"/>
                </a:solidFill>
              </a:rPr>
              <a:t>30% Male, 70% Female</a:t>
            </a:r>
            <a:endParaRPr>
              <a:solidFill>
                <a:srgbClr val="212121"/>
              </a:solidFill>
            </a:endParaRPr>
          </a:p>
          <a:p>
            <a:pPr marL="0" indent="0">
              <a:buSzTx/>
              <a:buNone/>
              <a:defRPr sz="1100">
                <a:solidFill>
                  <a:srgbClr val="212121"/>
                </a:solidFill>
                <a:latin typeface="+mj-lt"/>
                <a:ea typeface="+mj-ea"/>
                <a:cs typeface="+mj-cs"/>
                <a:sym typeface="Arial"/>
              </a:defRPr>
            </a:pPr>
            <a:r>
              <a:t> </a:t>
            </a:r>
          </a:p>
          <a:p>
            <a:pPr marL="0" indent="0">
              <a:buSzTx/>
              <a:buNone/>
              <a:defRPr b="1" sz="1100">
                <a:solidFill>
                  <a:srgbClr val="548235"/>
                </a:solidFill>
                <a:latin typeface="+mj-lt"/>
                <a:ea typeface="+mj-ea"/>
                <a:cs typeface="+mj-cs"/>
                <a:sym typeface="Arial"/>
              </a:defRPr>
            </a:pPr>
            <a:r>
              <a:t>2013/14</a:t>
            </a:r>
            <a:r>
              <a:rPr>
                <a:solidFill>
                  <a:srgbClr val="212121"/>
                </a:solidFill>
              </a:rPr>
              <a:t> - </a:t>
            </a:r>
            <a:r>
              <a:rPr b="0">
                <a:solidFill>
                  <a:srgbClr val="212121"/>
                </a:solidFill>
              </a:rPr>
              <a:t>32% Male, 68% Female</a:t>
            </a:r>
          </a:p>
        </p:txBody>
      </p:sp>
      <p:sp>
        <p:nvSpPr>
          <p:cNvPr id="148" name="Shape 148"/>
          <p:cNvSpPr/>
          <p:nvPr/>
        </p:nvSpPr>
        <p:spPr>
          <a:xfrm>
            <a:off x="4205875" y="4213850"/>
            <a:ext cx="4152301" cy="53346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200">
                <a:solidFill>
                  <a:srgbClr val="000000"/>
                </a:solidFill>
              </a:defRPr>
            </a:lvl1pPr>
          </a:lstStyle>
          <a:p>
            <a:pPr/>
            <a:r>
              <a:t>Pie chart showing proportion of gender seeking help from Exeter wellbeing services in 2016/17</a:t>
            </a:r>
          </a:p>
        </p:txBody>
      </p:sp>
      <p:pic>
        <p:nvPicPr>
          <p:cNvPr id="149" name="image2.png" descr="Chart"/>
          <p:cNvPicPr>
            <a:picLocks noChangeAspect="1"/>
          </p:cNvPicPr>
          <p:nvPr/>
        </p:nvPicPr>
        <p:blipFill>
          <a:blip r:embed="rId5">
            <a:extLst/>
          </a:blip>
          <a:stretch>
            <a:fillRect/>
          </a:stretch>
        </p:blipFill>
        <p:spPr>
          <a:xfrm>
            <a:off x="3783200" y="1106200"/>
            <a:ext cx="4740301" cy="2931075"/>
          </a:xfrm>
          <a:prstGeom prst="rect">
            <a:avLst/>
          </a:prstGeom>
          <a:ln w="12700">
            <a:miter lim="400000"/>
          </a:ln>
        </p:spPr>
      </p:pic>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xfrm>
            <a:off x="283099" y="712149"/>
            <a:ext cx="8620502" cy="1019700"/>
          </a:xfrm>
          <a:prstGeom prst="rect">
            <a:avLst/>
          </a:prstGeom>
        </p:spPr>
        <p:txBody>
          <a:bodyPr anchor="t"/>
          <a:lstStyle>
            <a:lvl1pPr>
              <a:defRPr>
                <a:solidFill>
                  <a:srgbClr val="000000"/>
                </a:solidFill>
              </a:defRPr>
            </a:lvl1pPr>
          </a:lstStyle>
          <a:p>
            <a:pPr/>
            <a:r>
              <a:t>What are men saying?</a:t>
            </a:r>
          </a:p>
        </p:txBody>
      </p:sp>
      <p:sp>
        <p:nvSpPr>
          <p:cNvPr id="154" name="Shape 154"/>
          <p:cNvSpPr/>
          <p:nvPr/>
        </p:nvSpPr>
        <p:spPr>
          <a:xfrm>
            <a:off x="371775" y="1988899"/>
            <a:ext cx="2629500" cy="25255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chemeClr val="accent2"/>
          </a:solidFill>
          <a:ln w="12700">
            <a:miter lim="400000"/>
          </a:ln>
        </p:spPr>
        <p:txBody>
          <a:bodyPr lIns="45719" rIns="45719" anchor="ctr"/>
          <a:lstStyle/>
          <a:p>
            <a:pPr>
              <a:defRPr>
                <a:solidFill>
                  <a:srgbClr val="000000"/>
                </a:solidFill>
              </a:defRPr>
            </a:pPr>
          </a:p>
        </p:txBody>
      </p:sp>
      <p:sp>
        <p:nvSpPr>
          <p:cNvPr id="155" name="Shape 155"/>
          <p:cNvSpPr/>
          <p:nvPr/>
        </p:nvSpPr>
        <p:spPr>
          <a:xfrm>
            <a:off x="3210431" y="1988899"/>
            <a:ext cx="2629501" cy="25255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chemeClr val="accent5"/>
          </a:solidFill>
          <a:ln w="12700">
            <a:miter lim="400000"/>
          </a:ln>
        </p:spPr>
        <p:txBody>
          <a:bodyPr lIns="45719" rIns="45719" anchor="ctr"/>
          <a:lstStyle/>
          <a:p>
            <a:pPr>
              <a:defRPr>
                <a:solidFill>
                  <a:srgbClr val="000000"/>
                </a:solidFill>
              </a:defRPr>
            </a:pPr>
          </a:p>
        </p:txBody>
      </p:sp>
      <p:sp>
        <p:nvSpPr>
          <p:cNvPr id="156" name="Shape 156"/>
          <p:cNvSpPr/>
          <p:nvPr/>
        </p:nvSpPr>
        <p:spPr>
          <a:xfrm>
            <a:off x="6049088" y="1988899"/>
            <a:ext cx="2629501" cy="25255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rgbClr val="F46524"/>
          </a:solidFill>
          <a:ln w="12700">
            <a:miter lim="400000"/>
          </a:ln>
        </p:spPr>
        <p:txBody>
          <a:bodyPr lIns="45719" rIns="45719" anchor="ctr"/>
          <a:lstStyle/>
          <a:p>
            <a:pPr>
              <a:defRPr>
                <a:solidFill>
                  <a:srgbClr val="000000"/>
                </a:solidFill>
              </a:defRPr>
            </a:pPr>
          </a:p>
        </p:txBody>
      </p:sp>
      <p:sp>
        <p:nvSpPr>
          <p:cNvPr id="157" name="Shape 157"/>
          <p:cNvSpPr/>
          <p:nvPr/>
        </p:nvSpPr>
        <p:spPr>
          <a:xfrm>
            <a:off x="6125274" y="2061899"/>
            <a:ext cx="2481602" cy="1503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defRPr b="1" sz="2100">
                <a:solidFill>
                  <a:srgbClr val="FFFFFF"/>
                </a:solidFill>
                <a:latin typeface="Raleway"/>
                <a:ea typeface="Raleway"/>
                <a:cs typeface="Raleway"/>
                <a:sym typeface="Raleway"/>
              </a:defRPr>
            </a:pPr>
            <a:r>
              <a:t>“I made excuses not to talk about my depression”</a:t>
            </a:r>
          </a:p>
          <a:p>
            <a:pPr>
              <a:spcBef>
                <a:spcPts val="1200"/>
              </a:spcBef>
              <a:defRPr>
                <a:solidFill>
                  <a:srgbClr val="FFFFFF"/>
                </a:solidFill>
                <a:latin typeface="Raleway"/>
                <a:ea typeface="Raleway"/>
                <a:cs typeface="Raleway"/>
                <a:sym typeface="Raleway"/>
              </a:defRPr>
            </a:pPr>
            <a:r>
              <a:t>Chris, April 11, 2018</a:t>
            </a:r>
          </a:p>
        </p:txBody>
      </p:sp>
      <p:sp>
        <p:nvSpPr>
          <p:cNvPr id="158" name="Shape 158"/>
          <p:cNvSpPr/>
          <p:nvPr/>
        </p:nvSpPr>
        <p:spPr>
          <a:xfrm>
            <a:off x="447974" y="2061899"/>
            <a:ext cx="2481602" cy="1821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defRPr b="1" sz="2100">
                <a:solidFill>
                  <a:srgbClr val="FFFFFF"/>
                </a:solidFill>
                <a:latin typeface="Raleway"/>
                <a:ea typeface="Raleway"/>
                <a:cs typeface="Raleway"/>
                <a:sym typeface="Raleway"/>
              </a:defRPr>
            </a:pPr>
            <a:r>
              <a:t>“I have been told to ‘man up’ over my mental health”</a:t>
            </a:r>
          </a:p>
          <a:p>
            <a:pPr>
              <a:spcBef>
                <a:spcPts val="1200"/>
              </a:spcBef>
              <a:defRPr>
                <a:solidFill>
                  <a:srgbClr val="FFFFFF"/>
                </a:solidFill>
                <a:latin typeface="Raleway"/>
                <a:ea typeface="Raleway"/>
                <a:cs typeface="Raleway"/>
                <a:sym typeface="Raleway"/>
              </a:defRPr>
            </a:pPr>
            <a:r>
              <a:t>Adrian, May 23, 2018</a:t>
            </a:r>
          </a:p>
        </p:txBody>
      </p:sp>
      <p:sp>
        <p:nvSpPr>
          <p:cNvPr id="159" name="Shape 159"/>
          <p:cNvSpPr/>
          <p:nvPr/>
        </p:nvSpPr>
        <p:spPr>
          <a:xfrm>
            <a:off x="3286624" y="2061899"/>
            <a:ext cx="2481602" cy="1503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defRPr b="1" sz="2100">
                <a:solidFill>
                  <a:srgbClr val="FFFFFF"/>
                </a:solidFill>
                <a:latin typeface="Raleway"/>
                <a:ea typeface="Raleway"/>
                <a:cs typeface="Raleway"/>
                <a:sym typeface="Raleway"/>
              </a:defRPr>
            </a:pPr>
            <a:r>
              <a:t>“I feel guilty about my anxiety disorder”</a:t>
            </a:r>
          </a:p>
          <a:p>
            <a:pPr>
              <a:spcBef>
                <a:spcPts val="1200"/>
              </a:spcBef>
              <a:defRPr>
                <a:solidFill>
                  <a:srgbClr val="FFFFFF"/>
                </a:solidFill>
                <a:latin typeface="Raleway"/>
                <a:ea typeface="Raleway"/>
                <a:cs typeface="Raleway"/>
                <a:sym typeface="Raleway"/>
              </a:defRPr>
            </a:pPr>
            <a:r>
              <a:t>Sean, May 2, 2018</a:t>
            </a:r>
          </a:p>
        </p:txBody>
      </p:sp>
      <p:sp>
        <p:nvSpPr>
          <p:cNvPr id="160" name="Shape 160"/>
          <p:cNvSpPr/>
          <p:nvPr/>
        </p:nvSpPr>
        <p:spPr>
          <a:xfrm>
            <a:off x="283099" y="4603499"/>
            <a:ext cx="6244202" cy="360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p>
            <a:pPr>
              <a:defRPr i="1" sz="1200">
                <a:solidFill>
                  <a:srgbClr val="000000"/>
                </a:solidFill>
                <a:latin typeface="Lato"/>
                <a:ea typeface="Lato"/>
                <a:cs typeface="Lato"/>
                <a:sym typeface="Lato"/>
              </a:defRPr>
            </a:pPr>
            <a:r>
              <a:t>Quotes from Time to Change</a:t>
            </a:r>
            <a:r>
              <a:rPr>
                <a:solidFill>
                  <a:srgbClr val="CCCCCC"/>
                </a:solidFill>
              </a:rPr>
              <a:t> </a:t>
            </a:r>
            <a:r>
              <a:rPr u="sng">
                <a:solidFill>
                  <a:srgbClr val="0277BD"/>
                </a:solidFill>
                <a:uFill>
                  <a:solidFill>
                    <a:srgbClr val="0277BD"/>
                  </a:solidFill>
                </a:uFill>
                <a:hlinkClick r:id="rId3" invalidUrl="" action="" tgtFrame="" tooltip="" history="1" highlightClick="0" endSnd="0"/>
              </a:rPr>
              <a:t>https://www.time-to-change.org.uk/personal-stories</a:t>
            </a:r>
            <a:r>
              <a:rPr>
                <a:solidFill>
                  <a:srgbClr val="FFFFFF"/>
                </a:solidFill>
              </a:rPr>
              <a:t> </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283099" y="712149"/>
            <a:ext cx="8620502" cy="1019700"/>
          </a:xfrm>
          <a:prstGeom prst="rect">
            <a:avLst/>
          </a:prstGeom>
        </p:spPr>
        <p:txBody>
          <a:bodyPr anchor="t"/>
          <a:lstStyle>
            <a:lvl1pPr>
              <a:defRPr>
                <a:solidFill>
                  <a:srgbClr val="000000"/>
                </a:solidFill>
              </a:defRPr>
            </a:lvl1pPr>
          </a:lstStyle>
          <a:p>
            <a:pPr/>
            <a:r>
              <a:t>What are teachers saying?</a:t>
            </a:r>
          </a:p>
        </p:txBody>
      </p:sp>
      <p:sp>
        <p:nvSpPr>
          <p:cNvPr id="165" name="Shape 165"/>
          <p:cNvSpPr/>
          <p:nvPr/>
        </p:nvSpPr>
        <p:spPr>
          <a:xfrm>
            <a:off x="371775" y="1988899"/>
            <a:ext cx="2629500" cy="25255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chemeClr val="accent2"/>
          </a:solidFill>
          <a:ln w="12700">
            <a:miter lim="400000"/>
          </a:ln>
        </p:spPr>
        <p:txBody>
          <a:bodyPr lIns="45719" rIns="45719" anchor="ctr"/>
          <a:lstStyle/>
          <a:p>
            <a:pPr>
              <a:defRPr>
                <a:solidFill>
                  <a:srgbClr val="000000"/>
                </a:solidFill>
              </a:defRPr>
            </a:pPr>
          </a:p>
        </p:txBody>
      </p:sp>
      <p:sp>
        <p:nvSpPr>
          <p:cNvPr id="166" name="Shape 166"/>
          <p:cNvSpPr/>
          <p:nvPr/>
        </p:nvSpPr>
        <p:spPr>
          <a:xfrm>
            <a:off x="3210431" y="1988899"/>
            <a:ext cx="2629501" cy="25255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chemeClr val="accent5"/>
          </a:solidFill>
          <a:ln w="12700">
            <a:miter lim="400000"/>
          </a:ln>
        </p:spPr>
        <p:txBody>
          <a:bodyPr lIns="45719" rIns="45719" anchor="ctr"/>
          <a:lstStyle/>
          <a:p>
            <a:pPr>
              <a:defRPr>
                <a:solidFill>
                  <a:srgbClr val="000000"/>
                </a:solidFill>
              </a:defRPr>
            </a:pPr>
          </a:p>
        </p:txBody>
      </p:sp>
      <p:sp>
        <p:nvSpPr>
          <p:cNvPr id="167" name="Shape 167"/>
          <p:cNvSpPr/>
          <p:nvPr/>
        </p:nvSpPr>
        <p:spPr>
          <a:xfrm>
            <a:off x="6049088" y="1988899"/>
            <a:ext cx="2629501" cy="25255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rgbClr val="F46524"/>
          </a:solidFill>
          <a:ln w="12700">
            <a:miter lim="400000"/>
          </a:ln>
        </p:spPr>
        <p:txBody>
          <a:bodyPr lIns="45719" rIns="45719" anchor="ctr"/>
          <a:lstStyle/>
          <a:p>
            <a:pPr>
              <a:defRPr>
                <a:solidFill>
                  <a:srgbClr val="000000"/>
                </a:solidFill>
              </a:defRPr>
            </a:pPr>
          </a:p>
        </p:txBody>
      </p:sp>
      <p:sp>
        <p:nvSpPr>
          <p:cNvPr id="168" name="Shape 168"/>
          <p:cNvSpPr/>
          <p:nvPr/>
        </p:nvSpPr>
        <p:spPr>
          <a:xfrm>
            <a:off x="6125274" y="2061899"/>
            <a:ext cx="2481602" cy="20688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nSpc>
                <a:spcPct val="115000"/>
              </a:lnSpc>
              <a:defRPr b="1" sz="1800">
                <a:solidFill>
                  <a:srgbClr val="FFFFFF"/>
                </a:solidFill>
                <a:latin typeface="Raleway"/>
                <a:ea typeface="Raleway"/>
                <a:cs typeface="Raleway"/>
                <a:sym typeface="Raleway"/>
              </a:defRPr>
            </a:lvl1pPr>
          </a:lstStyle>
          <a:p>
            <a:pPr/>
            <a:r>
              <a:t>“I think this is a great idea and could have the potential to be very successful, if done well.”</a:t>
            </a:r>
          </a:p>
        </p:txBody>
      </p:sp>
      <p:sp>
        <p:nvSpPr>
          <p:cNvPr id="169" name="Shape 169"/>
          <p:cNvSpPr/>
          <p:nvPr/>
        </p:nvSpPr>
        <p:spPr>
          <a:xfrm>
            <a:off x="447974" y="2061899"/>
            <a:ext cx="2481602" cy="265744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nSpc>
                <a:spcPct val="115000"/>
              </a:lnSpc>
              <a:defRPr b="1">
                <a:solidFill>
                  <a:srgbClr val="FFFFFF"/>
                </a:solidFill>
                <a:latin typeface="Raleway"/>
                <a:ea typeface="Raleway"/>
                <a:cs typeface="Raleway"/>
                <a:sym typeface="Raleway"/>
              </a:defRPr>
            </a:lvl1pPr>
          </a:lstStyle>
          <a:p>
            <a:pPr/>
            <a:r>
              <a:t>“The pastoral side of school is just as important as the academic, so a school is definitely an appropriate place for some form of mental health mentoring”</a:t>
            </a:r>
          </a:p>
        </p:txBody>
      </p:sp>
      <p:sp>
        <p:nvSpPr>
          <p:cNvPr id="170" name="Shape 170"/>
          <p:cNvSpPr/>
          <p:nvPr/>
        </p:nvSpPr>
        <p:spPr>
          <a:xfrm>
            <a:off x="3286624" y="2061899"/>
            <a:ext cx="2481602" cy="290573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lvl1pPr>
              <a:lnSpc>
                <a:spcPct val="115000"/>
              </a:lnSpc>
              <a:defRPr b="1">
                <a:solidFill>
                  <a:srgbClr val="FFFFFF"/>
                </a:solidFill>
                <a:latin typeface="Raleway"/>
                <a:ea typeface="Raleway"/>
                <a:cs typeface="Raleway"/>
                <a:sym typeface="Raleway"/>
              </a:defRPr>
            </a:lvl1pPr>
          </a:lstStyle>
          <a:p>
            <a:pPr/>
            <a:r>
              <a:t>“I think the scheme would be effective if carried out in school time, as students will be more likely to attend. Form tutors could play a vital role in recruiting boys for the scheme”</a:t>
            </a:r>
          </a:p>
        </p:txBody>
      </p:sp>
      <p:sp>
        <p:nvSpPr>
          <p:cNvPr id="171" name="Shape 171"/>
          <p:cNvSpPr/>
          <p:nvPr/>
        </p:nvSpPr>
        <p:spPr>
          <a:xfrm>
            <a:off x="283099" y="4603499"/>
            <a:ext cx="6244202" cy="360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i="1" sz="1200">
                <a:solidFill>
                  <a:srgbClr val="000000"/>
                </a:solidFill>
                <a:latin typeface="Lato"/>
                <a:ea typeface="Lato"/>
                <a:cs typeface="Lato"/>
                <a:sym typeface="Lato"/>
              </a:defRPr>
            </a:lvl1pPr>
          </a:lstStyle>
          <a:p>
            <a:pPr/>
            <a:r>
              <a:t>Source: C.Pemberton, Kirk Balk Academy</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301274" y="712149"/>
            <a:ext cx="8631602" cy="3835501"/>
          </a:xfrm>
          <a:prstGeom prst="rect">
            <a:avLst/>
          </a:prstGeom>
        </p:spPr>
        <p:txBody>
          <a:bodyPr anchor="t"/>
          <a:lstStyle>
            <a:lvl1pPr>
              <a:defRPr>
                <a:solidFill>
                  <a:srgbClr val="000000"/>
                </a:solidFill>
              </a:defRPr>
            </a:lvl1pPr>
          </a:lstStyle>
          <a:p>
            <a:pPr/>
            <a:r>
              <a:t>How do we plan to implement our idea?</a:t>
            </a:r>
          </a:p>
        </p:txBody>
      </p:sp>
      <p:sp>
        <p:nvSpPr>
          <p:cNvPr id="176" name="Shape 176"/>
          <p:cNvSpPr/>
          <p:nvPr/>
        </p:nvSpPr>
        <p:spPr>
          <a:xfrm>
            <a:off x="576724" y="2436399"/>
            <a:ext cx="8274302" cy="220903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317500">
              <a:buClr>
                <a:srgbClr val="000000"/>
              </a:buClr>
              <a:buSzPts val="1400"/>
              <a:buFont typeface="Arial"/>
              <a:buChar char="●"/>
              <a:defRPr b="1">
                <a:solidFill>
                  <a:srgbClr val="548235"/>
                </a:solidFill>
              </a:defRPr>
            </a:pPr>
            <a:r>
              <a:t>Recruit young male volunteers</a:t>
            </a:r>
            <a:r>
              <a:rPr b="0">
                <a:solidFill>
                  <a:srgbClr val="000000"/>
                </a:solidFill>
              </a:rPr>
              <a:t> (Under 25) who have experienced mental health difficulties</a:t>
            </a:r>
            <a:endParaRPr>
              <a:solidFill>
                <a:srgbClr val="000000"/>
              </a:solidFill>
            </a:endParaRPr>
          </a:p>
          <a:p>
            <a:pPr>
              <a:defRPr>
                <a:solidFill>
                  <a:srgbClr val="000000"/>
                </a:solidFill>
              </a:defRPr>
            </a:pPr>
          </a:p>
          <a:p>
            <a:pPr marL="457200" indent="-317500">
              <a:buClr>
                <a:srgbClr val="000000"/>
              </a:buClr>
              <a:buSzPts val="1400"/>
              <a:buFont typeface="Arial"/>
              <a:buChar char="●"/>
              <a:defRPr b="1">
                <a:solidFill>
                  <a:srgbClr val="548235"/>
                </a:solidFill>
              </a:defRPr>
            </a:pPr>
            <a:r>
              <a:t>Train these volunteers</a:t>
            </a:r>
            <a:r>
              <a:rPr b="0">
                <a:solidFill>
                  <a:srgbClr val="000000"/>
                </a:solidFill>
              </a:rPr>
              <a:t> with the mental health first aid course</a:t>
            </a:r>
            <a:endParaRPr>
              <a:solidFill>
                <a:srgbClr val="000000"/>
              </a:solidFill>
            </a:endParaRPr>
          </a:p>
          <a:p>
            <a:pPr>
              <a:defRPr>
                <a:solidFill>
                  <a:srgbClr val="000000"/>
                </a:solidFill>
              </a:defRPr>
            </a:pPr>
          </a:p>
          <a:p>
            <a:pPr marL="457200" indent="-317500">
              <a:buClr>
                <a:srgbClr val="000000"/>
              </a:buClr>
              <a:buSzPts val="1400"/>
              <a:buFont typeface="Arial"/>
              <a:buChar char="●"/>
              <a:defRPr>
                <a:solidFill>
                  <a:srgbClr val="000000"/>
                </a:solidFill>
              </a:defRPr>
            </a:pPr>
            <a:r>
              <a:t>Run a </a:t>
            </a:r>
            <a:r>
              <a:rPr b="1">
                <a:solidFill>
                  <a:srgbClr val="548235"/>
                </a:solidFill>
              </a:rPr>
              <a:t>monthly</a:t>
            </a:r>
            <a:r>
              <a:t> </a:t>
            </a:r>
            <a:r>
              <a:rPr b="1">
                <a:solidFill>
                  <a:srgbClr val="548235"/>
                </a:solidFill>
              </a:rPr>
              <a:t>group session</a:t>
            </a:r>
            <a:r>
              <a:t> in  PSHE lesson. </a:t>
            </a:r>
          </a:p>
          <a:p>
            <a:pPr>
              <a:defRPr>
                <a:solidFill>
                  <a:srgbClr val="000000"/>
                </a:solidFill>
              </a:defRPr>
            </a:pPr>
          </a:p>
          <a:p>
            <a:pPr marL="457200" indent="-317500">
              <a:buClr>
                <a:srgbClr val="000000"/>
              </a:buClr>
              <a:buSzPts val="1400"/>
              <a:buFont typeface="Arial"/>
              <a:buChar char="●"/>
              <a:defRPr>
                <a:solidFill>
                  <a:srgbClr val="000000"/>
                </a:solidFill>
              </a:defRPr>
            </a:pPr>
            <a:r>
              <a:t>These can continue into </a:t>
            </a:r>
            <a:r>
              <a:rPr b="1">
                <a:solidFill>
                  <a:srgbClr val="548235"/>
                </a:solidFill>
              </a:rPr>
              <a:t>one-to-one sessions</a:t>
            </a:r>
            <a:r>
              <a:t> guided by the students.</a:t>
            </a:r>
          </a:p>
          <a:p>
            <a:pPr>
              <a:defRPr>
                <a:solidFill>
                  <a:srgbClr val="000000"/>
                </a:solidFill>
              </a:defRPr>
            </a:pPr>
          </a:p>
          <a:p>
            <a:pPr marL="457200" indent="-317500">
              <a:buClr>
                <a:srgbClr val="000000"/>
              </a:buClr>
              <a:buSzPts val="1400"/>
              <a:buFont typeface="Arial"/>
              <a:buChar char="●"/>
              <a:defRPr>
                <a:solidFill>
                  <a:srgbClr val="000000"/>
                </a:solidFill>
              </a:defRPr>
            </a:pPr>
            <a:r>
              <a:t>Use of </a:t>
            </a:r>
            <a:r>
              <a:rPr b="1">
                <a:solidFill>
                  <a:srgbClr val="548235"/>
                </a:solidFill>
              </a:rPr>
              <a:t>‘The Brain Box’</a:t>
            </a:r>
            <a:r>
              <a:t>: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nvSpPr>
        <p:spPr>
          <a:xfrm>
            <a:off x="283000" y="297900"/>
            <a:ext cx="4547700" cy="4547700"/>
          </a:xfrm>
          <a:prstGeom prst="rect">
            <a:avLst/>
          </a:prstGeom>
          <a:solidFill>
            <a:srgbClr val="326816"/>
          </a:solidFill>
          <a:ln w="12700">
            <a:miter lim="400000"/>
          </a:ln>
        </p:spPr>
        <p:txBody>
          <a:bodyPr lIns="45719" rIns="45719" anchor="ctr"/>
          <a:lstStyle/>
          <a:p>
            <a:pPr>
              <a:defRPr>
                <a:solidFill>
                  <a:srgbClr val="000000"/>
                </a:solidFill>
              </a:defRPr>
            </a:pPr>
          </a:p>
        </p:txBody>
      </p:sp>
      <p:sp>
        <p:nvSpPr>
          <p:cNvPr id="181" name="Shape 181"/>
          <p:cNvSpPr/>
          <p:nvPr>
            <p:ph type="body" sz="half" idx="4294967295"/>
          </p:nvPr>
        </p:nvSpPr>
        <p:spPr>
          <a:xfrm>
            <a:off x="481299" y="529650"/>
            <a:ext cx="4151102" cy="4084200"/>
          </a:xfrm>
          <a:prstGeom prst="rect">
            <a:avLst/>
          </a:prstGeom>
        </p:spPr>
        <p:txBody>
          <a:bodyPr anchor="ctr">
            <a:normAutofit fontScale="100000" lnSpcReduction="0"/>
          </a:bodyPr>
          <a:lstStyle/>
          <a:p>
            <a:pPr marL="0" indent="0">
              <a:lnSpc>
                <a:spcPct val="100000"/>
              </a:lnSpc>
              <a:buSzTx/>
              <a:buNone/>
              <a:defRPr b="1" sz="2800" u="sng">
                <a:solidFill>
                  <a:srgbClr val="FFFFFF"/>
                </a:solidFill>
              </a:defRPr>
            </a:pPr>
            <a:r>
              <a:t>THE BRAIN BOX</a:t>
            </a:r>
          </a:p>
          <a:p>
            <a:pPr>
              <a:lnSpc>
                <a:spcPct val="100000"/>
              </a:lnSpc>
              <a:spcBef>
                <a:spcPts val="1600"/>
              </a:spcBef>
              <a:buClr>
                <a:srgbClr val="FFFFFF"/>
              </a:buClr>
              <a:buChar char="-"/>
              <a:defRPr>
                <a:solidFill>
                  <a:srgbClr val="FFFFFF"/>
                </a:solidFill>
              </a:defRPr>
            </a:pPr>
            <a:r>
              <a:t>To be installed in schools </a:t>
            </a:r>
          </a:p>
          <a:p>
            <a:pPr marL="0" indent="0">
              <a:lnSpc>
                <a:spcPct val="100000"/>
              </a:lnSpc>
              <a:spcBef>
                <a:spcPts val="1600"/>
              </a:spcBef>
              <a:buSzTx/>
              <a:buNone/>
            </a:pPr>
            <a:endParaRPr>
              <a:solidFill>
                <a:srgbClr val="FFFFFF"/>
              </a:solidFill>
            </a:endParaRPr>
          </a:p>
          <a:p>
            <a:pPr>
              <a:lnSpc>
                <a:spcPct val="100000"/>
              </a:lnSpc>
              <a:spcBef>
                <a:spcPts val="1600"/>
              </a:spcBef>
              <a:buClr>
                <a:srgbClr val="FFFFFF"/>
              </a:buClr>
              <a:buChar char="-"/>
              <a:defRPr>
                <a:solidFill>
                  <a:srgbClr val="FFFFFF"/>
                </a:solidFill>
              </a:defRPr>
            </a:pPr>
            <a:r>
              <a:t>Anonymous submission </a:t>
            </a:r>
          </a:p>
          <a:p>
            <a:pPr marL="0" indent="0">
              <a:lnSpc>
                <a:spcPct val="100000"/>
              </a:lnSpc>
              <a:spcBef>
                <a:spcPts val="1600"/>
              </a:spcBef>
              <a:buSzTx/>
              <a:buNone/>
            </a:pPr>
            <a:endParaRPr>
              <a:solidFill>
                <a:srgbClr val="FFFFFF"/>
              </a:solidFill>
            </a:endParaRPr>
          </a:p>
          <a:p>
            <a:pPr>
              <a:lnSpc>
                <a:spcPct val="100000"/>
              </a:lnSpc>
              <a:spcBef>
                <a:spcPts val="1600"/>
              </a:spcBef>
              <a:buClr>
                <a:srgbClr val="FFFFFF"/>
              </a:buClr>
              <a:buChar char="-"/>
              <a:defRPr>
                <a:solidFill>
                  <a:srgbClr val="FFFFFF"/>
                </a:solidFill>
              </a:defRPr>
            </a:pPr>
            <a:r>
              <a:t>Discussion with volunteer mentors in groups</a:t>
            </a:r>
          </a:p>
        </p:txBody>
      </p:sp>
      <p:pic>
        <p:nvPicPr>
          <p:cNvPr id="182" name="image5.jpeg"/>
          <p:cNvPicPr>
            <a:picLocks noChangeAspect="1"/>
          </p:cNvPicPr>
          <p:nvPr/>
        </p:nvPicPr>
        <p:blipFill>
          <a:blip r:embed="rId3">
            <a:extLst/>
          </a:blip>
          <a:srcRect l="0" t="23541" r="0" b="14522"/>
          <a:stretch>
            <a:fillRect/>
          </a:stretch>
        </p:blipFill>
        <p:spPr>
          <a:xfrm>
            <a:off x="5134400" y="677774"/>
            <a:ext cx="3771601" cy="3936076"/>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xfrm>
            <a:off x="283098" y="712149"/>
            <a:ext cx="8622302" cy="3835501"/>
          </a:xfrm>
          <a:prstGeom prst="rect">
            <a:avLst/>
          </a:prstGeom>
        </p:spPr>
        <p:txBody>
          <a:bodyPr anchor="t"/>
          <a:lstStyle>
            <a:lvl1pPr>
              <a:defRPr>
                <a:solidFill>
                  <a:srgbClr val="000000"/>
                </a:solidFill>
              </a:defRPr>
            </a:lvl1pPr>
          </a:lstStyle>
          <a:p>
            <a:pPr/>
            <a:r>
              <a:t>The Group Session</a:t>
            </a:r>
          </a:p>
        </p:txBody>
      </p:sp>
      <p:sp>
        <p:nvSpPr>
          <p:cNvPr id="187" name="Shape 187"/>
          <p:cNvSpPr/>
          <p:nvPr/>
        </p:nvSpPr>
        <p:spPr>
          <a:xfrm>
            <a:off x="470800" y="1777275"/>
            <a:ext cx="8180100" cy="2475734"/>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1800">
                <a:solidFill>
                  <a:srgbClr val="000000"/>
                </a:solidFill>
              </a:defRPr>
            </a:pPr>
            <a:r>
              <a:t>A group session may consist of:</a:t>
            </a:r>
          </a:p>
          <a:p>
            <a:pPr>
              <a:defRPr>
                <a:solidFill>
                  <a:srgbClr val="000000"/>
                </a:solidFill>
              </a:defRPr>
            </a:pPr>
          </a:p>
          <a:p>
            <a:pPr marL="457200" indent="-317500">
              <a:buClr>
                <a:srgbClr val="000000"/>
              </a:buClr>
              <a:buSzPts val="1400"/>
              <a:buFont typeface="Arial"/>
              <a:buChar char="●"/>
              <a:defRPr>
                <a:solidFill>
                  <a:srgbClr val="000000"/>
                </a:solidFill>
              </a:defRPr>
            </a:pPr>
            <a:r>
              <a:t>The volunteers </a:t>
            </a:r>
            <a:r>
              <a:rPr b="1">
                <a:solidFill>
                  <a:srgbClr val="548235"/>
                </a:solidFill>
              </a:rPr>
              <a:t>sharing their story</a:t>
            </a:r>
            <a:r>
              <a:t> with the students</a:t>
            </a:r>
          </a:p>
          <a:p>
            <a:pPr>
              <a:defRPr>
                <a:solidFill>
                  <a:srgbClr val="000000"/>
                </a:solidFill>
              </a:defRPr>
            </a:pPr>
          </a:p>
          <a:p>
            <a:pPr marL="457200" indent="-317500">
              <a:buClr>
                <a:srgbClr val="000000"/>
              </a:buClr>
              <a:buSzPts val="1400"/>
              <a:buFont typeface="Arial"/>
              <a:buChar char="●"/>
              <a:defRPr>
                <a:solidFill>
                  <a:srgbClr val="000000"/>
                </a:solidFill>
              </a:defRPr>
            </a:pPr>
            <a:r>
              <a:t>Emptying of the </a:t>
            </a:r>
            <a:r>
              <a:rPr b="1">
                <a:solidFill>
                  <a:srgbClr val="548235"/>
                </a:solidFill>
              </a:rPr>
              <a:t>brain box</a:t>
            </a:r>
            <a:endParaRPr b="1">
              <a:solidFill>
                <a:srgbClr val="548235"/>
              </a:solidFill>
            </a:endParaRPr>
          </a:p>
          <a:p>
            <a:pPr>
              <a:defRPr>
                <a:solidFill>
                  <a:srgbClr val="000000"/>
                </a:solidFill>
              </a:defRPr>
            </a:pPr>
          </a:p>
          <a:p>
            <a:pPr marL="457200" indent="-317500">
              <a:buClr>
                <a:srgbClr val="000000"/>
              </a:buClr>
              <a:buSzPts val="1400"/>
              <a:buFont typeface="Arial"/>
              <a:buChar char="●"/>
              <a:defRPr b="1">
                <a:solidFill>
                  <a:srgbClr val="548235"/>
                </a:solidFill>
              </a:defRPr>
            </a:pPr>
            <a:r>
              <a:t>General group discussions</a:t>
            </a:r>
            <a:r>
              <a:rPr b="0">
                <a:solidFill>
                  <a:srgbClr val="000000"/>
                </a:solidFill>
              </a:rPr>
              <a:t> about mental health</a:t>
            </a:r>
            <a:endParaRPr>
              <a:solidFill>
                <a:srgbClr val="000000"/>
              </a:solidFill>
            </a:endParaRPr>
          </a:p>
          <a:p>
            <a:pPr>
              <a:defRPr>
                <a:solidFill>
                  <a:srgbClr val="000000"/>
                </a:solidFill>
              </a:defRPr>
            </a:pPr>
          </a:p>
          <a:p>
            <a:pPr marL="457200" indent="-317500">
              <a:buClr>
                <a:srgbClr val="000000"/>
              </a:buClr>
              <a:buSzPts val="1400"/>
              <a:buFont typeface="Arial"/>
              <a:buChar char="●"/>
              <a:defRPr b="1">
                <a:solidFill>
                  <a:srgbClr val="548235"/>
                </a:solidFill>
              </a:defRPr>
            </a:pPr>
            <a:r>
              <a:t>Q &amp; A</a:t>
            </a:r>
            <a:r>
              <a:rPr b="0">
                <a:solidFill>
                  <a:srgbClr val="000000"/>
                </a:solidFill>
              </a:rPr>
              <a:t> between the volunteers and the students </a:t>
            </a:r>
            <a:endParaRPr>
              <a:solidFill>
                <a:srgbClr val="000000"/>
              </a:solidFill>
            </a:endParaRPr>
          </a:p>
          <a:p>
            <a:pPr>
              <a:defRPr>
                <a:solidFill>
                  <a:srgbClr val="000000"/>
                </a:solidFill>
              </a:defRPr>
            </a:pPr>
            <a:endParaRPr b="1">
              <a:solidFill>
                <a:srgbClr val="548235"/>
              </a:solidFill>
            </a:endParaRPr>
          </a:p>
          <a:p>
            <a:pPr marL="457200" indent="-317500">
              <a:buClr>
                <a:srgbClr val="000000"/>
              </a:buClr>
              <a:buSzPts val="1400"/>
              <a:buFont typeface="Arial"/>
              <a:buChar char="●"/>
              <a:defRPr>
                <a:solidFill>
                  <a:srgbClr val="000000"/>
                </a:solidFill>
              </a:defRPr>
            </a:pPr>
            <a:r>
              <a:t>The opportunity to sign up for </a:t>
            </a:r>
            <a:r>
              <a:rPr b="1">
                <a:solidFill>
                  <a:srgbClr val="548235"/>
                </a:solidFill>
              </a:rPr>
              <a:t>one-to-one guidance</a:t>
            </a:r>
            <a:r>
              <a:t> with the volunteer mentors</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Swiss">
  <a:themeElements>
    <a:clrScheme name="Swiss">
      <a:dk1>
        <a:srgbClr val="EDFFE9"/>
      </a:dk1>
      <a:lt1>
        <a:srgbClr val="F46524"/>
      </a:lt1>
      <a:dk2>
        <a:srgbClr val="A7A7A7"/>
      </a:dk2>
      <a:lt2>
        <a:srgbClr val="535353"/>
      </a:lt2>
      <a:accent1>
        <a:srgbClr val="01579B"/>
      </a:accent1>
      <a:accent2>
        <a:srgbClr val="27C7BD"/>
      </a:accent2>
      <a:accent3>
        <a:srgbClr val="0099E8"/>
      </a:accent3>
      <a:accent4>
        <a:srgbClr val="51B9A3"/>
      </a:accent4>
      <a:accent5>
        <a:srgbClr val="FB8C00"/>
      </a:accent5>
      <a:accent6>
        <a:srgbClr val="FFAE88"/>
      </a:accent6>
      <a:hlink>
        <a:srgbClr val="0000FF"/>
      </a:hlink>
      <a:folHlink>
        <a:srgbClr val="FF00FF"/>
      </a:folHlink>
    </a:clrScheme>
    <a:fontScheme name="Swiss">
      <a:majorFont>
        <a:latin typeface="Arial"/>
        <a:ea typeface="Arial"/>
        <a:cs typeface="Arial"/>
      </a:majorFont>
      <a:minorFont>
        <a:latin typeface="Helvetica"/>
        <a:ea typeface="Helvetica"/>
        <a:cs typeface="Helvetica"/>
      </a:minorFont>
    </a:fontScheme>
    <a:fmtScheme name="Swis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wiss">
  <a:themeElements>
    <a:clrScheme name="Swiss">
      <a:dk1>
        <a:srgbClr val="000000"/>
      </a:dk1>
      <a:lt1>
        <a:srgbClr val="FFFFFF"/>
      </a:lt1>
      <a:dk2>
        <a:srgbClr val="A7A7A7"/>
      </a:dk2>
      <a:lt2>
        <a:srgbClr val="535353"/>
      </a:lt2>
      <a:accent1>
        <a:srgbClr val="01579B"/>
      </a:accent1>
      <a:accent2>
        <a:srgbClr val="27C7BD"/>
      </a:accent2>
      <a:accent3>
        <a:srgbClr val="0099E8"/>
      </a:accent3>
      <a:accent4>
        <a:srgbClr val="51B9A3"/>
      </a:accent4>
      <a:accent5>
        <a:srgbClr val="FB8C00"/>
      </a:accent5>
      <a:accent6>
        <a:srgbClr val="FFAE88"/>
      </a:accent6>
      <a:hlink>
        <a:srgbClr val="0000FF"/>
      </a:hlink>
      <a:folHlink>
        <a:srgbClr val="FF00FF"/>
      </a:folHlink>
    </a:clrScheme>
    <a:fontScheme name="Swiss">
      <a:majorFont>
        <a:latin typeface="Arial"/>
        <a:ea typeface="Arial"/>
        <a:cs typeface="Arial"/>
      </a:majorFont>
      <a:minorFont>
        <a:latin typeface="Helvetica"/>
        <a:ea typeface="Helvetica"/>
        <a:cs typeface="Helvetica"/>
      </a:minorFont>
    </a:fontScheme>
    <a:fmtScheme name="Swis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F46524"/>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