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Nunito"/>
      <p:regular r:id="rId24"/>
      <p:bold r:id="rId25"/>
      <p:italic r:id="rId26"/>
      <p:boldItalic r:id="rId27"/>
    </p:embeddedFont>
    <p:embeddedFont>
      <p:font typeface="Maven Pro"/>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Nuni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MavenPro-regular.fnt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avenPro-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t/>
            </a:r>
            <a:endParaRPr sz="1050">
              <a:highlight>
                <a:srgbClr val="FFFFFF"/>
              </a:highlight>
            </a:endParaRPr>
          </a:p>
          <a:p>
            <a:pPr indent="0" lvl="0" marL="0">
              <a:spcBef>
                <a:spcPts val="0"/>
              </a:spcBef>
              <a:spcAft>
                <a:spcPts val="0"/>
              </a:spcAft>
              <a:buNone/>
            </a:pPr>
            <a:r>
              <a:rPr lang="en-GB"/>
              <a:t>All of us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8" name="Shape 3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Bola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GB" sz="1000">
                <a:solidFill>
                  <a:schemeClr val="dk2"/>
                </a:solidFill>
                <a:latin typeface="Nunito"/>
                <a:ea typeface="Nunito"/>
                <a:cs typeface="Nunito"/>
                <a:sym typeface="Nunito"/>
              </a:rPr>
              <a:t>Scarlett</a:t>
            </a:r>
            <a:endParaRPr sz="1000">
              <a:solidFill>
                <a:schemeClr val="dk2"/>
              </a:solidFill>
              <a:latin typeface="Nunito"/>
              <a:ea typeface="Nunito"/>
              <a:cs typeface="Nunito"/>
              <a:sym typeface="Nunito"/>
            </a:endParaRPr>
          </a:p>
          <a:p>
            <a:pPr indent="-292100" lvl="0" marL="457200" rtl="0">
              <a:lnSpc>
                <a:spcPct val="115000"/>
              </a:lnSpc>
              <a:spcBef>
                <a:spcPts val="1600"/>
              </a:spcBef>
              <a:spcAft>
                <a:spcPts val="0"/>
              </a:spcAft>
              <a:buClr>
                <a:schemeClr val="dk2"/>
              </a:buClr>
              <a:buSzPts val="1000"/>
              <a:buFont typeface="Nunito"/>
              <a:buChar char="-"/>
            </a:pPr>
            <a:r>
              <a:rPr lang="en-GB" sz="1000">
                <a:solidFill>
                  <a:schemeClr val="dk2"/>
                </a:solidFill>
                <a:latin typeface="Nunito"/>
                <a:ea typeface="Nunito"/>
                <a:cs typeface="Nunito"/>
                <a:sym typeface="Nunito"/>
              </a:rPr>
              <a:t>Challenges: language, culture, distance, different perceptions of mental health in different cultures</a:t>
            </a:r>
            <a:endParaRPr sz="1000">
              <a:solidFill>
                <a:schemeClr val="dk2"/>
              </a:solidFill>
              <a:latin typeface="Nunito"/>
              <a:ea typeface="Nunito"/>
              <a:cs typeface="Nunito"/>
              <a:sym typeface="Nunito"/>
            </a:endParaRPr>
          </a:p>
          <a:p>
            <a:pPr indent="-292100" lvl="0" marL="457200" rtl="0">
              <a:lnSpc>
                <a:spcPct val="115000"/>
              </a:lnSpc>
              <a:spcBef>
                <a:spcPts val="0"/>
              </a:spcBef>
              <a:spcAft>
                <a:spcPts val="0"/>
              </a:spcAft>
              <a:buClr>
                <a:schemeClr val="dk2"/>
              </a:buClr>
              <a:buSzPts val="1000"/>
              <a:buFont typeface="Nunito"/>
              <a:buChar char="-"/>
            </a:pPr>
            <a:r>
              <a:rPr lang="en-GB" sz="1000">
                <a:solidFill>
                  <a:schemeClr val="dk2"/>
                </a:solidFill>
                <a:latin typeface="Nunito"/>
                <a:ea typeface="Nunito"/>
                <a:cs typeface="Nunito"/>
                <a:sym typeface="Nunito"/>
              </a:rPr>
              <a:t>No current training for specific languages; some interpreters</a:t>
            </a:r>
            <a:endParaRPr sz="1000">
              <a:solidFill>
                <a:schemeClr val="dk2"/>
              </a:solidFill>
              <a:latin typeface="Nunito"/>
              <a:ea typeface="Nunito"/>
              <a:cs typeface="Nunito"/>
              <a:sym typeface="Nunito"/>
            </a:endParaRPr>
          </a:p>
          <a:p>
            <a:pPr indent="-292100" lvl="0" marL="457200" rtl="0">
              <a:lnSpc>
                <a:spcPct val="115000"/>
              </a:lnSpc>
              <a:spcBef>
                <a:spcPts val="0"/>
              </a:spcBef>
              <a:spcAft>
                <a:spcPts val="0"/>
              </a:spcAft>
              <a:buClr>
                <a:schemeClr val="dk2"/>
              </a:buClr>
              <a:buSzPts val="1000"/>
              <a:buFont typeface="Nunito"/>
              <a:buChar char="-"/>
            </a:pPr>
            <a:r>
              <a:rPr lang="en-GB" sz="1000">
                <a:solidFill>
                  <a:schemeClr val="dk2"/>
                </a:solidFill>
                <a:latin typeface="Nunito"/>
                <a:ea typeface="Nunito"/>
                <a:cs typeface="Nunito"/>
                <a:sym typeface="Nunito"/>
              </a:rPr>
              <a:t>Mental Health First Aid training for staff</a:t>
            </a:r>
            <a:endParaRPr sz="1000">
              <a:solidFill>
                <a:schemeClr val="dk2"/>
              </a:solidFill>
              <a:latin typeface="Nunito"/>
              <a:ea typeface="Nunito"/>
              <a:cs typeface="Nunito"/>
              <a:sym typeface="Nunito"/>
            </a:endParaRPr>
          </a:p>
          <a:p>
            <a:pPr indent="-292100" lvl="0" marL="457200" rtl="0">
              <a:lnSpc>
                <a:spcPct val="115000"/>
              </a:lnSpc>
              <a:spcBef>
                <a:spcPts val="0"/>
              </a:spcBef>
              <a:spcAft>
                <a:spcPts val="0"/>
              </a:spcAft>
              <a:buClr>
                <a:schemeClr val="dk2"/>
              </a:buClr>
              <a:buSzPts val="1000"/>
              <a:buFont typeface="Nunito"/>
              <a:buChar char="-"/>
            </a:pPr>
            <a:r>
              <a:rPr lang="en-GB" sz="1000">
                <a:solidFill>
                  <a:schemeClr val="dk2"/>
                </a:solidFill>
                <a:latin typeface="Nunito"/>
                <a:ea typeface="Nunito"/>
                <a:cs typeface="Nunito"/>
                <a:sym typeface="Nunito"/>
              </a:rPr>
              <a:t>INTO referrals - signposting to international support team</a:t>
            </a:r>
            <a:endParaRPr sz="1000">
              <a:solidFill>
                <a:schemeClr val="dk2"/>
              </a:solidFill>
              <a:latin typeface="Nunito"/>
              <a:ea typeface="Nunito"/>
              <a:cs typeface="Nunito"/>
              <a:sym typeface="Nunito"/>
            </a:endParaRPr>
          </a:p>
          <a:p>
            <a:pPr indent="-292100" lvl="0" marL="457200" rtl="0">
              <a:lnSpc>
                <a:spcPct val="115000"/>
              </a:lnSpc>
              <a:spcBef>
                <a:spcPts val="0"/>
              </a:spcBef>
              <a:spcAft>
                <a:spcPts val="0"/>
              </a:spcAft>
              <a:buClr>
                <a:schemeClr val="dk2"/>
              </a:buClr>
              <a:buSzPts val="1000"/>
              <a:buFont typeface="Nunito"/>
              <a:buChar char="-"/>
            </a:pPr>
            <a:r>
              <a:rPr lang="en-GB" sz="1000">
                <a:solidFill>
                  <a:schemeClr val="dk2"/>
                </a:solidFill>
                <a:latin typeface="Nunito"/>
                <a:ea typeface="Nunito"/>
                <a:cs typeface="Nunito"/>
                <a:sym typeface="Nunito"/>
              </a:rPr>
              <a:t>Suggestions: Ubuntu (multicultural counselling service), accessing and funding interpreters, linking to International Office to promote wellbeing, collaboration with societies, more to be done promoting for international students on website, buddying system to overcome language barrier</a:t>
            </a:r>
            <a:endParaRPr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3" name="Shape 3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Melin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Shape 3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5" name="Shape 3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GB"/>
              <a:t>Bola</a:t>
            </a:r>
            <a:endParaRPr/>
          </a:p>
          <a:p>
            <a:pPr indent="0" lvl="0" marL="0" rtl="0">
              <a:lnSpc>
                <a:spcPct val="115000"/>
              </a:lnSpc>
              <a:spcBef>
                <a:spcPts val="0"/>
              </a:spcBef>
              <a:spcAft>
                <a:spcPts val="0"/>
              </a:spcAft>
              <a:buNone/>
            </a:pPr>
            <a:r>
              <a:rPr lang="en-GB"/>
              <a:t>-Wellbeing service in iExeter app- where they could enquire about their troubles how they feel or the issues they have, and also possibly book appointments. This will improve the access to the wellbeing service especially getting people to know about the wellbeing centre as well, working a similar function sid but with someone working round the clock.- still more work being done to this </a:t>
            </a:r>
            <a:endParaRPr/>
          </a:p>
          <a:p>
            <a:pPr indent="0" lvl="0" marL="0" rtl="0">
              <a:lnSpc>
                <a:spcPct val="115000"/>
              </a:lnSpc>
              <a:spcBef>
                <a:spcPts val="0"/>
              </a:spcBef>
              <a:spcAft>
                <a:spcPts val="0"/>
              </a:spcAft>
              <a:buNone/>
            </a:pPr>
            <a:r>
              <a:rPr lang="en-GB"/>
              <a:t>-Having a mental health section in the student health application- Since we have to apply for the student health centre and have to include things about how health. Could possibly add a section talking about mental health asking if they have ever had any issues and if they would interested in seeing someone or having someone to talk to, maybe on a one to one basis or just coming in for checkups or so.- may help address it from early on from 1st term for not only international students who have experienced this before uni but also domestic ones. </a:t>
            </a:r>
            <a:endParaRPr/>
          </a:p>
          <a:p>
            <a:pPr indent="0" lvl="0" marL="0" rtl="0">
              <a:lnSpc>
                <a:spcPct val="115000"/>
              </a:lnSpc>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5" name="Shape 3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Abi</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Shape 4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3" name="Shape 4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Melin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Shape 4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1" name="Shape 4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Rebecca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Shape 4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7" name="Shape 4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Scarlett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3" name="Shape 4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Scarlett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Gabe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Dora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Dora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Yifan and Melin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Yifan and Melin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0" name="Shape 3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Gabe - data tendency to get information about wellbeing services from </a:t>
            </a:r>
            <a:endParaRPr/>
          </a:p>
          <a:p>
            <a:pPr indent="0" lvl="0" marL="0">
              <a:spcBef>
                <a:spcPts val="0"/>
              </a:spcBef>
              <a:spcAft>
                <a:spcPts val="0"/>
              </a:spcAft>
              <a:buNone/>
            </a:pPr>
            <a:r>
              <a:rPr lang="en-GB"/>
              <a:t>Most get information online</a:t>
            </a:r>
            <a:endParaRPr/>
          </a:p>
          <a:p>
            <a:pPr indent="0" lvl="0" marL="0">
              <a:spcBef>
                <a:spcPts val="0"/>
              </a:spcBef>
              <a:spcAft>
                <a:spcPts val="0"/>
              </a:spcAft>
              <a:buNone/>
            </a:pPr>
            <a:r>
              <a:rPr lang="en-GB"/>
              <a:t>Still quite a few have no information about wellbeing services at exeter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6" name="Shape 3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Yifan and Melin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Dora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6" name="Shape 36"/>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 name="Shape 39"/>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6" name="Shape 46"/>
          <p:cNvSpPr txBox="1"/>
          <p:nvPr>
            <p:ph type="ctrTitle"/>
          </p:nvPr>
        </p:nvSpPr>
        <p:spPr>
          <a:xfrm>
            <a:off x="824000" y="1613813"/>
            <a:ext cx="42555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Shape 47"/>
          <p:cNvSpPr txBox="1"/>
          <p:nvPr>
            <p:ph idx="1" type="subTitle"/>
          </p:nvPr>
        </p:nvSpPr>
        <p:spPr>
          <a:xfrm>
            <a:off x="824000" y="3596300"/>
            <a:ext cx="4255500" cy="6954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Shape 4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 name="Shape 15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 name="Shape 166"/>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 name="Shape 17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 name="Shape 173"/>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Shape 176"/>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 name="Shape 186"/>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 name="Shape 187"/>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 name="Shape 205"/>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 name="Shape 207"/>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 name="Shape 212"/>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Shape 213"/>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 name="Shape 216"/>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 name="Shape 218"/>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 name="Shape 22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 name="Shape 222"/>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 name="Shape 225"/>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 name="Shape 227"/>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 name="Shape 233"/>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 name="Shape 237"/>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 name="Shape 24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 name="Shape 247"/>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 name="Shape 25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 name="Shape 252"/>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 name="Shape 253"/>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 name="Shape 256"/>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 name="Shape 257"/>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 name="Shape 258"/>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 name="Shape 26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 name="Shape 262"/>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 name="Shape 265"/>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 name="Shape 266"/>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 name="Shape 267"/>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268" name="Shape 268"/>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Shape 269"/>
          <p:cNvSpPr txBox="1"/>
          <p:nvPr>
            <p:ph idx="1" type="body"/>
          </p:nvPr>
        </p:nvSpPr>
        <p:spPr>
          <a:xfrm>
            <a:off x="1388625" y="2712300"/>
            <a:ext cx="6366900" cy="1111200"/>
          </a:xfrm>
          <a:prstGeom prst="rect">
            <a:avLst/>
          </a:prstGeom>
        </p:spPr>
        <p:txBody>
          <a:bodyPr anchorCtr="0" anchor="t" bIns="91425" lIns="91425" spcFirstLastPara="1" rIns="91425" wrap="square" tIns="91425"/>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Shape 27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Shape 27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 name="Shape 56"/>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 name="Shape 57"/>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Shape 60"/>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 name="Shape 61"/>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 name="Shape 62"/>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 name="Shape 69"/>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82" name="Shape 82"/>
          <p:cNvSpPr txBox="1"/>
          <p:nvPr>
            <p:ph type="title"/>
          </p:nvPr>
        </p:nvSpPr>
        <p:spPr>
          <a:xfrm>
            <a:off x="824000" y="1613825"/>
            <a:ext cx="58578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Shape 8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8" name="Shape 88"/>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Shape 89"/>
          <p:cNvSpPr txBox="1"/>
          <p:nvPr>
            <p:ph idx="1" type="body"/>
          </p:nvPr>
        </p:nvSpPr>
        <p:spPr>
          <a:xfrm>
            <a:off x="1303800" y="1990050"/>
            <a:ext cx="70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Shape 9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Shape 95"/>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Shape 96"/>
          <p:cNvSpPr txBox="1"/>
          <p:nvPr>
            <p:ph idx="1" type="body"/>
          </p:nvPr>
        </p:nvSpPr>
        <p:spPr>
          <a:xfrm>
            <a:off x="130380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Shape 97"/>
          <p:cNvSpPr txBox="1"/>
          <p:nvPr>
            <p:ph idx="2" type="body"/>
          </p:nvPr>
        </p:nvSpPr>
        <p:spPr>
          <a:xfrm>
            <a:off x="490365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Shape 9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Shape 10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9" name="Shape 109"/>
          <p:cNvSpPr txBox="1"/>
          <p:nvPr>
            <p:ph type="title"/>
          </p:nvPr>
        </p:nvSpPr>
        <p:spPr>
          <a:xfrm>
            <a:off x="1303800" y="598575"/>
            <a:ext cx="3312000" cy="15900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Shape 110"/>
          <p:cNvSpPr txBox="1"/>
          <p:nvPr>
            <p:ph idx="1" type="body"/>
          </p:nvPr>
        </p:nvSpPr>
        <p:spPr>
          <a:xfrm>
            <a:off x="1303800" y="2309675"/>
            <a:ext cx="3312000" cy="2221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Shape 1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125" name="Shape 125"/>
          <p:cNvSpPr txBox="1"/>
          <p:nvPr>
            <p:ph type="title"/>
          </p:nvPr>
        </p:nvSpPr>
        <p:spPr>
          <a:xfrm>
            <a:off x="824000" y="763600"/>
            <a:ext cx="5857800" cy="35733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Shape 12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 name="Shape 13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31" name="Shape 131"/>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Shape 132"/>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Shape 133"/>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Shape 13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39" name="Shape 139"/>
          <p:cNvSpPr txBox="1"/>
          <p:nvPr>
            <p:ph idx="1" type="body"/>
          </p:nvPr>
        </p:nvSpPr>
        <p:spPr>
          <a:xfrm>
            <a:off x="1303800" y="4138975"/>
            <a:ext cx="5843100" cy="534900"/>
          </a:xfrm>
          <a:prstGeom prst="rect">
            <a:avLst/>
          </a:prstGeom>
        </p:spPr>
        <p:txBody>
          <a:bodyPr anchorCtr="0" anchor="t"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40" name="Shape 14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Shape 8"/>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3.png"/><Relationship Id="rId9" Type="http://schemas.openxmlformats.org/officeDocument/2006/relationships/hyperlink" Target="https://www.exeter.ac.uk/wellbeing/services/" TargetMode="External"/><Relationship Id="rId5" Type="http://schemas.openxmlformats.org/officeDocument/2006/relationships/image" Target="../media/image22.png"/><Relationship Id="rId6" Type="http://schemas.openxmlformats.org/officeDocument/2006/relationships/image" Target="../media/image21.png"/><Relationship Id="rId7" Type="http://schemas.openxmlformats.org/officeDocument/2006/relationships/image" Target="../media/image20.png"/><Relationship Id="rId8"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enactusuk.org" TargetMode="External"/><Relationship Id="rId4" Type="http://schemas.openxmlformats.org/officeDocument/2006/relationships/hyperlink" Target="https://www.exeterguild.org/societies/Enactus/" TargetMode="External"/><Relationship Id="rId5" Type="http://schemas.openxmlformats.org/officeDocument/2006/relationships/hyperlink" Target="mailto:studentpartners@exeter.ac.uk" TargetMode="External"/><Relationship Id="rId6" Type="http://schemas.openxmlformats.org/officeDocument/2006/relationships/hyperlink" Target="http://www.exeter.ac.uk/thinktrydo" TargetMode="External"/><Relationship Id="rId7" Type="http://schemas.openxmlformats.org/officeDocument/2006/relationships/hyperlink" Target="mailto:thinktrydo@exeter.ac.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jp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jp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9.png"/><Relationship Id="rId4" Type="http://schemas.openxmlformats.org/officeDocument/2006/relationships/image" Target="../media/image32.png"/><Relationship Id="rId5" Type="http://schemas.openxmlformats.org/officeDocument/2006/relationships/image" Target="../media/image3.jp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276" name="Shape 276"/>
        <p:cNvGrpSpPr/>
        <p:nvPr/>
      </p:nvGrpSpPr>
      <p:grpSpPr>
        <a:xfrm>
          <a:off x="0" y="0"/>
          <a:ext cx="0" cy="0"/>
          <a:chOff x="0" y="0"/>
          <a:chExt cx="0" cy="0"/>
        </a:xfrm>
      </p:grpSpPr>
      <p:sp>
        <p:nvSpPr>
          <p:cNvPr id="277" name="Shape 277"/>
          <p:cNvSpPr txBox="1"/>
          <p:nvPr>
            <p:ph type="ctrTitle"/>
          </p:nvPr>
        </p:nvSpPr>
        <p:spPr>
          <a:xfrm>
            <a:off x="802525" y="615625"/>
            <a:ext cx="4536900" cy="26562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en-GB">
                <a:solidFill>
                  <a:srgbClr val="6AA84F"/>
                </a:solidFill>
                <a:latin typeface="Arial"/>
                <a:ea typeface="Arial"/>
                <a:cs typeface="Arial"/>
                <a:sym typeface="Arial"/>
              </a:rPr>
              <a:t>Stay Well At Exeter</a:t>
            </a:r>
            <a:endParaRPr>
              <a:solidFill>
                <a:srgbClr val="6AA84F"/>
              </a:solidFill>
              <a:latin typeface="Arial"/>
              <a:ea typeface="Arial"/>
              <a:cs typeface="Arial"/>
              <a:sym typeface="Arial"/>
            </a:endParaRPr>
          </a:p>
          <a:p>
            <a:pPr indent="0" lvl="0" marL="0" algn="ctr">
              <a:spcBef>
                <a:spcPts val="0"/>
              </a:spcBef>
              <a:spcAft>
                <a:spcPts val="0"/>
              </a:spcAft>
              <a:buNone/>
            </a:pPr>
            <a:r>
              <a:rPr b="0" lang="en-GB" sz="3600">
                <a:solidFill>
                  <a:srgbClr val="000000"/>
                </a:solidFill>
                <a:latin typeface="Arial"/>
                <a:ea typeface="Arial"/>
                <a:cs typeface="Arial"/>
                <a:sym typeface="Arial"/>
              </a:rPr>
              <a:t>Enhancing Mental Health Services for International and Home Students </a:t>
            </a:r>
            <a:endParaRPr b="0">
              <a:solidFill>
                <a:srgbClr val="000000"/>
              </a:solidFill>
              <a:latin typeface="Arial"/>
              <a:ea typeface="Arial"/>
              <a:cs typeface="Arial"/>
              <a:sym typeface="Arial"/>
            </a:endParaRPr>
          </a:p>
        </p:txBody>
      </p:sp>
      <p:sp>
        <p:nvSpPr>
          <p:cNvPr id="278" name="Shape 278"/>
          <p:cNvSpPr txBox="1"/>
          <p:nvPr>
            <p:ph idx="1" type="subTitle"/>
          </p:nvPr>
        </p:nvSpPr>
        <p:spPr>
          <a:xfrm>
            <a:off x="802525" y="4046650"/>
            <a:ext cx="6016200" cy="797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i="1" lang="en-GB">
                <a:solidFill>
                  <a:srgbClr val="000000"/>
                </a:solidFill>
                <a:latin typeface="Arial"/>
                <a:ea typeface="Arial"/>
                <a:cs typeface="Arial"/>
                <a:sym typeface="Arial"/>
              </a:rPr>
              <a:t>By Gabriel Yeap, Scarlett Parr-Reid, Melin Hasan, </a:t>
            </a:r>
            <a:r>
              <a:rPr i="1" lang="en-GB">
                <a:solidFill>
                  <a:srgbClr val="000000"/>
                </a:solidFill>
                <a:latin typeface="Arial"/>
                <a:ea typeface="Arial"/>
                <a:cs typeface="Arial"/>
                <a:sym typeface="Arial"/>
              </a:rPr>
              <a:t> Bola Olapade, </a:t>
            </a:r>
            <a:r>
              <a:rPr i="1" lang="en-GB">
                <a:solidFill>
                  <a:srgbClr val="000000"/>
                </a:solidFill>
                <a:latin typeface="Arial"/>
                <a:ea typeface="Arial"/>
                <a:cs typeface="Arial"/>
                <a:sym typeface="Arial"/>
              </a:rPr>
              <a:t>Yifan Liao, Dóra Szerényi, Rebecca Maxwell, Abi Appleby</a:t>
            </a:r>
            <a:endParaRPr i="1">
              <a:solidFill>
                <a:srgbClr val="000000"/>
              </a:solidFill>
              <a:latin typeface="Arial"/>
              <a:ea typeface="Arial"/>
              <a:cs typeface="Arial"/>
              <a:sym typeface="Arial"/>
            </a:endParaRPr>
          </a:p>
        </p:txBody>
      </p:sp>
      <p:pic>
        <p:nvPicPr>
          <p:cNvPr id="279" name="Shape 279"/>
          <p:cNvPicPr preferRelativeResize="0"/>
          <p:nvPr/>
        </p:nvPicPr>
        <p:blipFill>
          <a:blip r:embed="rId3">
            <a:alphaModFix/>
          </a:blip>
          <a:stretch>
            <a:fillRect/>
          </a:stretch>
        </p:blipFill>
        <p:spPr>
          <a:xfrm>
            <a:off x="5587550" y="444163"/>
            <a:ext cx="2724950" cy="3818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359" name="Shape 359"/>
        <p:cNvGrpSpPr/>
        <p:nvPr/>
      </p:nvGrpSpPr>
      <p:grpSpPr>
        <a:xfrm>
          <a:off x="0" y="0"/>
          <a:ext cx="0" cy="0"/>
          <a:chOff x="0" y="0"/>
          <a:chExt cx="0" cy="0"/>
        </a:xfrm>
      </p:grpSpPr>
      <p:sp>
        <p:nvSpPr>
          <p:cNvPr id="360" name="Shape 360"/>
          <p:cNvSpPr txBox="1"/>
          <p:nvPr>
            <p:ph type="title"/>
          </p:nvPr>
        </p:nvSpPr>
        <p:spPr>
          <a:xfrm>
            <a:off x="1303800" y="419150"/>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000000"/>
                </a:solidFill>
              </a:rPr>
              <a:t>INTO perspective </a:t>
            </a:r>
            <a:endParaRPr>
              <a:solidFill>
                <a:srgbClr val="000000"/>
              </a:solidFill>
            </a:endParaRPr>
          </a:p>
          <a:p>
            <a:pPr indent="0" lvl="0" marL="0">
              <a:spcBef>
                <a:spcPts val="0"/>
              </a:spcBef>
              <a:spcAft>
                <a:spcPts val="0"/>
              </a:spcAft>
              <a:buNone/>
            </a:pPr>
            <a:r>
              <a:rPr lang="en-GB">
                <a:solidFill>
                  <a:srgbClr val="000000"/>
                </a:solidFill>
              </a:rPr>
              <a:t>- </a:t>
            </a:r>
            <a:r>
              <a:rPr lang="en-GB">
                <a:solidFill>
                  <a:srgbClr val="000000"/>
                </a:solidFill>
              </a:rPr>
              <a:t>Tanya Brown, Welfare officer at INTO</a:t>
            </a:r>
            <a:endParaRPr>
              <a:solidFill>
                <a:srgbClr val="000000"/>
              </a:solidFill>
            </a:endParaRPr>
          </a:p>
        </p:txBody>
      </p:sp>
      <p:sp>
        <p:nvSpPr>
          <p:cNvPr id="361" name="Shape 361"/>
          <p:cNvSpPr txBox="1"/>
          <p:nvPr>
            <p:ph idx="1" type="body"/>
          </p:nvPr>
        </p:nvSpPr>
        <p:spPr>
          <a:xfrm>
            <a:off x="139600" y="1597875"/>
            <a:ext cx="8619300" cy="10599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Programme Manager (Personal Tutor) </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Students are directed towards GP before Wellbeing (“Wellbeing is for serious issues”)</a:t>
            </a:r>
            <a:endParaRPr sz="1800">
              <a:solidFill>
                <a:srgbClr val="000000"/>
              </a:solidFill>
              <a:latin typeface="Arial"/>
              <a:ea typeface="Arial"/>
              <a:cs typeface="Arial"/>
              <a:sym typeface="Arial"/>
            </a:endParaRPr>
          </a:p>
        </p:txBody>
      </p:sp>
      <p:pic>
        <p:nvPicPr>
          <p:cNvPr descr="Image result for INTO exeter" id="362" name="Shape 362"/>
          <p:cNvPicPr preferRelativeResize="0"/>
          <p:nvPr/>
        </p:nvPicPr>
        <p:blipFill>
          <a:blip r:embed="rId3">
            <a:alphaModFix/>
          </a:blip>
          <a:stretch>
            <a:fillRect/>
          </a:stretch>
        </p:blipFill>
        <p:spPr>
          <a:xfrm>
            <a:off x="5263400" y="2952950"/>
            <a:ext cx="3774650" cy="2126124"/>
          </a:xfrm>
          <a:prstGeom prst="rect">
            <a:avLst/>
          </a:prstGeom>
          <a:noFill/>
          <a:ln>
            <a:noFill/>
          </a:ln>
        </p:spPr>
      </p:pic>
      <p:sp>
        <p:nvSpPr>
          <p:cNvPr id="363" name="Shape 363"/>
          <p:cNvSpPr txBox="1"/>
          <p:nvPr/>
        </p:nvSpPr>
        <p:spPr>
          <a:xfrm>
            <a:off x="139600" y="2837200"/>
            <a:ext cx="5229300" cy="2432100"/>
          </a:xfrm>
          <a:prstGeom prst="rect">
            <a:avLst/>
          </a:prstGeom>
          <a:noFill/>
          <a:ln>
            <a:noFill/>
          </a:ln>
        </p:spPr>
        <p:txBody>
          <a:bodyPr anchorCtr="0" anchor="t" bIns="91425" lIns="91425" spcFirstLastPara="1" rIns="91425" wrap="square" tIns="91425">
            <a:noAutofit/>
          </a:bodyPr>
          <a:lstStyle/>
          <a:p>
            <a:pPr indent="-342900" lvl="0" marL="457200" rtl="0">
              <a:lnSpc>
                <a:spcPct val="150000"/>
              </a:lnSpc>
              <a:spcBef>
                <a:spcPts val="0"/>
              </a:spcBef>
              <a:spcAft>
                <a:spcPts val="0"/>
              </a:spcAft>
              <a:buClr>
                <a:srgbClr val="000000"/>
              </a:buClr>
              <a:buSzPts val="1800"/>
              <a:buFont typeface="Arial"/>
              <a:buChar char="●"/>
            </a:pPr>
            <a:r>
              <a:rPr lang="en-GB" sz="1800"/>
              <a:t>Booklets with Health page &amp; Induction talk</a:t>
            </a:r>
            <a:endParaRPr sz="1800"/>
          </a:p>
          <a:p>
            <a:pPr indent="-342900" lvl="0" marL="457200" rtl="0">
              <a:lnSpc>
                <a:spcPct val="150000"/>
              </a:lnSpc>
              <a:spcBef>
                <a:spcPts val="0"/>
              </a:spcBef>
              <a:spcAft>
                <a:spcPts val="0"/>
              </a:spcAft>
              <a:buClr>
                <a:srgbClr val="000000"/>
              </a:buClr>
              <a:buSzPts val="1800"/>
              <a:buFont typeface="Arial"/>
              <a:buChar char="●"/>
            </a:pPr>
            <a:r>
              <a:rPr lang="en-GB" sz="1800"/>
              <a:t>Specific language speakers, Translators &amp; Interpreters</a:t>
            </a:r>
            <a:endParaRPr sz="1800"/>
          </a:p>
          <a:p>
            <a:pPr indent="-342900" lvl="0" marL="457200" rtl="0">
              <a:lnSpc>
                <a:spcPct val="150000"/>
              </a:lnSpc>
              <a:spcBef>
                <a:spcPts val="0"/>
              </a:spcBef>
              <a:spcAft>
                <a:spcPts val="0"/>
              </a:spcAft>
              <a:buClr>
                <a:srgbClr val="000000"/>
              </a:buClr>
              <a:buSzPts val="1800"/>
              <a:buFont typeface="Arial"/>
              <a:buChar char="●"/>
            </a:pPr>
            <a:r>
              <a:rPr lang="en-GB" sz="1800"/>
              <a:t>Need for improvement - More spaces &amp; more meeting rooms</a:t>
            </a:r>
            <a:endParaRPr sz="1800"/>
          </a:p>
          <a:p>
            <a:pPr indent="0" lvl="0" marL="0">
              <a:spcBef>
                <a:spcPts val="16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367" name="Shape 367"/>
        <p:cNvGrpSpPr/>
        <p:nvPr/>
      </p:nvGrpSpPr>
      <p:grpSpPr>
        <a:xfrm>
          <a:off x="0" y="0"/>
          <a:ext cx="0" cy="0"/>
          <a:chOff x="0" y="0"/>
          <a:chExt cx="0" cy="0"/>
        </a:xfrm>
      </p:grpSpPr>
      <p:sp>
        <p:nvSpPr>
          <p:cNvPr id="368" name="Shape 368"/>
          <p:cNvSpPr txBox="1"/>
          <p:nvPr>
            <p:ph type="title"/>
          </p:nvPr>
        </p:nvSpPr>
        <p:spPr>
          <a:xfrm>
            <a:off x="1333675" y="29952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000000"/>
                </a:solidFill>
              </a:rPr>
              <a:t>Wellbeing perspective</a:t>
            </a:r>
            <a:endParaRPr>
              <a:solidFill>
                <a:srgbClr val="000000"/>
              </a:solidFill>
            </a:endParaRPr>
          </a:p>
          <a:p>
            <a:pPr indent="-406400" lvl="0" marL="457200">
              <a:spcBef>
                <a:spcPts val="0"/>
              </a:spcBef>
              <a:spcAft>
                <a:spcPts val="0"/>
              </a:spcAft>
              <a:buSzPts val="2800"/>
              <a:buChar char="-"/>
            </a:pPr>
            <a:r>
              <a:rPr lang="en-GB">
                <a:solidFill>
                  <a:srgbClr val="000000"/>
                </a:solidFill>
              </a:rPr>
              <a:t>Rachel Bragg, Wellbeing Consultant</a:t>
            </a:r>
            <a:r>
              <a:rPr lang="en-GB"/>
              <a:t>  </a:t>
            </a:r>
            <a:endParaRPr/>
          </a:p>
        </p:txBody>
      </p:sp>
      <p:sp>
        <p:nvSpPr>
          <p:cNvPr id="369" name="Shape 369"/>
          <p:cNvSpPr txBox="1"/>
          <p:nvPr>
            <p:ph idx="1" type="body"/>
          </p:nvPr>
        </p:nvSpPr>
        <p:spPr>
          <a:xfrm>
            <a:off x="420950" y="1421850"/>
            <a:ext cx="7650300" cy="33927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Challenges: language, culture, distance,  perceptions</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Few i</a:t>
            </a:r>
            <a:r>
              <a:rPr lang="en-GB" sz="1800">
                <a:solidFill>
                  <a:srgbClr val="000000"/>
                </a:solidFill>
                <a:latin typeface="Arial"/>
                <a:ea typeface="Arial"/>
                <a:cs typeface="Arial"/>
                <a:sym typeface="Arial"/>
              </a:rPr>
              <a:t>nterpreters</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Mental Health First Aid training</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INTO referrals</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Suggestions: Ubuntu, interpreters, International Office, society collaboration, improving website accessibility, buddying system</a:t>
            </a:r>
            <a:endParaRPr sz="1800">
              <a:solidFill>
                <a:srgbClr val="000000"/>
              </a:solidFill>
              <a:latin typeface="Arial"/>
              <a:ea typeface="Arial"/>
              <a:cs typeface="Arial"/>
              <a:sym typeface="Arial"/>
            </a:endParaRPr>
          </a:p>
        </p:txBody>
      </p:sp>
      <p:pic>
        <p:nvPicPr>
          <p:cNvPr id="370" name="Shape 370"/>
          <p:cNvPicPr preferRelativeResize="0"/>
          <p:nvPr/>
        </p:nvPicPr>
        <p:blipFill>
          <a:blip r:embed="rId3">
            <a:alphaModFix/>
          </a:blip>
          <a:stretch>
            <a:fillRect/>
          </a:stretch>
        </p:blipFill>
        <p:spPr>
          <a:xfrm>
            <a:off x="7233801" y="1445661"/>
            <a:ext cx="1700875" cy="2252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374" name="Shape 374"/>
        <p:cNvGrpSpPr/>
        <p:nvPr/>
      </p:nvGrpSpPr>
      <p:grpSpPr>
        <a:xfrm>
          <a:off x="0" y="0"/>
          <a:ext cx="0" cy="0"/>
          <a:chOff x="0" y="0"/>
          <a:chExt cx="0" cy="0"/>
        </a:xfrm>
      </p:grpSpPr>
      <p:sp>
        <p:nvSpPr>
          <p:cNvPr id="375" name="Shape 37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000000"/>
                </a:solidFill>
              </a:rPr>
              <a:t>Recommended local and national services </a:t>
            </a:r>
            <a:endParaRPr>
              <a:solidFill>
                <a:srgbClr val="000000"/>
              </a:solidFill>
            </a:endParaRPr>
          </a:p>
        </p:txBody>
      </p:sp>
      <p:pic>
        <p:nvPicPr>
          <p:cNvPr id="376" name="Shape 376"/>
          <p:cNvPicPr preferRelativeResize="0"/>
          <p:nvPr/>
        </p:nvPicPr>
        <p:blipFill>
          <a:blip r:embed="rId3">
            <a:alphaModFix/>
          </a:blip>
          <a:stretch>
            <a:fillRect/>
          </a:stretch>
        </p:blipFill>
        <p:spPr>
          <a:xfrm>
            <a:off x="5491163" y="1597875"/>
            <a:ext cx="2543175" cy="857250"/>
          </a:xfrm>
          <a:prstGeom prst="rect">
            <a:avLst/>
          </a:prstGeom>
          <a:noFill/>
          <a:ln>
            <a:noFill/>
          </a:ln>
        </p:spPr>
      </p:pic>
      <p:pic>
        <p:nvPicPr>
          <p:cNvPr id="377" name="Shape 377"/>
          <p:cNvPicPr preferRelativeResize="0"/>
          <p:nvPr/>
        </p:nvPicPr>
        <p:blipFill>
          <a:blip r:embed="rId4">
            <a:alphaModFix/>
          </a:blip>
          <a:stretch>
            <a:fillRect/>
          </a:stretch>
        </p:blipFill>
        <p:spPr>
          <a:xfrm>
            <a:off x="6306400" y="2767225"/>
            <a:ext cx="1647825" cy="1819275"/>
          </a:xfrm>
          <a:prstGeom prst="rect">
            <a:avLst/>
          </a:prstGeom>
          <a:noFill/>
          <a:ln>
            <a:noFill/>
          </a:ln>
        </p:spPr>
      </p:pic>
      <p:pic>
        <p:nvPicPr>
          <p:cNvPr id="378" name="Shape 378"/>
          <p:cNvPicPr preferRelativeResize="0"/>
          <p:nvPr/>
        </p:nvPicPr>
        <p:blipFill>
          <a:blip r:embed="rId5">
            <a:alphaModFix/>
          </a:blip>
          <a:stretch>
            <a:fillRect/>
          </a:stretch>
        </p:blipFill>
        <p:spPr>
          <a:xfrm>
            <a:off x="3652825" y="2455125"/>
            <a:ext cx="1838325" cy="704850"/>
          </a:xfrm>
          <a:prstGeom prst="rect">
            <a:avLst/>
          </a:prstGeom>
          <a:noFill/>
          <a:ln>
            <a:noFill/>
          </a:ln>
        </p:spPr>
      </p:pic>
      <p:pic>
        <p:nvPicPr>
          <p:cNvPr id="379" name="Shape 379"/>
          <p:cNvPicPr preferRelativeResize="0"/>
          <p:nvPr/>
        </p:nvPicPr>
        <p:blipFill>
          <a:blip r:embed="rId6">
            <a:alphaModFix/>
          </a:blip>
          <a:stretch>
            <a:fillRect/>
          </a:stretch>
        </p:blipFill>
        <p:spPr>
          <a:xfrm>
            <a:off x="1835525" y="3786600"/>
            <a:ext cx="2990850" cy="695325"/>
          </a:xfrm>
          <a:prstGeom prst="rect">
            <a:avLst/>
          </a:prstGeom>
          <a:noFill/>
          <a:ln>
            <a:noFill/>
          </a:ln>
        </p:spPr>
      </p:pic>
      <p:pic>
        <p:nvPicPr>
          <p:cNvPr id="380" name="Shape 380"/>
          <p:cNvPicPr preferRelativeResize="0"/>
          <p:nvPr/>
        </p:nvPicPr>
        <p:blipFill>
          <a:blip r:embed="rId7">
            <a:alphaModFix/>
          </a:blip>
          <a:stretch>
            <a:fillRect/>
          </a:stretch>
        </p:blipFill>
        <p:spPr>
          <a:xfrm>
            <a:off x="519775" y="1985463"/>
            <a:ext cx="2752725" cy="1000125"/>
          </a:xfrm>
          <a:prstGeom prst="rect">
            <a:avLst/>
          </a:prstGeom>
          <a:noFill/>
          <a:ln>
            <a:noFill/>
          </a:ln>
        </p:spPr>
      </p:pic>
      <p:pic>
        <p:nvPicPr>
          <p:cNvPr id="381" name="Shape 381"/>
          <p:cNvPicPr preferRelativeResize="0"/>
          <p:nvPr/>
        </p:nvPicPr>
        <p:blipFill>
          <a:blip r:embed="rId8">
            <a:alphaModFix/>
          </a:blip>
          <a:stretch>
            <a:fillRect/>
          </a:stretch>
        </p:blipFill>
        <p:spPr>
          <a:xfrm>
            <a:off x="385325" y="3373202"/>
            <a:ext cx="1108725" cy="1108725"/>
          </a:xfrm>
          <a:prstGeom prst="rect">
            <a:avLst/>
          </a:prstGeom>
          <a:noFill/>
          <a:ln>
            <a:noFill/>
          </a:ln>
        </p:spPr>
      </p:pic>
      <p:sp>
        <p:nvSpPr>
          <p:cNvPr id="382" name="Shape 382"/>
          <p:cNvSpPr txBox="1"/>
          <p:nvPr/>
        </p:nvSpPr>
        <p:spPr>
          <a:xfrm>
            <a:off x="109550" y="4692600"/>
            <a:ext cx="6442800" cy="450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a:t>More can be found at: </a:t>
            </a:r>
            <a:r>
              <a:rPr lang="en-GB" u="sng">
                <a:solidFill>
                  <a:schemeClr val="hlink"/>
                </a:solidFill>
                <a:hlinkClick r:id="rId9"/>
              </a:rPr>
              <a:t>https://www.exeter.ac.uk/wellbeing/services/</a:t>
            </a:r>
            <a:r>
              <a:rPr lang="en-GB"/>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386" name="Shape 386"/>
        <p:cNvGrpSpPr/>
        <p:nvPr/>
      </p:nvGrpSpPr>
      <p:grpSpPr>
        <a:xfrm>
          <a:off x="0" y="0"/>
          <a:ext cx="0" cy="0"/>
          <a:chOff x="0" y="0"/>
          <a:chExt cx="0" cy="0"/>
        </a:xfrm>
      </p:grpSpPr>
      <p:sp>
        <p:nvSpPr>
          <p:cNvPr id="387" name="Shape 38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000000"/>
                </a:solidFill>
              </a:rPr>
              <a:t>Our</a:t>
            </a:r>
            <a:r>
              <a:rPr lang="en-GB">
                <a:solidFill>
                  <a:srgbClr val="000000"/>
                </a:solidFill>
              </a:rPr>
              <a:t> Solutions: Improving awareness </a:t>
            </a:r>
            <a:endParaRPr>
              <a:solidFill>
                <a:srgbClr val="000000"/>
              </a:solidFill>
            </a:endParaRPr>
          </a:p>
        </p:txBody>
      </p:sp>
      <p:sp>
        <p:nvSpPr>
          <p:cNvPr id="388" name="Shape 388"/>
          <p:cNvSpPr txBox="1"/>
          <p:nvPr>
            <p:ph idx="1" type="body"/>
          </p:nvPr>
        </p:nvSpPr>
        <p:spPr>
          <a:xfrm>
            <a:off x="265475" y="1597875"/>
            <a:ext cx="5289000" cy="12057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Wellbeing service in iExeter app</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Having a mental health section in the student health application</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Including a direct link to the Wellbeing service page on the INTO page.</a:t>
            </a:r>
            <a:endParaRPr sz="1800">
              <a:solidFill>
                <a:srgbClr val="000000"/>
              </a:solidFill>
              <a:latin typeface="Arial"/>
              <a:ea typeface="Arial"/>
              <a:cs typeface="Arial"/>
              <a:sym typeface="Arial"/>
            </a:endParaRPr>
          </a:p>
        </p:txBody>
      </p:sp>
      <p:pic>
        <p:nvPicPr>
          <p:cNvPr id="389" name="Shape 389"/>
          <p:cNvPicPr preferRelativeResize="0"/>
          <p:nvPr/>
        </p:nvPicPr>
        <p:blipFill>
          <a:blip r:embed="rId3">
            <a:alphaModFix/>
          </a:blip>
          <a:stretch>
            <a:fillRect/>
          </a:stretch>
        </p:blipFill>
        <p:spPr>
          <a:xfrm>
            <a:off x="6257200" y="1147175"/>
            <a:ext cx="2459350" cy="2459350"/>
          </a:xfrm>
          <a:prstGeom prst="rect">
            <a:avLst/>
          </a:prstGeom>
          <a:noFill/>
          <a:ln>
            <a:noFill/>
          </a:ln>
        </p:spPr>
      </p:pic>
      <p:sp>
        <p:nvSpPr>
          <p:cNvPr id="390" name="Shape 390"/>
          <p:cNvSpPr/>
          <p:nvPr/>
        </p:nvSpPr>
        <p:spPr>
          <a:xfrm rot="-2331560">
            <a:off x="7929899" y="1237929"/>
            <a:ext cx="1183914" cy="477707"/>
          </a:xfrm>
          <a:prstGeom prst="leftArrow">
            <a:avLst>
              <a:gd fmla="val 50000" name="adj1"/>
              <a:gd fmla="val 53738" name="adj2"/>
            </a:avLst>
          </a:prstGeom>
          <a:solidFill>
            <a:srgbClr val="3C78D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91" name="Shape 391"/>
          <p:cNvPicPr preferRelativeResize="0"/>
          <p:nvPr/>
        </p:nvPicPr>
        <p:blipFill rotWithShape="1">
          <a:blip r:embed="rId4">
            <a:alphaModFix/>
          </a:blip>
          <a:srcRect b="9559" l="0" r="0" t="0"/>
          <a:stretch/>
        </p:blipFill>
        <p:spPr>
          <a:xfrm>
            <a:off x="3869850" y="2656050"/>
            <a:ext cx="3560800" cy="2405350"/>
          </a:xfrm>
          <a:prstGeom prst="rect">
            <a:avLst/>
          </a:prstGeom>
          <a:noFill/>
          <a:ln>
            <a:noFill/>
          </a:ln>
        </p:spPr>
      </p:pic>
      <p:pic>
        <p:nvPicPr>
          <p:cNvPr id="392" name="Shape 392"/>
          <p:cNvPicPr preferRelativeResize="0"/>
          <p:nvPr/>
        </p:nvPicPr>
        <p:blipFill>
          <a:blip r:embed="rId5">
            <a:alphaModFix/>
          </a:blip>
          <a:stretch>
            <a:fillRect/>
          </a:stretch>
        </p:blipFill>
        <p:spPr>
          <a:xfrm>
            <a:off x="854425" y="3840300"/>
            <a:ext cx="1064675" cy="1064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396" name="Shape 396"/>
        <p:cNvGrpSpPr/>
        <p:nvPr/>
      </p:nvGrpSpPr>
      <p:grpSpPr>
        <a:xfrm>
          <a:off x="0" y="0"/>
          <a:ext cx="0" cy="0"/>
          <a:chOff x="0" y="0"/>
          <a:chExt cx="0" cy="0"/>
        </a:xfrm>
      </p:grpSpPr>
      <p:sp>
        <p:nvSpPr>
          <p:cNvPr id="397" name="Shape 397"/>
          <p:cNvSpPr txBox="1"/>
          <p:nvPr>
            <p:ph type="title"/>
          </p:nvPr>
        </p:nvSpPr>
        <p:spPr>
          <a:xfrm>
            <a:off x="1303800" y="489350"/>
            <a:ext cx="7604100" cy="592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000000"/>
                </a:solidFill>
              </a:rPr>
              <a:t>Our</a:t>
            </a:r>
            <a:r>
              <a:rPr lang="en-GB">
                <a:solidFill>
                  <a:srgbClr val="000000"/>
                </a:solidFill>
              </a:rPr>
              <a:t> Solutions: Improving accessibility</a:t>
            </a:r>
            <a:endParaRPr>
              <a:solidFill>
                <a:srgbClr val="000000"/>
              </a:solidFill>
            </a:endParaRPr>
          </a:p>
        </p:txBody>
      </p:sp>
      <p:sp>
        <p:nvSpPr>
          <p:cNvPr id="398" name="Shape 398"/>
          <p:cNvSpPr txBox="1"/>
          <p:nvPr>
            <p:ph idx="1" type="body"/>
          </p:nvPr>
        </p:nvSpPr>
        <p:spPr>
          <a:xfrm>
            <a:off x="287475" y="1621425"/>
            <a:ext cx="7604100" cy="33504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Trained foreign language speaking ‘Wellbeing buddies’</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Plain English Accreditation for Wellbeing documents and resources</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Update self help resources to be accessible in more languages</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Offer appropriate cultural training for academic and Wellbeing staff</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Funding for interpreters in Wellbeing appointments</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Ensuring time for Wellbeing in academic timetables</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Ensuring continuity by providing the same counsellor every time</a:t>
            </a:r>
            <a:endParaRPr sz="1800">
              <a:solidFill>
                <a:srgbClr val="000000"/>
              </a:solidFill>
              <a:latin typeface="Arial"/>
              <a:ea typeface="Arial"/>
              <a:cs typeface="Arial"/>
              <a:sym typeface="Arial"/>
            </a:endParaRPr>
          </a:p>
          <a:p>
            <a:pPr indent="0" lvl="0" marL="0" rtl="0">
              <a:lnSpc>
                <a:spcPct val="150000"/>
              </a:lnSpc>
              <a:spcBef>
                <a:spcPts val="1600"/>
              </a:spcBef>
              <a:spcAft>
                <a:spcPts val="1600"/>
              </a:spcAft>
              <a:buNone/>
            </a:pPr>
            <a:r>
              <a:t/>
            </a:r>
            <a:endParaRPr sz="1800">
              <a:solidFill>
                <a:srgbClr val="000000"/>
              </a:solidFill>
              <a:latin typeface="Arial"/>
              <a:ea typeface="Arial"/>
              <a:cs typeface="Arial"/>
              <a:sym typeface="Arial"/>
            </a:endParaRPr>
          </a:p>
        </p:txBody>
      </p:sp>
      <p:pic>
        <p:nvPicPr>
          <p:cNvPr descr="Image result for plain english campaign" id="399" name="Shape 399"/>
          <p:cNvPicPr preferRelativeResize="0"/>
          <p:nvPr/>
        </p:nvPicPr>
        <p:blipFill>
          <a:blip r:embed="rId3">
            <a:alphaModFix/>
          </a:blip>
          <a:stretch>
            <a:fillRect/>
          </a:stretch>
        </p:blipFill>
        <p:spPr>
          <a:xfrm>
            <a:off x="7756500" y="3190746"/>
            <a:ext cx="1151400" cy="1709804"/>
          </a:xfrm>
          <a:prstGeom prst="rect">
            <a:avLst/>
          </a:prstGeom>
          <a:noFill/>
          <a:ln>
            <a:noFill/>
          </a:ln>
        </p:spPr>
      </p:pic>
      <p:pic>
        <p:nvPicPr>
          <p:cNvPr descr="Image result for peer support" id="400" name="Shape 400"/>
          <p:cNvPicPr preferRelativeResize="0"/>
          <p:nvPr/>
        </p:nvPicPr>
        <p:blipFill>
          <a:blip r:embed="rId4">
            <a:alphaModFix/>
          </a:blip>
          <a:stretch>
            <a:fillRect/>
          </a:stretch>
        </p:blipFill>
        <p:spPr>
          <a:xfrm>
            <a:off x="7756500" y="1251644"/>
            <a:ext cx="1242550" cy="8295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404" name="Shape 404"/>
        <p:cNvGrpSpPr/>
        <p:nvPr/>
      </p:nvGrpSpPr>
      <p:grpSpPr>
        <a:xfrm>
          <a:off x="0" y="0"/>
          <a:ext cx="0" cy="0"/>
          <a:chOff x="0" y="0"/>
          <a:chExt cx="0" cy="0"/>
        </a:xfrm>
      </p:grpSpPr>
      <p:sp>
        <p:nvSpPr>
          <p:cNvPr id="405" name="Shape 40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000000"/>
                </a:solidFill>
              </a:rPr>
              <a:t>What is next for us?</a:t>
            </a:r>
            <a:endParaRPr>
              <a:solidFill>
                <a:srgbClr val="000000"/>
              </a:solidFill>
            </a:endParaRPr>
          </a:p>
        </p:txBody>
      </p:sp>
      <p:sp>
        <p:nvSpPr>
          <p:cNvPr id="406" name="Shape 406"/>
          <p:cNvSpPr txBox="1"/>
          <p:nvPr/>
        </p:nvSpPr>
        <p:spPr>
          <a:xfrm>
            <a:off x="48900" y="1389975"/>
            <a:ext cx="3086700" cy="2581800"/>
          </a:xfrm>
          <a:prstGeom prst="rect">
            <a:avLst/>
          </a:prstGeom>
          <a:solidFill>
            <a:srgbClr val="FFD966"/>
          </a:solidFill>
          <a:ln>
            <a:noFill/>
          </a:ln>
        </p:spPr>
        <p:txBody>
          <a:bodyPr anchorCtr="0" anchor="t" bIns="91425" lIns="91425" spcFirstLastPara="1" rIns="91425" wrap="square" tIns="91425">
            <a:noAutofit/>
          </a:bodyPr>
          <a:lstStyle/>
          <a:p>
            <a:pPr indent="0" lvl="0" marL="0">
              <a:spcBef>
                <a:spcPts val="0"/>
              </a:spcBef>
              <a:spcAft>
                <a:spcPts val="0"/>
              </a:spcAft>
              <a:buNone/>
            </a:pPr>
            <a:r>
              <a:rPr lang="en-GB" sz="2400"/>
              <a:t>Enactus</a:t>
            </a:r>
            <a:endParaRPr sz="2400"/>
          </a:p>
          <a:p>
            <a:pPr indent="0" lvl="0" marL="0">
              <a:spcBef>
                <a:spcPts val="0"/>
              </a:spcBef>
              <a:spcAft>
                <a:spcPts val="0"/>
              </a:spcAft>
              <a:buNone/>
            </a:pPr>
            <a:r>
              <a:rPr lang="en-GB"/>
              <a:t>Student-led society, dedicated to </a:t>
            </a:r>
            <a:r>
              <a:rPr lang="en-GB"/>
              <a:t>enhance</a:t>
            </a:r>
            <a:r>
              <a:rPr lang="en-GB"/>
              <a:t> student involvement with entrepreneurial action. Go to </a:t>
            </a:r>
            <a:r>
              <a:rPr lang="en-GB" u="sng">
                <a:solidFill>
                  <a:schemeClr val="hlink"/>
                </a:solidFill>
                <a:hlinkClick r:id="rId3"/>
              </a:rPr>
              <a:t>http://enactusuk.org</a:t>
            </a:r>
            <a:r>
              <a:rPr lang="en-GB"/>
              <a:t>  or join the society at </a:t>
            </a:r>
            <a:r>
              <a:rPr lang="en-GB" u="sng">
                <a:solidFill>
                  <a:schemeClr val="hlink"/>
                </a:solidFill>
                <a:hlinkClick r:id="rId4"/>
              </a:rPr>
              <a:t>https://www.exeterguild.org/societies/Enactus/</a:t>
            </a:r>
            <a:r>
              <a:rPr lang="en-GB"/>
              <a:t> </a:t>
            </a:r>
            <a:endParaRPr/>
          </a:p>
        </p:txBody>
      </p:sp>
      <p:sp>
        <p:nvSpPr>
          <p:cNvPr id="407" name="Shape 407"/>
          <p:cNvSpPr txBox="1"/>
          <p:nvPr/>
        </p:nvSpPr>
        <p:spPr>
          <a:xfrm>
            <a:off x="3077975" y="1404675"/>
            <a:ext cx="3086700" cy="2581800"/>
          </a:xfrm>
          <a:prstGeom prst="rect">
            <a:avLst/>
          </a:prstGeom>
          <a:solidFill>
            <a:srgbClr val="E69138"/>
          </a:solidFill>
          <a:ln>
            <a:noFill/>
          </a:ln>
        </p:spPr>
        <p:txBody>
          <a:bodyPr anchorCtr="0" anchor="t" bIns="91425" lIns="91425" spcFirstLastPara="1" rIns="91425" wrap="square" tIns="91425">
            <a:noAutofit/>
          </a:bodyPr>
          <a:lstStyle/>
          <a:p>
            <a:pPr indent="0" lvl="0" marL="0">
              <a:spcBef>
                <a:spcPts val="0"/>
              </a:spcBef>
              <a:spcAft>
                <a:spcPts val="0"/>
              </a:spcAft>
              <a:buNone/>
            </a:pPr>
            <a:r>
              <a:rPr lang="en-GB" sz="2400"/>
              <a:t>Student as Partners </a:t>
            </a:r>
            <a:endParaRPr sz="2400"/>
          </a:p>
          <a:p>
            <a:pPr indent="0" lvl="0" marL="0">
              <a:spcBef>
                <a:spcPts val="0"/>
              </a:spcBef>
              <a:spcAft>
                <a:spcPts val="0"/>
              </a:spcAft>
              <a:buNone/>
            </a:pPr>
            <a:r>
              <a:rPr lang="en-GB"/>
              <a:t>Work on a self-</a:t>
            </a:r>
            <a:r>
              <a:rPr lang="en-GB"/>
              <a:t>contained</a:t>
            </a:r>
            <a:r>
              <a:rPr lang="en-GB"/>
              <a:t> project with a member of staff, aiming to improve academic experience. More information is available on the Student Partners website, or you can speak to the team: </a:t>
            </a:r>
            <a:r>
              <a:rPr lang="en-GB" u="sng">
                <a:solidFill>
                  <a:schemeClr val="hlink"/>
                </a:solidFill>
                <a:hlinkClick r:id="rId5"/>
              </a:rPr>
              <a:t>studentpartners@exeter.ac.uk</a:t>
            </a:r>
            <a:r>
              <a:rPr lang="en-GB"/>
              <a:t> </a:t>
            </a:r>
            <a:endParaRPr/>
          </a:p>
        </p:txBody>
      </p:sp>
      <p:sp>
        <p:nvSpPr>
          <p:cNvPr id="408" name="Shape 408"/>
          <p:cNvSpPr txBox="1"/>
          <p:nvPr/>
        </p:nvSpPr>
        <p:spPr>
          <a:xfrm>
            <a:off x="6164675" y="1404675"/>
            <a:ext cx="2979300" cy="2581800"/>
          </a:xfrm>
          <a:prstGeom prst="rect">
            <a:avLst/>
          </a:prstGeom>
          <a:solidFill>
            <a:srgbClr val="E06666"/>
          </a:solidFill>
          <a:ln>
            <a:noFill/>
          </a:ln>
        </p:spPr>
        <p:txBody>
          <a:bodyPr anchorCtr="0" anchor="t" bIns="91425" lIns="91425" spcFirstLastPara="1" rIns="91425" wrap="square" tIns="91425">
            <a:noAutofit/>
          </a:bodyPr>
          <a:lstStyle/>
          <a:p>
            <a:pPr indent="0" lvl="0" marL="0">
              <a:spcBef>
                <a:spcPts val="0"/>
              </a:spcBef>
              <a:spcAft>
                <a:spcPts val="0"/>
              </a:spcAft>
              <a:buNone/>
            </a:pPr>
            <a:r>
              <a:rPr lang="en-GB" sz="2400"/>
              <a:t>Enterprise and Student start-ups (ThinkTryDo)</a:t>
            </a:r>
            <a:endParaRPr sz="2400"/>
          </a:p>
          <a:p>
            <a:pPr indent="0" lvl="0" marL="0">
              <a:spcBef>
                <a:spcPts val="0"/>
              </a:spcBef>
              <a:spcAft>
                <a:spcPts val="0"/>
              </a:spcAft>
              <a:buNone/>
            </a:pPr>
            <a:r>
              <a:rPr lang="en-GB"/>
              <a:t>Helping graduates benefit from enterprise skills. Support services are available at </a:t>
            </a:r>
            <a:r>
              <a:rPr lang="en-GB" u="sng">
                <a:solidFill>
                  <a:schemeClr val="hlink"/>
                </a:solidFill>
                <a:hlinkClick r:id="rId6"/>
              </a:rPr>
              <a:t>http://www.exeter.ac.uk/thinktrydo</a:t>
            </a:r>
            <a:r>
              <a:rPr lang="en-GB"/>
              <a:t>  or email </a:t>
            </a:r>
            <a:r>
              <a:rPr lang="en-GB" u="sng">
                <a:solidFill>
                  <a:schemeClr val="hlink"/>
                </a:solidFill>
                <a:hlinkClick r:id="rId7"/>
              </a:rPr>
              <a:t>thinktrydo@exeter.ac.uk</a:t>
            </a:r>
            <a:r>
              <a:rPr lang="en-GB"/>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412" name="Shape 412"/>
        <p:cNvGrpSpPr/>
        <p:nvPr/>
      </p:nvGrpSpPr>
      <p:grpSpPr>
        <a:xfrm>
          <a:off x="0" y="0"/>
          <a:ext cx="0" cy="0"/>
          <a:chOff x="0" y="0"/>
          <a:chExt cx="0" cy="0"/>
        </a:xfrm>
      </p:grpSpPr>
      <p:sp>
        <p:nvSpPr>
          <p:cNvPr id="413" name="Shape 413"/>
          <p:cNvSpPr txBox="1"/>
          <p:nvPr>
            <p:ph type="title"/>
          </p:nvPr>
        </p:nvSpPr>
        <p:spPr>
          <a:xfrm>
            <a:off x="323200" y="8412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000000"/>
                </a:solidFill>
              </a:rPr>
              <a:t>Reflecting on our journey so far...</a:t>
            </a:r>
            <a:endParaRPr>
              <a:solidFill>
                <a:srgbClr val="000000"/>
              </a:solidFill>
            </a:endParaRPr>
          </a:p>
        </p:txBody>
      </p:sp>
      <p:sp>
        <p:nvSpPr>
          <p:cNvPr id="414" name="Shape 414"/>
          <p:cNvSpPr txBox="1"/>
          <p:nvPr>
            <p:ph idx="1" type="body"/>
          </p:nvPr>
        </p:nvSpPr>
        <p:spPr>
          <a:xfrm>
            <a:off x="0" y="667700"/>
            <a:ext cx="2900400" cy="73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1800">
                <a:solidFill>
                  <a:srgbClr val="000000"/>
                </a:solidFill>
                <a:latin typeface="Arial"/>
                <a:ea typeface="Arial"/>
                <a:cs typeface="Arial"/>
                <a:sym typeface="Arial"/>
              </a:rPr>
              <a:t>Grouping together, introducing ourselves and discussing our strengths.</a:t>
            </a:r>
            <a:endParaRPr sz="1800">
              <a:solidFill>
                <a:srgbClr val="000000"/>
              </a:solidFill>
              <a:latin typeface="Arial"/>
              <a:ea typeface="Arial"/>
              <a:cs typeface="Arial"/>
              <a:sym typeface="Arial"/>
            </a:endParaRPr>
          </a:p>
          <a:p>
            <a:pPr indent="0" lvl="0" marL="0" rtl="0">
              <a:spcBef>
                <a:spcPts val="800"/>
              </a:spcBef>
              <a:spcAft>
                <a:spcPts val="0"/>
              </a:spcAft>
              <a:buNone/>
            </a:pPr>
            <a:r>
              <a:t/>
            </a:r>
            <a:endParaRPr sz="1800">
              <a:solidFill>
                <a:srgbClr val="000000"/>
              </a:solidFill>
              <a:latin typeface="Arial"/>
              <a:ea typeface="Arial"/>
              <a:cs typeface="Arial"/>
              <a:sym typeface="Arial"/>
            </a:endParaRPr>
          </a:p>
          <a:p>
            <a:pPr indent="0" lvl="0" marL="0">
              <a:spcBef>
                <a:spcPts val="1600"/>
              </a:spcBef>
              <a:spcAft>
                <a:spcPts val="1600"/>
              </a:spcAft>
              <a:buNone/>
            </a:pPr>
            <a:r>
              <a:t/>
            </a:r>
            <a:endParaRPr sz="1800">
              <a:solidFill>
                <a:srgbClr val="000000"/>
              </a:solidFill>
              <a:latin typeface="Arial"/>
              <a:ea typeface="Arial"/>
              <a:cs typeface="Arial"/>
              <a:sym typeface="Arial"/>
            </a:endParaRPr>
          </a:p>
        </p:txBody>
      </p:sp>
      <p:pic>
        <p:nvPicPr>
          <p:cNvPr id="415" name="Shape 415"/>
          <p:cNvPicPr preferRelativeResize="0"/>
          <p:nvPr/>
        </p:nvPicPr>
        <p:blipFill>
          <a:blip r:embed="rId3">
            <a:alphaModFix/>
          </a:blip>
          <a:stretch>
            <a:fillRect/>
          </a:stretch>
        </p:blipFill>
        <p:spPr>
          <a:xfrm>
            <a:off x="6679025" y="66800"/>
            <a:ext cx="2324450" cy="999300"/>
          </a:xfrm>
          <a:prstGeom prst="rect">
            <a:avLst/>
          </a:prstGeom>
          <a:noFill/>
          <a:ln>
            <a:noFill/>
          </a:ln>
        </p:spPr>
      </p:pic>
      <p:sp>
        <p:nvSpPr>
          <p:cNvPr id="416" name="Shape 416"/>
          <p:cNvSpPr txBox="1"/>
          <p:nvPr/>
        </p:nvSpPr>
        <p:spPr>
          <a:xfrm>
            <a:off x="3496225" y="926750"/>
            <a:ext cx="2238600" cy="12489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800"/>
              </a:spcAft>
              <a:buNone/>
            </a:pPr>
            <a:r>
              <a:rPr lang="en-GB" sz="1800"/>
              <a:t>Narrowed down our focus to be on improving mental health services for International students.</a:t>
            </a:r>
            <a:endParaRPr sz="1800"/>
          </a:p>
        </p:txBody>
      </p:sp>
      <p:sp>
        <p:nvSpPr>
          <p:cNvPr id="417" name="Shape 417"/>
          <p:cNvSpPr txBox="1"/>
          <p:nvPr/>
        </p:nvSpPr>
        <p:spPr>
          <a:xfrm>
            <a:off x="6679025" y="1083425"/>
            <a:ext cx="2118600" cy="13785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800"/>
              </a:spcAft>
              <a:buNone/>
            </a:pPr>
            <a:r>
              <a:rPr lang="en-GB" sz="1800"/>
              <a:t>Facebook group chat, and went on to delegate certain research tasks</a:t>
            </a:r>
            <a:endParaRPr sz="1800"/>
          </a:p>
        </p:txBody>
      </p:sp>
      <p:sp>
        <p:nvSpPr>
          <p:cNvPr id="418" name="Shape 418"/>
          <p:cNvSpPr txBox="1"/>
          <p:nvPr/>
        </p:nvSpPr>
        <p:spPr>
          <a:xfrm>
            <a:off x="5301425" y="3302575"/>
            <a:ext cx="3496200" cy="14709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GB" sz="1800"/>
              <a:t>Throughout the week: We completed a poster, a survey, undertook interviews, produced a video, and put together ideas for a Fresher’s welcome pack.</a:t>
            </a:r>
            <a:endParaRPr sz="1800"/>
          </a:p>
          <a:p>
            <a:pPr indent="0" lvl="0" marL="0">
              <a:spcBef>
                <a:spcPts val="800"/>
              </a:spcBef>
              <a:spcAft>
                <a:spcPts val="0"/>
              </a:spcAft>
              <a:buNone/>
            </a:pPr>
            <a:r>
              <a:t/>
            </a:r>
            <a:endParaRPr/>
          </a:p>
        </p:txBody>
      </p:sp>
      <p:sp>
        <p:nvSpPr>
          <p:cNvPr id="419" name="Shape 419"/>
          <p:cNvSpPr txBox="1"/>
          <p:nvPr/>
        </p:nvSpPr>
        <p:spPr>
          <a:xfrm>
            <a:off x="0" y="3256300"/>
            <a:ext cx="4208100" cy="12489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GB" sz="1200"/>
              <a:t>This would be aimed at raising awareness of the wellbeing centre and their services. Providing students with this early on is essential. In this pack: the t-shirts we are wearing now would be provided. We chose a light blue colour to reflect the calming influence the wellbeing centre would have on a student, mini-notebooks, wristbands and flyers would be included  and all would be contained in a wellbeing bag. </a:t>
            </a:r>
            <a:endParaRPr sz="1200"/>
          </a:p>
          <a:p>
            <a:pPr indent="0" lvl="0" marL="0">
              <a:spcBef>
                <a:spcPts val="800"/>
              </a:spcBef>
              <a:spcAft>
                <a:spcPts val="0"/>
              </a:spcAft>
              <a:buNone/>
            </a:pPr>
            <a:r>
              <a:t/>
            </a:r>
            <a:endParaRPr/>
          </a:p>
        </p:txBody>
      </p:sp>
      <p:sp>
        <p:nvSpPr>
          <p:cNvPr id="420" name="Shape 420"/>
          <p:cNvSpPr/>
          <p:nvPr/>
        </p:nvSpPr>
        <p:spPr>
          <a:xfrm>
            <a:off x="2645750" y="1267375"/>
            <a:ext cx="925200" cy="734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1" name="Shape 421"/>
          <p:cNvSpPr/>
          <p:nvPr/>
        </p:nvSpPr>
        <p:spPr>
          <a:xfrm>
            <a:off x="5416150" y="1405625"/>
            <a:ext cx="1263000" cy="734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2" name="Shape 422"/>
          <p:cNvSpPr/>
          <p:nvPr/>
        </p:nvSpPr>
        <p:spPr>
          <a:xfrm flipH="1">
            <a:off x="7353600" y="2479250"/>
            <a:ext cx="842700" cy="9159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3" name="Shape 423"/>
          <p:cNvSpPr/>
          <p:nvPr/>
        </p:nvSpPr>
        <p:spPr>
          <a:xfrm>
            <a:off x="4292225" y="3617100"/>
            <a:ext cx="925200" cy="9621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descr="Image result for teamwork" id="424" name="Shape 424"/>
          <p:cNvPicPr preferRelativeResize="0"/>
          <p:nvPr/>
        </p:nvPicPr>
        <p:blipFill>
          <a:blip r:embed="rId4">
            <a:alphaModFix/>
          </a:blip>
          <a:stretch>
            <a:fillRect/>
          </a:stretch>
        </p:blipFill>
        <p:spPr>
          <a:xfrm>
            <a:off x="124650" y="1812640"/>
            <a:ext cx="2118600" cy="140598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428" name="Shape 428"/>
        <p:cNvGrpSpPr/>
        <p:nvPr/>
      </p:nvGrpSpPr>
      <p:grpSpPr>
        <a:xfrm>
          <a:off x="0" y="0"/>
          <a:ext cx="0" cy="0"/>
          <a:chOff x="0" y="0"/>
          <a:chExt cx="0" cy="0"/>
        </a:xfrm>
      </p:grpSpPr>
      <p:sp>
        <p:nvSpPr>
          <p:cNvPr id="429" name="Shape 429"/>
          <p:cNvSpPr txBox="1"/>
          <p:nvPr>
            <p:ph type="title"/>
          </p:nvPr>
        </p:nvSpPr>
        <p:spPr>
          <a:xfrm>
            <a:off x="323200" y="84125"/>
            <a:ext cx="7030500" cy="999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solidFill>
                  <a:srgbClr val="000000"/>
                </a:solidFill>
              </a:rPr>
              <a:t>Reflecting on our journey so far...</a:t>
            </a:r>
            <a:endParaRPr>
              <a:solidFill>
                <a:srgbClr val="000000"/>
              </a:solidFill>
            </a:endParaRPr>
          </a:p>
        </p:txBody>
      </p:sp>
      <p:pic>
        <p:nvPicPr>
          <p:cNvPr id="430" name="Shape 430"/>
          <p:cNvPicPr preferRelativeResize="0"/>
          <p:nvPr/>
        </p:nvPicPr>
        <p:blipFill>
          <a:blip r:embed="rId3">
            <a:alphaModFix/>
          </a:blip>
          <a:stretch>
            <a:fillRect/>
          </a:stretch>
        </p:blipFill>
        <p:spPr>
          <a:xfrm>
            <a:off x="6298725" y="84125"/>
            <a:ext cx="2803849" cy="1040475"/>
          </a:xfrm>
          <a:prstGeom prst="rect">
            <a:avLst/>
          </a:prstGeom>
          <a:noFill/>
          <a:ln>
            <a:noFill/>
          </a:ln>
        </p:spPr>
      </p:pic>
      <p:sp>
        <p:nvSpPr>
          <p:cNvPr id="431" name="Shape 431"/>
          <p:cNvSpPr txBox="1"/>
          <p:nvPr/>
        </p:nvSpPr>
        <p:spPr>
          <a:xfrm>
            <a:off x="6456525" y="3399700"/>
            <a:ext cx="2534700" cy="15726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GB" sz="1600"/>
              <a:t>Any setbacks faced were resolved through teamwork, discussion, and pulling together to avoid leaving anyone alone on a task.</a:t>
            </a:r>
            <a:endParaRPr sz="1600"/>
          </a:p>
          <a:p>
            <a:pPr indent="0" lvl="0" marL="0">
              <a:spcBef>
                <a:spcPts val="800"/>
              </a:spcBef>
              <a:spcAft>
                <a:spcPts val="0"/>
              </a:spcAft>
              <a:buNone/>
            </a:pPr>
            <a:r>
              <a:t/>
            </a:r>
            <a:endParaRPr/>
          </a:p>
        </p:txBody>
      </p:sp>
      <p:sp>
        <p:nvSpPr>
          <p:cNvPr id="432" name="Shape 432"/>
          <p:cNvSpPr txBox="1"/>
          <p:nvPr/>
        </p:nvSpPr>
        <p:spPr>
          <a:xfrm>
            <a:off x="392475" y="3432100"/>
            <a:ext cx="3955500" cy="1507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GB" sz="1800"/>
              <a:t>Overall, we have been able to develop our enthusiasm for ideas through cooperating, communicating and respecting each other.</a:t>
            </a:r>
            <a:endParaRPr sz="1800"/>
          </a:p>
          <a:p>
            <a:pPr indent="0" lvl="0" marL="0">
              <a:spcBef>
                <a:spcPts val="800"/>
              </a:spcBef>
              <a:spcAft>
                <a:spcPts val="0"/>
              </a:spcAft>
              <a:buNone/>
            </a:pPr>
            <a:r>
              <a:t/>
            </a:r>
            <a:endParaRPr/>
          </a:p>
        </p:txBody>
      </p:sp>
      <p:sp>
        <p:nvSpPr>
          <p:cNvPr id="433" name="Shape 433"/>
          <p:cNvSpPr txBox="1"/>
          <p:nvPr/>
        </p:nvSpPr>
        <p:spPr>
          <a:xfrm>
            <a:off x="6929075" y="1142500"/>
            <a:ext cx="2016600" cy="1637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800"/>
              </a:spcAft>
              <a:buNone/>
            </a:pPr>
            <a:r>
              <a:rPr lang="en-GB" sz="1800"/>
              <a:t>We have used online resources and interviews to conduct our research.</a:t>
            </a:r>
            <a:endParaRPr sz="1800"/>
          </a:p>
        </p:txBody>
      </p:sp>
      <p:sp>
        <p:nvSpPr>
          <p:cNvPr id="434" name="Shape 434"/>
          <p:cNvSpPr txBox="1"/>
          <p:nvPr/>
        </p:nvSpPr>
        <p:spPr>
          <a:xfrm>
            <a:off x="2948400" y="776975"/>
            <a:ext cx="3247200" cy="13785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GB" sz="1800"/>
              <a:t>Communication and time management skills have enabled us to be passionate and imaginative throughout, listening to and being respectful towards everyone’s ideas.</a:t>
            </a:r>
            <a:endParaRPr sz="1800"/>
          </a:p>
          <a:p>
            <a:pPr indent="0" lvl="0" marL="0" rtl="0">
              <a:spcBef>
                <a:spcPts val="800"/>
              </a:spcBef>
              <a:spcAft>
                <a:spcPts val="0"/>
              </a:spcAft>
              <a:buNone/>
            </a:pPr>
            <a:r>
              <a:t/>
            </a:r>
            <a:endParaRPr/>
          </a:p>
        </p:txBody>
      </p:sp>
      <p:sp>
        <p:nvSpPr>
          <p:cNvPr id="435" name="Shape 435"/>
          <p:cNvSpPr txBox="1"/>
          <p:nvPr/>
        </p:nvSpPr>
        <p:spPr>
          <a:xfrm>
            <a:off x="244550" y="906575"/>
            <a:ext cx="1735200" cy="1248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800"/>
              <a:t>Resolve queries quickly through the group chat but also in discussion</a:t>
            </a:r>
            <a:endParaRPr/>
          </a:p>
        </p:txBody>
      </p:sp>
      <p:sp>
        <p:nvSpPr>
          <p:cNvPr id="436" name="Shape 436"/>
          <p:cNvSpPr/>
          <p:nvPr/>
        </p:nvSpPr>
        <p:spPr>
          <a:xfrm>
            <a:off x="1914925" y="1692925"/>
            <a:ext cx="1101000" cy="684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7" name="Shape 437"/>
          <p:cNvSpPr/>
          <p:nvPr/>
        </p:nvSpPr>
        <p:spPr>
          <a:xfrm>
            <a:off x="5887950" y="1692925"/>
            <a:ext cx="1101000" cy="684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8" name="Shape 438"/>
          <p:cNvSpPr/>
          <p:nvPr/>
        </p:nvSpPr>
        <p:spPr>
          <a:xfrm>
            <a:off x="7335975" y="2858525"/>
            <a:ext cx="860400" cy="6198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9" name="Shape 439"/>
          <p:cNvSpPr/>
          <p:nvPr/>
        </p:nvSpPr>
        <p:spPr>
          <a:xfrm>
            <a:off x="4366425" y="3783625"/>
            <a:ext cx="2016600" cy="1188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descr="Image result for communication skills" id="440" name="Shape 440"/>
          <p:cNvPicPr preferRelativeResize="0"/>
          <p:nvPr/>
        </p:nvPicPr>
        <p:blipFill>
          <a:blip r:embed="rId4">
            <a:alphaModFix/>
          </a:blip>
          <a:stretch>
            <a:fillRect/>
          </a:stretch>
        </p:blipFill>
        <p:spPr>
          <a:xfrm>
            <a:off x="5041900" y="2858525"/>
            <a:ext cx="1040475" cy="1040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444" name="Shape 444"/>
        <p:cNvGrpSpPr/>
        <p:nvPr/>
      </p:nvGrpSpPr>
      <p:grpSpPr>
        <a:xfrm>
          <a:off x="0" y="0"/>
          <a:ext cx="0" cy="0"/>
          <a:chOff x="0" y="0"/>
          <a:chExt cx="0" cy="0"/>
        </a:xfrm>
      </p:grpSpPr>
      <p:sp>
        <p:nvSpPr>
          <p:cNvPr id="445" name="Shape 44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Time for a Q&amp;A...</a:t>
            </a:r>
            <a:endParaRPr/>
          </a:p>
        </p:txBody>
      </p:sp>
      <p:pic>
        <p:nvPicPr>
          <p:cNvPr descr="Image result for questions" id="446" name="Shape 446"/>
          <p:cNvPicPr preferRelativeResize="0"/>
          <p:nvPr/>
        </p:nvPicPr>
        <p:blipFill>
          <a:blip r:embed="rId3">
            <a:alphaModFix/>
          </a:blip>
          <a:stretch>
            <a:fillRect/>
          </a:stretch>
        </p:blipFill>
        <p:spPr>
          <a:xfrm>
            <a:off x="1999275" y="1597876"/>
            <a:ext cx="5288976" cy="2974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283" name="Shape 283"/>
        <p:cNvGrpSpPr/>
        <p:nvPr/>
      </p:nvGrpSpPr>
      <p:grpSpPr>
        <a:xfrm>
          <a:off x="0" y="0"/>
          <a:ext cx="0" cy="0"/>
          <a:chOff x="0" y="0"/>
          <a:chExt cx="0" cy="0"/>
        </a:xfrm>
      </p:grpSpPr>
      <p:sp>
        <p:nvSpPr>
          <p:cNvPr id="284" name="Shape 284"/>
          <p:cNvSpPr txBox="1"/>
          <p:nvPr>
            <p:ph type="title"/>
          </p:nvPr>
        </p:nvSpPr>
        <p:spPr>
          <a:xfrm>
            <a:off x="3224838" y="344225"/>
            <a:ext cx="7030500" cy="856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GB">
                <a:solidFill>
                  <a:srgbClr val="000000"/>
                </a:solidFill>
              </a:rPr>
              <a:t>Did you know?!</a:t>
            </a:r>
            <a:endParaRPr b="1">
              <a:solidFill>
                <a:srgbClr val="000000"/>
              </a:solidFill>
            </a:endParaRPr>
          </a:p>
        </p:txBody>
      </p:sp>
      <p:pic>
        <p:nvPicPr>
          <p:cNvPr id="285" name="Shape 285"/>
          <p:cNvPicPr preferRelativeResize="0"/>
          <p:nvPr/>
        </p:nvPicPr>
        <p:blipFill>
          <a:blip r:embed="rId3">
            <a:alphaModFix/>
          </a:blip>
          <a:stretch>
            <a:fillRect/>
          </a:stretch>
        </p:blipFill>
        <p:spPr>
          <a:xfrm>
            <a:off x="-49475" y="3254000"/>
            <a:ext cx="4381201" cy="1607850"/>
          </a:xfrm>
          <a:prstGeom prst="rect">
            <a:avLst/>
          </a:prstGeom>
          <a:noFill/>
          <a:ln>
            <a:noFill/>
          </a:ln>
        </p:spPr>
      </p:pic>
      <p:pic>
        <p:nvPicPr>
          <p:cNvPr id="286" name="Shape 286"/>
          <p:cNvPicPr preferRelativeResize="0"/>
          <p:nvPr/>
        </p:nvPicPr>
        <p:blipFill rotWithShape="1">
          <a:blip r:embed="rId4">
            <a:alphaModFix/>
          </a:blip>
          <a:srcRect b="0" l="2429" r="0" t="31101"/>
          <a:stretch/>
        </p:blipFill>
        <p:spPr>
          <a:xfrm>
            <a:off x="4331725" y="3254000"/>
            <a:ext cx="4816725" cy="1643275"/>
          </a:xfrm>
          <a:prstGeom prst="rect">
            <a:avLst/>
          </a:prstGeom>
          <a:noFill/>
          <a:ln>
            <a:noFill/>
          </a:ln>
        </p:spPr>
      </p:pic>
      <p:sp>
        <p:nvSpPr>
          <p:cNvPr id="287" name="Shape 287"/>
          <p:cNvSpPr txBox="1"/>
          <p:nvPr/>
        </p:nvSpPr>
        <p:spPr>
          <a:xfrm rot="-766589">
            <a:off x="4244464" y="664348"/>
            <a:ext cx="4825273" cy="56294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288" name="Shape 288"/>
          <p:cNvSpPr/>
          <p:nvPr/>
        </p:nvSpPr>
        <p:spPr>
          <a:xfrm rot="583">
            <a:off x="2204374" y="1132858"/>
            <a:ext cx="5307000" cy="744000"/>
          </a:xfrm>
          <a:prstGeom prst="wedgeRoundRectCallout">
            <a:avLst>
              <a:gd fmla="val -18788" name="adj1"/>
              <a:gd fmla="val 78525"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GB">
                <a:latin typeface="Calibri"/>
                <a:ea typeface="Calibri"/>
                <a:cs typeface="Calibri"/>
                <a:sym typeface="Calibri"/>
              </a:rPr>
              <a:t>74% of people in the UK have felt so stressed that they have been overwhelmed or unable to cope.</a:t>
            </a:r>
            <a:endParaRPr>
              <a:latin typeface="Calibri"/>
              <a:ea typeface="Calibri"/>
              <a:cs typeface="Calibri"/>
              <a:sym typeface="Calibri"/>
            </a:endParaRPr>
          </a:p>
        </p:txBody>
      </p:sp>
      <p:sp>
        <p:nvSpPr>
          <p:cNvPr id="289" name="Shape 289"/>
          <p:cNvSpPr/>
          <p:nvPr/>
        </p:nvSpPr>
        <p:spPr>
          <a:xfrm>
            <a:off x="148750" y="2242125"/>
            <a:ext cx="4247100" cy="764100"/>
          </a:xfrm>
          <a:prstGeom prst="wedgeRectCallout">
            <a:avLst>
              <a:gd fmla="val -20574" name="adj1"/>
              <a:gd fmla="val 73521"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GB">
                <a:latin typeface="Calibri"/>
                <a:ea typeface="Calibri"/>
                <a:cs typeface="Calibri"/>
                <a:sym typeface="Calibri"/>
              </a:rPr>
              <a:t>Females and LGBT students are more likely to experience mental health problems </a:t>
            </a:r>
            <a:endParaRPr>
              <a:latin typeface="Calibri"/>
              <a:ea typeface="Calibri"/>
              <a:cs typeface="Calibri"/>
              <a:sym typeface="Calibri"/>
            </a:endParaRPr>
          </a:p>
        </p:txBody>
      </p:sp>
      <p:sp>
        <p:nvSpPr>
          <p:cNvPr id="290" name="Shape 290"/>
          <p:cNvSpPr/>
          <p:nvPr/>
        </p:nvSpPr>
        <p:spPr>
          <a:xfrm>
            <a:off x="-49475" y="4849500"/>
            <a:ext cx="4381200" cy="294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GB" sz="600">
                <a:latin typeface="Georgia"/>
                <a:ea typeface="Georgia"/>
                <a:cs typeface="Georgia"/>
                <a:sym typeface="Georgia"/>
              </a:rPr>
              <a:t>Figure 1 shows a bar chart of the distribution by percentage of all university students across the UK experiencing mental health problems. This is a step by step break down, narrowing it down to by sex and sexual orientation. </a:t>
            </a:r>
            <a:endParaRPr sz="600">
              <a:latin typeface="Georgia"/>
              <a:ea typeface="Georgia"/>
              <a:cs typeface="Georgia"/>
              <a:sym typeface="Georgia"/>
            </a:endParaRPr>
          </a:p>
        </p:txBody>
      </p:sp>
      <p:sp>
        <p:nvSpPr>
          <p:cNvPr id="291" name="Shape 291"/>
          <p:cNvSpPr/>
          <p:nvPr/>
        </p:nvSpPr>
        <p:spPr>
          <a:xfrm>
            <a:off x="4331725" y="4861850"/>
            <a:ext cx="4816800" cy="281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GB" sz="600">
                <a:latin typeface="Georgia"/>
                <a:ea typeface="Georgia"/>
                <a:cs typeface="Georgia"/>
                <a:sym typeface="Georgia"/>
              </a:rPr>
              <a:t>Figure 2 shows the continuation of figure 1, elaborating on the distribution of those experiencing mental health problems, by different types of issues. </a:t>
            </a:r>
            <a:endParaRPr sz="600">
              <a:latin typeface="Georgia"/>
              <a:ea typeface="Georgia"/>
              <a:cs typeface="Georgia"/>
              <a:sym typeface="Georgia"/>
            </a:endParaRPr>
          </a:p>
        </p:txBody>
      </p:sp>
      <p:sp>
        <p:nvSpPr>
          <p:cNvPr id="292" name="Shape 292"/>
          <p:cNvSpPr/>
          <p:nvPr/>
        </p:nvSpPr>
        <p:spPr>
          <a:xfrm>
            <a:off x="4835200" y="2195775"/>
            <a:ext cx="3643800" cy="8568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GB">
                <a:latin typeface="Calibri"/>
                <a:ea typeface="Calibri"/>
                <a:cs typeface="Calibri"/>
                <a:sym typeface="Calibri"/>
              </a:rPr>
              <a:t>Depression and anxiety are the two most common mental health problems by a country mile...</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296" name="Shape 296"/>
        <p:cNvGrpSpPr/>
        <p:nvPr/>
      </p:nvGrpSpPr>
      <p:grpSpPr>
        <a:xfrm>
          <a:off x="0" y="0"/>
          <a:ext cx="0" cy="0"/>
          <a:chOff x="0" y="0"/>
          <a:chExt cx="0" cy="0"/>
        </a:xfrm>
      </p:grpSpPr>
      <p:sp>
        <p:nvSpPr>
          <p:cNvPr id="297" name="Shape 297"/>
          <p:cNvSpPr/>
          <p:nvPr/>
        </p:nvSpPr>
        <p:spPr>
          <a:xfrm>
            <a:off x="4793438" y="4025138"/>
            <a:ext cx="1591500" cy="1118400"/>
          </a:xfrm>
          <a:prstGeom prst="rect">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298" name="Shape 298"/>
          <p:cNvPicPr preferRelativeResize="0"/>
          <p:nvPr/>
        </p:nvPicPr>
        <p:blipFill rotWithShape="1">
          <a:blip r:embed="rId3">
            <a:alphaModFix/>
          </a:blip>
          <a:srcRect b="18967" l="0" r="0" t="20220"/>
          <a:stretch/>
        </p:blipFill>
        <p:spPr>
          <a:xfrm>
            <a:off x="1885875" y="4025063"/>
            <a:ext cx="1775725" cy="1118324"/>
          </a:xfrm>
          <a:prstGeom prst="rect">
            <a:avLst/>
          </a:prstGeom>
          <a:noFill/>
          <a:ln>
            <a:noFill/>
          </a:ln>
        </p:spPr>
      </p:pic>
      <p:sp>
        <p:nvSpPr>
          <p:cNvPr id="299" name="Shape 299"/>
          <p:cNvSpPr/>
          <p:nvPr/>
        </p:nvSpPr>
        <p:spPr>
          <a:xfrm>
            <a:off x="50" y="5080675"/>
            <a:ext cx="2549100" cy="62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 name="Shape 300"/>
          <p:cNvSpPr txBox="1"/>
          <p:nvPr>
            <p:ph type="title"/>
          </p:nvPr>
        </p:nvSpPr>
        <p:spPr>
          <a:xfrm>
            <a:off x="1303800" y="606950"/>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000000"/>
                </a:solidFill>
              </a:rPr>
              <a:t>Key Issues in Mental Health</a:t>
            </a:r>
            <a:endParaRPr>
              <a:solidFill>
                <a:srgbClr val="000000"/>
              </a:solidFill>
            </a:endParaRPr>
          </a:p>
        </p:txBody>
      </p:sp>
      <p:sp>
        <p:nvSpPr>
          <p:cNvPr id="301" name="Shape 301"/>
          <p:cNvSpPr txBox="1"/>
          <p:nvPr>
            <p:ph idx="1" type="body"/>
          </p:nvPr>
        </p:nvSpPr>
        <p:spPr>
          <a:xfrm>
            <a:off x="691750" y="1549775"/>
            <a:ext cx="7571700" cy="32142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Lack of awareness about the Wellbeing services at the university</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Cultural stigma</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Lack of helpful resources</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Language barrier</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Lack of communication between academic and wellbeing sectors</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Academic pressure</a:t>
            </a:r>
            <a:endParaRPr sz="1800">
              <a:solidFill>
                <a:srgbClr val="000000"/>
              </a:solidFill>
              <a:latin typeface="Arial"/>
              <a:ea typeface="Arial"/>
              <a:cs typeface="Arial"/>
              <a:sym typeface="Arial"/>
            </a:endParaRPr>
          </a:p>
        </p:txBody>
      </p:sp>
      <p:pic>
        <p:nvPicPr>
          <p:cNvPr id="302" name="Shape 302"/>
          <p:cNvPicPr preferRelativeResize="0"/>
          <p:nvPr/>
        </p:nvPicPr>
        <p:blipFill rotWithShape="1">
          <a:blip r:embed="rId4">
            <a:alphaModFix/>
          </a:blip>
          <a:srcRect b="0" l="0" r="32822" t="0"/>
          <a:stretch/>
        </p:blipFill>
        <p:spPr>
          <a:xfrm rot="12">
            <a:off x="0" y="4025179"/>
            <a:ext cx="2221900" cy="1055494"/>
          </a:xfrm>
          <a:prstGeom prst="rect">
            <a:avLst/>
          </a:prstGeom>
          <a:noFill/>
          <a:ln>
            <a:noFill/>
          </a:ln>
        </p:spPr>
      </p:pic>
      <p:sp>
        <p:nvSpPr>
          <p:cNvPr id="303" name="Shape 303"/>
          <p:cNvSpPr txBox="1"/>
          <p:nvPr/>
        </p:nvSpPr>
        <p:spPr>
          <a:xfrm rot="-2535">
            <a:off x="461000" y="4960666"/>
            <a:ext cx="1627200" cy="216900"/>
          </a:xfrm>
          <a:prstGeom prst="rect">
            <a:avLst/>
          </a:prstGeom>
          <a:noFill/>
          <a:ln>
            <a:noFill/>
          </a:ln>
        </p:spPr>
        <p:txBody>
          <a:bodyPr anchorCtr="0" anchor="t" bIns="91425" lIns="91425" spcFirstLastPara="1" rIns="91425" wrap="square" tIns="91425">
            <a:noAutofit/>
          </a:bodyPr>
          <a:lstStyle/>
          <a:p>
            <a:pPr indent="0" lvl="0" marL="0" rtl="0">
              <a:lnSpc>
                <a:spcPct val="130000"/>
              </a:lnSpc>
              <a:spcBef>
                <a:spcPts val="0"/>
              </a:spcBef>
              <a:spcAft>
                <a:spcPts val="0"/>
              </a:spcAft>
              <a:buNone/>
            </a:pPr>
            <a:r>
              <a:rPr lang="en-GB" sz="600">
                <a:latin typeface="Georgia"/>
                <a:ea typeface="Georgia"/>
                <a:cs typeface="Georgia"/>
                <a:sym typeface="Georgia"/>
              </a:rPr>
              <a:t>MimiEunice 59.png, Wikimedia Commons</a:t>
            </a:r>
            <a:endParaRPr sz="600">
              <a:latin typeface="Georgia"/>
              <a:ea typeface="Georgia"/>
              <a:cs typeface="Georgia"/>
              <a:sym typeface="Georgia"/>
            </a:endParaRPr>
          </a:p>
          <a:p>
            <a:pPr indent="0" lvl="0" marL="0">
              <a:spcBef>
                <a:spcPts val="600"/>
              </a:spcBef>
              <a:spcAft>
                <a:spcPts val="0"/>
              </a:spcAft>
              <a:buNone/>
            </a:pPr>
            <a:r>
              <a:t/>
            </a:r>
            <a:endParaRPr sz="600"/>
          </a:p>
        </p:txBody>
      </p:sp>
      <p:sp>
        <p:nvSpPr>
          <p:cNvPr id="304" name="Shape 304"/>
          <p:cNvSpPr txBox="1"/>
          <p:nvPr/>
        </p:nvSpPr>
        <p:spPr>
          <a:xfrm>
            <a:off x="2255163" y="4972350"/>
            <a:ext cx="1315200" cy="104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sz="600">
                <a:latin typeface="Georgia"/>
                <a:ea typeface="Georgia"/>
                <a:cs typeface="Georgia"/>
                <a:sym typeface="Georgia"/>
              </a:rPr>
              <a:t>NHS at 70, Healthwatch </a:t>
            </a:r>
            <a:endParaRPr sz="600">
              <a:latin typeface="Georgia"/>
              <a:ea typeface="Georgia"/>
              <a:cs typeface="Georgia"/>
              <a:sym typeface="Georgia"/>
            </a:endParaRPr>
          </a:p>
        </p:txBody>
      </p:sp>
      <p:pic>
        <p:nvPicPr>
          <p:cNvPr id="305" name="Shape 305"/>
          <p:cNvPicPr preferRelativeResize="0"/>
          <p:nvPr/>
        </p:nvPicPr>
        <p:blipFill>
          <a:blip r:embed="rId5">
            <a:alphaModFix/>
          </a:blip>
          <a:stretch>
            <a:fillRect/>
          </a:stretch>
        </p:blipFill>
        <p:spPr>
          <a:xfrm>
            <a:off x="7516800" y="4025175"/>
            <a:ext cx="1627200" cy="1118324"/>
          </a:xfrm>
          <a:prstGeom prst="rect">
            <a:avLst/>
          </a:prstGeom>
          <a:noFill/>
          <a:ln>
            <a:noFill/>
          </a:ln>
        </p:spPr>
      </p:pic>
      <p:sp>
        <p:nvSpPr>
          <p:cNvPr id="306" name="Shape 306"/>
          <p:cNvSpPr txBox="1"/>
          <p:nvPr/>
        </p:nvSpPr>
        <p:spPr>
          <a:xfrm>
            <a:off x="7824150" y="4959750"/>
            <a:ext cx="1383600" cy="129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sz="600">
                <a:latin typeface="Georgia"/>
                <a:ea typeface="Georgia"/>
                <a:cs typeface="Georgia"/>
                <a:sym typeface="Georgia"/>
              </a:rPr>
              <a:t>freeGraphicToday, Pixabay</a:t>
            </a:r>
            <a:endParaRPr sz="600">
              <a:latin typeface="Georgia"/>
              <a:ea typeface="Georgia"/>
              <a:cs typeface="Georgia"/>
              <a:sym typeface="Georgia"/>
            </a:endParaRPr>
          </a:p>
        </p:txBody>
      </p:sp>
      <p:pic>
        <p:nvPicPr>
          <p:cNvPr id="307" name="Shape 307"/>
          <p:cNvPicPr preferRelativeResize="0"/>
          <p:nvPr/>
        </p:nvPicPr>
        <p:blipFill rotWithShape="1">
          <a:blip r:embed="rId6">
            <a:alphaModFix/>
          </a:blip>
          <a:srcRect b="0" l="10297" r="0" t="0"/>
          <a:stretch/>
        </p:blipFill>
        <p:spPr>
          <a:xfrm>
            <a:off x="3351950" y="4025187"/>
            <a:ext cx="1459574" cy="1118324"/>
          </a:xfrm>
          <a:prstGeom prst="rect">
            <a:avLst/>
          </a:prstGeom>
          <a:noFill/>
          <a:ln>
            <a:noFill/>
          </a:ln>
        </p:spPr>
      </p:pic>
      <p:sp>
        <p:nvSpPr>
          <p:cNvPr id="308" name="Shape 308"/>
          <p:cNvSpPr txBox="1"/>
          <p:nvPr/>
        </p:nvSpPr>
        <p:spPr>
          <a:xfrm rot="-5400000">
            <a:off x="4337550" y="4311425"/>
            <a:ext cx="687000" cy="218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sz="600">
                <a:latin typeface="Georgia"/>
                <a:ea typeface="Georgia"/>
                <a:cs typeface="Georgia"/>
                <a:sym typeface="Georgia"/>
              </a:rPr>
              <a:t>g</a:t>
            </a:r>
            <a:r>
              <a:rPr lang="en-GB" sz="600">
                <a:latin typeface="Georgia"/>
                <a:ea typeface="Georgia"/>
                <a:cs typeface="Georgia"/>
                <a:sym typeface="Georgia"/>
              </a:rPr>
              <a:t>eralt, Pixabay</a:t>
            </a:r>
            <a:endParaRPr sz="600">
              <a:latin typeface="Georgia"/>
              <a:ea typeface="Georgia"/>
              <a:cs typeface="Georgia"/>
              <a:sym typeface="Georgia"/>
            </a:endParaRPr>
          </a:p>
        </p:txBody>
      </p:sp>
      <p:pic>
        <p:nvPicPr>
          <p:cNvPr id="309" name="Shape 309"/>
          <p:cNvPicPr preferRelativeResize="0"/>
          <p:nvPr/>
        </p:nvPicPr>
        <p:blipFill>
          <a:blip r:embed="rId7">
            <a:alphaModFix/>
          </a:blip>
          <a:stretch>
            <a:fillRect/>
          </a:stretch>
        </p:blipFill>
        <p:spPr>
          <a:xfrm>
            <a:off x="4813800" y="4025188"/>
            <a:ext cx="1459574" cy="1118324"/>
          </a:xfrm>
          <a:prstGeom prst="rect">
            <a:avLst/>
          </a:prstGeom>
          <a:noFill/>
          <a:ln>
            <a:noFill/>
          </a:ln>
        </p:spPr>
      </p:pic>
      <p:sp>
        <p:nvSpPr>
          <p:cNvPr id="310" name="Shape 310"/>
          <p:cNvSpPr txBox="1"/>
          <p:nvPr/>
        </p:nvSpPr>
        <p:spPr>
          <a:xfrm rot="-5400000">
            <a:off x="5857563" y="4712125"/>
            <a:ext cx="802800" cy="129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sz="600">
                <a:latin typeface="Georgia"/>
                <a:ea typeface="Georgia"/>
                <a:cs typeface="Georgia"/>
                <a:sym typeface="Georgia"/>
              </a:rPr>
              <a:t>Ma ialisa, Pixabay</a:t>
            </a:r>
            <a:endParaRPr sz="600">
              <a:latin typeface="Georgia"/>
              <a:ea typeface="Georgia"/>
              <a:cs typeface="Georgia"/>
              <a:sym typeface="Georgia"/>
            </a:endParaRPr>
          </a:p>
        </p:txBody>
      </p:sp>
      <p:pic>
        <p:nvPicPr>
          <p:cNvPr id="311" name="Shape 311"/>
          <p:cNvPicPr preferRelativeResize="0"/>
          <p:nvPr/>
        </p:nvPicPr>
        <p:blipFill rotWithShape="1">
          <a:blip r:embed="rId8">
            <a:alphaModFix/>
          </a:blip>
          <a:srcRect b="9062" l="8315" r="3779" t="10596"/>
          <a:stretch/>
        </p:blipFill>
        <p:spPr>
          <a:xfrm>
            <a:off x="6376926" y="4025200"/>
            <a:ext cx="1139875" cy="1118300"/>
          </a:xfrm>
          <a:prstGeom prst="rect">
            <a:avLst/>
          </a:prstGeom>
          <a:noFill/>
          <a:ln>
            <a:noFill/>
          </a:ln>
        </p:spPr>
      </p:pic>
      <p:sp>
        <p:nvSpPr>
          <p:cNvPr id="312" name="Shape 312"/>
          <p:cNvSpPr txBox="1"/>
          <p:nvPr/>
        </p:nvSpPr>
        <p:spPr>
          <a:xfrm rot="-5400000">
            <a:off x="7031075" y="4724725"/>
            <a:ext cx="720300" cy="104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sz="600">
                <a:latin typeface="Georgia"/>
                <a:ea typeface="Georgia"/>
                <a:cs typeface="Georgia"/>
                <a:sym typeface="Georgia"/>
              </a:rPr>
              <a:t>g</a:t>
            </a:r>
            <a:r>
              <a:rPr lang="en-GB" sz="600">
                <a:latin typeface="Georgia"/>
                <a:ea typeface="Georgia"/>
                <a:cs typeface="Georgia"/>
                <a:sym typeface="Georgia"/>
              </a:rPr>
              <a:t>eralt, Pixabay</a:t>
            </a:r>
            <a:endParaRPr sz="600">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316" name="Shape 316"/>
        <p:cNvGrpSpPr/>
        <p:nvPr/>
      </p:nvGrpSpPr>
      <p:grpSpPr>
        <a:xfrm>
          <a:off x="0" y="0"/>
          <a:ext cx="0" cy="0"/>
          <a:chOff x="0" y="0"/>
          <a:chExt cx="0" cy="0"/>
        </a:xfrm>
      </p:grpSpPr>
      <p:sp>
        <p:nvSpPr>
          <p:cNvPr id="317" name="Shape 31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000000"/>
                </a:solidFill>
              </a:rPr>
              <a:t>Our Aims </a:t>
            </a:r>
            <a:endParaRPr>
              <a:solidFill>
                <a:srgbClr val="000000"/>
              </a:solidFill>
            </a:endParaRPr>
          </a:p>
        </p:txBody>
      </p:sp>
      <p:sp>
        <p:nvSpPr>
          <p:cNvPr id="318" name="Shape 318"/>
          <p:cNvSpPr txBox="1"/>
          <p:nvPr>
            <p:ph idx="1" type="body"/>
          </p:nvPr>
        </p:nvSpPr>
        <p:spPr>
          <a:xfrm>
            <a:off x="595800" y="2382900"/>
            <a:ext cx="5322900" cy="807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Reduce/Remove language barriers between international students and staff members</a:t>
            </a:r>
            <a:endParaRPr sz="1800">
              <a:solidFill>
                <a:srgbClr val="000000"/>
              </a:solidFill>
              <a:latin typeface="Arial"/>
              <a:ea typeface="Arial"/>
              <a:cs typeface="Arial"/>
              <a:sym typeface="Arial"/>
            </a:endParaRPr>
          </a:p>
          <a:p>
            <a:pPr indent="0" lvl="0" marL="0">
              <a:spcBef>
                <a:spcPts val="1600"/>
              </a:spcBef>
              <a:spcAft>
                <a:spcPts val="0"/>
              </a:spcAft>
              <a:buNone/>
            </a:pPr>
            <a:r>
              <a:rPr lang="en-GB"/>
              <a:t> </a:t>
            </a:r>
            <a:endParaRPr/>
          </a:p>
          <a:p>
            <a:pPr indent="0" lvl="0" marL="0">
              <a:spcBef>
                <a:spcPts val="1600"/>
              </a:spcBef>
              <a:spcAft>
                <a:spcPts val="1600"/>
              </a:spcAft>
              <a:buNone/>
            </a:pPr>
            <a:r>
              <a:t/>
            </a:r>
            <a:endParaRPr/>
          </a:p>
        </p:txBody>
      </p:sp>
      <p:sp>
        <p:nvSpPr>
          <p:cNvPr id="319" name="Shape 319"/>
          <p:cNvSpPr txBox="1"/>
          <p:nvPr/>
        </p:nvSpPr>
        <p:spPr>
          <a:xfrm>
            <a:off x="595800" y="1597875"/>
            <a:ext cx="5634900" cy="807300"/>
          </a:xfrm>
          <a:prstGeom prst="rect">
            <a:avLst/>
          </a:prstGeom>
          <a:noFill/>
          <a:ln>
            <a:noFill/>
          </a:ln>
        </p:spPr>
        <p:txBody>
          <a:bodyPr anchorCtr="0" anchor="t" bIns="91425" lIns="91425" spcFirstLastPara="1" rIns="91425" wrap="square" tIns="91425">
            <a:noAutofit/>
          </a:bodyPr>
          <a:lstStyle/>
          <a:p>
            <a:pPr indent="-342900" lvl="0" marL="457200" rtl="0">
              <a:lnSpc>
                <a:spcPct val="115000"/>
              </a:lnSpc>
              <a:spcBef>
                <a:spcPts val="0"/>
              </a:spcBef>
              <a:spcAft>
                <a:spcPts val="0"/>
              </a:spcAft>
              <a:buSzPts val="1800"/>
              <a:buChar char="●"/>
            </a:pPr>
            <a:r>
              <a:rPr lang="en-GB" sz="1800"/>
              <a:t>Promote Wellbeing services available at the University of Exeter, locally and internationally</a:t>
            </a:r>
            <a:endParaRPr sz="1800"/>
          </a:p>
        </p:txBody>
      </p:sp>
      <p:sp>
        <p:nvSpPr>
          <p:cNvPr id="320" name="Shape 320"/>
          <p:cNvSpPr txBox="1"/>
          <p:nvPr/>
        </p:nvSpPr>
        <p:spPr>
          <a:xfrm>
            <a:off x="595800" y="3190200"/>
            <a:ext cx="5018400" cy="482100"/>
          </a:xfrm>
          <a:prstGeom prst="rect">
            <a:avLst/>
          </a:prstGeom>
          <a:noFill/>
          <a:ln>
            <a:noFill/>
          </a:ln>
        </p:spPr>
        <p:txBody>
          <a:bodyPr anchorCtr="0" anchor="t" bIns="91425" lIns="91425" spcFirstLastPara="1" rIns="91425" wrap="square" tIns="91425">
            <a:noAutofit/>
          </a:bodyPr>
          <a:lstStyle/>
          <a:p>
            <a:pPr indent="-342900" lvl="0" marL="457200" rtl="0">
              <a:lnSpc>
                <a:spcPct val="115000"/>
              </a:lnSpc>
              <a:spcBef>
                <a:spcPts val="0"/>
              </a:spcBef>
              <a:spcAft>
                <a:spcPts val="0"/>
              </a:spcAft>
              <a:buSzPts val="1800"/>
              <a:buChar char="●"/>
            </a:pPr>
            <a:r>
              <a:rPr lang="en-GB" sz="1800"/>
              <a:t>Identify problems and devise possible solutions for the wellbeing among university students </a:t>
            </a:r>
            <a:endParaRPr sz="1800"/>
          </a:p>
          <a:p>
            <a:pPr indent="0" lvl="0" marL="0">
              <a:spcBef>
                <a:spcPts val="1600"/>
              </a:spcBef>
              <a:spcAft>
                <a:spcPts val="0"/>
              </a:spcAft>
              <a:buNone/>
            </a:pPr>
            <a:r>
              <a:t/>
            </a:r>
            <a:endParaRPr/>
          </a:p>
        </p:txBody>
      </p:sp>
      <p:pic>
        <p:nvPicPr>
          <p:cNvPr id="321" name="Shape 321"/>
          <p:cNvPicPr preferRelativeResize="0"/>
          <p:nvPr/>
        </p:nvPicPr>
        <p:blipFill>
          <a:blip r:embed="rId3">
            <a:alphaModFix/>
          </a:blip>
          <a:stretch>
            <a:fillRect/>
          </a:stretch>
        </p:blipFill>
        <p:spPr>
          <a:xfrm>
            <a:off x="5805300" y="2571761"/>
            <a:ext cx="2952750" cy="1966915"/>
          </a:xfrm>
          <a:prstGeom prst="rect">
            <a:avLst/>
          </a:prstGeom>
          <a:noFill/>
          <a:ln>
            <a:noFill/>
          </a:ln>
        </p:spPr>
      </p:pic>
      <p:pic>
        <p:nvPicPr>
          <p:cNvPr id="322" name="Shape 322"/>
          <p:cNvPicPr preferRelativeResize="0"/>
          <p:nvPr/>
        </p:nvPicPr>
        <p:blipFill>
          <a:blip r:embed="rId4">
            <a:alphaModFix/>
          </a:blip>
          <a:stretch>
            <a:fillRect/>
          </a:stretch>
        </p:blipFill>
        <p:spPr>
          <a:xfrm>
            <a:off x="6423025" y="598575"/>
            <a:ext cx="1717300" cy="1564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326" name="Shape 326"/>
        <p:cNvGrpSpPr/>
        <p:nvPr/>
      </p:nvGrpSpPr>
      <p:grpSpPr>
        <a:xfrm>
          <a:off x="0" y="0"/>
          <a:ext cx="0" cy="0"/>
          <a:chOff x="0" y="0"/>
          <a:chExt cx="0" cy="0"/>
        </a:xfrm>
      </p:grpSpPr>
      <p:sp>
        <p:nvSpPr>
          <p:cNvPr id="327" name="Shape 327"/>
          <p:cNvSpPr txBox="1"/>
          <p:nvPr>
            <p:ph type="title"/>
          </p:nvPr>
        </p:nvSpPr>
        <p:spPr>
          <a:xfrm>
            <a:off x="1174925" y="6844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000000"/>
                </a:solidFill>
              </a:rPr>
              <a:t>Our Survey </a:t>
            </a:r>
            <a:endParaRPr>
              <a:solidFill>
                <a:srgbClr val="000000"/>
              </a:solidFill>
            </a:endParaRPr>
          </a:p>
        </p:txBody>
      </p:sp>
      <p:sp>
        <p:nvSpPr>
          <p:cNvPr id="328" name="Shape 328"/>
          <p:cNvSpPr txBox="1"/>
          <p:nvPr>
            <p:ph idx="1" type="body"/>
          </p:nvPr>
        </p:nvSpPr>
        <p:spPr>
          <a:xfrm>
            <a:off x="392575" y="1408175"/>
            <a:ext cx="8464500" cy="33669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Survey was aimed primarily at international students</a:t>
            </a:r>
            <a:endParaRPr sz="1800">
              <a:solidFill>
                <a:srgbClr val="000000"/>
              </a:solidFill>
              <a:latin typeface="Arial"/>
              <a:ea typeface="Arial"/>
              <a:cs typeface="Arial"/>
              <a:sym typeface="Arial"/>
            </a:endParaRPr>
          </a:p>
          <a:p>
            <a:pPr indent="-342900" lvl="0" marL="45720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Aim was to inform about available Wellbeing services </a:t>
            </a:r>
            <a:endParaRPr sz="1800">
              <a:solidFill>
                <a:srgbClr val="000000"/>
              </a:solidFill>
              <a:latin typeface="Arial"/>
              <a:ea typeface="Arial"/>
              <a:cs typeface="Arial"/>
              <a:sym typeface="Arial"/>
            </a:endParaRPr>
          </a:p>
          <a:p>
            <a:pPr indent="-342900" lvl="0" marL="45720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We gathered information about the usage of different services and the reasons why students do/do not reach for support</a:t>
            </a:r>
            <a:endParaRPr sz="1800">
              <a:solidFill>
                <a:srgbClr val="000000"/>
              </a:solidFill>
              <a:latin typeface="Arial"/>
              <a:ea typeface="Arial"/>
              <a:cs typeface="Arial"/>
              <a:sym typeface="Arial"/>
            </a:endParaRPr>
          </a:p>
          <a:p>
            <a:pPr indent="-342900" lvl="0" marL="457200" rtl="0">
              <a:lnSpc>
                <a:spcPct val="150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We gathered suggestions for improvement and general feedback on the available services</a:t>
            </a:r>
            <a:endParaRPr sz="1800">
              <a:solidFill>
                <a:srgbClr val="000000"/>
              </a:solidFill>
              <a:latin typeface="Arial"/>
              <a:ea typeface="Arial"/>
              <a:cs typeface="Arial"/>
              <a:sym typeface="Arial"/>
            </a:endParaRPr>
          </a:p>
        </p:txBody>
      </p:sp>
      <p:pic>
        <p:nvPicPr>
          <p:cNvPr descr="Image result for survey" id="329" name="Shape 329"/>
          <p:cNvPicPr preferRelativeResize="0"/>
          <p:nvPr/>
        </p:nvPicPr>
        <p:blipFill>
          <a:blip r:embed="rId3">
            <a:alphaModFix/>
          </a:blip>
          <a:stretch>
            <a:fillRect/>
          </a:stretch>
        </p:blipFill>
        <p:spPr>
          <a:xfrm>
            <a:off x="6156293" y="3349025"/>
            <a:ext cx="2919075" cy="1794475"/>
          </a:xfrm>
          <a:prstGeom prst="rect">
            <a:avLst/>
          </a:prstGeom>
          <a:noFill/>
          <a:ln>
            <a:noFill/>
          </a:ln>
        </p:spPr>
      </p:pic>
      <p:pic>
        <p:nvPicPr>
          <p:cNvPr descr="Image result for survey" id="330" name="Shape 330"/>
          <p:cNvPicPr preferRelativeResize="0"/>
          <p:nvPr/>
        </p:nvPicPr>
        <p:blipFill>
          <a:blip r:embed="rId4">
            <a:alphaModFix/>
          </a:blip>
          <a:stretch>
            <a:fillRect/>
          </a:stretch>
        </p:blipFill>
        <p:spPr>
          <a:xfrm>
            <a:off x="6671788" y="65800"/>
            <a:ext cx="1888098" cy="1794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334" name="Shape 334"/>
        <p:cNvGrpSpPr/>
        <p:nvPr/>
      </p:nvGrpSpPr>
      <p:grpSpPr>
        <a:xfrm>
          <a:off x="0" y="0"/>
          <a:ext cx="0" cy="0"/>
          <a:chOff x="0" y="0"/>
          <a:chExt cx="0" cy="0"/>
        </a:xfrm>
      </p:grpSpPr>
      <p:sp>
        <p:nvSpPr>
          <p:cNvPr id="335" name="Shape 335"/>
          <p:cNvSpPr txBox="1"/>
          <p:nvPr>
            <p:ph type="title"/>
          </p:nvPr>
        </p:nvSpPr>
        <p:spPr>
          <a:xfrm>
            <a:off x="1196400" y="71672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000000"/>
                </a:solidFill>
              </a:rPr>
              <a:t>Results</a:t>
            </a:r>
            <a:r>
              <a:rPr lang="en-GB"/>
              <a:t> </a:t>
            </a:r>
            <a:endParaRPr/>
          </a:p>
        </p:txBody>
      </p:sp>
      <p:sp>
        <p:nvSpPr>
          <p:cNvPr id="336" name="Shape 336"/>
          <p:cNvSpPr txBox="1"/>
          <p:nvPr/>
        </p:nvSpPr>
        <p:spPr>
          <a:xfrm>
            <a:off x="150075" y="1275525"/>
            <a:ext cx="8448900" cy="3354600"/>
          </a:xfrm>
          <a:prstGeom prst="rect">
            <a:avLst/>
          </a:prstGeom>
          <a:noFill/>
          <a:ln>
            <a:noFill/>
          </a:ln>
        </p:spPr>
        <p:txBody>
          <a:bodyPr anchorCtr="0" anchor="t" bIns="91425" lIns="91425" spcFirstLastPara="1" rIns="91425" wrap="square" tIns="91425">
            <a:noAutofit/>
          </a:bodyPr>
          <a:lstStyle/>
          <a:p>
            <a:pPr indent="-342900" lvl="0" marL="457200">
              <a:lnSpc>
                <a:spcPct val="150000"/>
              </a:lnSpc>
              <a:spcBef>
                <a:spcPts val="0"/>
              </a:spcBef>
              <a:spcAft>
                <a:spcPts val="0"/>
              </a:spcAft>
              <a:buSzPts val="1800"/>
              <a:buChar char="●"/>
            </a:pPr>
            <a:r>
              <a:rPr lang="en-GB" sz="1800"/>
              <a:t>69 (42 females, 26 males) students completed our online questionnaire by 12:00 pm, 7/06/18</a:t>
            </a:r>
            <a:endParaRPr sz="1800"/>
          </a:p>
          <a:p>
            <a:pPr indent="-342900" lvl="0" marL="457200">
              <a:lnSpc>
                <a:spcPct val="150000"/>
              </a:lnSpc>
              <a:spcBef>
                <a:spcPts val="0"/>
              </a:spcBef>
              <a:spcAft>
                <a:spcPts val="0"/>
              </a:spcAft>
              <a:buSzPts val="1800"/>
              <a:buChar char="●"/>
            </a:pPr>
            <a:r>
              <a:rPr lang="en-GB" sz="1800"/>
              <a:t>Age range 18-31; mean of 21</a:t>
            </a:r>
            <a:endParaRPr sz="1800"/>
          </a:p>
          <a:p>
            <a:pPr indent="-342900" lvl="0" marL="457200">
              <a:lnSpc>
                <a:spcPct val="150000"/>
              </a:lnSpc>
              <a:spcBef>
                <a:spcPts val="0"/>
              </a:spcBef>
              <a:spcAft>
                <a:spcPts val="0"/>
              </a:spcAft>
              <a:buSzPts val="1800"/>
              <a:buChar char="●"/>
            </a:pPr>
            <a:r>
              <a:rPr lang="en-GB" sz="1800"/>
              <a:t>81% international students </a:t>
            </a:r>
            <a:endParaRPr sz="1800"/>
          </a:p>
          <a:p>
            <a:pPr indent="-342900" lvl="0" marL="457200" rtl="0">
              <a:lnSpc>
                <a:spcPct val="150000"/>
              </a:lnSpc>
              <a:spcBef>
                <a:spcPts val="0"/>
              </a:spcBef>
              <a:spcAft>
                <a:spcPts val="0"/>
              </a:spcAft>
              <a:buSzPts val="1800"/>
              <a:buChar char="●"/>
            </a:pPr>
            <a:r>
              <a:rPr lang="en-GB" sz="1800"/>
              <a:t>67.6% of our 69 respondents were </a:t>
            </a:r>
            <a:endParaRPr sz="1800"/>
          </a:p>
          <a:p>
            <a:pPr indent="0" lvl="0" marL="0" rtl="0">
              <a:lnSpc>
                <a:spcPct val="150000"/>
              </a:lnSpc>
              <a:spcBef>
                <a:spcPts val="0"/>
              </a:spcBef>
              <a:spcAft>
                <a:spcPts val="0"/>
              </a:spcAft>
              <a:buNone/>
            </a:pPr>
            <a:r>
              <a:rPr lang="en-GB" sz="1800"/>
              <a:t>       non-native English speakers</a:t>
            </a:r>
            <a:endParaRPr sz="1800"/>
          </a:p>
        </p:txBody>
      </p:sp>
      <p:pic>
        <p:nvPicPr>
          <p:cNvPr descr="Image result for data" id="337" name="Shape 337"/>
          <p:cNvPicPr preferRelativeResize="0"/>
          <p:nvPr/>
        </p:nvPicPr>
        <p:blipFill>
          <a:blip r:embed="rId3">
            <a:alphaModFix/>
          </a:blip>
          <a:stretch>
            <a:fillRect/>
          </a:stretch>
        </p:blipFill>
        <p:spPr>
          <a:xfrm>
            <a:off x="5403275" y="3053250"/>
            <a:ext cx="3740724" cy="2090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341" name="Shape 341"/>
        <p:cNvGrpSpPr/>
        <p:nvPr/>
      </p:nvGrpSpPr>
      <p:grpSpPr>
        <a:xfrm>
          <a:off x="0" y="0"/>
          <a:ext cx="0" cy="0"/>
          <a:chOff x="0" y="0"/>
          <a:chExt cx="0" cy="0"/>
        </a:xfrm>
      </p:grpSpPr>
      <p:sp>
        <p:nvSpPr>
          <p:cNvPr id="342" name="Shape 342"/>
          <p:cNvSpPr txBox="1"/>
          <p:nvPr/>
        </p:nvSpPr>
        <p:spPr>
          <a:xfrm>
            <a:off x="1345225" y="390775"/>
            <a:ext cx="6193800" cy="835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sz="2400"/>
          </a:p>
        </p:txBody>
      </p:sp>
      <p:pic>
        <p:nvPicPr>
          <p:cNvPr id="343" name="Shape 343"/>
          <p:cNvPicPr preferRelativeResize="0"/>
          <p:nvPr/>
        </p:nvPicPr>
        <p:blipFill>
          <a:blip r:embed="rId3">
            <a:alphaModFix/>
          </a:blip>
          <a:stretch>
            <a:fillRect/>
          </a:stretch>
        </p:blipFill>
        <p:spPr>
          <a:xfrm>
            <a:off x="51400" y="173250"/>
            <a:ext cx="9041201" cy="4796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pic>
        <p:nvPicPr>
          <p:cNvPr id="348" name="Shape 348"/>
          <p:cNvPicPr preferRelativeResize="0"/>
          <p:nvPr/>
        </p:nvPicPr>
        <p:blipFill>
          <a:blip r:embed="rId3">
            <a:alphaModFix/>
          </a:blip>
          <a:stretch>
            <a:fillRect/>
          </a:stretch>
        </p:blipFill>
        <p:spPr>
          <a:xfrm>
            <a:off x="0" y="0"/>
            <a:ext cx="9144001"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7A8"/>
        </a:solidFill>
      </p:bgPr>
    </p:bg>
    <p:spTree>
      <p:nvGrpSpPr>
        <p:cNvPr id="352" name="Shape 352"/>
        <p:cNvGrpSpPr/>
        <p:nvPr/>
      </p:nvGrpSpPr>
      <p:grpSpPr>
        <a:xfrm>
          <a:off x="0" y="0"/>
          <a:ext cx="0" cy="0"/>
          <a:chOff x="0" y="0"/>
          <a:chExt cx="0" cy="0"/>
        </a:xfrm>
      </p:grpSpPr>
      <p:sp>
        <p:nvSpPr>
          <p:cNvPr id="353" name="Shape 353"/>
          <p:cNvSpPr txBox="1"/>
          <p:nvPr/>
        </p:nvSpPr>
        <p:spPr>
          <a:xfrm>
            <a:off x="293075" y="0"/>
            <a:ext cx="3000000" cy="566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GB" sz="2800">
                <a:latin typeface="Maven Pro"/>
                <a:ea typeface="Maven Pro"/>
                <a:cs typeface="Maven Pro"/>
                <a:sym typeface="Maven Pro"/>
              </a:rPr>
              <a:t>Student voices </a:t>
            </a:r>
            <a:endParaRPr/>
          </a:p>
        </p:txBody>
      </p:sp>
      <p:pic>
        <p:nvPicPr>
          <p:cNvPr id="354" name="Shape 354"/>
          <p:cNvPicPr preferRelativeResize="0"/>
          <p:nvPr/>
        </p:nvPicPr>
        <p:blipFill>
          <a:blip r:embed="rId3">
            <a:alphaModFix/>
          </a:blip>
          <a:stretch>
            <a:fillRect/>
          </a:stretch>
        </p:blipFill>
        <p:spPr>
          <a:xfrm>
            <a:off x="586150" y="566700"/>
            <a:ext cx="7620000" cy="4474225"/>
          </a:xfrm>
          <a:prstGeom prst="rect">
            <a:avLst/>
          </a:prstGeom>
          <a:noFill/>
          <a:ln>
            <a:noFill/>
          </a:ln>
        </p:spPr>
      </p:pic>
      <p:sp>
        <p:nvSpPr>
          <p:cNvPr id="355" name="Shape 355"/>
          <p:cNvSpPr txBox="1"/>
          <p:nvPr/>
        </p:nvSpPr>
        <p:spPr>
          <a:xfrm>
            <a:off x="2924925" y="0"/>
            <a:ext cx="6058800" cy="407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a:t>T</a:t>
            </a:r>
            <a:r>
              <a:rPr lang="en-GB" sz="1200"/>
              <a:t>he final question on the survey asked students for any suggestions or comments they had for improving accessibility to wellbeing services in Exeter and here were some of the results...</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