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8" r:id="rId3"/>
    <p:sldId id="264" r:id="rId4"/>
    <p:sldId id="256" r:id="rId5"/>
    <p:sldId id="272" r:id="rId6"/>
    <p:sldId id="284" r:id="rId7"/>
    <p:sldId id="266" r:id="rId8"/>
    <p:sldId id="258" r:id="rId9"/>
    <p:sldId id="279" r:id="rId10"/>
    <p:sldId id="280" r:id="rId11"/>
    <p:sldId id="281" r:id="rId12"/>
    <p:sldId id="274" r:id="rId13"/>
    <p:sldId id="282" r:id="rId14"/>
    <p:sldId id="276" r:id="rId15"/>
    <p:sldId id="283" r:id="rId16"/>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74" autoAdjust="0"/>
  </p:normalViewPr>
  <p:slideViewPr>
    <p:cSldViewPr>
      <p:cViewPr varScale="1">
        <p:scale>
          <a:sx n="82" d="100"/>
          <a:sy n="82" d="100"/>
        </p:scale>
        <p:origin x="24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2E98E6-0BF7-4A6C-92A9-26F7BE466353}" type="doc">
      <dgm:prSet loTypeId="urn:microsoft.com/office/officeart/2008/layout/AlternatingHexagons" loCatId="list" qsTypeId="urn:microsoft.com/office/officeart/2005/8/quickstyle/simple1" qsCatId="simple" csTypeId="urn:microsoft.com/office/officeart/2005/8/colors/accent2_3" csCatId="accent2" phldr="1"/>
      <dgm:spPr/>
      <dgm:t>
        <a:bodyPr/>
        <a:lstStyle/>
        <a:p>
          <a:endParaRPr lang="en-GB"/>
        </a:p>
      </dgm:t>
    </dgm:pt>
    <dgm:pt modelId="{2B7A918E-5C85-4FE1-8DD0-888FB0326D0D}">
      <dgm:prSet phldrT="[Text]" custT="1"/>
      <dgm:spPr/>
      <dgm:t>
        <a:bodyPr/>
        <a:lstStyle/>
        <a:p>
          <a:r>
            <a:rPr lang="en-GB" sz="1200" dirty="0" smtClean="0"/>
            <a:t>Communication</a:t>
          </a:r>
        </a:p>
        <a:p>
          <a:r>
            <a:rPr lang="en-GB" sz="1200" dirty="0" smtClean="0"/>
            <a:t>Problem Solving</a:t>
          </a:r>
          <a:endParaRPr lang="en-GB" sz="1200" dirty="0"/>
        </a:p>
      </dgm:t>
    </dgm:pt>
    <dgm:pt modelId="{810F0B04-C3F6-4281-A869-D275F17D6C8B}" type="parTrans" cxnId="{7CCF5F4E-A5FC-495D-80F5-AF92CBE67E8C}">
      <dgm:prSet/>
      <dgm:spPr/>
      <dgm:t>
        <a:bodyPr/>
        <a:lstStyle/>
        <a:p>
          <a:endParaRPr lang="en-GB" sz="1200"/>
        </a:p>
      </dgm:t>
    </dgm:pt>
    <dgm:pt modelId="{56EF79EE-DDE6-4F79-BCBA-EE3CFD304492}" type="sibTrans" cxnId="{7CCF5F4E-A5FC-495D-80F5-AF92CBE67E8C}">
      <dgm:prSet custT="1"/>
      <dgm:spPr/>
      <dgm:t>
        <a:bodyPr/>
        <a:lstStyle/>
        <a:p>
          <a:r>
            <a:rPr lang="en-GB" sz="1200" dirty="0" smtClean="0"/>
            <a:t>Commercial Awareness</a:t>
          </a:r>
        </a:p>
        <a:p>
          <a:r>
            <a:rPr lang="en-GB" sz="1200" dirty="0" smtClean="0"/>
            <a:t>Negotiation </a:t>
          </a:r>
          <a:endParaRPr lang="en-GB" sz="1200" dirty="0"/>
        </a:p>
      </dgm:t>
    </dgm:pt>
    <dgm:pt modelId="{31884C94-BA19-4500-A096-0309B22ACE86}">
      <dgm:prSet phldrT="[Text]" custT="1"/>
      <dgm:spPr/>
      <dgm:t>
        <a:bodyPr/>
        <a:lstStyle/>
        <a:p>
          <a:r>
            <a:rPr lang="en-GB" sz="1200" dirty="0" smtClean="0"/>
            <a:t>Teamwork</a:t>
          </a:r>
        </a:p>
        <a:p>
          <a:r>
            <a:rPr lang="en-GB" sz="1200" dirty="0" smtClean="0"/>
            <a:t>Leadership  </a:t>
          </a:r>
          <a:endParaRPr lang="en-GB" sz="1200" dirty="0"/>
        </a:p>
      </dgm:t>
    </dgm:pt>
    <dgm:pt modelId="{B5730D08-25B0-4BAD-B7BB-E1088083E2A8}" type="parTrans" cxnId="{5560D09F-627F-4F6A-91B4-F2AAAD03CFE4}">
      <dgm:prSet/>
      <dgm:spPr/>
      <dgm:t>
        <a:bodyPr/>
        <a:lstStyle/>
        <a:p>
          <a:endParaRPr lang="en-GB" sz="1200"/>
        </a:p>
      </dgm:t>
    </dgm:pt>
    <dgm:pt modelId="{6B6477C1-5C4C-4F81-A8D2-C0818F97930D}" type="sibTrans" cxnId="{5560D09F-627F-4F6A-91B4-F2AAAD03CFE4}">
      <dgm:prSet custT="1"/>
      <dgm:spPr/>
      <dgm:t>
        <a:bodyPr/>
        <a:lstStyle/>
        <a:p>
          <a:r>
            <a:rPr lang="en-GB" sz="1200" dirty="0" smtClean="0"/>
            <a:t>Organisation</a:t>
          </a:r>
        </a:p>
        <a:p>
          <a:r>
            <a:rPr lang="en-GB" sz="1200" dirty="0" smtClean="0"/>
            <a:t>Motivation</a:t>
          </a:r>
          <a:endParaRPr lang="en-GB" sz="1200" dirty="0"/>
        </a:p>
      </dgm:t>
    </dgm:pt>
    <dgm:pt modelId="{018CBF26-E75B-42EB-B67F-08075AC2380F}">
      <dgm:prSet phldrT="[Text]" custT="1"/>
      <dgm:spPr/>
      <dgm:t>
        <a:bodyPr/>
        <a:lstStyle/>
        <a:p>
          <a:r>
            <a:rPr lang="en-GB" sz="1200" dirty="0" smtClean="0"/>
            <a:t>Confidence </a:t>
          </a:r>
          <a:endParaRPr lang="en-GB" sz="1200" dirty="0"/>
        </a:p>
      </dgm:t>
    </dgm:pt>
    <dgm:pt modelId="{FB5ADE0A-A111-464B-B214-E7BC87D5D24D}" type="parTrans" cxnId="{435720B0-B7EA-482A-A44B-0B5A66761316}">
      <dgm:prSet/>
      <dgm:spPr/>
      <dgm:t>
        <a:bodyPr/>
        <a:lstStyle/>
        <a:p>
          <a:endParaRPr lang="en-GB" sz="1200"/>
        </a:p>
      </dgm:t>
    </dgm:pt>
    <dgm:pt modelId="{62B06443-98ED-4548-8BCC-7EE52AE3DC94}" type="sibTrans" cxnId="{435720B0-B7EA-482A-A44B-0B5A66761316}">
      <dgm:prSet custT="1"/>
      <dgm:spPr/>
      <dgm:t>
        <a:bodyPr/>
        <a:lstStyle/>
        <a:p>
          <a:r>
            <a:rPr lang="en-GB" sz="1200" dirty="0" smtClean="0"/>
            <a:t>Ability to work under pressure</a:t>
          </a:r>
        </a:p>
        <a:p>
          <a:endParaRPr lang="en-GB" sz="1200" dirty="0"/>
        </a:p>
      </dgm:t>
    </dgm:pt>
    <dgm:pt modelId="{A962FD75-8527-4710-A277-0FB775DC8042}" type="pres">
      <dgm:prSet presAssocID="{872E98E6-0BF7-4A6C-92A9-26F7BE466353}" presName="Name0" presStyleCnt="0">
        <dgm:presLayoutVars>
          <dgm:chMax/>
          <dgm:chPref/>
          <dgm:dir/>
          <dgm:animLvl val="lvl"/>
        </dgm:presLayoutVars>
      </dgm:prSet>
      <dgm:spPr/>
      <dgm:t>
        <a:bodyPr/>
        <a:lstStyle/>
        <a:p>
          <a:endParaRPr lang="en-GB"/>
        </a:p>
      </dgm:t>
    </dgm:pt>
    <dgm:pt modelId="{FFB611FE-A186-4DE6-A239-885EAB6A04EA}" type="pres">
      <dgm:prSet presAssocID="{2B7A918E-5C85-4FE1-8DD0-888FB0326D0D}" presName="composite" presStyleCnt="0"/>
      <dgm:spPr/>
    </dgm:pt>
    <dgm:pt modelId="{E088FDD2-BEF0-4F84-BCBE-05094BF80A3D}" type="pres">
      <dgm:prSet presAssocID="{2B7A918E-5C85-4FE1-8DD0-888FB0326D0D}" presName="Parent1" presStyleLbl="node1" presStyleIdx="0" presStyleCnt="6">
        <dgm:presLayoutVars>
          <dgm:chMax val="1"/>
          <dgm:chPref val="1"/>
          <dgm:bulletEnabled val="1"/>
        </dgm:presLayoutVars>
      </dgm:prSet>
      <dgm:spPr/>
      <dgm:t>
        <a:bodyPr/>
        <a:lstStyle/>
        <a:p>
          <a:endParaRPr lang="en-GB"/>
        </a:p>
      </dgm:t>
    </dgm:pt>
    <dgm:pt modelId="{E0EA7580-7F90-4FFC-AF28-90AB3E05759A}" type="pres">
      <dgm:prSet presAssocID="{2B7A918E-5C85-4FE1-8DD0-888FB0326D0D}" presName="Childtext1" presStyleLbl="revTx" presStyleIdx="0" presStyleCnt="3">
        <dgm:presLayoutVars>
          <dgm:chMax val="0"/>
          <dgm:chPref val="0"/>
          <dgm:bulletEnabled val="1"/>
        </dgm:presLayoutVars>
      </dgm:prSet>
      <dgm:spPr/>
      <dgm:t>
        <a:bodyPr/>
        <a:lstStyle/>
        <a:p>
          <a:endParaRPr lang="en-GB"/>
        </a:p>
      </dgm:t>
    </dgm:pt>
    <dgm:pt modelId="{46A595A9-EACF-4170-AB8B-1003651FC2E1}" type="pres">
      <dgm:prSet presAssocID="{2B7A918E-5C85-4FE1-8DD0-888FB0326D0D}" presName="BalanceSpacing" presStyleCnt="0"/>
      <dgm:spPr/>
    </dgm:pt>
    <dgm:pt modelId="{88AC234C-FCC8-47C7-83D4-8D166EC7FB24}" type="pres">
      <dgm:prSet presAssocID="{2B7A918E-5C85-4FE1-8DD0-888FB0326D0D}" presName="BalanceSpacing1" presStyleCnt="0"/>
      <dgm:spPr/>
    </dgm:pt>
    <dgm:pt modelId="{CA1A7539-A3D3-4A38-8BF4-E636F9FD9752}" type="pres">
      <dgm:prSet presAssocID="{56EF79EE-DDE6-4F79-BCBA-EE3CFD304492}" presName="Accent1Text" presStyleLbl="node1" presStyleIdx="1" presStyleCnt="6"/>
      <dgm:spPr/>
      <dgm:t>
        <a:bodyPr/>
        <a:lstStyle/>
        <a:p>
          <a:endParaRPr lang="en-GB"/>
        </a:p>
      </dgm:t>
    </dgm:pt>
    <dgm:pt modelId="{F4D33138-B54A-4A07-9146-FCFC68AD9CC1}" type="pres">
      <dgm:prSet presAssocID="{56EF79EE-DDE6-4F79-BCBA-EE3CFD304492}" presName="spaceBetweenRectangles" presStyleCnt="0"/>
      <dgm:spPr/>
    </dgm:pt>
    <dgm:pt modelId="{C4B1B58D-1F83-4D7B-B5A5-19D91A5EEF77}" type="pres">
      <dgm:prSet presAssocID="{31884C94-BA19-4500-A096-0309B22ACE86}" presName="composite" presStyleCnt="0"/>
      <dgm:spPr/>
    </dgm:pt>
    <dgm:pt modelId="{5ECA9F44-0547-4CFD-A014-F0D6D1B34A66}" type="pres">
      <dgm:prSet presAssocID="{31884C94-BA19-4500-A096-0309B22ACE86}" presName="Parent1" presStyleLbl="node1" presStyleIdx="2" presStyleCnt="6">
        <dgm:presLayoutVars>
          <dgm:chMax val="1"/>
          <dgm:chPref val="1"/>
          <dgm:bulletEnabled val="1"/>
        </dgm:presLayoutVars>
      </dgm:prSet>
      <dgm:spPr/>
      <dgm:t>
        <a:bodyPr/>
        <a:lstStyle/>
        <a:p>
          <a:endParaRPr lang="en-GB"/>
        </a:p>
      </dgm:t>
    </dgm:pt>
    <dgm:pt modelId="{EEEE6870-5FB2-4EB9-B48C-5A0F3400AADB}" type="pres">
      <dgm:prSet presAssocID="{31884C94-BA19-4500-A096-0309B22ACE86}" presName="Childtext1" presStyleLbl="revTx" presStyleIdx="1" presStyleCnt="3">
        <dgm:presLayoutVars>
          <dgm:chMax val="0"/>
          <dgm:chPref val="0"/>
          <dgm:bulletEnabled val="1"/>
        </dgm:presLayoutVars>
      </dgm:prSet>
      <dgm:spPr/>
      <dgm:t>
        <a:bodyPr/>
        <a:lstStyle/>
        <a:p>
          <a:endParaRPr lang="en-GB"/>
        </a:p>
      </dgm:t>
    </dgm:pt>
    <dgm:pt modelId="{49382E2E-5D67-45CE-A2D1-024A1E3EE639}" type="pres">
      <dgm:prSet presAssocID="{31884C94-BA19-4500-A096-0309B22ACE86}" presName="BalanceSpacing" presStyleCnt="0"/>
      <dgm:spPr/>
    </dgm:pt>
    <dgm:pt modelId="{C28EA45F-C5BB-4CFC-9E44-C445F95FD49F}" type="pres">
      <dgm:prSet presAssocID="{31884C94-BA19-4500-A096-0309B22ACE86}" presName="BalanceSpacing1" presStyleCnt="0"/>
      <dgm:spPr/>
    </dgm:pt>
    <dgm:pt modelId="{3D98BDDD-93B5-4FE3-83B7-502783E31715}" type="pres">
      <dgm:prSet presAssocID="{6B6477C1-5C4C-4F81-A8D2-C0818F97930D}" presName="Accent1Text" presStyleLbl="node1" presStyleIdx="3" presStyleCnt="6"/>
      <dgm:spPr/>
      <dgm:t>
        <a:bodyPr/>
        <a:lstStyle/>
        <a:p>
          <a:endParaRPr lang="en-GB"/>
        </a:p>
      </dgm:t>
    </dgm:pt>
    <dgm:pt modelId="{36F6C44B-FB81-4C55-8388-8ED233D58168}" type="pres">
      <dgm:prSet presAssocID="{6B6477C1-5C4C-4F81-A8D2-C0818F97930D}" presName="spaceBetweenRectangles" presStyleCnt="0"/>
      <dgm:spPr/>
    </dgm:pt>
    <dgm:pt modelId="{96AFB5A2-8F72-4BBE-9DF4-A9FC47A80450}" type="pres">
      <dgm:prSet presAssocID="{018CBF26-E75B-42EB-B67F-08075AC2380F}" presName="composite" presStyleCnt="0"/>
      <dgm:spPr/>
    </dgm:pt>
    <dgm:pt modelId="{7C60C70A-74DB-49A4-941B-15F2A2CC32C6}" type="pres">
      <dgm:prSet presAssocID="{018CBF26-E75B-42EB-B67F-08075AC2380F}" presName="Parent1" presStyleLbl="node1" presStyleIdx="4" presStyleCnt="6">
        <dgm:presLayoutVars>
          <dgm:chMax val="1"/>
          <dgm:chPref val="1"/>
          <dgm:bulletEnabled val="1"/>
        </dgm:presLayoutVars>
      </dgm:prSet>
      <dgm:spPr/>
      <dgm:t>
        <a:bodyPr/>
        <a:lstStyle/>
        <a:p>
          <a:endParaRPr lang="en-GB"/>
        </a:p>
      </dgm:t>
    </dgm:pt>
    <dgm:pt modelId="{0F65FE5E-C201-4B8C-B540-6735FC9E64EE}" type="pres">
      <dgm:prSet presAssocID="{018CBF26-E75B-42EB-B67F-08075AC2380F}" presName="Childtext1" presStyleLbl="revTx" presStyleIdx="2" presStyleCnt="3">
        <dgm:presLayoutVars>
          <dgm:chMax val="0"/>
          <dgm:chPref val="0"/>
          <dgm:bulletEnabled val="1"/>
        </dgm:presLayoutVars>
      </dgm:prSet>
      <dgm:spPr/>
      <dgm:t>
        <a:bodyPr/>
        <a:lstStyle/>
        <a:p>
          <a:endParaRPr lang="en-GB"/>
        </a:p>
      </dgm:t>
    </dgm:pt>
    <dgm:pt modelId="{302F25BD-ABA7-4991-9748-806FC63B72EB}" type="pres">
      <dgm:prSet presAssocID="{018CBF26-E75B-42EB-B67F-08075AC2380F}" presName="BalanceSpacing" presStyleCnt="0"/>
      <dgm:spPr/>
    </dgm:pt>
    <dgm:pt modelId="{1AADA7B7-0EFB-455C-B928-EDE62F2DC95C}" type="pres">
      <dgm:prSet presAssocID="{018CBF26-E75B-42EB-B67F-08075AC2380F}" presName="BalanceSpacing1" presStyleCnt="0"/>
      <dgm:spPr/>
    </dgm:pt>
    <dgm:pt modelId="{E780D211-07DF-4320-A58D-D0891137A01A}" type="pres">
      <dgm:prSet presAssocID="{62B06443-98ED-4548-8BCC-7EE52AE3DC94}" presName="Accent1Text" presStyleLbl="node1" presStyleIdx="5" presStyleCnt="6"/>
      <dgm:spPr/>
      <dgm:t>
        <a:bodyPr/>
        <a:lstStyle/>
        <a:p>
          <a:endParaRPr lang="en-GB"/>
        </a:p>
      </dgm:t>
    </dgm:pt>
  </dgm:ptLst>
  <dgm:cxnLst>
    <dgm:cxn modelId="{5560D09F-627F-4F6A-91B4-F2AAAD03CFE4}" srcId="{872E98E6-0BF7-4A6C-92A9-26F7BE466353}" destId="{31884C94-BA19-4500-A096-0309B22ACE86}" srcOrd="1" destOrd="0" parTransId="{B5730D08-25B0-4BAD-B7BB-E1088083E2A8}" sibTransId="{6B6477C1-5C4C-4F81-A8D2-C0818F97930D}"/>
    <dgm:cxn modelId="{5F3C48C6-B2B6-4767-8F45-30E825489CCD}" type="presOf" srcId="{56EF79EE-DDE6-4F79-BCBA-EE3CFD304492}" destId="{CA1A7539-A3D3-4A38-8BF4-E636F9FD9752}" srcOrd="0" destOrd="0" presId="urn:microsoft.com/office/officeart/2008/layout/AlternatingHexagons"/>
    <dgm:cxn modelId="{435720B0-B7EA-482A-A44B-0B5A66761316}" srcId="{872E98E6-0BF7-4A6C-92A9-26F7BE466353}" destId="{018CBF26-E75B-42EB-B67F-08075AC2380F}" srcOrd="2" destOrd="0" parTransId="{FB5ADE0A-A111-464B-B214-E7BC87D5D24D}" sibTransId="{62B06443-98ED-4548-8BCC-7EE52AE3DC94}"/>
    <dgm:cxn modelId="{9A6EADD4-320C-420F-8A36-EFE78F40E175}" type="presOf" srcId="{6B6477C1-5C4C-4F81-A8D2-C0818F97930D}" destId="{3D98BDDD-93B5-4FE3-83B7-502783E31715}" srcOrd="0" destOrd="0" presId="urn:microsoft.com/office/officeart/2008/layout/AlternatingHexagons"/>
    <dgm:cxn modelId="{A98CBA99-3A3B-4571-AD48-8519A3654965}" type="presOf" srcId="{872E98E6-0BF7-4A6C-92A9-26F7BE466353}" destId="{A962FD75-8527-4710-A277-0FB775DC8042}" srcOrd="0" destOrd="0" presId="urn:microsoft.com/office/officeart/2008/layout/AlternatingHexagons"/>
    <dgm:cxn modelId="{7CCF5F4E-A5FC-495D-80F5-AF92CBE67E8C}" srcId="{872E98E6-0BF7-4A6C-92A9-26F7BE466353}" destId="{2B7A918E-5C85-4FE1-8DD0-888FB0326D0D}" srcOrd="0" destOrd="0" parTransId="{810F0B04-C3F6-4281-A869-D275F17D6C8B}" sibTransId="{56EF79EE-DDE6-4F79-BCBA-EE3CFD304492}"/>
    <dgm:cxn modelId="{2DB956FA-33F7-4E05-B2C5-72D02FF05952}" type="presOf" srcId="{2B7A918E-5C85-4FE1-8DD0-888FB0326D0D}" destId="{E088FDD2-BEF0-4F84-BCBE-05094BF80A3D}" srcOrd="0" destOrd="0" presId="urn:microsoft.com/office/officeart/2008/layout/AlternatingHexagons"/>
    <dgm:cxn modelId="{9575D844-6B9E-4302-9FB3-AA57B448713B}" type="presOf" srcId="{018CBF26-E75B-42EB-B67F-08075AC2380F}" destId="{7C60C70A-74DB-49A4-941B-15F2A2CC32C6}" srcOrd="0" destOrd="0" presId="urn:microsoft.com/office/officeart/2008/layout/AlternatingHexagons"/>
    <dgm:cxn modelId="{67D91DDA-7E47-4482-BA7C-025BADED23F6}" type="presOf" srcId="{62B06443-98ED-4548-8BCC-7EE52AE3DC94}" destId="{E780D211-07DF-4320-A58D-D0891137A01A}" srcOrd="0" destOrd="0" presId="urn:microsoft.com/office/officeart/2008/layout/AlternatingHexagons"/>
    <dgm:cxn modelId="{5FDAFB81-B107-4C07-BD4C-F4CD498BBD6E}" type="presOf" srcId="{31884C94-BA19-4500-A096-0309B22ACE86}" destId="{5ECA9F44-0547-4CFD-A014-F0D6D1B34A66}" srcOrd="0" destOrd="0" presId="urn:microsoft.com/office/officeart/2008/layout/AlternatingHexagons"/>
    <dgm:cxn modelId="{EEE3A593-B527-44D6-AA9A-CE247D71B473}" type="presParOf" srcId="{A962FD75-8527-4710-A277-0FB775DC8042}" destId="{FFB611FE-A186-4DE6-A239-885EAB6A04EA}" srcOrd="0" destOrd="0" presId="urn:microsoft.com/office/officeart/2008/layout/AlternatingHexagons"/>
    <dgm:cxn modelId="{338C4E14-E5F0-4A0F-A5DC-FA6DAEA85BB4}" type="presParOf" srcId="{FFB611FE-A186-4DE6-A239-885EAB6A04EA}" destId="{E088FDD2-BEF0-4F84-BCBE-05094BF80A3D}" srcOrd="0" destOrd="0" presId="urn:microsoft.com/office/officeart/2008/layout/AlternatingHexagons"/>
    <dgm:cxn modelId="{16508385-759B-42DC-88AD-28305DFD0916}" type="presParOf" srcId="{FFB611FE-A186-4DE6-A239-885EAB6A04EA}" destId="{E0EA7580-7F90-4FFC-AF28-90AB3E05759A}" srcOrd="1" destOrd="0" presId="urn:microsoft.com/office/officeart/2008/layout/AlternatingHexagons"/>
    <dgm:cxn modelId="{C4CC2C6D-5647-418F-B041-B4776BEDA5B4}" type="presParOf" srcId="{FFB611FE-A186-4DE6-A239-885EAB6A04EA}" destId="{46A595A9-EACF-4170-AB8B-1003651FC2E1}" srcOrd="2" destOrd="0" presId="urn:microsoft.com/office/officeart/2008/layout/AlternatingHexagons"/>
    <dgm:cxn modelId="{71CA6AE2-882D-45EC-A8DD-DDB03B194B1B}" type="presParOf" srcId="{FFB611FE-A186-4DE6-A239-885EAB6A04EA}" destId="{88AC234C-FCC8-47C7-83D4-8D166EC7FB24}" srcOrd="3" destOrd="0" presId="urn:microsoft.com/office/officeart/2008/layout/AlternatingHexagons"/>
    <dgm:cxn modelId="{2B2BE710-CB09-4AA1-B2B1-FDC38BF3E8A7}" type="presParOf" srcId="{FFB611FE-A186-4DE6-A239-885EAB6A04EA}" destId="{CA1A7539-A3D3-4A38-8BF4-E636F9FD9752}" srcOrd="4" destOrd="0" presId="urn:microsoft.com/office/officeart/2008/layout/AlternatingHexagons"/>
    <dgm:cxn modelId="{D285431E-B33A-4C09-8BDC-C7CD43504B3E}" type="presParOf" srcId="{A962FD75-8527-4710-A277-0FB775DC8042}" destId="{F4D33138-B54A-4A07-9146-FCFC68AD9CC1}" srcOrd="1" destOrd="0" presId="urn:microsoft.com/office/officeart/2008/layout/AlternatingHexagons"/>
    <dgm:cxn modelId="{6093F371-EBD6-4BDF-9642-FE22ABD1C1C0}" type="presParOf" srcId="{A962FD75-8527-4710-A277-0FB775DC8042}" destId="{C4B1B58D-1F83-4D7B-B5A5-19D91A5EEF77}" srcOrd="2" destOrd="0" presId="urn:microsoft.com/office/officeart/2008/layout/AlternatingHexagons"/>
    <dgm:cxn modelId="{47A9C136-BF4D-4F6C-B1D4-C45D3F5B3BFB}" type="presParOf" srcId="{C4B1B58D-1F83-4D7B-B5A5-19D91A5EEF77}" destId="{5ECA9F44-0547-4CFD-A014-F0D6D1B34A66}" srcOrd="0" destOrd="0" presId="urn:microsoft.com/office/officeart/2008/layout/AlternatingHexagons"/>
    <dgm:cxn modelId="{2F869E42-1759-4F46-9494-0C881E3359F3}" type="presParOf" srcId="{C4B1B58D-1F83-4D7B-B5A5-19D91A5EEF77}" destId="{EEEE6870-5FB2-4EB9-B48C-5A0F3400AADB}" srcOrd="1" destOrd="0" presId="urn:microsoft.com/office/officeart/2008/layout/AlternatingHexagons"/>
    <dgm:cxn modelId="{0C8FACEA-92E1-4E63-90DA-F01DD0620BBB}" type="presParOf" srcId="{C4B1B58D-1F83-4D7B-B5A5-19D91A5EEF77}" destId="{49382E2E-5D67-45CE-A2D1-024A1E3EE639}" srcOrd="2" destOrd="0" presId="urn:microsoft.com/office/officeart/2008/layout/AlternatingHexagons"/>
    <dgm:cxn modelId="{AD188128-C2D6-4584-AB7E-E18D15DB7863}" type="presParOf" srcId="{C4B1B58D-1F83-4D7B-B5A5-19D91A5EEF77}" destId="{C28EA45F-C5BB-4CFC-9E44-C445F95FD49F}" srcOrd="3" destOrd="0" presId="urn:microsoft.com/office/officeart/2008/layout/AlternatingHexagons"/>
    <dgm:cxn modelId="{808EF73A-0405-42D8-B2E7-13977D1928B9}" type="presParOf" srcId="{C4B1B58D-1F83-4D7B-B5A5-19D91A5EEF77}" destId="{3D98BDDD-93B5-4FE3-83B7-502783E31715}" srcOrd="4" destOrd="0" presId="urn:microsoft.com/office/officeart/2008/layout/AlternatingHexagons"/>
    <dgm:cxn modelId="{2817A45B-DAE1-4AF4-8263-31D27AB67589}" type="presParOf" srcId="{A962FD75-8527-4710-A277-0FB775DC8042}" destId="{36F6C44B-FB81-4C55-8388-8ED233D58168}" srcOrd="3" destOrd="0" presId="urn:microsoft.com/office/officeart/2008/layout/AlternatingHexagons"/>
    <dgm:cxn modelId="{E89588C2-8D78-4B5C-949E-D50940A143D6}" type="presParOf" srcId="{A962FD75-8527-4710-A277-0FB775DC8042}" destId="{96AFB5A2-8F72-4BBE-9DF4-A9FC47A80450}" srcOrd="4" destOrd="0" presId="urn:microsoft.com/office/officeart/2008/layout/AlternatingHexagons"/>
    <dgm:cxn modelId="{F463918E-E1EA-4C11-A092-F148C3710250}" type="presParOf" srcId="{96AFB5A2-8F72-4BBE-9DF4-A9FC47A80450}" destId="{7C60C70A-74DB-49A4-941B-15F2A2CC32C6}" srcOrd="0" destOrd="0" presId="urn:microsoft.com/office/officeart/2008/layout/AlternatingHexagons"/>
    <dgm:cxn modelId="{C662C772-567B-4ECF-9C37-DB74EC9B0A16}" type="presParOf" srcId="{96AFB5A2-8F72-4BBE-9DF4-A9FC47A80450}" destId="{0F65FE5E-C201-4B8C-B540-6735FC9E64EE}" srcOrd="1" destOrd="0" presId="urn:microsoft.com/office/officeart/2008/layout/AlternatingHexagons"/>
    <dgm:cxn modelId="{DF452665-A86B-48C5-8474-9DD9ABFEA7D4}" type="presParOf" srcId="{96AFB5A2-8F72-4BBE-9DF4-A9FC47A80450}" destId="{302F25BD-ABA7-4991-9748-806FC63B72EB}" srcOrd="2" destOrd="0" presId="urn:microsoft.com/office/officeart/2008/layout/AlternatingHexagons"/>
    <dgm:cxn modelId="{EC52DE59-B5F5-4250-8608-C557462576BC}" type="presParOf" srcId="{96AFB5A2-8F72-4BBE-9DF4-A9FC47A80450}" destId="{1AADA7B7-0EFB-455C-B928-EDE62F2DC95C}" srcOrd="3" destOrd="0" presId="urn:microsoft.com/office/officeart/2008/layout/AlternatingHexagons"/>
    <dgm:cxn modelId="{731FF955-4F2E-409C-B54F-58E1FF0EFCE6}" type="presParOf" srcId="{96AFB5A2-8F72-4BBE-9DF4-A9FC47A80450}" destId="{E780D211-07DF-4320-A58D-D0891137A01A}"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52E0DC-327D-4066-8C3B-9884481AFCE3}" type="doc">
      <dgm:prSet loTypeId="urn:microsoft.com/office/officeart/2005/8/layout/hList3" loCatId="list" qsTypeId="urn:microsoft.com/office/officeart/2005/8/quickstyle/simple1" qsCatId="simple" csTypeId="urn:microsoft.com/office/officeart/2005/8/colors/accent2_2" csCatId="accent2" phldr="1"/>
      <dgm:spPr/>
      <dgm:t>
        <a:bodyPr/>
        <a:lstStyle/>
        <a:p>
          <a:endParaRPr lang="en-GB"/>
        </a:p>
      </dgm:t>
    </dgm:pt>
    <dgm:pt modelId="{F1CF534C-D4BD-4CD5-BE45-D2DD43C78299}">
      <dgm:prSet phldrT="[Text]"/>
      <dgm:spPr/>
      <dgm:t>
        <a:bodyPr/>
        <a:lstStyle/>
        <a:p>
          <a:r>
            <a:rPr lang="en-GB" dirty="0" smtClean="0"/>
            <a:t>Soft skills</a:t>
          </a:r>
          <a:endParaRPr lang="en-GB" dirty="0"/>
        </a:p>
      </dgm:t>
    </dgm:pt>
    <dgm:pt modelId="{91C907DC-BB0B-4D8B-ADFD-3612348D520C}" type="parTrans" cxnId="{E4C6AB9A-43F8-4E31-962D-54C8419132BB}">
      <dgm:prSet/>
      <dgm:spPr/>
      <dgm:t>
        <a:bodyPr/>
        <a:lstStyle/>
        <a:p>
          <a:endParaRPr lang="en-GB"/>
        </a:p>
      </dgm:t>
    </dgm:pt>
    <dgm:pt modelId="{C9D860CD-BBC3-417A-ABC2-3C0F1645CB6B}" type="sibTrans" cxnId="{E4C6AB9A-43F8-4E31-962D-54C8419132BB}">
      <dgm:prSet/>
      <dgm:spPr/>
      <dgm:t>
        <a:bodyPr/>
        <a:lstStyle/>
        <a:p>
          <a:endParaRPr lang="en-GB"/>
        </a:p>
      </dgm:t>
    </dgm:pt>
    <dgm:pt modelId="{F762C360-18BD-453B-9B83-D8E54CE6BE2C}">
      <dgm:prSet phldrT="[Text]"/>
      <dgm:spPr/>
      <dgm:t>
        <a:bodyPr/>
        <a:lstStyle/>
        <a:p>
          <a:endParaRPr lang="en-GB" dirty="0" smtClean="0"/>
        </a:p>
        <a:p>
          <a:r>
            <a:rPr lang="en-GB" b="1" dirty="0" smtClean="0"/>
            <a:t>Flexibility/adaptability</a:t>
          </a:r>
        </a:p>
        <a:p>
          <a:r>
            <a:rPr lang="en-GB" dirty="0" smtClean="0"/>
            <a:t>Initiative &amp; Planning</a:t>
          </a:r>
        </a:p>
        <a:p>
          <a:r>
            <a:rPr lang="en-GB" dirty="0" smtClean="0"/>
            <a:t>Assertiveness</a:t>
          </a:r>
        </a:p>
        <a:p>
          <a:r>
            <a:rPr lang="en-GB" dirty="0" smtClean="0"/>
            <a:t>Independence</a:t>
          </a:r>
        </a:p>
        <a:p>
          <a:endParaRPr lang="en-GB" dirty="0"/>
        </a:p>
      </dgm:t>
    </dgm:pt>
    <dgm:pt modelId="{414CD856-2D7E-4409-913F-C7224D9E86CC}" type="parTrans" cxnId="{821E1C32-7A59-4CD9-8C97-BF2423092C3B}">
      <dgm:prSet/>
      <dgm:spPr/>
      <dgm:t>
        <a:bodyPr/>
        <a:lstStyle/>
        <a:p>
          <a:endParaRPr lang="en-GB"/>
        </a:p>
      </dgm:t>
    </dgm:pt>
    <dgm:pt modelId="{0A0CCC05-FB81-49F5-8926-18D8956D64F8}" type="sibTrans" cxnId="{821E1C32-7A59-4CD9-8C97-BF2423092C3B}">
      <dgm:prSet/>
      <dgm:spPr/>
      <dgm:t>
        <a:bodyPr/>
        <a:lstStyle/>
        <a:p>
          <a:endParaRPr lang="en-GB"/>
        </a:p>
      </dgm:t>
    </dgm:pt>
    <dgm:pt modelId="{891655F2-ED2A-40CD-99D7-7650D7620810}">
      <dgm:prSet phldrT="[Text]"/>
      <dgm:spPr/>
      <dgm:t>
        <a:bodyPr/>
        <a:lstStyle/>
        <a:p>
          <a:r>
            <a:rPr lang="en-GB" dirty="0" smtClean="0"/>
            <a:t>Motivation</a:t>
          </a:r>
        </a:p>
        <a:p>
          <a:r>
            <a:rPr lang="en-GB" b="1" dirty="0" smtClean="0"/>
            <a:t>Better listening skills </a:t>
          </a:r>
        </a:p>
        <a:p>
          <a:r>
            <a:rPr lang="en-GB" dirty="0" smtClean="0"/>
            <a:t>Increased tolerance</a:t>
          </a:r>
        </a:p>
        <a:p>
          <a:r>
            <a:rPr lang="en-GB" dirty="0" smtClean="0"/>
            <a:t>Increased diplomacy</a:t>
          </a:r>
          <a:endParaRPr lang="en-GB" dirty="0"/>
        </a:p>
      </dgm:t>
    </dgm:pt>
    <dgm:pt modelId="{7794C612-6752-4E14-ADE0-8FD5E0EA9BF5}" type="parTrans" cxnId="{CB18AAF2-3798-4B60-A5C0-BA62C4F7D4D9}">
      <dgm:prSet/>
      <dgm:spPr/>
      <dgm:t>
        <a:bodyPr/>
        <a:lstStyle/>
        <a:p>
          <a:endParaRPr lang="en-GB"/>
        </a:p>
      </dgm:t>
    </dgm:pt>
    <dgm:pt modelId="{0AF6FAF8-D0B6-4D51-847A-933FC5A12FAF}" type="sibTrans" cxnId="{CB18AAF2-3798-4B60-A5C0-BA62C4F7D4D9}">
      <dgm:prSet/>
      <dgm:spPr/>
      <dgm:t>
        <a:bodyPr/>
        <a:lstStyle/>
        <a:p>
          <a:endParaRPr lang="en-GB"/>
        </a:p>
      </dgm:t>
    </dgm:pt>
    <dgm:pt modelId="{3489D134-ADB9-47DA-BF9D-ADF23D509294}">
      <dgm:prSet phldrT="[Text]"/>
      <dgm:spPr/>
      <dgm:t>
        <a:bodyPr/>
        <a:lstStyle/>
        <a:p>
          <a:endParaRPr lang="en-GB" b="1" dirty="0" smtClean="0"/>
        </a:p>
        <a:p>
          <a:r>
            <a:rPr lang="en-GB" b="1" dirty="0" smtClean="0"/>
            <a:t>Effective working in multicultural teams</a:t>
          </a:r>
        </a:p>
        <a:p>
          <a:r>
            <a:rPr lang="en-GB" b="1" dirty="0" smtClean="0"/>
            <a:t>Willingness to learn and adapt to different culture </a:t>
          </a:r>
        </a:p>
        <a:p>
          <a:endParaRPr lang="en-GB" dirty="0"/>
        </a:p>
      </dgm:t>
    </dgm:pt>
    <dgm:pt modelId="{8A0E7CF4-3DAE-40F3-84DD-66F3BAB847AD}" type="parTrans" cxnId="{4527CCCB-1C50-4718-B826-CF684AE1EAA7}">
      <dgm:prSet/>
      <dgm:spPr/>
      <dgm:t>
        <a:bodyPr/>
        <a:lstStyle/>
        <a:p>
          <a:endParaRPr lang="en-GB"/>
        </a:p>
      </dgm:t>
    </dgm:pt>
    <dgm:pt modelId="{E7796879-4191-4CCB-8EB0-0FD7A6DEC253}" type="sibTrans" cxnId="{4527CCCB-1C50-4718-B826-CF684AE1EAA7}">
      <dgm:prSet/>
      <dgm:spPr/>
      <dgm:t>
        <a:bodyPr/>
        <a:lstStyle/>
        <a:p>
          <a:endParaRPr lang="en-GB"/>
        </a:p>
      </dgm:t>
    </dgm:pt>
    <dgm:pt modelId="{9DA66547-5B36-4908-ACC7-3C94219D54E6}" type="pres">
      <dgm:prSet presAssocID="{2252E0DC-327D-4066-8C3B-9884481AFCE3}" presName="composite" presStyleCnt="0">
        <dgm:presLayoutVars>
          <dgm:chMax val="1"/>
          <dgm:dir/>
          <dgm:resizeHandles val="exact"/>
        </dgm:presLayoutVars>
      </dgm:prSet>
      <dgm:spPr/>
      <dgm:t>
        <a:bodyPr/>
        <a:lstStyle/>
        <a:p>
          <a:endParaRPr lang="en-GB"/>
        </a:p>
      </dgm:t>
    </dgm:pt>
    <dgm:pt modelId="{D60823CB-FF17-42E0-B061-9F3B5222ECFC}" type="pres">
      <dgm:prSet presAssocID="{F1CF534C-D4BD-4CD5-BE45-D2DD43C78299}" presName="roof" presStyleLbl="dkBgShp" presStyleIdx="0" presStyleCnt="2"/>
      <dgm:spPr/>
      <dgm:t>
        <a:bodyPr/>
        <a:lstStyle/>
        <a:p>
          <a:endParaRPr lang="en-GB"/>
        </a:p>
      </dgm:t>
    </dgm:pt>
    <dgm:pt modelId="{0AF830D1-79B8-4D01-B247-E7C7E9ADE991}" type="pres">
      <dgm:prSet presAssocID="{F1CF534C-D4BD-4CD5-BE45-D2DD43C78299}" presName="pillars" presStyleCnt="0"/>
      <dgm:spPr/>
    </dgm:pt>
    <dgm:pt modelId="{DAF0B071-80A4-4D70-AF91-23E644CCFCC4}" type="pres">
      <dgm:prSet presAssocID="{F1CF534C-D4BD-4CD5-BE45-D2DD43C78299}" presName="pillar1" presStyleLbl="node1" presStyleIdx="0" presStyleCnt="3">
        <dgm:presLayoutVars>
          <dgm:bulletEnabled val="1"/>
        </dgm:presLayoutVars>
      </dgm:prSet>
      <dgm:spPr/>
      <dgm:t>
        <a:bodyPr/>
        <a:lstStyle/>
        <a:p>
          <a:endParaRPr lang="en-GB"/>
        </a:p>
      </dgm:t>
    </dgm:pt>
    <dgm:pt modelId="{C07F2A9D-D4BB-46D5-A780-F09FF57DE029}" type="pres">
      <dgm:prSet presAssocID="{891655F2-ED2A-40CD-99D7-7650D7620810}" presName="pillarX" presStyleLbl="node1" presStyleIdx="1" presStyleCnt="3">
        <dgm:presLayoutVars>
          <dgm:bulletEnabled val="1"/>
        </dgm:presLayoutVars>
      </dgm:prSet>
      <dgm:spPr/>
      <dgm:t>
        <a:bodyPr/>
        <a:lstStyle/>
        <a:p>
          <a:endParaRPr lang="en-GB"/>
        </a:p>
      </dgm:t>
    </dgm:pt>
    <dgm:pt modelId="{47C88277-66A6-4811-BAAE-D541E3476A48}" type="pres">
      <dgm:prSet presAssocID="{3489D134-ADB9-47DA-BF9D-ADF23D509294}" presName="pillarX" presStyleLbl="node1" presStyleIdx="2" presStyleCnt="3">
        <dgm:presLayoutVars>
          <dgm:bulletEnabled val="1"/>
        </dgm:presLayoutVars>
      </dgm:prSet>
      <dgm:spPr/>
      <dgm:t>
        <a:bodyPr/>
        <a:lstStyle/>
        <a:p>
          <a:endParaRPr lang="en-GB"/>
        </a:p>
      </dgm:t>
    </dgm:pt>
    <dgm:pt modelId="{7B5CC44A-89AD-4DF8-B2D1-1AC9ACE53D14}" type="pres">
      <dgm:prSet presAssocID="{F1CF534C-D4BD-4CD5-BE45-D2DD43C78299}" presName="base" presStyleLbl="dkBgShp" presStyleIdx="1" presStyleCnt="2"/>
      <dgm:spPr/>
    </dgm:pt>
  </dgm:ptLst>
  <dgm:cxnLst>
    <dgm:cxn modelId="{4527CCCB-1C50-4718-B826-CF684AE1EAA7}" srcId="{F1CF534C-D4BD-4CD5-BE45-D2DD43C78299}" destId="{3489D134-ADB9-47DA-BF9D-ADF23D509294}" srcOrd="2" destOrd="0" parTransId="{8A0E7CF4-3DAE-40F3-84DD-66F3BAB847AD}" sibTransId="{E7796879-4191-4CCB-8EB0-0FD7A6DEC253}"/>
    <dgm:cxn modelId="{A7D3E07E-711C-484C-8CF2-1E01106543BD}" type="presOf" srcId="{F762C360-18BD-453B-9B83-D8E54CE6BE2C}" destId="{DAF0B071-80A4-4D70-AF91-23E644CCFCC4}" srcOrd="0" destOrd="0" presId="urn:microsoft.com/office/officeart/2005/8/layout/hList3"/>
    <dgm:cxn modelId="{CB18AAF2-3798-4B60-A5C0-BA62C4F7D4D9}" srcId="{F1CF534C-D4BD-4CD5-BE45-D2DD43C78299}" destId="{891655F2-ED2A-40CD-99D7-7650D7620810}" srcOrd="1" destOrd="0" parTransId="{7794C612-6752-4E14-ADE0-8FD5E0EA9BF5}" sibTransId="{0AF6FAF8-D0B6-4D51-847A-933FC5A12FAF}"/>
    <dgm:cxn modelId="{821E1C32-7A59-4CD9-8C97-BF2423092C3B}" srcId="{F1CF534C-D4BD-4CD5-BE45-D2DD43C78299}" destId="{F762C360-18BD-453B-9B83-D8E54CE6BE2C}" srcOrd="0" destOrd="0" parTransId="{414CD856-2D7E-4409-913F-C7224D9E86CC}" sibTransId="{0A0CCC05-FB81-49F5-8926-18D8956D64F8}"/>
    <dgm:cxn modelId="{E4C6AB9A-43F8-4E31-962D-54C8419132BB}" srcId="{2252E0DC-327D-4066-8C3B-9884481AFCE3}" destId="{F1CF534C-D4BD-4CD5-BE45-D2DD43C78299}" srcOrd="0" destOrd="0" parTransId="{91C907DC-BB0B-4D8B-ADFD-3612348D520C}" sibTransId="{C9D860CD-BBC3-417A-ABC2-3C0F1645CB6B}"/>
    <dgm:cxn modelId="{65BD2E2B-4B80-489A-9C78-1F98C41646B0}" type="presOf" srcId="{2252E0DC-327D-4066-8C3B-9884481AFCE3}" destId="{9DA66547-5B36-4908-ACC7-3C94219D54E6}" srcOrd="0" destOrd="0" presId="urn:microsoft.com/office/officeart/2005/8/layout/hList3"/>
    <dgm:cxn modelId="{7585FEFE-F12D-4F93-8D1F-EEA337A27FA1}" type="presOf" srcId="{891655F2-ED2A-40CD-99D7-7650D7620810}" destId="{C07F2A9D-D4BB-46D5-A780-F09FF57DE029}" srcOrd="0" destOrd="0" presId="urn:microsoft.com/office/officeart/2005/8/layout/hList3"/>
    <dgm:cxn modelId="{6B8170D1-B226-4428-8CB0-EFCC1A5F9657}" type="presOf" srcId="{3489D134-ADB9-47DA-BF9D-ADF23D509294}" destId="{47C88277-66A6-4811-BAAE-D541E3476A48}" srcOrd="0" destOrd="0" presId="urn:microsoft.com/office/officeart/2005/8/layout/hList3"/>
    <dgm:cxn modelId="{B270A60A-F46C-46C7-8C03-D57133041D2E}" type="presOf" srcId="{F1CF534C-D4BD-4CD5-BE45-D2DD43C78299}" destId="{D60823CB-FF17-42E0-B061-9F3B5222ECFC}" srcOrd="0" destOrd="0" presId="urn:microsoft.com/office/officeart/2005/8/layout/hList3"/>
    <dgm:cxn modelId="{D134798E-B764-4484-A465-DC085D6D4D92}" type="presParOf" srcId="{9DA66547-5B36-4908-ACC7-3C94219D54E6}" destId="{D60823CB-FF17-42E0-B061-9F3B5222ECFC}" srcOrd="0" destOrd="0" presId="urn:microsoft.com/office/officeart/2005/8/layout/hList3"/>
    <dgm:cxn modelId="{BB7F28D1-92D1-4BD9-A8D5-46208D63DE52}" type="presParOf" srcId="{9DA66547-5B36-4908-ACC7-3C94219D54E6}" destId="{0AF830D1-79B8-4D01-B247-E7C7E9ADE991}" srcOrd="1" destOrd="0" presId="urn:microsoft.com/office/officeart/2005/8/layout/hList3"/>
    <dgm:cxn modelId="{DC98662E-89C7-4193-8743-E1897A15A8B3}" type="presParOf" srcId="{0AF830D1-79B8-4D01-B247-E7C7E9ADE991}" destId="{DAF0B071-80A4-4D70-AF91-23E644CCFCC4}" srcOrd="0" destOrd="0" presId="urn:microsoft.com/office/officeart/2005/8/layout/hList3"/>
    <dgm:cxn modelId="{164A645D-A029-47A7-AFDC-C6A74472B8B1}" type="presParOf" srcId="{0AF830D1-79B8-4D01-B247-E7C7E9ADE991}" destId="{C07F2A9D-D4BB-46D5-A780-F09FF57DE029}" srcOrd="1" destOrd="0" presId="urn:microsoft.com/office/officeart/2005/8/layout/hList3"/>
    <dgm:cxn modelId="{76E8422D-C7B3-426E-8348-5A191A2D6304}" type="presParOf" srcId="{0AF830D1-79B8-4D01-B247-E7C7E9ADE991}" destId="{47C88277-66A6-4811-BAAE-D541E3476A48}" srcOrd="2" destOrd="0" presId="urn:microsoft.com/office/officeart/2005/8/layout/hList3"/>
    <dgm:cxn modelId="{D0839016-E732-4D4F-A001-0E4E41AD406A}" type="presParOf" srcId="{9DA66547-5B36-4908-ACC7-3C94219D54E6}" destId="{7B5CC44A-89AD-4DF8-B2D1-1AC9ACE53D14}"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96C593-4857-4DE2-9884-9F8926B37B4A}" type="doc">
      <dgm:prSet loTypeId="urn:microsoft.com/office/officeart/2005/8/layout/chevron1" loCatId="process" qsTypeId="urn:microsoft.com/office/officeart/2005/8/quickstyle/simple1" qsCatId="simple" csTypeId="urn:microsoft.com/office/officeart/2005/8/colors/accent2_2" csCatId="accent2" phldr="1"/>
      <dgm:spPr/>
      <dgm:t>
        <a:bodyPr/>
        <a:lstStyle/>
        <a:p>
          <a:endParaRPr lang="en-GB"/>
        </a:p>
      </dgm:t>
    </dgm:pt>
    <dgm:pt modelId="{2B8C89F8-D297-438C-9B9E-0D77E758B692}">
      <dgm:prSet phldrT="[Text]"/>
      <dgm:spPr/>
      <dgm:t>
        <a:bodyPr/>
        <a:lstStyle/>
        <a:p>
          <a:r>
            <a:rPr lang="en-GB" dirty="0" smtClean="0"/>
            <a:t>Intellectual Capital</a:t>
          </a:r>
          <a:endParaRPr lang="en-GB" dirty="0"/>
        </a:p>
      </dgm:t>
    </dgm:pt>
    <dgm:pt modelId="{0745C921-3D9B-408D-926B-6BD83994F741}" type="parTrans" cxnId="{8566772C-B933-440A-B094-B3F953E28692}">
      <dgm:prSet/>
      <dgm:spPr/>
      <dgm:t>
        <a:bodyPr/>
        <a:lstStyle/>
        <a:p>
          <a:endParaRPr lang="en-GB"/>
        </a:p>
      </dgm:t>
    </dgm:pt>
    <dgm:pt modelId="{4BAEAEFF-3D76-4D4D-885F-4F0985CB957E}" type="sibTrans" cxnId="{8566772C-B933-440A-B094-B3F953E28692}">
      <dgm:prSet/>
      <dgm:spPr/>
      <dgm:t>
        <a:bodyPr/>
        <a:lstStyle/>
        <a:p>
          <a:endParaRPr lang="en-GB"/>
        </a:p>
      </dgm:t>
    </dgm:pt>
    <dgm:pt modelId="{028DB8B7-7313-4EB0-AF74-EC7CF6207675}">
      <dgm:prSet phldrT="[Text]"/>
      <dgm:spPr/>
      <dgm:t>
        <a:bodyPr/>
        <a:lstStyle/>
        <a:p>
          <a:r>
            <a:rPr lang="en-GB" b="1" dirty="0" smtClean="0"/>
            <a:t>Global Business Savvy </a:t>
          </a:r>
          <a:r>
            <a:rPr lang="en-GB" dirty="0" smtClean="0"/>
            <a:t>– understanding country labour market and sectors </a:t>
          </a:r>
        </a:p>
        <a:p>
          <a:r>
            <a:rPr lang="en-GB" b="1" dirty="0" smtClean="0"/>
            <a:t>Different cultures – </a:t>
          </a:r>
          <a:r>
            <a:rPr lang="en-GB" dirty="0" smtClean="0"/>
            <a:t>awareness, understanding and working with diverse backgrounds</a:t>
          </a:r>
        </a:p>
        <a:p>
          <a:r>
            <a:rPr lang="en-GB" b="1" dirty="0" smtClean="0"/>
            <a:t>Problem solving situations </a:t>
          </a:r>
          <a:endParaRPr lang="en-GB" b="1" dirty="0"/>
        </a:p>
      </dgm:t>
    </dgm:pt>
    <dgm:pt modelId="{AD667789-58A6-4852-80C1-100A150E9E5B}" type="parTrans" cxnId="{BFF4771F-AA32-41F1-9B70-E61C9226374B}">
      <dgm:prSet/>
      <dgm:spPr/>
      <dgm:t>
        <a:bodyPr/>
        <a:lstStyle/>
        <a:p>
          <a:endParaRPr lang="en-GB"/>
        </a:p>
      </dgm:t>
    </dgm:pt>
    <dgm:pt modelId="{CA34A124-7465-4E13-A465-8AE6FA0E3D05}" type="sibTrans" cxnId="{BFF4771F-AA32-41F1-9B70-E61C9226374B}">
      <dgm:prSet/>
      <dgm:spPr/>
      <dgm:t>
        <a:bodyPr/>
        <a:lstStyle/>
        <a:p>
          <a:endParaRPr lang="en-GB"/>
        </a:p>
      </dgm:t>
    </dgm:pt>
    <dgm:pt modelId="{4997E68D-14E3-4F57-A148-1F6C515B926D}">
      <dgm:prSet phldrT="[Text]"/>
      <dgm:spPr/>
      <dgm:t>
        <a:bodyPr/>
        <a:lstStyle/>
        <a:p>
          <a:r>
            <a:rPr lang="en-GB" dirty="0" smtClean="0"/>
            <a:t>Social Capital </a:t>
          </a:r>
          <a:endParaRPr lang="en-GB" dirty="0"/>
        </a:p>
      </dgm:t>
    </dgm:pt>
    <dgm:pt modelId="{F7232B1D-EA9E-48C4-9DDF-73D6B81731E5}" type="parTrans" cxnId="{62BE68E5-BD74-4C7D-8F13-0A466CB91DAF}">
      <dgm:prSet/>
      <dgm:spPr/>
      <dgm:t>
        <a:bodyPr/>
        <a:lstStyle/>
        <a:p>
          <a:endParaRPr lang="en-GB"/>
        </a:p>
      </dgm:t>
    </dgm:pt>
    <dgm:pt modelId="{87B15602-C495-432A-8081-205827B3949B}" type="sibTrans" cxnId="{62BE68E5-BD74-4C7D-8F13-0A466CB91DAF}">
      <dgm:prSet/>
      <dgm:spPr/>
      <dgm:t>
        <a:bodyPr/>
        <a:lstStyle/>
        <a:p>
          <a:endParaRPr lang="en-GB"/>
        </a:p>
      </dgm:t>
    </dgm:pt>
    <dgm:pt modelId="{76A80A1C-6C4B-46AA-AF44-B938B1D7EE3D}">
      <dgm:prSet phldrT="[Text]"/>
      <dgm:spPr/>
      <dgm:t>
        <a:bodyPr/>
        <a:lstStyle/>
        <a:p>
          <a:r>
            <a:rPr lang="en-GB" b="1" dirty="0" smtClean="0"/>
            <a:t>Intercultural empathy</a:t>
          </a:r>
        </a:p>
        <a:p>
          <a:r>
            <a:rPr lang="en-GB" dirty="0" smtClean="0"/>
            <a:t>Ability to engage and connect emotionally with people from other part of the world </a:t>
          </a:r>
        </a:p>
        <a:p>
          <a:r>
            <a:rPr lang="en-GB" b="1" dirty="0" smtClean="0"/>
            <a:t>Interpersonal impact</a:t>
          </a:r>
        </a:p>
        <a:p>
          <a:r>
            <a:rPr lang="en-GB" b="1" dirty="0" smtClean="0"/>
            <a:t>Diplomacy</a:t>
          </a:r>
        </a:p>
      </dgm:t>
    </dgm:pt>
    <dgm:pt modelId="{078E6C4C-144E-4E11-A10A-BE0BC47829C8}" type="parTrans" cxnId="{1D2617B3-A83B-4F04-A16E-6491F73994BD}">
      <dgm:prSet/>
      <dgm:spPr/>
      <dgm:t>
        <a:bodyPr/>
        <a:lstStyle/>
        <a:p>
          <a:endParaRPr lang="en-GB"/>
        </a:p>
      </dgm:t>
    </dgm:pt>
    <dgm:pt modelId="{83F9B34F-44E0-47E6-98D7-3E07E3E34AE0}" type="sibTrans" cxnId="{1D2617B3-A83B-4F04-A16E-6491F73994BD}">
      <dgm:prSet/>
      <dgm:spPr/>
      <dgm:t>
        <a:bodyPr/>
        <a:lstStyle/>
        <a:p>
          <a:endParaRPr lang="en-GB"/>
        </a:p>
      </dgm:t>
    </dgm:pt>
    <dgm:pt modelId="{020524E7-41C1-42E6-998F-35E67B03F345}">
      <dgm:prSet phldrT="[Text]"/>
      <dgm:spPr/>
      <dgm:t>
        <a:bodyPr/>
        <a:lstStyle/>
        <a:p>
          <a:r>
            <a:rPr lang="en-GB" dirty="0" smtClean="0"/>
            <a:t>Psychological Capital</a:t>
          </a:r>
          <a:endParaRPr lang="en-GB" dirty="0"/>
        </a:p>
      </dgm:t>
    </dgm:pt>
    <dgm:pt modelId="{B69B91CD-E005-4388-89C8-3C402B998CDB}" type="parTrans" cxnId="{78F68133-F056-4611-A4A2-8591F1421D9D}">
      <dgm:prSet/>
      <dgm:spPr/>
      <dgm:t>
        <a:bodyPr/>
        <a:lstStyle/>
        <a:p>
          <a:endParaRPr lang="en-GB"/>
        </a:p>
      </dgm:t>
    </dgm:pt>
    <dgm:pt modelId="{ECE9FDAA-7CE1-48C9-B210-86023B074318}" type="sibTrans" cxnId="{78F68133-F056-4611-A4A2-8591F1421D9D}">
      <dgm:prSet/>
      <dgm:spPr/>
      <dgm:t>
        <a:bodyPr/>
        <a:lstStyle/>
        <a:p>
          <a:endParaRPr lang="en-GB"/>
        </a:p>
      </dgm:t>
    </dgm:pt>
    <dgm:pt modelId="{D6099D83-8592-4BC8-BE67-9CEC83B4535C}">
      <dgm:prSet phldrT="[Text]"/>
      <dgm:spPr/>
      <dgm:t>
        <a:bodyPr/>
        <a:lstStyle/>
        <a:p>
          <a:r>
            <a:rPr lang="en-GB" dirty="0" smtClean="0"/>
            <a:t>Open attitudes to </a:t>
          </a:r>
          <a:r>
            <a:rPr lang="en-GB" b="1" dirty="0" smtClean="0"/>
            <a:t>diverse experience</a:t>
          </a:r>
        </a:p>
        <a:p>
          <a:endParaRPr lang="en-GB" dirty="0" smtClean="0"/>
        </a:p>
        <a:p>
          <a:r>
            <a:rPr lang="en-GB" b="1" dirty="0" smtClean="0"/>
            <a:t>Adventurous- </a:t>
          </a:r>
          <a:r>
            <a:rPr lang="en-GB" dirty="0" smtClean="0"/>
            <a:t>passion for learning and exploring other cultures</a:t>
          </a:r>
        </a:p>
        <a:p>
          <a:r>
            <a:rPr lang="en-GB" dirty="0" smtClean="0"/>
            <a:t>Positive personality traits  = </a:t>
          </a:r>
          <a:r>
            <a:rPr lang="en-GB" dirty="0" err="1" smtClean="0"/>
            <a:t>eg</a:t>
          </a:r>
          <a:r>
            <a:rPr lang="en-GB" dirty="0" smtClean="0"/>
            <a:t> </a:t>
          </a:r>
        </a:p>
        <a:p>
          <a:r>
            <a:rPr lang="en-GB" b="1" dirty="0" smtClean="0"/>
            <a:t>Self assurance</a:t>
          </a:r>
        </a:p>
        <a:p>
          <a:r>
            <a:rPr lang="en-GB" b="1" dirty="0" smtClean="0"/>
            <a:t>Resilience </a:t>
          </a:r>
        </a:p>
        <a:p>
          <a:endParaRPr lang="en-GB" dirty="0"/>
        </a:p>
      </dgm:t>
    </dgm:pt>
    <dgm:pt modelId="{55DDE3FE-A23F-45BD-A0D3-85A32B0A33B8}" type="parTrans" cxnId="{91BBB4D8-8934-4E29-BF15-E606D5D7D125}">
      <dgm:prSet/>
      <dgm:spPr/>
      <dgm:t>
        <a:bodyPr/>
        <a:lstStyle/>
        <a:p>
          <a:endParaRPr lang="en-GB"/>
        </a:p>
      </dgm:t>
    </dgm:pt>
    <dgm:pt modelId="{E0CE7FD4-E3FB-4B07-A068-C4730C485288}" type="sibTrans" cxnId="{91BBB4D8-8934-4E29-BF15-E606D5D7D125}">
      <dgm:prSet/>
      <dgm:spPr/>
      <dgm:t>
        <a:bodyPr/>
        <a:lstStyle/>
        <a:p>
          <a:endParaRPr lang="en-GB"/>
        </a:p>
      </dgm:t>
    </dgm:pt>
    <dgm:pt modelId="{10909279-BAD6-412E-9FB8-45BFD3C9C7E2}" type="pres">
      <dgm:prSet presAssocID="{E096C593-4857-4DE2-9884-9F8926B37B4A}" presName="Name0" presStyleCnt="0">
        <dgm:presLayoutVars>
          <dgm:dir/>
          <dgm:animLvl val="lvl"/>
          <dgm:resizeHandles val="exact"/>
        </dgm:presLayoutVars>
      </dgm:prSet>
      <dgm:spPr/>
      <dgm:t>
        <a:bodyPr/>
        <a:lstStyle/>
        <a:p>
          <a:endParaRPr lang="en-GB"/>
        </a:p>
      </dgm:t>
    </dgm:pt>
    <dgm:pt modelId="{015E9620-FB87-4714-BEE6-57F41E126698}" type="pres">
      <dgm:prSet presAssocID="{2B8C89F8-D297-438C-9B9E-0D77E758B692}" presName="composite" presStyleCnt="0"/>
      <dgm:spPr/>
      <dgm:t>
        <a:bodyPr/>
        <a:lstStyle/>
        <a:p>
          <a:endParaRPr lang="en-GB"/>
        </a:p>
      </dgm:t>
    </dgm:pt>
    <dgm:pt modelId="{F9FAAD68-1D89-4C46-AF45-EB85C8BA280E}" type="pres">
      <dgm:prSet presAssocID="{2B8C89F8-D297-438C-9B9E-0D77E758B692}" presName="parTx" presStyleLbl="node1" presStyleIdx="0" presStyleCnt="3">
        <dgm:presLayoutVars>
          <dgm:chMax val="0"/>
          <dgm:chPref val="0"/>
          <dgm:bulletEnabled val="1"/>
        </dgm:presLayoutVars>
      </dgm:prSet>
      <dgm:spPr/>
      <dgm:t>
        <a:bodyPr/>
        <a:lstStyle/>
        <a:p>
          <a:endParaRPr lang="en-GB"/>
        </a:p>
      </dgm:t>
    </dgm:pt>
    <dgm:pt modelId="{8D228F2F-C061-4C90-A3CF-63199ACD5C32}" type="pres">
      <dgm:prSet presAssocID="{2B8C89F8-D297-438C-9B9E-0D77E758B692}" presName="desTx" presStyleLbl="revTx" presStyleIdx="0" presStyleCnt="3">
        <dgm:presLayoutVars>
          <dgm:bulletEnabled val="1"/>
        </dgm:presLayoutVars>
      </dgm:prSet>
      <dgm:spPr/>
      <dgm:t>
        <a:bodyPr/>
        <a:lstStyle/>
        <a:p>
          <a:endParaRPr lang="en-GB"/>
        </a:p>
      </dgm:t>
    </dgm:pt>
    <dgm:pt modelId="{81FD27DD-3BBA-4802-9D76-01CC25F7E510}" type="pres">
      <dgm:prSet presAssocID="{4BAEAEFF-3D76-4D4D-885F-4F0985CB957E}" presName="space" presStyleCnt="0"/>
      <dgm:spPr/>
      <dgm:t>
        <a:bodyPr/>
        <a:lstStyle/>
        <a:p>
          <a:endParaRPr lang="en-GB"/>
        </a:p>
      </dgm:t>
    </dgm:pt>
    <dgm:pt modelId="{5A930315-5728-4B9A-A432-3C10C1A17B96}" type="pres">
      <dgm:prSet presAssocID="{4997E68D-14E3-4F57-A148-1F6C515B926D}" presName="composite" presStyleCnt="0"/>
      <dgm:spPr/>
      <dgm:t>
        <a:bodyPr/>
        <a:lstStyle/>
        <a:p>
          <a:endParaRPr lang="en-GB"/>
        </a:p>
      </dgm:t>
    </dgm:pt>
    <dgm:pt modelId="{31AA88BB-DED5-4E88-B226-F8B2C37EC805}" type="pres">
      <dgm:prSet presAssocID="{4997E68D-14E3-4F57-A148-1F6C515B926D}" presName="parTx" presStyleLbl="node1" presStyleIdx="1" presStyleCnt="3">
        <dgm:presLayoutVars>
          <dgm:chMax val="0"/>
          <dgm:chPref val="0"/>
          <dgm:bulletEnabled val="1"/>
        </dgm:presLayoutVars>
      </dgm:prSet>
      <dgm:spPr/>
      <dgm:t>
        <a:bodyPr/>
        <a:lstStyle/>
        <a:p>
          <a:endParaRPr lang="en-GB"/>
        </a:p>
      </dgm:t>
    </dgm:pt>
    <dgm:pt modelId="{FF74E46B-7241-46AA-B402-AD7640385764}" type="pres">
      <dgm:prSet presAssocID="{4997E68D-14E3-4F57-A148-1F6C515B926D}" presName="desTx" presStyleLbl="revTx" presStyleIdx="1" presStyleCnt="3">
        <dgm:presLayoutVars>
          <dgm:bulletEnabled val="1"/>
        </dgm:presLayoutVars>
      </dgm:prSet>
      <dgm:spPr/>
      <dgm:t>
        <a:bodyPr/>
        <a:lstStyle/>
        <a:p>
          <a:endParaRPr lang="en-GB"/>
        </a:p>
      </dgm:t>
    </dgm:pt>
    <dgm:pt modelId="{02211195-88C8-4537-8CDE-610761D27704}" type="pres">
      <dgm:prSet presAssocID="{87B15602-C495-432A-8081-205827B3949B}" presName="space" presStyleCnt="0"/>
      <dgm:spPr/>
      <dgm:t>
        <a:bodyPr/>
        <a:lstStyle/>
        <a:p>
          <a:endParaRPr lang="en-GB"/>
        </a:p>
      </dgm:t>
    </dgm:pt>
    <dgm:pt modelId="{B50D5E89-A924-4AFC-8E65-9A94ABBD162E}" type="pres">
      <dgm:prSet presAssocID="{020524E7-41C1-42E6-998F-35E67B03F345}" presName="composite" presStyleCnt="0"/>
      <dgm:spPr/>
      <dgm:t>
        <a:bodyPr/>
        <a:lstStyle/>
        <a:p>
          <a:endParaRPr lang="en-GB"/>
        </a:p>
      </dgm:t>
    </dgm:pt>
    <dgm:pt modelId="{03261CC7-6EEC-4451-BCC6-86D565BAEBAE}" type="pres">
      <dgm:prSet presAssocID="{020524E7-41C1-42E6-998F-35E67B03F345}" presName="parTx" presStyleLbl="node1" presStyleIdx="2" presStyleCnt="3">
        <dgm:presLayoutVars>
          <dgm:chMax val="0"/>
          <dgm:chPref val="0"/>
          <dgm:bulletEnabled val="1"/>
        </dgm:presLayoutVars>
      </dgm:prSet>
      <dgm:spPr/>
      <dgm:t>
        <a:bodyPr/>
        <a:lstStyle/>
        <a:p>
          <a:endParaRPr lang="en-GB"/>
        </a:p>
      </dgm:t>
    </dgm:pt>
    <dgm:pt modelId="{B6F50BD3-968D-403F-A2D3-8A79892BF548}" type="pres">
      <dgm:prSet presAssocID="{020524E7-41C1-42E6-998F-35E67B03F345}" presName="desTx" presStyleLbl="revTx" presStyleIdx="2" presStyleCnt="3">
        <dgm:presLayoutVars>
          <dgm:bulletEnabled val="1"/>
        </dgm:presLayoutVars>
      </dgm:prSet>
      <dgm:spPr/>
      <dgm:t>
        <a:bodyPr/>
        <a:lstStyle/>
        <a:p>
          <a:endParaRPr lang="en-GB"/>
        </a:p>
      </dgm:t>
    </dgm:pt>
  </dgm:ptLst>
  <dgm:cxnLst>
    <dgm:cxn modelId="{1AB2AF3F-8866-496B-8347-559DC449E7FF}" type="presOf" srcId="{2B8C89F8-D297-438C-9B9E-0D77E758B692}" destId="{F9FAAD68-1D89-4C46-AF45-EB85C8BA280E}" srcOrd="0" destOrd="0" presId="urn:microsoft.com/office/officeart/2005/8/layout/chevron1"/>
    <dgm:cxn modelId="{91BBB4D8-8934-4E29-BF15-E606D5D7D125}" srcId="{020524E7-41C1-42E6-998F-35E67B03F345}" destId="{D6099D83-8592-4BC8-BE67-9CEC83B4535C}" srcOrd="0" destOrd="0" parTransId="{55DDE3FE-A23F-45BD-A0D3-85A32B0A33B8}" sibTransId="{E0CE7FD4-E3FB-4B07-A068-C4730C485288}"/>
    <dgm:cxn modelId="{66E95898-1C32-41FD-A89A-F4CDE1572C4C}" type="presOf" srcId="{028DB8B7-7313-4EB0-AF74-EC7CF6207675}" destId="{8D228F2F-C061-4C90-A3CF-63199ACD5C32}" srcOrd="0" destOrd="0" presId="urn:microsoft.com/office/officeart/2005/8/layout/chevron1"/>
    <dgm:cxn modelId="{C261BA7E-5720-4F31-81F5-3B6FA525FBD3}" type="presOf" srcId="{76A80A1C-6C4B-46AA-AF44-B938B1D7EE3D}" destId="{FF74E46B-7241-46AA-B402-AD7640385764}" srcOrd="0" destOrd="0" presId="urn:microsoft.com/office/officeart/2005/8/layout/chevron1"/>
    <dgm:cxn modelId="{8566772C-B933-440A-B094-B3F953E28692}" srcId="{E096C593-4857-4DE2-9884-9F8926B37B4A}" destId="{2B8C89F8-D297-438C-9B9E-0D77E758B692}" srcOrd="0" destOrd="0" parTransId="{0745C921-3D9B-408D-926B-6BD83994F741}" sibTransId="{4BAEAEFF-3D76-4D4D-885F-4F0985CB957E}"/>
    <dgm:cxn modelId="{1D2617B3-A83B-4F04-A16E-6491F73994BD}" srcId="{4997E68D-14E3-4F57-A148-1F6C515B926D}" destId="{76A80A1C-6C4B-46AA-AF44-B938B1D7EE3D}" srcOrd="0" destOrd="0" parTransId="{078E6C4C-144E-4E11-A10A-BE0BC47829C8}" sibTransId="{83F9B34F-44E0-47E6-98D7-3E07E3E34AE0}"/>
    <dgm:cxn modelId="{BFF4771F-AA32-41F1-9B70-E61C9226374B}" srcId="{2B8C89F8-D297-438C-9B9E-0D77E758B692}" destId="{028DB8B7-7313-4EB0-AF74-EC7CF6207675}" srcOrd="0" destOrd="0" parTransId="{AD667789-58A6-4852-80C1-100A150E9E5B}" sibTransId="{CA34A124-7465-4E13-A465-8AE6FA0E3D05}"/>
    <dgm:cxn modelId="{342AEE33-9B88-4488-81AE-AD9CF134CF27}" type="presOf" srcId="{4997E68D-14E3-4F57-A148-1F6C515B926D}" destId="{31AA88BB-DED5-4E88-B226-F8B2C37EC805}" srcOrd="0" destOrd="0" presId="urn:microsoft.com/office/officeart/2005/8/layout/chevron1"/>
    <dgm:cxn modelId="{78F68133-F056-4611-A4A2-8591F1421D9D}" srcId="{E096C593-4857-4DE2-9884-9F8926B37B4A}" destId="{020524E7-41C1-42E6-998F-35E67B03F345}" srcOrd="2" destOrd="0" parTransId="{B69B91CD-E005-4388-89C8-3C402B998CDB}" sibTransId="{ECE9FDAA-7CE1-48C9-B210-86023B074318}"/>
    <dgm:cxn modelId="{878E70FD-1423-4D6A-8329-3EFEEBA87456}" type="presOf" srcId="{020524E7-41C1-42E6-998F-35E67B03F345}" destId="{03261CC7-6EEC-4451-BCC6-86D565BAEBAE}" srcOrd="0" destOrd="0" presId="urn:microsoft.com/office/officeart/2005/8/layout/chevron1"/>
    <dgm:cxn modelId="{8745FD0D-878D-468A-BF73-445D9C0446EB}" type="presOf" srcId="{E096C593-4857-4DE2-9884-9F8926B37B4A}" destId="{10909279-BAD6-412E-9FB8-45BFD3C9C7E2}" srcOrd="0" destOrd="0" presId="urn:microsoft.com/office/officeart/2005/8/layout/chevron1"/>
    <dgm:cxn modelId="{E80FD61C-D899-4998-9560-6436D737DE27}" type="presOf" srcId="{D6099D83-8592-4BC8-BE67-9CEC83B4535C}" destId="{B6F50BD3-968D-403F-A2D3-8A79892BF548}" srcOrd="0" destOrd="0" presId="urn:microsoft.com/office/officeart/2005/8/layout/chevron1"/>
    <dgm:cxn modelId="{62BE68E5-BD74-4C7D-8F13-0A466CB91DAF}" srcId="{E096C593-4857-4DE2-9884-9F8926B37B4A}" destId="{4997E68D-14E3-4F57-A148-1F6C515B926D}" srcOrd="1" destOrd="0" parTransId="{F7232B1D-EA9E-48C4-9DDF-73D6B81731E5}" sibTransId="{87B15602-C495-432A-8081-205827B3949B}"/>
    <dgm:cxn modelId="{8D493B4E-04F3-44BA-93BD-C5D640D29055}" type="presParOf" srcId="{10909279-BAD6-412E-9FB8-45BFD3C9C7E2}" destId="{015E9620-FB87-4714-BEE6-57F41E126698}" srcOrd="0" destOrd="0" presId="urn:microsoft.com/office/officeart/2005/8/layout/chevron1"/>
    <dgm:cxn modelId="{2FCA056E-A61F-4F1C-A8D8-01C0FA0E0BE3}" type="presParOf" srcId="{015E9620-FB87-4714-BEE6-57F41E126698}" destId="{F9FAAD68-1D89-4C46-AF45-EB85C8BA280E}" srcOrd="0" destOrd="0" presId="urn:microsoft.com/office/officeart/2005/8/layout/chevron1"/>
    <dgm:cxn modelId="{D6B549B3-D22A-4B10-A8F2-B478FB8C04AB}" type="presParOf" srcId="{015E9620-FB87-4714-BEE6-57F41E126698}" destId="{8D228F2F-C061-4C90-A3CF-63199ACD5C32}" srcOrd="1" destOrd="0" presId="urn:microsoft.com/office/officeart/2005/8/layout/chevron1"/>
    <dgm:cxn modelId="{48253F8D-7D85-4240-9E8C-18BB5D004E23}" type="presParOf" srcId="{10909279-BAD6-412E-9FB8-45BFD3C9C7E2}" destId="{81FD27DD-3BBA-4802-9D76-01CC25F7E510}" srcOrd="1" destOrd="0" presId="urn:microsoft.com/office/officeart/2005/8/layout/chevron1"/>
    <dgm:cxn modelId="{C427265B-55A2-4B17-8F00-946CB313F558}" type="presParOf" srcId="{10909279-BAD6-412E-9FB8-45BFD3C9C7E2}" destId="{5A930315-5728-4B9A-A432-3C10C1A17B96}" srcOrd="2" destOrd="0" presId="urn:microsoft.com/office/officeart/2005/8/layout/chevron1"/>
    <dgm:cxn modelId="{38369770-111E-4B9C-97A0-CD838337D82E}" type="presParOf" srcId="{5A930315-5728-4B9A-A432-3C10C1A17B96}" destId="{31AA88BB-DED5-4E88-B226-F8B2C37EC805}" srcOrd="0" destOrd="0" presId="urn:microsoft.com/office/officeart/2005/8/layout/chevron1"/>
    <dgm:cxn modelId="{C9EA3E7A-64D2-4A97-A63A-3E91AE91552D}" type="presParOf" srcId="{5A930315-5728-4B9A-A432-3C10C1A17B96}" destId="{FF74E46B-7241-46AA-B402-AD7640385764}" srcOrd="1" destOrd="0" presId="urn:microsoft.com/office/officeart/2005/8/layout/chevron1"/>
    <dgm:cxn modelId="{9E4BD6A4-8975-4395-B089-F545A2F0B710}" type="presParOf" srcId="{10909279-BAD6-412E-9FB8-45BFD3C9C7E2}" destId="{02211195-88C8-4537-8CDE-610761D27704}" srcOrd="3" destOrd="0" presId="urn:microsoft.com/office/officeart/2005/8/layout/chevron1"/>
    <dgm:cxn modelId="{367E9037-3437-467E-B70B-0DE55CE37344}" type="presParOf" srcId="{10909279-BAD6-412E-9FB8-45BFD3C9C7E2}" destId="{B50D5E89-A924-4AFC-8E65-9A94ABBD162E}" srcOrd="4" destOrd="0" presId="urn:microsoft.com/office/officeart/2005/8/layout/chevron1"/>
    <dgm:cxn modelId="{78DE43EA-E0E1-4DF5-A5B2-BE6B277A86CB}" type="presParOf" srcId="{B50D5E89-A924-4AFC-8E65-9A94ABBD162E}" destId="{03261CC7-6EEC-4451-BCC6-86D565BAEBAE}" srcOrd="0" destOrd="0" presId="urn:microsoft.com/office/officeart/2005/8/layout/chevron1"/>
    <dgm:cxn modelId="{D6019396-B10E-477F-8825-C01704FC7BA7}" type="presParOf" srcId="{B50D5E89-A924-4AFC-8E65-9A94ABBD162E}" destId="{B6F50BD3-968D-403F-A2D3-8A79892BF548}" srcOrd="1"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FDD2-BEF0-4F84-BCBE-05094BF80A3D}">
      <dsp:nvSpPr>
        <dsp:cNvPr id="0" name=""/>
        <dsp:cNvSpPr/>
      </dsp:nvSpPr>
      <dsp:spPr>
        <a:xfrm rot="5400000">
          <a:off x="3489892" y="105093"/>
          <a:ext cx="1610351" cy="1401005"/>
        </a:xfrm>
        <a:prstGeom prst="hexagon">
          <a:avLst>
            <a:gd name="adj" fmla="val 25000"/>
            <a:gd name="vf" fmla="val 11547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Communication</a:t>
          </a:r>
        </a:p>
        <a:p>
          <a:pPr lvl="0" algn="ctr" defTabSz="533400">
            <a:lnSpc>
              <a:spcPct val="90000"/>
            </a:lnSpc>
            <a:spcBef>
              <a:spcPct val="0"/>
            </a:spcBef>
            <a:spcAft>
              <a:spcPct val="35000"/>
            </a:spcAft>
          </a:pPr>
          <a:r>
            <a:rPr lang="en-GB" sz="1200" kern="1200" dirty="0" smtClean="0"/>
            <a:t>Problem Solving</a:t>
          </a:r>
          <a:endParaRPr lang="en-GB" sz="1200" kern="1200" dirty="0"/>
        </a:p>
      </dsp:txBody>
      <dsp:txXfrm rot="-5400000">
        <a:off x="3812888" y="251366"/>
        <a:ext cx="964359" cy="1108459"/>
      </dsp:txXfrm>
    </dsp:sp>
    <dsp:sp modelId="{E0EA7580-7F90-4FFC-AF28-90AB3E05759A}">
      <dsp:nvSpPr>
        <dsp:cNvPr id="0" name=""/>
        <dsp:cNvSpPr/>
      </dsp:nvSpPr>
      <dsp:spPr>
        <a:xfrm>
          <a:off x="5038084" y="322490"/>
          <a:ext cx="1797151" cy="966210"/>
        </a:xfrm>
        <a:prstGeom prst="rect">
          <a:avLst/>
        </a:prstGeom>
        <a:noFill/>
        <a:ln>
          <a:noFill/>
        </a:ln>
        <a:effectLst/>
      </dsp:spPr>
      <dsp:style>
        <a:lnRef idx="0">
          <a:scrgbClr r="0" g="0" b="0"/>
        </a:lnRef>
        <a:fillRef idx="0">
          <a:scrgbClr r="0" g="0" b="0"/>
        </a:fillRef>
        <a:effectRef idx="0">
          <a:scrgbClr r="0" g="0" b="0"/>
        </a:effectRef>
        <a:fontRef idx="minor"/>
      </dsp:style>
    </dsp:sp>
    <dsp:sp modelId="{CA1A7539-A3D3-4A38-8BF4-E636F9FD9752}">
      <dsp:nvSpPr>
        <dsp:cNvPr id="0" name=""/>
        <dsp:cNvSpPr/>
      </dsp:nvSpPr>
      <dsp:spPr>
        <a:xfrm rot="5400000">
          <a:off x="1976806" y="105093"/>
          <a:ext cx="1610351" cy="1401005"/>
        </a:xfrm>
        <a:prstGeom prst="hexagon">
          <a:avLst>
            <a:gd name="adj" fmla="val 25000"/>
            <a:gd name="vf" fmla="val 115470"/>
          </a:avLst>
        </a:prstGeom>
        <a:solidFill>
          <a:schemeClr val="accent2">
            <a:shade val="80000"/>
            <a:hueOff val="-7174"/>
            <a:satOff val="-805"/>
            <a:lumOff val="51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kern="1200" dirty="0" smtClean="0"/>
            <a:t>Commercial Awareness</a:t>
          </a:r>
        </a:p>
        <a:p>
          <a:pPr lvl="0" algn="ctr" defTabSz="533400">
            <a:lnSpc>
              <a:spcPct val="90000"/>
            </a:lnSpc>
            <a:spcBef>
              <a:spcPct val="0"/>
            </a:spcBef>
            <a:spcAft>
              <a:spcPct val="35000"/>
            </a:spcAft>
          </a:pPr>
          <a:r>
            <a:rPr lang="en-GB" sz="1200" kern="1200" dirty="0" smtClean="0"/>
            <a:t>Negotiation </a:t>
          </a:r>
          <a:endParaRPr lang="en-GB" sz="1200" kern="1200" dirty="0"/>
        </a:p>
      </dsp:txBody>
      <dsp:txXfrm rot="-5400000">
        <a:off x="2299802" y="251366"/>
        <a:ext cx="964359" cy="1108459"/>
      </dsp:txXfrm>
    </dsp:sp>
    <dsp:sp modelId="{5ECA9F44-0547-4CFD-A014-F0D6D1B34A66}">
      <dsp:nvSpPr>
        <dsp:cNvPr id="0" name=""/>
        <dsp:cNvSpPr/>
      </dsp:nvSpPr>
      <dsp:spPr>
        <a:xfrm rot="5400000">
          <a:off x="2730450" y="1471959"/>
          <a:ext cx="1610351" cy="1401005"/>
        </a:xfrm>
        <a:prstGeom prst="hexagon">
          <a:avLst>
            <a:gd name="adj" fmla="val 25000"/>
            <a:gd name="vf" fmla="val 115470"/>
          </a:avLst>
        </a:prstGeom>
        <a:solidFill>
          <a:schemeClr val="accent2">
            <a:shade val="80000"/>
            <a:hueOff val="-14349"/>
            <a:satOff val="-1610"/>
            <a:lumOff val="102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Teamwork</a:t>
          </a:r>
        </a:p>
        <a:p>
          <a:pPr lvl="0" algn="ctr" defTabSz="533400">
            <a:lnSpc>
              <a:spcPct val="90000"/>
            </a:lnSpc>
            <a:spcBef>
              <a:spcPct val="0"/>
            </a:spcBef>
            <a:spcAft>
              <a:spcPct val="35000"/>
            </a:spcAft>
          </a:pPr>
          <a:r>
            <a:rPr lang="en-GB" sz="1200" kern="1200" dirty="0" smtClean="0"/>
            <a:t>Leadership  </a:t>
          </a:r>
          <a:endParaRPr lang="en-GB" sz="1200" kern="1200" dirty="0"/>
        </a:p>
      </dsp:txBody>
      <dsp:txXfrm rot="-5400000">
        <a:off x="3053446" y="1618232"/>
        <a:ext cx="964359" cy="1108459"/>
      </dsp:txXfrm>
    </dsp:sp>
    <dsp:sp modelId="{EEEE6870-5FB2-4EB9-B48C-5A0F3400AADB}">
      <dsp:nvSpPr>
        <dsp:cNvPr id="0" name=""/>
        <dsp:cNvSpPr/>
      </dsp:nvSpPr>
      <dsp:spPr>
        <a:xfrm>
          <a:off x="1037971" y="1689356"/>
          <a:ext cx="1739179" cy="966210"/>
        </a:xfrm>
        <a:prstGeom prst="rect">
          <a:avLst/>
        </a:prstGeom>
        <a:noFill/>
        <a:ln>
          <a:noFill/>
        </a:ln>
        <a:effectLst/>
      </dsp:spPr>
      <dsp:style>
        <a:lnRef idx="0">
          <a:scrgbClr r="0" g="0" b="0"/>
        </a:lnRef>
        <a:fillRef idx="0">
          <a:scrgbClr r="0" g="0" b="0"/>
        </a:fillRef>
        <a:effectRef idx="0">
          <a:scrgbClr r="0" g="0" b="0"/>
        </a:effectRef>
        <a:fontRef idx="minor"/>
      </dsp:style>
    </dsp:sp>
    <dsp:sp modelId="{3D98BDDD-93B5-4FE3-83B7-502783E31715}">
      <dsp:nvSpPr>
        <dsp:cNvPr id="0" name=""/>
        <dsp:cNvSpPr/>
      </dsp:nvSpPr>
      <dsp:spPr>
        <a:xfrm rot="5400000">
          <a:off x="4243536" y="1471959"/>
          <a:ext cx="1610351" cy="1401005"/>
        </a:xfrm>
        <a:prstGeom prst="hexagon">
          <a:avLst>
            <a:gd name="adj" fmla="val 25000"/>
            <a:gd name="vf" fmla="val 115470"/>
          </a:avLst>
        </a:prstGeom>
        <a:solidFill>
          <a:schemeClr val="accent2">
            <a:shade val="80000"/>
            <a:hueOff val="-21523"/>
            <a:satOff val="-2414"/>
            <a:lumOff val="154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kern="1200" dirty="0" smtClean="0"/>
            <a:t>Organisation</a:t>
          </a:r>
        </a:p>
        <a:p>
          <a:pPr lvl="0" algn="ctr" defTabSz="533400">
            <a:lnSpc>
              <a:spcPct val="90000"/>
            </a:lnSpc>
            <a:spcBef>
              <a:spcPct val="0"/>
            </a:spcBef>
            <a:spcAft>
              <a:spcPct val="35000"/>
            </a:spcAft>
          </a:pPr>
          <a:r>
            <a:rPr lang="en-GB" sz="1200" kern="1200" dirty="0" smtClean="0"/>
            <a:t>Motivation</a:t>
          </a:r>
          <a:endParaRPr lang="en-GB" sz="1200" kern="1200" dirty="0"/>
        </a:p>
      </dsp:txBody>
      <dsp:txXfrm rot="-5400000">
        <a:off x="4566532" y="1618232"/>
        <a:ext cx="964359" cy="1108459"/>
      </dsp:txXfrm>
    </dsp:sp>
    <dsp:sp modelId="{7C60C70A-74DB-49A4-941B-15F2A2CC32C6}">
      <dsp:nvSpPr>
        <dsp:cNvPr id="0" name=""/>
        <dsp:cNvSpPr/>
      </dsp:nvSpPr>
      <dsp:spPr>
        <a:xfrm rot="5400000">
          <a:off x="3489892" y="2838825"/>
          <a:ext cx="1610351" cy="1401005"/>
        </a:xfrm>
        <a:prstGeom prst="hexagon">
          <a:avLst>
            <a:gd name="adj" fmla="val 25000"/>
            <a:gd name="vf" fmla="val 115470"/>
          </a:avLst>
        </a:prstGeom>
        <a:solidFill>
          <a:schemeClr val="accent2">
            <a:shade val="80000"/>
            <a:hueOff val="-28698"/>
            <a:satOff val="-3219"/>
            <a:lumOff val="205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Confidence </a:t>
          </a:r>
          <a:endParaRPr lang="en-GB" sz="1200" kern="1200" dirty="0"/>
        </a:p>
      </dsp:txBody>
      <dsp:txXfrm rot="-5400000">
        <a:off x="3812888" y="2985098"/>
        <a:ext cx="964359" cy="1108459"/>
      </dsp:txXfrm>
    </dsp:sp>
    <dsp:sp modelId="{0F65FE5E-C201-4B8C-B540-6735FC9E64EE}">
      <dsp:nvSpPr>
        <dsp:cNvPr id="0" name=""/>
        <dsp:cNvSpPr/>
      </dsp:nvSpPr>
      <dsp:spPr>
        <a:xfrm>
          <a:off x="5038084" y="3056222"/>
          <a:ext cx="1797151" cy="966210"/>
        </a:xfrm>
        <a:prstGeom prst="rect">
          <a:avLst/>
        </a:prstGeom>
        <a:noFill/>
        <a:ln>
          <a:noFill/>
        </a:ln>
        <a:effectLst/>
      </dsp:spPr>
      <dsp:style>
        <a:lnRef idx="0">
          <a:scrgbClr r="0" g="0" b="0"/>
        </a:lnRef>
        <a:fillRef idx="0">
          <a:scrgbClr r="0" g="0" b="0"/>
        </a:fillRef>
        <a:effectRef idx="0">
          <a:scrgbClr r="0" g="0" b="0"/>
        </a:effectRef>
        <a:fontRef idx="minor"/>
      </dsp:style>
    </dsp:sp>
    <dsp:sp modelId="{E780D211-07DF-4320-A58D-D0891137A01A}">
      <dsp:nvSpPr>
        <dsp:cNvPr id="0" name=""/>
        <dsp:cNvSpPr/>
      </dsp:nvSpPr>
      <dsp:spPr>
        <a:xfrm rot="5400000">
          <a:off x="1976806" y="2838825"/>
          <a:ext cx="1610351" cy="1401005"/>
        </a:xfrm>
        <a:prstGeom prst="hexagon">
          <a:avLst>
            <a:gd name="adj" fmla="val 25000"/>
            <a:gd name="vf" fmla="val 115470"/>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kern="1200" dirty="0" smtClean="0"/>
            <a:t>Ability to work under pressure</a:t>
          </a:r>
        </a:p>
        <a:p>
          <a:pPr lvl="0" algn="ctr" defTabSz="533400">
            <a:lnSpc>
              <a:spcPct val="90000"/>
            </a:lnSpc>
            <a:spcBef>
              <a:spcPct val="0"/>
            </a:spcBef>
            <a:spcAft>
              <a:spcPct val="35000"/>
            </a:spcAft>
          </a:pPr>
          <a:endParaRPr lang="en-GB" sz="1200" kern="1200" dirty="0"/>
        </a:p>
      </dsp:txBody>
      <dsp:txXfrm rot="-5400000">
        <a:off x="2299802" y="2985098"/>
        <a:ext cx="964359" cy="1108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23CB-FF17-42E0-B061-9F3B5222ECFC}">
      <dsp:nvSpPr>
        <dsp:cNvPr id="0" name=""/>
        <dsp:cNvSpPr/>
      </dsp:nvSpPr>
      <dsp:spPr>
        <a:xfrm>
          <a:off x="0" y="0"/>
          <a:ext cx="8172739" cy="1209734"/>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en-GB" sz="5600" kern="1200" dirty="0" smtClean="0"/>
            <a:t>Soft skills</a:t>
          </a:r>
          <a:endParaRPr lang="en-GB" sz="5600" kern="1200" dirty="0"/>
        </a:p>
      </dsp:txBody>
      <dsp:txXfrm>
        <a:off x="0" y="0"/>
        <a:ext cx="8172739" cy="1209734"/>
      </dsp:txXfrm>
    </dsp:sp>
    <dsp:sp modelId="{DAF0B071-80A4-4D70-AF91-23E644CCFCC4}">
      <dsp:nvSpPr>
        <dsp:cNvPr id="0" name=""/>
        <dsp:cNvSpPr/>
      </dsp:nvSpPr>
      <dsp:spPr>
        <a:xfrm>
          <a:off x="3990" y="1209734"/>
          <a:ext cx="2721585" cy="254044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GB" sz="2000" kern="1200" dirty="0" smtClean="0"/>
        </a:p>
        <a:p>
          <a:pPr lvl="0" algn="ctr" defTabSz="889000">
            <a:lnSpc>
              <a:spcPct val="90000"/>
            </a:lnSpc>
            <a:spcBef>
              <a:spcPct val="0"/>
            </a:spcBef>
            <a:spcAft>
              <a:spcPct val="35000"/>
            </a:spcAft>
          </a:pPr>
          <a:r>
            <a:rPr lang="en-GB" sz="2000" b="1" kern="1200" dirty="0" smtClean="0"/>
            <a:t>Flexibility/adaptability</a:t>
          </a:r>
        </a:p>
        <a:p>
          <a:pPr lvl="0" algn="ctr" defTabSz="889000">
            <a:lnSpc>
              <a:spcPct val="90000"/>
            </a:lnSpc>
            <a:spcBef>
              <a:spcPct val="0"/>
            </a:spcBef>
            <a:spcAft>
              <a:spcPct val="35000"/>
            </a:spcAft>
          </a:pPr>
          <a:r>
            <a:rPr lang="en-GB" sz="2000" kern="1200" dirty="0" smtClean="0"/>
            <a:t>Initiative &amp; Planning</a:t>
          </a:r>
        </a:p>
        <a:p>
          <a:pPr lvl="0" algn="ctr" defTabSz="889000">
            <a:lnSpc>
              <a:spcPct val="90000"/>
            </a:lnSpc>
            <a:spcBef>
              <a:spcPct val="0"/>
            </a:spcBef>
            <a:spcAft>
              <a:spcPct val="35000"/>
            </a:spcAft>
          </a:pPr>
          <a:r>
            <a:rPr lang="en-GB" sz="2000" kern="1200" dirty="0" smtClean="0"/>
            <a:t>Assertiveness</a:t>
          </a:r>
        </a:p>
        <a:p>
          <a:pPr lvl="0" algn="ctr" defTabSz="889000">
            <a:lnSpc>
              <a:spcPct val="90000"/>
            </a:lnSpc>
            <a:spcBef>
              <a:spcPct val="0"/>
            </a:spcBef>
            <a:spcAft>
              <a:spcPct val="35000"/>
            </a:spcAft>
          </a:pPr>
          <a:r>
            <a:rPr lang="en-GB" sz="2000" kern="1200" dirty="0" smtClean="0"/>
            <a:t>Independence</a:t>
          </a:r>
        </a:p>
        <a:p>
          <a:pPr lvl="0" algn="ctr" defTabSz="889000">
            <a:lnSpc>
              <a:spcPct val="90000"/>
            </a:lnSpc>
            <a:spcBef>
              <a:spcPct val="0"/>
            </a:spcBef>
            <a:spcAft>
              <a:spcPct val="35000"/>
            </a:spcAft>
          </a:pPr>
          <a:endParaRPr lang="en-GB" sz="2000" kern="1200" dirty="0"/>
        </a:p>
      </dsp:txBody>
      <dsp:txXfrm>
        <a:off x="3990" y="1209734"/>
        <a:ext cx="2721585" cy="2540442"/>
      </dsp:txXfrm>
    </dsp:sp>
    <dsp:sp modelId="{C07F2A9D-D4BB-46D5-A780-F09FF57DE029}">
      <dsp:nvSpPr>
        <dsp:cNvPr id="0" name=""/>
        <dsp:cNvSpPr/>
      </dsp:nvSpPr>
      <dsp:spPr>
        <a:xfrm>
          <a:off x="2725576" y="1209734"/>
          <a:ext cx="2721585" cy="254044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Motivation</a:t>
          </a:r>
        </a:p>
        <a:p>
          <a:pPr lvl="0" algn="ctr" defTabSz="889000">
            <a:lnSpc>
              <a:spcPct val="90000"/>
            </a:lnSpc>
            <a:spcBef>
              <a:spcPct val="0"/>
            </a:spcBef>
            <a:spcAft>
              <a:spcPct val="35000"/>
            </a:spcAft>
          </a:pPr>
          <a:r>
            <a:rPr lang="en-GB" sz="2000" b="1" kern="1200" dirty="0" smtClean="0"/>
            <a:t>Better listening skills </a:t>
          </a:r>
        </a:p>
        <a:p>
          <a:pPr lvl="0" algn="ctr" defTabSz="889000">
            <a:lnSpc>
              <a:spcPct val="90000"/>
            </a:lnSpc>
            <a:spcBef>
              <a:spcPct val="0"/>
            </a:spcBef>
            <a:spcAft>
              <a:spcPct val="35000"/>
            </a:spcAft>
          </a:pPr>
          <a:r>
            <a:rPr lang="en-GB" sz="2000" kern="1200" dirty="0" smtClean="0"/>
            <a:t>Increased tolerance</a:t>
          </a:r>
        </a:p>
        <a:p>
          <a:pPr lvl="0" algn="ctr" defTabSz="889000">
            <a:lnSpc>
              <a:spcPct val="90000"/>
            </a:lnSpc>
            <a:spcBef>
              <a:spcPct val="0"/>
            </a:spcBef>
            <a:spcAft>
              <a:spcPct val="35000"/>
            </a:spcAft>
          </a:pPr>
          <a:r>
            <a:rPr lang="en-GB" sz="2000" kern="1200" dirty="0" smtClean="0"/>
            <a:t>Increased diplomacy</a:t>
          </a:r>
          <a:endParaRPr lang="en-GB" sz="2000" kern="1200" dirty="0"/>
        </a:p>
      </dsp:txBody>
      <dsp:txXfrm>
        <a:off x="2725576" y="1209734"/>
        <a:ext cx="2721585" cy="2540442"/>
      </dsp:txXfrm>
    </dsp:sp>
    <dsp:sp modelId="{47C88277-66A6-4811-BAAE-D541E3476A48}">
      <dsp:nvSpPr>
        <dsp:cNvPr id="0" name=""/>
        <dsp:cNvSpPr/>
      </dsp:nvSpPr>
      <dsp:spPr>
        <a:xfrm>
          <a:off x="5447162" y="1209734"/>
          <a:ext cx="2721585" cy="254044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GB" sz="2000" b="1" kern="1200" dirty="0" smtClean="0"/>
        </a:p>
        <a:p>
          <a:pPr lvl="0" algn="ctr" defTabSz="889000">
            <a:lnSpc>
              <a:spcPct val="90000"/>
            </a:lnSpc>
            <a:spcBef>
              <a:spcPct val="0"/>
            </a:spcBef>
            <a:spcAft>
              <a:spcPct val="35000"/>
            </a:spcAft>
          </a:pPr>
          <a:r>
            <a:rPr lang="en-GB" sz="2000" b="1" kern="1200" dirty="0" smtClean="0"/>
            <a:t>Effective working in multicultural teams</a:t>
          </a:r>
        </a:p>
        <a:p>
          <a:pPr lvl="0" algn="ctr" defTabSz="889000">
            <a:lnSpc>
              <a:spcPct val="90000"/>
            </a:lnSpc>
            <a:spcBef>
              <a:spcPct val="0"/>
            </a:spcBef>
            <a:spcAft>
              <a:spcPct val="35000"/>
            </a:spcAft>
          </a:pPr>
          <a:r>
            <a:rPr lang="en-GB" sz="2000" b="1" kern="1200" dirty="0" smtClean="0"/>
            <a:t>Willingness to learn and adapt to different culture </a:t>
          </a:r>
        </a:p>
        <a:p>
          <a:pPr lvl="0" algn="ctr" defTabSz="889000">
            <a:lnSpc>
              <a:spcPct val="90000"/>
            </a:lnSpc>
            <a:spcBef>
              <a:spcPct val="0"/>
            </a:spcBef>
            <a:spcAft>
              <a:spcPct val="35000"/>
            </a:spcAft>
          </a:pPr>
          <a:endParaRPr lang="en-GB" sz="2000" kern="1200" dirty="0"/>
        </a:p>
      </dsp:txBody>
      <dsp:txXfrm>
        <a:off x="5447162" y="1209734"/>
        <a:ext cx="2721585" cy="2540442"/>
      </dsp:txXfrm>
    </dsp:sp>
    <dsp:sp modelId="{7B5CC44A-89AD-4DF8-B2D1-1AC9ACE53D14}">
      <dsp:nvSpPr>
        <dsp:cNvPr id="0" name=""/>
        <dsp:cNvSpPr/>
      </dsp:nvSpPr>
      <dsp:spPr>
        <a:xfrm>
          <a:off x="0" y="3750176"/>
          <a:ext cx="8172739" cy="282271"/>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AAD68-1D89-4C46-AF45-EB85C8BA280E}">
      <dsp:nvSpPr>
        <dsp:cNvPr id="0" name=""/>
        <dsp:cNvSpPr/>
      </dsp:nvSpPr>
      <dsp:spPr>
        <a:xfrm>
          <a:off x="2581" y="180294"/>
          <a:ext cx="2550433" cy="97200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kern="1200" dirty="0" smtClean="0"/>
            <a:t>Intellectual Capital</a:t>
          </a:r>
          <a:endParaRPr lang="en-GB" sz="1800" kern="1200" dirty="0"/>
        </a:p>
      </dsp:txBody>
      <dsp:txXfrm>
        <a:off x="488581" y="180294"/>
        <a:ext cx="1578433" cy="972000"/>
      </dsp:txXfrm>
    </dsp:sp>
    <dsp:sp modelId="{8D228F2F-C061-4C90-A3CF-63199ACD5C32}">
      <dsp:nvSpPr>
        <dsp:cNvPr id="0" name=""/>
        <dsp:cNvSpPr/>
      </dsp:nvSpPr>
      <dsp:spPr>
        <a:xfrm>
          <a:off x="2581" y="1273794"/>
          <a:ext cx="204034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Global Business Savvy </a:t>
          </a:r>
          <a:r>
            <a:rPr lang="en-GB" sz="1800" kern="1200" dirty="0" smtClean="0"/>
            <a:t>– understanding country labour market and sectors </a:t>
          </a:r>
        </a:p>
        <a:p>
          <a:pPr marL="171450" lvl="1" indent="-171450" algn="l" defTabSz="800100">
            <a:lnSpc>
              <a:spcPct val="90000"/>
            </a:lnSpc>
            <a:spcBef>
              <a:spcPct val="0"/>
            </a:spcBef>
            <a:spcAft>
              <a:spcPct val="15000"/>
            </a:spcAft>
            <a:buChar char="••"/>
          </a:pPr>
          <a:r>
            <a:rPr lang="en-GB" sz="1800" b="1" kern="1200" dirty="0" smtClean="0"/>
            <a:t>Different cultures – </a:t>
          </a:r>
          <a:r>
            <a:rPr lang="en-GB" sz="1800" kern="1200" dirty="0" smtClean="0"/>
            <a:t>awareness, understanding and working with diverse backgrounds</a:t>
          </a:r>
        </a:p>
        <a:p>
          <a:pPr marL="171450" lvl="1" indent="-171450" algn="l" defTabSz="800100">
            <a:lnSpc>
              <a:spcPct val="90000"/>
            </a:lnSpc>
            <a:spcBef>
              <a:spcPct val="0"/>
            </a:spcBef>
            <a:spcAft>
              <a:spcPct val="15000"/>
            </a:spcAft>
            <a:buChar char="••"/>
          </a:pPr>
          <a:r>
            <a:rPr lang="en-GB" sz="1800" b="1" kern="1200" dirty="0" smtClean="0"/>
            <a:t>Problem solving situations </a:t>
          </a:r>
          <a:endParaRPr lang="en-GB" sz="1800" b="1" kern="1200" dirty="0"/>
        </a:p>
      </dsp:txBody>
      <dsp:txXfrm>
        <a:off x="2581" y="1273794"/>
        <a:ext cx="2040346" cy="3402000"/>
      </dsp:txXfrm>
    </dsp:sp>
    <dsp:sp modelId="{31AA88BB-DED5-4E88-B226-F8B2C37EC805}">
      <dsp:nvSpPr>
        <dsp:cNvPr id="0" name=""/>
        <dsp:cNvSpPr/>
      </dsp:nvSpPr>
      <dsp:spPr>
        <a:xfrm>
          <a:off x="2337015" y="180294"/>
          <a:ext cx="2550433" cy="97200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kern="1200" dirty="0" smtClean="0"/>
            <a:t>Social Capital </a:t>
          </a:r>
          <a:endParaRPr lang="en-GB" sz="1800" kern="1200" dirty="0"/>
        </a:p>
      </dsp:txBody>
      <dsp:txXfrm>
        <a:off x="2823015" y="180294"/>
        <a:ext cx="1578433" cy="972000"/>
      </dsp:txXfrm>
    </dsp:sp>
    <dsp:sp modelId="{FF74E46B-7241-46AA-B402-AD7640385764}">
      <dsp:nvSpPr>
        <dsp:cNvPr id="0" name=""/>
        <dsp:cNvSpPr/>
      </dsp:nvSpPr>
      <dsp:spPr>
        <a:xfrm>
          <a:off x="2337015" y="1273794"/>
          <a:ext cx="204034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Intercultural empathy</a:t>
          </a:r>
        </a:p>
        <a:p>
          <a:pPr marL="171450" lvl="1" indent="-171450" algn="l" defTabSz="800100">
            <a:lnSpc>
              <a:spcPct val="90000"/>
            </a:lnSpc>
            <a:spcBef>
              <a:spcPct val="0"/>
            </a:spcBef>
            <a:spcAft>
              <a:spcPct val="15000"/>
            </a:spcAft>
            <a:buChar char="••"/>
          </a:pPr>
          <a:r>
            <a:rPr lang="en-GB" sz="1800" kern="1200" dirty="0" smtClean="0"/>
            <a:t>Ability to engage and connect emotionally with people from other part of the world </a:t>
          </a:r>
        </a:p>
        <a:p>
          <a:pPr marL="171450" lvl="1" indent="-171450" algn="l" defTabSz="800100">
            <a:lnSpc>
              <a:spcPct val="90000"/>
            </a:lnSpc>
            <a:spcBef>
              <a:spcPct val="0"/>
            </a:spcBef>
            <a:spcAft>
              <a:spcPct val="15000"/>
            </a:spcAft>
            <a:buChar char="••"/>
          </a:pPr>
          <a:r>
            <a:rPr lang="en-GB" sz="1800" b="1" kern="1200" dirty="0" smtClean="0"/>
            <a:t>Interpersonal impact</a:t>
          </a:r>
        </a:p>
        <a:p>
          <a:pPr marL="171450" lvl="1" indent="-171450" algn="l" defTabSz="800100">
            <a:lnSpc>
              <a:spcPct val="90000"/>
            </a:lnSpc>
            <a:spcBef>
              <a:spcPct val="0"/>
            </a:spcBef>
            <a:spcAft>
              <a:spcPct val="15000"/>
            </a:spcAft>
            <a:buChar char="••"/>
          </a:pPr>
          <a:r>
            <a:rPr lang="en-GB" sz="1800" b="1" kern="1200" dirty="0" smtClean="0"/>
            <a:t>Diplomacy</a:t>
          </a:r>
        </a:p>
      </dsp:txBody>
      <dsp:txXfrm>
        <a:off x="2337015" y="1273794"/>
        <a:ext cx="2040346" cy="3402000"/>
      </dsp:txXfrm>
    </dsp:sp>
    <dsp:sp modelId="{03261CC7-6EEC-4451-BCC6-86D565BAEBAE}">
      <dsp:nvSpPr>
        <dsp:cNvPr id="0" name=""/>
        <dsp:cNvSpPr/>
      </dsp:nvSpPr>
      <dsp:spPr>
        <a:xfrm>
          <a:off x="4671448" y="180294"/>
          <a:ext cx="2550433" cy="97200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kern="1200" dirty="0" smtClean="0"/>
            <a:t>Psychological Capital</a:t>
          </a:r>
          <a:endParaRPr lang="en-GB" sz="1800" kern="1200" dirty="0"/>
        </a:p>
      </dsp:txBody>
      <dsp:txXfrm>
        <a:off x="5157448" y="180294"/>
        <a:ext cx="1578433" cy="972000"/>
      </dsp:txXfrm>
    </dsp:sp>
    <dsp:sp modelId="{B6F50BD3-968D-403F-A2D3-8A79892BF548}">
      <dsp:nvSpPr>
        <dsp:cNvPr id="0" name=""/>
        <dsp:cNvSpPr/>
      </dsp:nvSpPr>
      <dsp:spPr>
        <a:xfrm>
          <a:off x="4671448" y="1273794"/>
          <a:ext cx="204034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Open attitudes to </a:t>
          </a:r>
          <a:r>
            <a:rPr lang="en-GB" sz="1800" b="1" kern="1200" dirty="0" smtClean="0"/>
            <a:t>diverse experience</a:t>
          </a:r>
        </a:p>
        <a:p>
          <a:pPr marL="171450" lvl="1" indent="-171450" algn="l" defTabSz="800100">
            <a:lnSpc>
              <a:spcPct val="90000"/>
            </a:lnSpc>
            <a:spcBef>
              <a:spcPct val="0"/>
            </a:spcBef>
            <a:spcAft>
              <a:spcPct val="15000"/>
            </a:spcAft>
            <a:buChar char="••"/>
          </a:pPr>
          <a:endParaRPr lang="en-GB" sz="1800" kern="1200" dirty="0" smtClean="0"/>
        </a:p>
        <a:p>
          <a:pPr marL="171450" lvl="1" indent="-171450" algn="l" defTabSz="800100">
            <a:lnSpc>
              <a:spcPct val="90000"/>
            </a:lnSpc>
            <a:spcBef>
              <a:spcPct val="0"/>
            </a:spcBef>
            <a:spcAft>
              <a:spcPct val="15000"/>
            </a:spcAft>
            <a:buChar char="••"/>
          </a:pPr>
          <a:r>
            <a:rPr lang="en-GB" sz="1800" b="1" kern="1200" dirty="0" smtClean="0"/>
            <a:t>Adventurous- </a:t>
          </a:r>
          <a:r>
            <a:rPr lang="en-GB" sz="1800" kern="1200" dirty="0" smtClean="0"/>
            <a:t>passion for learning and exploring other cultures</a:t>
          </a:r>
        </a:p>
        <a:p>
          <a:pPr marL="171450" lvl="1" indent="-171450" algn="l" defTabSz="800100">
            <a:lnSpc>
              <a:spcPct val="90000"/>
            </a:lnSpc>
            <a:spcBef>
              <a:spcPct val="0"/>
            </a:spcBef>
            <a:spcAft>
              <a:spcPct val="15000"/>
            </a:spcAft>
            <a:buChar char="••"/>
          </a:pPr>
          <a:r>
            <a:rPr lang="en-GB" sz="1800" kern="1200" dirty="0" smtClean="0"/>
            <a:t>Positive personality traits  = </a:t>
          </a:r>
          <a:r>
            <a:rPr lang="en-GB" sz="1800" kern="1200" dirty="0" err="1" smtClean="0"/>
            <a:t>eg</a:t>
          </a:r>
          <a:r>
            <a:rPr lang="en-GB" sz="1800" kern="1200" dirty="0" smtClean="0"/>
            <a:t> </a:t>
          </a:r>
        </a:p>
        <a:p>
          <a:pPr marL="171450" lvl="1" indent="-171450" algn="l" defTabSz="800100">
            <a:lnSpc>
              <a:spcPct val="90000"/>
            </a:lnSpc>
            <a:spcBef>
              <a:spcPct val="0"/>
            </a:spcBef>
            <a:spcAft>
              <a:spcPct val="15000"/>
            </a:spcAft>
            <a:buChar char="••"/>
          </a:pPr>
          <a:r>
            <a:rPr lang="en-GB" sz="1800" b="1" kern="1200" dirty="0" smtClean="0"/>
            <a:t>Self assurance</a:t>
          </a:r>
        </a:p>
        <a:p>
          <a:pPr marL="171450" lvl="1" indent="-171450" algn="l" defTabSz="800100">
            <a:lnSpc>
              <a:spcPct val="90000"/>
            </a:lnSpc>
            <a:spcBef>
              <a:spcPct val="0"/>
            </a:spcBef>
            <a:spcAft>
              <a:spcPct val="15000"/>
            </a:spcAft>
            <a:buChar char="••"/>
          </a:pPr>
          <a:r>
            <a:rPr lang="en-GB" sz="1800" b="1" kern="1200" dirty="0" smtClean="0"/>
            <a:t>Resilience </a:t>
          </a:r>
        </a:p>
        <a:p>
          <a:pPr marL="171450" lvl="1" indent="-171450" algn="l" defTabSz="800100">
            <a:lnSpc>
              <a:spcPct val="90000"/>
            </a:lnSpc>
            <a:spcBef>
              <a:spcPct val="0"/>
            </a:spcBef>
            <a:spcAft>
              <a:spcPct val="15000"/>
            </a:spcAft>
            <a:buChar char="••"/>
          </a:pPr>
          <a:endParaRPr lang="en-GB" sz="1800" kern="1200" dirty="0"/>
        </a:p>
      </dsp:txBody>
      <dsp:txXfrm>
        <a:off x="4671448" y="1273794"/>
        <a:ext cx="2040346" cy="340200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9EBF8303-6597-4D17-8AEB-2235D43413AA}" type="datetimeFigureOut">
              <a:rPr lang="en-GB" smtClean="0"/>
              <a:t>13/06/2017</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E50D793-47E7-42D6-9CBD-DAFF60226F95}" type="slidenum">
              <a:rPr lang="en-GB" smtClean="0"/>
              <a:t>‹#›</a:t>
            </a:fld>
            <a:endParaRPr lang="en-GB"/>
          </a:p>
        </p:txBody>
      </p:sp>
    </p:spTree>
    <p:extLst>
      <p:ext uri="{BB962C8B-B14F-4D97-AF65-F5344CB8AC3E}">
        <p14:creationId xmlns:p14="http://schemas.microsoft.com/office/powerpoint/2010/main" val="152778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A972431-D999-4CCF-B440-AE8A1EC8030A}" type="slidenum">
              <a:rPr lang="en-GB" altLang="en-US" smtClean="0"/>
              <a:pPr eaLnBrk="1" hangingPunct="1"/>
              <a:t>1</a:t>
            </a:fld>
            <a:endParaRPr lang="en-GB" altLang="en-US" dirty="0" smtClean="0"/>
          </a:p>
        </p:txBody>
      </p:sp>
    </p:spTree>
    <p:extLst>
      <p:ext uri="{BB962C8B-B14F-4D97-AF65-F5344CB8AC3E}">
        <p14:creationId xmlns:p14="http://schemas.microsoft.com/office/powerpoint/2010/main" val="2308994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a:t>
            </a:r>
          </a:p>
          <a:p>
            <a:r>
              <a:rPr lang="en-GB" dirty="0" smtClean="0"/>
              <a:t>So I’d like you to take 5 mins and think</a:t>
            </a:r>
            <a:r>
              <a:rPr lang="en-GB" baseline="0" dirty="0" smtClean="0"/>
              <a:t> about how you may have demonstrated one of these whilst on placement. </a:t>
            </a:r>
          </a:p>
          <a:p>
            <a:r>
              <a:rPr lang="en-GB" baseline="0" dirty="0" smtClean="0"/>
              <a:t>You can use the sheet I’ve given you.</a:t>
            </a: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10</a:t>
            </a:fld>
            <a:endParaRPr lang="en-GB"/>
          </a:p>
        </p:txBody>
      </p:sp>
    </p:spTree>
    <p:extLst>
      <p:ext uri="{BB962C8B-B14F-4D97-AF65-F5344CB8AC3E}">
        <p14:creationId xmlns:p14="http://schemas.microsoft.com/office/powerpoint/2010/main" val="2557769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 what we’re going to do here is look at how we can use the Intellectual,</a:t>
            </a:r>
            <a:r>
              <a:rPr lang="en-GB" baseline="0" dirty="0" smtClean="0"/>
              <a:t> Social and Psychological theory and map it to a real job ad to help you identify how you would use this capital.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Looking at the skills required they mention problem solving, analytical, interpersonal, time management, organisational, team working and being open minded.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Let’s start with intellectual  - where are they looking for intellectual capital?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u="sng" dirty="0" smtClean="0"/>
              <a:t>Intellectual</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Global</a:t>
            </a:r>
            <a:r>
              <a:rPr lang="en-GB" baseline="0" dirty="0" smtClean="0"/>
              <a:t> business savvy</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Knowledge of different cultures (number 2) </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Problem solving (number 1) </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u="sng" dirty="0" smtClean="0"/>
              <a:t>Social</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Intercultural empathy,</a:t>
            </a:r>
            <a:r>
              <a:rPr lang="en-GB" baseline="0" dirty="0" smtClean="0"/>
              <a:t> </a:t>
            </a:r>
            <a:r>
              <a:rPr lang="en-GB" b="1" baseline="0" dirty="0" smtClean="0"/>
              <a:t>interpersonal </a:t>
            </a:r>
            <a:r>
              <a:rPr lang="en-GB" baseline="0" dirty="0" smtClean="0"/>
              <a:t>impact, </a:t>
            </a:r>
            <a:r>
              <a:rPr lang="en-GB" b="1" baseline="0" dirty="0" smtClean="0"/>
              <a:t>diplomacy (3)</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Communication skills (4) </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u="sng" dirty="0" smtClean="0"/>
              <a:t>Psychological</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Desire</a:t>
            </a:r>
            <a:r>
              <a:rPr lang="en-GB" b="1" baseline="0" dirty="0" smtClean="0"/>
              <a:t> for diverse experience (5 – last one) </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Quest for adventure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Self assurance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11</a:t>
            </a:fld>
            <a:endParaRPr lang="en-GB"/>
          </a:p>
        </p:txBody>
      </p:sp>
    </p:spTree>
    <p:extLst>
      <p:ext uri="{BB962C8B-B14F-4D97-AF65-F5344CB8AC3E}">
        <p14:creationId xmlns:p14="http://schemas.microsoft.com/office/powerpoint/2010/main" val="187683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tricky bit</a:t>
            </a:r>
          </a:p>
          <a:p>
            <a:r>
              <a:rPr lang="en-GB" baseline="0" dirty="0" smtClean="0"/>
              <a:t>Worth spending some time thinking about this</a:t>
            </a:r>
          </a:p>
          <a:p>
            <a:endParaRPr lang="en-GB" dirty="0" smtClean="0"/>
          </a:p>
          <a:p>
            <a:r>
              <a:rPr lang="en-GB" dirty="0" smtClean="0"/>
              <a:t>COVER LETTER </a:t>
            </a:r>
          </a:p>
          <a:p>
            <a:r>
              <a:rPr lang="en-GB" dirty="0" smtClean="0"/>
              <a:t>My studies in Japan provided me with a great insight into the cultural differences that influence consumers in different countries and will improve my ability to contribute to international marketing initiatives</a:t>
            </a:r>
          </a:p>
          <a:p>
            <a:endParaRPr lang="en-GB" baseline="0" dirty="0" smtClean="0"/>
          </a:p>
          <a:p>
            <a:r>
              <a:rPr lang="en-GB" dirty="0" smtClean="0"/>
              <a:t>THE INTERVIEW Consider in advance where and how you will refer to your experience abroad. While it is important, you should not use it as your only point of reference. If your interviewer remarks or asks about your international experience, take it as an opportunity to expand. Don’t let the opportunity pass by with a simple, “Yes, it was great!” Prepare specific examples. Did you:  Do a specific project or research applicable to your field of interest while abroad?  Travel independently?  Learn to work with a more diverse group of people to which you had not previously been exposed?  Resolve a conflict based on misunderstandings or cultural differences?  Learn new activities, languages, hobbies, or skills? </a:t>
            </a:r>
          </a:p>
          <a:p>
            <a:r>
              <a:rPr lang="en-GB" dirty="0" smtClean="0"/>
              <a:t>:  Enhanced cultural awareness and sensitivity to customs and cultural difference/nuance  Foreign language proficiency (indicate level on resume)  Nonverbal communication skills  Adaptability  Greater flexibility and receptivity  Tolerance, sensitivity, listening and observing skills  Ability to identify and achieve goals  General improvement in communication skills  Increased confidence, initiative, and independence  Ability to deal with personal stress  Sense of </a:t>
            </a:r>
            <a:r>
              <a:rPr lang="en-GB" dirty="0" err="1" smtClean="0"/>
              <a:t>humor</a:t>
            </a:r>
            <a:r>
              <a:rPr lang="en-GB" dirty="0" smtClean="0"/>
              <a:t>  Awareness of global economic and political issues and realities  Ability to maintain an open mind and be tolerant of others  Clarification of goals and improved self-awareness  General travel skills  Resourcefulness  Diplomacy and tact  Organizational and people skills  Problem solving and crisis management  Patience  Specific professional skills or knowledge base</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12</a:t>
            </a:fld>
            <a:endParaRPr lang="en-GB"/>
          </a:p>
        </p:txBody>
      </p:sp>
    </p:spTree>
    <p:extLst>
      <p:ext uri="{BB962C8B-B14F-4D97-AF65-F5344CB8AC3E}">
        <p14:creationId xmlns:p14="http://schemas.microsoft.com/office/powerpoint/2010/main" val="1876839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STAR approach – Situation, Task, Action, and Result can be used to answer situational questions on an application form or in a job interview e.g. “Describe a time when you….” or “Give an example of….” It’s a bit like a mini essay. The Situation and the Task are usually combined and form the introduction. The Action you took, should form the main body of your answer, and the Result should be your conclusion – try to be as specific as possible </a:t>
            </a:r>
            <a:r>
              <a:rPr lang="en-GB" dirty="0" err="1" smtClean="0"/>
              <a:t>e.g</a:t>
            </a:r>
            <a:r>
              <a:rPr lang="en-GB" dirty="0" smtClean="0"/>
              <a:t> “we raised £400 for charity”. If you failed to achieve your objective say what you learned and what you would do differently next time. </a:t>
            </a: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13</a:t>
            </a:fld>
            <a:endParaRPr lang="en-GB"/>
          </a:p>
        </p:txBody>
      </p:sp>
    </p:spTree>
    <p:extLst>
      <p:ext uri="{BB962C8B-B14F-4D97-AF65-F5344CB8AC3E}">
        <p14:creationId xmlns:p14="http://schemas.microsoft.com/office/powerpoint/2010/main" val="2557769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14</a:t>
            </a:fld>
            <a:endParaRPr lang="en-GB"/>
          </a:p>
        </p:txBody>
      </p:sp>
    </p:spTree>
    <p:extLst>
      <p:ext uri="{BB962C8B-B14F-4D97-AF65-F5344CB8AC3E}">
        <p14:creationId xmlns:p14="http://schemas.microsoft.com/office/powerpoint/2010/main" val="1876839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15</a:t>
            </a:fld>
            <a:endParaRPr lang="en-GB"/>
          </a:p>
        </p:txBody>
      </p:sp>
    </p:spTree>
    <p:extLst>
      <p:ext uri="{BB962C8B-B14F-4D97-AF65-F5344CB8AC3E}">
        <p14:creationId xmlns:p14="http://schemas.microsoft.com/office/powerpoint/2010/main" val="187683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50D793-47E7-42D6-9CBD-DAFF60226F95}" type="slidenum">
              <a:rPr lang="en-GB" smtClean="0"/>
              <a:t>2</a:t>
            </a:fld>
            <a:endParaRPr lang="en-GB"/>
          </a:p>
        </p:txBody>
      </p:sp>
    </p:spTree>
    <p:extLst>
      <p:ext uri="{BB962C8B-B14F-4D97-AF65-F5344CB8AC3E}">
        <p14:creationId xmlns:p14="http://schemas.microsoft.com/office/powerpoint/2010/main" val="75178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3</a:t>
            </a:fld>
            <a:endParaRPr lang="en-GB"/>
          </a:p>
        </p:txBody>
      </p:sp>
    </p:spTree>
    <p:extLst>
      <p:ext uri="{BB962C8B-B14F-4D97-AF65-F5344CB8AC3E}">
        <p14:creationId xmlns:p14="http://schemas.microsoft.com/office/powerpoint/2010/main" val="24973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where your year abroad comes in.</a:t>
            </a:r>
          </a:p>
          <a:p>
            <a:r>
              <a:rPr lang="en-GB" dirty="0" smtClean="0"/>
              <a:t>These are</a:t>
            </a:r>
            <a:r>
              <a:rPr lang="en-GB" baseline="0" dirty="0" smtClean="0"/>
              <a:t> the skills you have accumulated just by studying or working in a different country and culture. </a:t>
            </a: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4</a:t>
            </a:fld>
            <a:endParaRPr lang="en-GB"/>
          </a:p>
        </p:txBody>
      </p:sp>
    </p:spTree>
    <p:extLst>
      <p:ext uri="{BB962C8B-B14F-4D97-AF65-F5344CB8AC3E}">
        <p14:creationId xmlns:p14="http://schemas.microsoft.com/office/powerpoint/2010/main" val="1753139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We know this is true because</a:t>
            </a:r>
            <a:r>
              <a:rPr lang="en-GB" altLang="en-US" baseline="0" dirty="0" smtClean="0"/>
              <a:t> the employers tell us. </a:t>
            </a:r>
          </a:p>
          <a:p>
            <a:pPr eaLnBrk="1" hangingPunct="1">
              <a:spcBef>
                <a:spcPct val="0"/>
              </a:spcBef>
            </a:pPr>
            <a:endParaRPr lang="en-GB" altLang="en-US" dirty="0" smtClean="0"/>
          </a:p>
          <a:p>
            <a:pPr eaLnBrk="1" hangingPunct="1">
              <a:spcBef>
                <a:spcPct val="0"/>
              </a:spcBef>
            </a:pPr>
            <a:r>
              <a:rPr lang="en-GB" altLang="en-US" dirty="0" smtClean="0"/>
              <a:t>Adapting to different cultures</a:t>
            </a:r>
          </a:p>
          <a:p>
            <a:pPr eaLnBrk="1" hangingPunct="1">
              <a:spcBef>
                <a:spcPct val="0"/>
              </a:spcBef>
            </a:pPr>
            <a:r>
              <a:rPr lang="en-GB" altLang="en-US" dirty="0" smtClean="0"/>
              <a:t>Go</a:t>
            </a:r>
            <a:r>
              <a:rPr lang="en-GB" altLang="en-US" baseline="0" dirty="0" smtClean="0"/>
              <a:t> getter attitude</a:t>
            </a:r>
          </a:p>
          <a:p>
            <a:pPr eaLnBrk="1" hangingPunct="1">
              <a:spcBef>
                <a:spcPct val="0"/>
              </a:spcBef>
            </a:pPr>
            <a:r>
              <a:rPr lang="en-GB" altLang="en-US" baseline="0" dirty="0" smtClean="0"/>
              <a:t>Ability to integrate quickly</a:t>
            </a:r>
          </a:p>
          <a:p>
            <a:pPr eaLnBrk="1" hangingPunct="1">
              <a:spcBef>
                <a:spcPct val="0"/>
              </a:spcBef>
            </a:pPr>
            <a:r>
              <a:rPr lang="en-GB" altLang="en-US" baseline="0" dirty="0" smtClean="0"/>
              <a:t>Sensitivity and understanding of different cultures</a:t>
            </a:r>
          </a:p>
          <a:p>
            <a:pPr eaLnBrk="1" hangingPunct="1">
              <a:spcBef>
                <a:spcPct val="0"/>
              </a:spcBef>
            </a:pPr>
            <a:r>
              <a:rPr lang="en-GB" altLang="en-US" baseline="0" dirty="0" smtClean="0"/>
              <a:t>Self confidence </a:t>
            </a:r>
          </a:p>
          <a:p>
            <a:pPr eaLnBrk="1" hangingPunct="1">
              <a:spcBef>
                <a:spcPct val="0"/>
              </a:spcBef>
            </a:pPr>
            <a:r>
              <a:rPr lang="en-GB" altLang="en-US" baseline="0" dirty="0" smtClean="0"/>
              <a:t>Stand on their own two feet. </a:t>
            </a:r>
            <a:endParaRPr lang="en-GB"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12039FD-0CE9-487C-BF5F-6A0FBC89352E}" type="slidenum">
              <a:rPr lang="en-GB" altLang="en-US" smtClean="0"/>
              <a:pPr eaLnBrk="1" hangingPunct="1"/>
              <a:t>5</a:t>
            </a:fld>
            <a:endParaRPr lang="en-GB" altLang="en-US" smtClean="0"/>
          </a:p>
        </p:txBody>
      </p:sp>
    </p:spTree>
    <p:extLst>
      <p:ext uri="{BB962C8B-B14F-4D97-AF65-F5344CB8AC3E}">
        <p14:creationId xmlns:p14="http://schemas.microsoft.com/office/powerpoint/2010/main" val="405324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Erasmus Impact study can be used as a benchmark for an international experience, work or study. 64% of employers thing that international experience is important – why do you think that is? Because of the ability to understand that other countries may do things differently and to have the confidence to communicate . Also the personal development in terms of being more robust, more adaptable, more flexible </a:t>
            </a: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6</a:t>
            </a:fld>
            <a:endParaRPr lang="en-GB"/>
          </a:p>
        </p:txBody>
      </p:sp>
    </p:spTree>
    <p:extLst>
      <p:ext uri="{BB962C8B-B14F-4D97-AF65-F5344CB8AC3E}">
        <p14:creationId xmlns:p14="http://schemas.microsoft.com/office/powerpoint/2010/main" val="411944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Interesting to note</a:t>
            </a:r>
            <a:r>
              <a:rPr lang="en-GB" baseline="0" dirty="0" smtClean="0"/>
              <a:t> that some students are forward thinking, as are you sitting here today, to recognise that an international experience in any format will enhance your employability and this is the reason they choose to do it. </a:t>
            </a:r>
            <a:endParaRPr lang="en-GB" dirty="0"/>
          </a:p>
        </p:txBody>
      </p:sp>
      <p:sp>
        <p:nvSpPr>
          <p:cNvPr id="4" name="Slide Number Placeholder 3"/>
          <p:cNvSpPr>
            <a:spLocks noGrp="1"/>
          </p:cNvSpPr>
          <p:nvPr>
            <p:ph type="sldNum" sz="quarter" idx="10"/>
          </p:nvPr>
        </p:nvSpPr>
        <p:spPr/>
        <p:txBody>
          <a:bodyPr/>
          <a:lstStyle/>
          <a:p>
            <a:fld id="{FE50D793-47E7-42D6-9CBD-DAFF60226F95}" type="slidenum">
              <a:rPr lang="en-GB" smtClean="0"/>
              <a:t>7</a:t>
            </a:fld>
            <a:endParaRPr lang="en-GB"/>
          </a:p>
        </p:txBody>
      </p:sp>
    </p:spTree>
    <p:extLst>
      <p:ext uri="{BB962C8B-B14F-4D97-AF65-F5344CB8AC3E}">
        <p14:creationId xmlns:p14="http://schemas.microsoft.com/office/powerpoint/2010/main" val="328796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S global </a:t>
            </a:r>
            <a:r>
              <a:rPr lang="en-GB" baseline="0" dirty="0" err="1" smtClean="0"/>
              <a:t>mindset</a:t>
            </a:r>
            <a:r>
              <a:rPr lang="en-GB" baseline="0" dirty="0" smtClean="0"/>
              <a:t> consists of three processes – intellectual capital, social capital and psychological capital.</a:t>
            </a:r>
          </a:p>
          <a:p>
            <a:endParaRPr lang="en-GB" baseline="0" dirty="0" smtClean="0"/>
          </a:p>
        </p:txBody>
      </p:sp>
      <p:sp>
        <p:nvSpPr>
          <p:cNvPr id="4" name="Slide Number Placeholder 3"/>
          <p:cNvSpPr>
            <a:spLocks noGrp="1"/>
          </p:cNvSpPr>
          <p:nvPr>
            <p:ph type="sldNum" sz="quarter" idx="10"/>
          </p:nvPr>
        </p:nvSpPr>
        <p:spPr/>
        <p:txBody>
          <a:bodyPr/>
          <a:lstStyle/>
          <a:p>
            <a:fld id="{FE50D793-47E7-42D6-9CBD-DAFF60226F95}" type="slidenum">
              <a:rPr lang="en-GB" smtClean="0"/>
              <a:t>8</a:t>
            </a:fld>
            <a:endParaRPr lang="en-GB"/>
          </a:p>
        </p:txBody>
      </p:sp>
    </p:spTree>
    <p:extLst>
      <p:ext uri="{BB962C8B-B14F-4D97-AF65-F5344CB8AC3E}">
        <p14:creationId xmlns:p14="http://schemas.microsoft.com/office/powerpoint/2010/main" val="143262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Breaking this down</a:t>
            </a:r>
            <a:r>
              <a:rPr lang="en-GB" baseline="0" dirty="0" smtClean="0"/>
              <a:t> for you – What this means. </a:t>
            </a:r>
          </a:p>
          <a:p>
            <a:endParaRPr lang="en-GB" dirty="0" smtClean="0"/>
          </a:p>
          <a:p>
            <a:r>
              <a:rPr lang="en-GB" dirty="0" smtClean="0"/>
              <a:t>Here’s some examples</a:t>
            </a:r>
            <a:r>
              <a:rPr lang="en-GB" baseline="0" dirty="0" smtClean="0"/>
              <a:t> of how you can include this in your daily situation and link it to your academic work and think about how to use this in interview, application situations.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Intellectual:</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Global business</a:t>
            </a:r>
            <a:r>
              <a:rPr lang="en-GB" b="1" baseline="0" dirty="0" smtClean="0"/>
              <a:t> savvy - </a:t>
            </a:r>
            <a:r>
              <a:rPr lang="en-GB" dirty="0" smtClean="0"/>
              <a:t>Commercia</a:t>
            </a:r>
            <a:r>
              <a:rPr lang="en-GB" baseline="0" dirty="0" smtClean="0"/>
              <a:t>l awareness, where is the company situated amongst it’s peers and what’s it offering, understanding different markets and ways of working; </a:t>
            </a:r>
            <a:r>
              <a:rPr lang="en-GB" dirty="0" smtClean="0"/>
              <a:t>Demonstrating understanding of business environment - </a:t>
            </a:r>
            <a:r>
              <a:rPr lang="en-GB" baseline="0" dirty="0" smtClean="0"/>
              <a:t>Your placement, even if studying now means you can understand how businesses work in that country,  this gives you something to talk about in interview and can be valuable to employers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Problem Solving ; </a:t>
            </a:r>
            <a:r>
              <a:rPr lang="en-GB" dirty="0" smtClean="0"/>
              <a:t>Resolving issues in a different cultural environment and how you adapted yourself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Social capital</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Intercultural</a:t>
            </a:r>
            <a:r>
              <a:rPr lang="en-GB" b="1" baseline="0" dirty="0" smtClean="0"/>
              <a:t> empathy </a:t>
            </a:r>
            <a:r>
              <a:rPr lang="en-GB" dirty="0" smtClean="0"/>
              <a:t>Reflecting on situation and trying another way to resolve it.</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Psychological</a:t>
            </a:r>
            <a:r>
              <a:rPr lang="en-GB" baseline="0" dirty="0" smtClean="0"/>
              <a:t> capital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Self assurance</a:t>
            </a:r>
            <a:r>
              <a:rPr lang="en-GB" b="1" baseline="0" dirty="0" smtClean="0"/>
              <a:t> and resilience </a:t>
            </a:r>
            <a:r>
              <a:rPr lang="en-GB" baseline="0" dirty="0" smtClean="0"/>
              <a:t>- </a:t>
            </a:r>
            <a:r>
              <a:rPr lang="en-GB" dirty="0" smtClean="0"/>
              <a:t>Confidence to try new things</a:t>
            </a:r>
          </a:p>
          <a:p>
            <a:endParaRPr lang="en-GB" baseline="0" dirty="0" smtClean="0"/>
          </a:p>
          <a:p>
            <a:r>
              <a:rPr lang="en-GB" baseline="0" dirty="0" smtClean="0"/>
              <a:t>. </a:t>
            </a:r>
          </a:p>
          <a:p>
            <a:endParaRPr lang="en-GB" dirty="0" smtClean="0"/>
          </a:p>
          <a:p>
            <a:r>
              <a:rPr lang="en-GB" dirty="0" smtClean="0"/>
              <a:t>Intellectual capital</a:t>
            </a:r>
          </a:p>
          <a:p>
            <a:r>
              <a:rPr lang="en-GB" dirty="0" smtClean="0"/>
              <a:t>Global</a:t>
            </a:r>
            <a:r>
              <a:rPr lang="en-GB" baseline="0" dirty="0" smtClean="0"/>
              <a:t> business savvy</a:t>
            </a:r>
          </a:p>
          <a:p>
            <a:r>
              <a:rPr lang="en-GB" baseline="0" dirty="0" smtClean="0"/>
              <a:t>Different cultures</a:t>
            </a:r>
          </a:p>
          <a:p>
            <a:r>
              <a:rPr lang="en-GB" baseline="0" dirty="0" smtClean="0"/>
              <a:t>Problem solving situations and examples</a:t>
            </a:r>
          </a:p>
          <a:p>
            <a:endParaRPr lang="en-GB" baseline="0" dirty="0" smtClean="0"/>
          </a:p>
          <a:p>
            <a:r>
              <a:rPr lang="en-GB" baseline="0" dirty="0" smtClean="0"/>
              <a:t>Social capital</a:t>
            </a:r>
          </a:p>
          <a:p>
            <a:r>
              <a:rPr lang="en-GB" baseline="0" dirty="0" smtClean="0"/>
              <a:t>Intercultural empathy</a:t>
            </a:r>
          </a:p>
          <a:p>
            <a:r>
              <a:rPr lang="en-GB" baseline="0" dirty="0" smtClean="0"/>
              <a:t>Intercultural impact</a:t>
            </a:r>
          </a:p>
          <a:p>
            <a:r>
              <a:rPr lang="en-GB" baseline="0" dirty="0" smtClean="0"/>
              <a:t>Diplomacy</a:t>
            </a:r>
          </a:p>
          <a:p>
            <a:endParaRPr lang="en-GB" baseline="0" dirty="0" smtClean="0"/>
          </a:p>
          <a:p>
            <a:r>
              <a:rPr lang="en-GB" baseline="0" dirty="0" smtClean="0"/>
              <a:t>Psychological capital</a:t>
            </a:r>
          </a:p>
          <a:p>
            <a:r>
              <a:rPr lang="en-GB" baseline="0" dirty="0" smtClean="0"/>
              <a:t>Diverse experience</a:t>
            </a:r>
          </a:p>
          <a:p>
            <a:r>
              <a:rPr lang="en-GB" baseline="0" dirty="0" smtClean="0"/>
              <a:t>Adventurous</a:t>
            </a:r>
          </a:p>
          <a:p>
            <a:r>
              <a:rPr lang="en-GB" baseline="0" dirty="0" smtClean="0"/>
              <a:t>Self assurance </a:t>
            </a:r>
          </a:p>
          <a:p>
            <a:r>
              <a:rPr lang="en-GB" baseline="0" dirty="0" smtClean="0"/>
              <a:t>Resilience </a:t>
            </a:r>
          </a:p>
        </p:txBody>
      </p:sp>
      <p:sp>
        <p:nvSpPr>
          <p:cNvPr id="4" name="Slide Number Placeholder 3"/>
          <p:cNvSpPr>
            <a:spLocks noGrp="1"/>
          </p:cNvSpPr>
          <p:nvPr>
            <p:ph type="sldNum" sz="quarter" idx="10"/>
          </p:nvPr>
        </p:nvSpPr>
        <p:spPr/>
        <p:txBody>
          <a:bodyPr/>
          <a:lstStyle/>
          <a:p>
            <a:fld id="{FE50D793-47E7-42D6-9CBD-DAFF60226F95}" type="slidenum">
              <a:rPr lang="en-GB" smtClean="0"/>
              <a:t>9</a:t>
            </a:fld>
            <a:endParaRPr lang="en-GB"/>
          </a:p>
        </p:txBody>
      </p:sp>
    </p:spTree>
    <p:extLst>
      <p:ext uri="{BB962C8B-B14F-4D97-AF65-F5344CB8AC3E}">
        <p14:creationId xmlns:p14="http://schemas.microsoft.com/office/powerpoint/2010/main" val="1432628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131486-6A4E-4BD0-B303-8D6D7E3B90AE}"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330941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31486-6A4E-4BD0-B303-8D6D7E3B90AE}"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270264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31486-6A4E-4BD0-B303-8D6D7E3B90AE}"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107319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31486-6A4E-4BD0-B303-8D6D7E3B90AE}"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239015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31486-6A4E-4BD0-B303-8D6D7E3B90AE}"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162411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131486-6A4E-4BD0-B303-8D6D7E3B90AE}"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184378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131486-6A4E-4BD0-B303-8D6D7E3B90AE}" type="datetimeFigureOut">
              <a:rPr lang="en-GB" smtClean="0"/>
              <a:t>13/06/2017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273900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131486-6A4E-4BD0-B303-8D6D7E3B90AE}" type="datetimeFigureOut">
              <a:rPr lang="en-GB" smtClean="0"/>
              <a:t>13/06/2017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209988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31486-6A4E-4BD0-B303-8D6D7E3B90AE}" type="datetimeFigureOut">
              <a:rPr lang="en-GB" smtClean="0"/>
              <a:t>13/06/2017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133030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31486-6A4E-4BD0-B303-8D6D7E3B90AE}"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246753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31486-6A4E-4BD0-B303-8D6D7E3B90AE}"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6F77E-07B8-4BCC-B50B-D9FADE6CBE9D}" type="slidenum">
              <a:rPr lang="en-GB" smtClean="0"/>
              <a:t>‹#›</a:t>
            </a:fld>
            <a:endParaRPr lang="en-GB"/>
          </a:p>
        </p:txBody>
      </p:sp>
    </p:spTree>
    <p:extLst>
      <p:ext uri="{BB962C8B-B14F-4D97-AF65-F5344CB8AC3E}">
        <p14:creationId xmlns:p14="http://schemas.microsoft.com/office/powerpoint/2010/main" val="18206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31486-6A4E-4BD0-B303-8D6D7E3B90AE}" type="datetimeFigureOut">
              <a:rPr lang="en-GB" smtClean="0"/>
              <a:t>13/06/2017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6F77E-07B8-4BCC-B50B-D9FADE6CBE9D}" type="slidenum">
              <a:rPr lang="en-GB" smtClean="0"/>
              <a:t>‹#›</a:t>
            </a:fld>
            <a:endParaRPr lang="en-GB"/>
          </a:p>
        </p:txBody>
      </p:sp>
    </p:spTree>
    <p:extLst>
      <p:ext uri="{BB962C8B-B14F-4D97-AF65-F5344CB8AC3E}">
        <p14:creationId xmlns:p14="http://schemas.microsoft.com/office/powerpoint/2010/main" val="150518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youtube.com/watch?v=1xLIyVwR17E" TargetMode="Externa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2015ASC001 Global Employability PP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558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Your experience </a:t>
            </a:r>
            <a:endParaRPr lang="en-GB" dirty="0"/>
          </a:p>
        </p:txBody>
      </p:sp>
      <p:sp>
        <p:nvSpPr>
          <p:cNvPr id="3" name="Content Placeholder 2"/>
          <p:cNvSpPr>
            <a:spLocks noGrp="1"/>
          </p:cNvSpPr>
          <p:nvPr>
            <p:ph sz="half" idx="1"/>
          </p:nvPr>
        </p:nvSpPr>
        <p:spPr>
          <a:xfrm>
            <a:off x="457200" y="1600200"/>
            <a:ext cx="8219256" cy="4525963"/>
          </a:xfrm>
        </p:spPr>
        <p:txBody>
          <a:bodyPr/>
          <a:lstStyle/>
          <a:p>
            <a:r>
              <a:rPr lang="en-GB" dirty="0" smtClean="0"/>
              <a:t>How did you develop a global </a:t>
            </a:r>
            <a:r>
              <a:rPr lang="en-GB" dirty="0" err="1" smtClean="0"/>
              <a:t>mindset</a:t>
            </a:r>
            <a:r>
              <a:rPr lang="en-GB" dirty="0" smtClean="0"/>
              <a:t> on your placement?</a:t>
            </a:r>
          </a:p>
          <a:p>
            <a:r>
              <a:rPr lang="en-GB" dirty="0" smtClean="0"/>
              <a:t>Pick one item from each ISP category and write down how or where you used it. </a:t>
            </a:r>
          </a:p>
          <a:p>
            <a:r>
              <a:rPr lang="en-GB" dirty="0" err="1" smtClean="0"/>
              <a:t>Eg</a:t>
            </a:r>
            <a:r>
              <a:rPr lang="en-GB" dirty="0" smtClean="0"/>
              <a:t>: Intellectual capital – knowledge of different cultures</a:t>
            </a:r>
          </a:p>
          <a:p>
            <a:r>
              <a:rPr lang="en-GB" dirty="0" smtClean="0"/>
              <a:t>Social capital – intercultural empathy</a:t>
            </a:r>
          </a:p>
          <a:p>
            <a:r>
              <a:rPr lang="en-GB" dirty="0" smtClean="0"/>
              <a:t>Psychological capital – quest for adventure </a:t>
            </a:r>
            <a:endParaRPr lang="en-GB" dirty="0"/>
          </a:p>
        </p:txBody>
      </p:sp>
    </p:spTree>
    <p:extLst>
      <p:ext uri="{BB962C8B-B14F-4D97-AF65-F5344CB8AC3E}">
        <p14:creationId xmlns:p14="http://schemas.microsoft.com/office/powerpoint/2010/main" val="346843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0"/>
          <p:cNvSpPr>
            <a:spLocks noGrp="1"/>
          </p:cNvSpPr>
          <p:nvPr>
            <p:ph type="title"/>
          </p:nvPr>
        </p:nvSpPr>
        <p:spPr/>
        <p:txBody>
          <a:bodyPr/>
          <a:lstStyle/>
          <a:p>
            <a:pPr lvl="0"/>
            <a:r>
              <a:rPr lang="en-GB" dirty="0"/>
              <a:t>Graduate Project Coordinator </a:t>
            </a:r>
          </a:p>
        </p:txBody>
      </p:sp>
      <p:sp>
        <p:nvSpPr>
          <p:cNvPr id="7" name="Content Placeholder 2"/>
          <p:cNvSpPr>
            <a:spLocks noGrp="1"/>
          </p:cNvSpPr>
          <p:nvPr>
            <p:ph sz="half" idx="1"/>
          </p:nvPr>
        </p:nvSpPr>
        <p:spPr>
          <a:xfrm>
            <a:off x="515090" y="1166018"/>
            <a:ext cx="4038600" cy="4525963"/>
          </a:xfrm>
        </p:spPr>
        <p:txBody>
          <a:bodyPr>
            <a:normAutofit fontScale="47500" lnSpcReduction="20000"/>
          </a:bodyPr>
          <a:lstStyle/>
          <a:p>
            <a:pPr lvl="0"/>
            <a:endParaRPr lang="en-GB" sz="1600" dirty="0"/>
          </a:p>
          <a:p>
            <a:pPr marL="0" indent="0">
              <a:buNone/>
            </a:pPr>
            <a:r>
              <a:rPr lang="en-GB" sz="2900" dirty="0"/>
              <a:t>Position responsibilities:</a:t>
            </a:r>
            <a:br>
              <a:rPr lang="en-GB" sz="2900" dirty="0"/>
            </a:br>
            <a:endParaRPr lang="en-GB" sz="2900" dirty="0"/>
          </a:p>
          <a:p>
            <a:r>
              <a:rPr lang="en-GB" sz="2900" dirty="0"/>
              <a:t>Be responsible for the entire life-cycle of all projects assigned to the individual</a:t>
            </a:r>
          </a:p>
          <a:p>
            <a:r>
              <a:rPr lang="en-GB" sz="2900" dirty="0"/>
              <a:t>Juggle multiple projects and priorities simultaneously in a fast-paced environment</a:t>
            </a:r>
          </a:p>
          <a:p>
            <a:r>
              <a:rPr lang="en-GB" sz="2900" dirty="0"/>
              <a:t>Understand and abide by individual project instructions</a:t>
            </a:r>
          </a:p>
          <a:p>
            <a:r>
              <a:rPr lang="en-GB" sz="2900" dirty="0"/>
              <a:t>Liaise with sales staff to clarify project parameters</a:t>
            </a:r>
          </a:p>
          <a:p>
            <a:r>
              <a:rPr lang="en-GB" sz="2900" b="1" dirty="0"/>
              <a:t>Establish and maintain excellent relationships with contract translators and </a:t>
            </a:r>
            <a:r>
              <a:rPr lang="en-GB" sz="2900" b="1" dirty="0" err="1"/>
              <a:t>proofreaders</a:t>
            </a:r>
            <a:r>
              <a:rPr lang="en-GB" sz="2900" b="1" dirty="0"/>
              <a:t> globally</a:t>
            </a:r>
          </a:p>
          <a:p>
            <a:r>
              <a:rPr lang="en-GB" sz="2900" dirty="0"/>
              <a:t>Negotiate with vendors</a:t>
            </a:r>
          </a:p>
          <a:p>
            <a:r>
              <a:rPr lang="en-GB" sz="2900" dirty="0"/>
              <a:t>Coordinate with quality personnel to ensure that the translation perfectly complies with instructions and is linguistically perfect</a:t>
            </a:r>
          </a:p>
          <a:p>
            <a:r>
              <a:rPr lang="en-GB" sz="2900" dirty="0"/>
              <a:t>Communicate any issues/problems/caveats or additional</a:t>
            </a:r>
          </a:p>
          <a:p>
            <a:r>
              <a:rPr lang="en-GB" sz="2900" dirty="0"/>
              <a:t>Distribute information to sales staff as soon as that information is available</a:t>
            </a:r>
          </a:p>
          <a:p>
            <a:pPr lvl="0"/>
            <a:endParaRPr lang="en-GB" sz="2200" dirty="0"/>
          </a:p>
          <a:p>
            <a:endParaRPr lang="en-GB" sz="1600" dirty="0" smtClean="0"/>
          </a:p>
          <a:p>
            <a:endParaRPr lang="en-GB" sz="1600" dirty="0"/>
          </a:p>
        </p:txBody>
      </p:sp>
      <p:sp>
        <p:nvSpPr>
          <p:cNvPr id="10" name="Content Placeholder 9"/>
          <p:cNvSpPr>
            <a:spLocks noGrp="1"/>
          </p:cNvSpPr>
          <p:nvPr>
            <p:ph sz="half" idx="2"/>
          </p:nvPr>
        </p:nvSpPr>
        <p:spPr>
          <a:xfrm>
            <a:off x="4648200" y="1268760"/>
            <a:ext cx="4038600" cy="4857403"/>
          </a:xfrm>
        </p:spPr>
        <p:txBody>
          <a:bodyPr>
            <a:normAutofit fontScale="47500" lnSpcReduction="20000"/>
          </a:bodyPr>
          <a:lstStyle/>
          <a:p>
            <a:pPr marL="0" indent="0">
              <a:buNone/>
            </a:pPr>
            <a:r>
              <a:rPr lang="en-GB" sz="3400" dirty="0"/>
              <a:t>Essential skills and experience required</a:t>
            </a:r>
            <a:r>
              <a:rPr lang="en-GB" sz="3400" dirty="0" smtClean="0"/>
              <a:t>:</a:t>
            </a:r>
          </a:p>
          <a:p>
            <a:r>
              <a:rPr lang="en-GB" sz="3400" dirty="0"/>
              <a:t/>
            </a:r>
            <a:br>
              <a:rPr lang="en-GB" sz="3400" dirty="0"/>
            </a:br>
            <a:r>
              <a:rPr lang="en-GB" sz="3400" dirty="0"/>
              <a:t>Excellent written and verbal English communication skills</a:t>
            </a:r>
          </a:p>
          <a:p>
            <a:r>
              <a:rPr lang="en-GB" sz="3400" dirty="0"/>
              <a:t>Minimum Bachelor’s degree or equivalent</a:t>
            </a:r>
          </a:p>
          <a:p>
            <a:r>
              <a:rPr lang="en-GB" sz="3400" dirty="0"/>
              <a:t>Excellent problem solving and analytical skills</a:t>
            </a:r>
          </a:p>
          <a:p>
            <a:r>
              <a:rPr lang="en-GB" sz="3400" dirty="0"/>
              <a:t>Customer service and/or project management experience</a:t>
            </a:r>
          </a:p>
          <a:p>
            <a:r>
              <a:rPr lang="en-GB" sz="3400" dirty="0"/>
              <a:t>Strong interpersonal skills</a:t>
            </a:r>
          </a:p>
          <a:p>
            <a:r>
              <a:rPr lang="en-GB" sz="3400" dirty="0"/>
              <a:t>Effective time management</a:t>
            </a:r>
          </a:p>
          <a:p>
            <a:r>
              <a:rPr lang="en-GB" sz="3400" dirty="0"/>
              <a:t>Strong organizational skills, attention to detail, and the ability to multi-task</a:t>
            </a:r>
          </a:p>
          <a:p>
            <a:r>
              <a:rPr lang="en-GB" sz="3400" dirty="0"/>
              <a:t>Working knowledge of MS Office</a:t>
            </a:r>
          </a:p>
          <a:p>
            <a:r>
              <a:rPr lang="en-GB" sz="3400" dirty="0"/>
              <a:t>Ability to prioritize and schedule tasks and work in a team environment.</a:t>
            </a:r>
          </a:p>
          <a:p>
            <a:r>
              <a:rPr lang="en-GB" sz="3400" dirty="0"/>
              <a:t>Must be willing to learn new things, be open to challenges and thrive on success</a:t>
            </a:r>
          </a:p>
          <a:p>
            <a:endParaRPr lang="en-GB" sz="1600" dirty="0"/>
          </a:p>
        </p:txBody>
      </p:sp>
    </p:spTree>
    <p:extLst>
      <p:ext uri="{BB962C8B-B14F-4D97-AF65-F5344CB8AC3E}">
        <p14:creationId xmlns:p14="http://schemas.microsoft.com/office/powerpoint/2010/main" val="261224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0">
                                            <p:txEl>
                                              <p:pRg st="3" end="3"/>
                                            </p:txEl>
                                          </p:spTgt>
                                        </p:tgtEl>
                                        <p:attrNameLst>
                                          <p:attrName>style.color</p:attrName>
                                        </p:attrNameLst>
                                      </p:cBhvr>
                                      <p:to>
                                        <p:clrVal>
                                          <a:schemeClr val="accent2"/>
                                        </p:clrVal>
                                      </p:to>
                                    </p:set>
                                    <p:set>
                                      <p:cBhvr>
                                        <p:cTn id="7" dur="500" fill="hold"/>
                                        <p:tgtEl>
                                          <p:spTgt spid="10">
                                            <p:txEl>
                                              <p:pRg st="3" end="3"/>
                                            </p:txEl>
                                          </p:spTgt>
                                        </p:tgtEl>
                                        <p:attrNameLst>
                                          <p:attrName>fillcolor</p:attrName>
                                        </p:attrNameLst>
                                      </p:cBhvr>
                                      <p:to>
                                        <p:clrVal>
                                          <a:schemeClr val="accent2"/>
                                        </p:clrVal>
                                      </p:to>
                                    </p:set>
                                    <p:set>
                                      <p:cBhvr>
                                        <p:cTn id="8" dur="500" fill="hold"/>
                                        <p:tgtEl>
                                          <p:spTgt spid="10">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10">
                                            <p:txEl>
                                              <p:pRg st="9" end="9"/>
                                            </p:txEl>
                                          </p:spTgt>
                                        </p:tgtEl>
                                        <p:attrNameLst>
                                          <p:attrName>style.color</p:attrName>
                                        </p:attrNameLst>
                                      </p:cBhvr>
                                      <p:to>
                                        <p:clrVal>
                                          <a:schemeClr val="accent2"/>
                                        </p:clrVal>
                                      </p:to>
                                    </p:set>
                                    <p:set>
                                      <p:cBhvr>
                                        <p:cTn id="13" dur="500" fill="hold"/>
                                        <p:tgtEl>
                                          <p:spTgt spid="10">
                                            <p:txEl>
                                              <p:pRg st="9" end="9"/>
                                            </p:txEl>
                                          </p:spTgt>
                                        </p:tgtEl>
                                        <p:attrNameLst>
                                          <p:attrName>fillcolor</p:attrName>
                                        </p:attrNameLst>
                                      </p:cBhvr>
                                      <p:to>
                                        <p:clrVal>
                                          <a:schemeClr val="accent2"/>
                                        </p:clrVal>
                                      </p:to>
                                    </p:set>
                                    <p:set>
                                      <p:cBhvr>
                                        <p:cTn id="14" dur="500" fill="hold"/>
                                        <p:tgtEl>
                                          <p:spTgt spid="10">
                                            <p:txEl>
                                              <p:pRg st="9" end="9"/>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10">
                                            <p:txEl>
                                              <p:pRg st="5" end="5"/>
                                            </p:txEl>
                                          </p:spTgt>
                                        </p:tgtEl>
                                        <p:attrNameLst>
                                          <p:attrName>style.color</p:attrName>
                                        </p:attrNameLst>
                                      </p:cBhvr>
                                      <p:to>
                                        <p:clrVal>
                                          <a:schemeClr val="accent2"/>
                                        </p:clrVal>
                                      </p:to>
                                    </p:set>
                                    <p:set>
                                      <p:cBhvr>
                                        <p:cTn id="19" dur="500" fill="hold"/>
                                        <p:tgtEl>
                                          <p:spTgt spid="10">
                                            <p:txEl>
                                              <p:pRg st="5" end="5"/>
                                            </p:txEl>
                                          </p:spTgt>
                                        </p:tgtEl>
                                        <p:attrNameLst>
                                          <p:attrName>fillcolor</p:attrName>
                                        </p:attrNameLst>
                                      </p:cBhvr>
                                      <p:to>
                                        <p:clrVal>
                                          <a:schemeClr val="accent2"/>
                                        </p:clrVal>
                                      </p:to>
                                    </p:set>
                                    <p:set>
                                      <p:cBhvr>
                                        <p:cTn id="20" dur="500" fill="hold"/>
                                        <p:tgtEl>
                                          <p:spTgt spid="10">
                                            <p:txEl>
                                              <p:pRg st="5" end="5"/>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10">
                                            <p:txEl>
                                              <p:pRg st="1" end="1"/>
                                            </p:txEl>
                                          </p:spTgt>
                                        </p:tgtEl>
                                        <p:attrNameLst>
                                          <p:attrName>style.color</p:attrName>
                                        </p:attrNameLst>
                                      </p:cBhvr>
                                      <p:to>
                                        <p:clrVal>
                                          <a:schemeClr val="accent2"/>
                                        </p:clrVal>
                                      </p:to>
                                    </p:set>
                                    <p:set>
                                      <p:cBhvr>
                                        <p:cTn id="25" dur="500" fill="hold"/>
                                        <p:tgtEl>
                                          <p:spTgt spid="10">
                                            <p:txEl>
                                              <p:pRg st="1" end="1"/>
                                            </p:txEl>
                                          </p:spTgt>
                                        </p:tgtEl>
                                        <p:attrNameLst>
                                          <p:attrName>fillcolor</p:attrName>
                                        </p:attrNameLst>
                                      </p:cBhvr>
                                      <p:to>
                                        <p:clrVal>
                                          <a:schemeClr val="accent2"/>
                                        </p:clrVal>
                                      </p:to>
                                    </p:set>
                                    <p:set>
                                      <p:cBhvr>
                                        <p:cTn id="26" dur="500" fill="hold"/>
                                        <p:tgtEl>
                                          <p:spTgt spid="10">
                                            <p:txEl>
                                              <p:pRg st="1" end="1"/>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6" presetClass="emph" presetSubtype="0" fill="hold" nodeType="clickEffect">
                                  <p:stCondLst>
                                    <p:cond delay="0"/>
                                  </p:stCondLst>
                                  <p:iterate type="lt">
                                    <p:tmPct val="4000"/>
                                  </p:iterate>
                                  <p:childTnLst>
                                    <p:set>
                                      <p:cBhvr override="childStyle">
                                        <p:cTn id="30" dur="500" fill="hold"/>
                                        <p:tgtEl>
                                          <p:spTgt spid="10">
                                            <p:txEl>
                                              <p:pRg st="10" end="10"/>
                                            </p:txEl>
                                          </p:spTgt>
                                        </p:tgtEl>
                                        <p:attrNameLst>
                                          <p:attrName>style.color</p:attrName>
                                        </p:attrNameLst>
                                      </p:cBhvr>
                                      <p:to>
                                        <p:clrVal>
                                          <a:schemeClr val="accent2"/>
                                        </p:clrVal>
                                      </p:to>
                                    </p:set>
                                    <p:set>
                                      <p:cBhvr>
                                        <p:cTn id="31" dur="500" fill="hold"/>
                                        <p:tgtEl>
                                          <p:spTgt spid="10">
                                            <p:txEl>
                                              <p:pRg st="10" end="10"/>
                                            </p:txEl>
                                          </p:spTgt>
                                        </p:tgtEl>
                                        <p:attrNameLst>
                                          <p:attrName>fillcolor</p:attrName>
                                        </p:attrNameLst>
                                      </p:cBhvr>
                                      <p:to>
                                        <p:clrVal>
                                          <a:schemeClr val="accent2"/>
                                        </p:clrVal>
                                      </p:to>
                                    </p:set>
                                    <p:set>
                                      <p:cBhvr>
                                        <p:cTn id="32" dur="500" fill="hold"/>
                                        <p:tgtEl>
                                          <p:spTgt spid="10">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0"/>
          <p:cNvSpPr>
            <a:spLocks noGrp="1"/>
          </p:cNvSpPr>
          <p:nvPr>
            <p:ph type="title"/>
          </p:nvPr>
        </p:nvSpPr>
        <p:spPr/>
        <p:txBody>
          <a:bodyPr/>
          <a:lstStyle/>
          <a:p>
            <a:r>
              <a:rPr lang="en-GB" dirty="0" smtClean="0"/>
              <a:t>Articulating your experiences</a:t>
            </a:r>
            <a:endParaRPr lang="en-GB" dirty="0"/>
          </a:p>
        </p:txBody>
      </p:sp>
      <p:sp>
        <p:nvSpPr>
          <p:cNvPr id="15" name="Content Placeholder 14"/>
          <p:cNvSpPr>
            <a:spLocks noGrp="1"/>
          </p:cNvSpPr>
          <p:nvPr>
            <p:ph idx="1"/>
          </p:nvPr>
        </p:nvSpPr>
        <p:spPr/>
        <p:txBody>
          <a:bodyPr>
            <a:normAutofit/>
          </a:bodyPr>
          <a:lstStyle/>
          <a:p>
            <a:endParaRPr lang="en-GB" dirty="0" smtClean="0"/>
          </a:p>
          <a:p>
            <a:endParaRPr lang="en-GB" dirty="0" smtClean="0"/>
          </a:p>
        </p:txBody>
      </p:sp>
      <p:sp>
        <p:nvSpPr>
          <p:cNvPr id="12" name="Text Placeholder 11"/>
          <p:cNvSpPr>
            <a:spLocks noGrp="1"/>
          </p:cNvSpPr>
          <p:nvPr>
            <p:ph type="body" idx="4294967295"/>
          </p:nvPr>
        </p:nvSpPr>
        <p:spPr>
          <a:xfrm>
            <a:off x="395536" y="1340768"/>
            <a:ext cx="8568952" cy="4248472"/>
          </a:xfrm>
        </p:spPr>
        <p:txBody>
          <a:bodyPr>
            <a:normAutofit fontScale="92500" lnSpcReduction="10000"/>
          </a:bodyPr>
          <a:lstStyle/>
          <a:p>
            <a:pPr marL="0" indent="0">
              <a:buNone/>
            </a:pPr>
            <a:r>
              <a:rPr lang="en-GB" dirty="0" smtClean="0"/>
              <a:t>	</a:t>
            </a:r>
          </a:p>
          <a:p>
            <a:r>
              <a:rPr lang="en-GB" dirty="0" smtClean="0"/>
              <a:t>It was great!</a:t>
            </a:r>
          </a:p>
          <a:p>
            <a:r>
              <a:rPr lang="en-GB" dirty="0" smtClean="0"/>
              <a:t>Use reflective tools to consider the skills used. </a:t>
            </a:r>
          </a:p>
          <a:p>
            <a:pPr lvl="1"/>
            <a:r>
              <a:rPr lang="en-GB" dirty="0" smtClean="0"/>
              <a:t>What did you learn?</a:t>
            </a:r>
          </a:p>
          <a:p>
            <a:r>
              <a:rPr lang="en-GB" dirty="0" smtClean="0"/>
              <a:t>Selling it to employers in cover letter</a:t>
            </a:r>
          </a:p>
          <a:p>
            <a:pPr lvl="1"/>
            <a:r>
              <a:rPr lang="en-GB" dirty="0" smtClean="0"/>
              <a:t>Linking it to the job; field, sector or location</a:t>
            </a:r>
          </a:p>
          <a:p>
            <a:r>
              <a:rPr lang="en-GB" dirty="0" smtClean="0"/>
              <a:t>STAR technique in interviews</a:t>
            </a:r>
          </a:p>
          <a:p>
            <a:pPr lvl="1"/>
            <a:r>
              <a:rPr lang="en-GB" dirty="0" smtClean="0"/>
              <a:t>What obstacles did you overcome and what was the result </a:t>
            </a:r>
            <a:endParaRPr lang="en-GB" dirty="0"/>
          </a:p>
        </p:txBody>
      </p:sp>
    </p:spTree>
    <p:extLst>
      <p:ext uri="{BB962C8B-B14F-4D97-AF65-F5344CB8AC3E}">
        <p14:creationId xmlns:p14="http://schemas.microsoft.com/office/powerpoint/2010/main" val="3854440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STAR Technique </a:t>
            </a:r>
            <a:endParaRPr lang="en-GB" dirty="0"/>
          </a:p>
        </p:txBody>
      </p:sp>
      <p:sp>
        <p:nvSpPr>
          <p:cNvPr id="3" name="Content Placeholder 2"/>
          <p:cNvSpPr>
            <a:spLocks noGrp="1"/>
          </p:cNvSpPr>
          <p:nvPr>
            <p:ph sz="half" idx="1"/>
          </p:nvPr>
        </p:nvSpPr>
        <p:spPr>
          <a:xfrm>
            <a:off x="471074" y="1166018"/>
            <a:ext cx="8219256" cy="4525963"/>
          </a:xfrm>
        </p:spPr>
        <p:txBody>
          <a:bodyPr>
            <a:normAutofit fontScale="77500" lnSpcReduction="20000"/>
          </a:bodyPr>
          <a:lstStyle/>
          <a:p>
            <a:pPr marL="514350" indent="-457200"/>
            <a:r>
              <a:rPr lang="en-GB" b="1" dirty="0" smtClean="0">
                <a:solidFill>
                  <a:schemeClr val="accent2">
                    <a:lumMod val="75000"/>
                  </a:schemeClr>
                </a:solidFill>
              </a:rPr>
              <a:t>S</a:t>
            </a:r>
            <a:r>
              <a:rPr lang="en-GB" dirty="0" smtClean="0">
                <a:solidFill>
                  <a:schemeClr val="accent2">
                    <a:lumMod val="75000"/>
                  </a:schemeClr>
                </a:solidFill>
              </a:rPr>
              <a:t>ituation </a:t>
            </a:r>
            <a:r>
              <a:rPr lang="en-GB" dirty="0">
                <a:solidFill>
                  <a:schemeClr val="accent2">
                    <a:lumMod val="75000"/>
                  </a:schemeClr>
                </a:solidFill>
              </a:rPr>
              <a:t>How, when, where, with whom? </a:t>
            </a:r>
            <a:endParaRPr lang="en-GB" dirty="0" smtClean="0">
              <a:solidFill>
                <a:schemeClr val="accent2">
                  <a:lumMod val="75000"/>
                </a:schemeClr>
              </a:solidFill>
            </a:endParaRPr>
          </a:p>
          <a:p>
            <a:pPr marL="914400" lvl="1" indent="-457200"/>
            <a:r>
              <a:rPr lang="en-GB" dirty="0" smtClean="0"/>
              <a:t>“Whilst on my year abroad in Spain….” </a:t>
            </a:r>
          </a:p>
          <a:p>
            <a:pPr marL="514350" indent="-457200"/>
            <a:r>
              <a:rPr lang="en-GB" b="1" dirty="0" smtClean="0">
                <a:solidFill>
                  <a:schemeClr val="accent2">
                    <a:lumMod val="75000"/>
                  </a:schemeClr>
                </a:solidFill>
              </a:rPr>
              <a:t>T</a:t>
            </a:r>
            <a:r>
              <a:rPr lang="en-GB" dirty="0" smtClean="0">
                <a:solidFill>
                  <a:schemeClr val="accent2">
                    <a:lumMod val="75000"/>
                  </a:schemeClr>
                </a:solidFill>
              </a:rPr>
              <a:t>ask </a:t>
            </a:r>
            <a:r>
              <a:rPr lang="en-GB" dirty="0">
                <a:solidFill>
                  <a:schemeClr val="accent2">
                    <a:lumMod val="75000"/>
                  </a:schemeClr>
                </a:solidFill>
              </a:rPr>
              <a:t>Describe the situation or the task you were faced with </a:t>
            </a:r>
            <a:endParaRPr lang="en-GB" dirty="0" smtClean="0">
              <a:solidFill>
                <a:schemeClr val="accent2">
                  <a:lumMod val="75000"/>
                </a:schemeClr>
              </a:solidFill>
            </a:endParaRPr>
          </a:p>
          <a:p>
            <a:pPr marL="914400" lvl="1" indent="-457200"/>
            <a:r>
              <a:rPr lang="en-GB" dirty="0" smtClean="0"/>
              <a:t>“</a:t>
            </a:r>
            <a:r>
              <a:rPr lang="en-GB" dirty="0"/>
              <a:t>I was given the task </a:t>
            </a:r>
            <a:r>
              <a:rPr lang="en-GB" dirty="0" smtClean="0"/>
              <a:t>of arranging virtual project team meetings with people in different countries….” </a:t>
            </a:r>
          </a:p>
          <a:p>
            <a:pPr marL="514350" indent="-457200"/>
            <a:r>
              <a:rPr lang="en-GB" b="1" dirty="0" smtClean="0">
                <a:solidFill>
                  <a:schemeClr val="accent2">
                    <a:lumMod val="75000"/>
                  </a:schemeClr>
                </a:solidFill>
              </a:rPr>
              <a:t>A</a:t>
            </a:r>
            <a:r>
              <a:rPr lang="en-GB" dirty="0" smtClean="0">
                <a:solidFill>
                  <a:schemeClr val="accent2">
                    <a:lumMod val="75000"/>
                  </a:schemeClr>
                </a:solidFill>
              </a:rPr>
              <a:t>ction </a:t>
            </a:r>
            <a:r>
              <a:rPr lang="en-GB" dirty="0">
                <a:solidFill>
                  <a:schemeClr val="accent2">
                    <a:lumMod val="75000"/>
                  </a:schemeClr>
                </a:solidFill>
              </a:rPr>
              <a:t>What action did YOU take? </a:t>
            </a:r>
            <a:endParaRPr lang="en-GB" dirty="0" smtClean="0">
              <a:solidFill>
                <a:schemeClr val="accent2">
                  <a:lumMod val="75000"/>
                </a:schemeClr>
              </a:solidFill>
            </a:endParaRPr>
          </a:p>
          <a:p>
            <a:pPr marL="914400" lvl="1" indent="-457200"/>
            <a:r>
              <a:rPr lang="en-GB" dirty="0" smtClean="0"/>
              <a:t>“</a:t>
            </a:r>
            <a:r>
              <a:rPr lang="en-GB" dirty="0"/>
              <a:t>I </a:t>
            </a:r>
            <a:r>
              <a:rPr lang="en-GB" dirty="0" smtClean="0"/>
              <a:t>recognised that German team members had a different approach to work than the Spanish who often liked to break in the afternoon for siesta. Using my intercultural communication skills I worked with both teams so that the Germans could work on their tasks in the morning and hand over to the Spanish to complete after siesta.”</a:t>
            </a:r>
          </a:p>
          <a:p>
            <a:pPr marL="514350" indent="-457200"/>
            <a:r>
              <a:rPr lang="en-GB" b="1" dirty="0" smtClean="0">
                <a:solidFill>
                  <a:schemeClr val="accent2">
                    <a:lumMod val="75000"/>
                  </a:schemeClr>
                </a:solidFill>
              </a:rPr>
              <a:t>R</a:t>
            </a:r>
            <a:r>
              <a:rPr lang="en-GB" dirty="0" smtClean="0">
                <a:solidFill>
                  <a:schemeClr val="accent2">
                    <a:lumMod val="75000"/>
                  </a:schemeClr>
                </a:solidFill>
              </a:rPr>
              <a:t>esult </a:t>
            </a:r>
            <a:r>
              <a:rPr lang="en-GB" dirty="0">
                <a:solidFill>
                  <a:schemeClr val="accent2">
                    <a:lumMod val="75000"/>
                  </a:schemeClr>
                </a:solidFill>
              </a:rPr>
              <a:t>What results did you achieve/conclusions did you reach/what did you learn from the experience? </a:t>
            </a:r>
            <a:endParaRPr lang="en-GB" dirty="0" smtClean="0">
              <a:solidFill>
                <a:schemeClr val="accent2">
                  <a:lumMod val="75000"/>
                </a:schemeClr>
              </a:solidFill>
            </a:endParaRPr>
          </a:p>
          <a:p>
            <a:pPr marL="914400" lvl="1" indent="-457200"/>
            <a:r>
              <a:rPr lang="en-GB" dirty="0" smtClean="0"/>
              <a:t>”As a result the project was completed on time as all parties had a clear understanding of their requirements. This was the first time such a project had met its deadline”.  </a:t>
            </a:r>
          </a:p>
        </p:txBody>
      </p:sp>
    </p:spTree>
    <p:extLst>
      <p:ext uri="{BB962C8B-B14F-4D97-AF65-F5344CB8AC3E}">
        <p14:creationId xmlns:p14="http://schemas.microsoft.com/office/powerpoint/2010/main" val="3897481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0"/>
          <p:cNvSpPr>
            <a:spLocks noGrp="1"/>
          </p:cNvSpPr>
          <p:nvPr>
            <p:ph type="title"/>
          </p:nvPr>
        </p:nvSpPr>
        <p:spPr/>
        <p:txBody>
          <a:bodyPr/>
          <a:lstStyle/>
          <a:p>
            <a:r>
              <a:rPr lang="en-GB" dirty="0" smtClean="0"/>
              <a:t>Interview question</a:t>
            </a:r>
            <a:endParaRPr lang="en-GB" dirty="0"/>
          </a:p>
        </p:txBody>
      </p:sp>
      <p:sp>
        <p:nvSpPr>
          <p:cNvPr id="15" name="Content Placeholder 14"/>
          <p:cNvSpPr>
            <a:spLocks noGrp="1"/>
          </p:cNvSpPr>
          <p:nvPr>
            <p:ph idx="1"/>
          </p:nvPr>
        </p:nvSpPr>
        <p:spPr/>
        <p:txBody>
          <a:bodyPr>
            <a:normAutofit/>
          </a:bodyPr>
          <a:lstStyle/>
          <a:p>
            <a:r>
              <a:rPr lang="en-GB" dirty="0" smtClean="0"/>
              <a:t>Describe </a:t>
            </a:r>
            <a:r>
              <a:rPr lang="en-GB" dirty="0"/>
              <a:t>a set back you have had to face. What was it and how did you approach it? </a:t>
            </a:r>
            <a:endParaRPr lang="en-GB" dirty="0" smtClean="0"/>
          </a:p>
          <a:p>
            <a:pPr lvl="1"/>
            <a:endParaRPr lang="en-GB" dirty="0"/>
          </a:p>
          <a:p>
            <a:pPr lvl="1"/>
            <a:r>
              <a:rPr lang="en-GB" dirty="0" smtClean="0"/>
              <a:t>Using the Global </a:t>
            </a:r>
            <a:r>
              <a:rPr lang="en-GB" dirty="0" err="1" smtClean="0"/>
              <a:t>Mindset</a:t>
            </a:r>
            <a:r>
              <a:rPr lang="en-GB" dirty="0" smtClean="0"/>
              <a:t> theory and the STAR technique, spend 10 minutes compiling your answer and then sharing with the person next to you.</a:t>
            </a:r>
          </a:p>
          <a:p>
            <a:pPr lvl="1"/>
            <a:endParaRPr lang="en-GB" dirty="0" smtClean="0"/>
          </a:p>
          <a:p>
            <a:endParaRPr lang="en-GB" dirty="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696147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0"/>
          <p:cNvSpPr>
            <a:spLocks noGrp="1"/>
          </p:cNvSpPr>
          <p:nvPr>
            <p:ph type="title"/>
          </p:nvPr>
        </p:nvSpPr>
        <p:spPr/>
        <p:txBody>
          <a:bodyPr/>
          <a:lstStyle/>
          <a:p>
            <a:r>
              <a:rPr lang="en-GB" dirty="0" smtClean="0"/>
              <a:t>Recap</a:t>
            </a:r>
            <a:endParaRPr lang="en-GB" dirty="0"/>
          </a:p>
        </p:txBody>
      </p:sp>
      <p:sp>
        <p:nvSpPr>
          <p:cNvPr id="15" name="Content Placeholder 14"/>
          <p:cNvSpPr>
            <a:spLocks noGrp="1"/>
          </p:cNvSpPr>
          <p:nvPr>
            <p:ph idx="1"/>
          </p:nvPr>
        </p:nvSpPr>
        <p:spPr/>
        <p:txBody>
          <a:bodyPr>
            <a:normAutofit/>
          </a:bodyPr>
          <a:lstStyle/>
          <a:p>
            <a:r>
              <a:rPr lang="en-GB" dirty="0" smtClean="0"/>
              <a:t>Skills employers are looking for</a:t>
            </a:r>
          </a:p>
          <a:p>
            <a:r>
              <a:rPr lang="en-GB" dirty="0" smtClean="0"/>
              <a:t>Why this is important</a:t>
            </a:r>
          </a:p>
          <a:p>
            <a:r>
              <a:rPr lang="en-GB" dirty="0" smtClean="0"/>
              <a:t>Introduced a global </a:t>
            </a:r>
            <a:r>
              <a:rPr lang="en-GB" dirty="0" err="1" smtClean="0"/>
              <a:t>mindset</a:t>
            </a:r>
            <a:r>
              <a:rPr lang="en-GB" dirty="0" smtClean="0"/>
              <a:t> </a:t>
            </a:r>
          </a:p>
          <a:p>
            <a:r>
              <a:rPr lang="en-GB" smtClean="0"/>
              <a:t>Articulating </a:t>
            </a:r>
            <a:r>
              <a:rPr lang="en-GB" dirty="0" smtClean="0"/>
              <a:t>your experience</a:t>
            </a:r>
          </a:p>
          <a:p>
            <a:r>
              <a:rPr lang="en-GB" dirty="0" smtClean="0"/>
              <a:t>Practical application of your experience to a real life job ad </a:t>
            </a:r>
          </a:p>
          <a:p>
            <a:pPr lvl="1"/>
            <a:endParaRPr lang="en-GB" dirty="0" smtClean="0"/>
          </a:p>
          <a:p>
            <a:endParaRPr lang="en-GB" dirty="0"/>
          </a:p>
          <a:p>
            <a:endParaRPr lang="en-GB" dirty="0" smtClean="0"/>
          </a:p>
          <a:p>
            <a:endParaRPr lang="en-GB" dirty="0" smtClean="0"/>
          </a:p>
          <a:p>
            <a:endParaRPr lang="en-GB" dirty="0" smtClean="0"/>
          </a:p>
        </p:txBody>
      </p:sp>
    </p:spTree>
    <p:extLst>
      <p:ext uri="{BB962C8B-B14F-4D97-AF65-F5344CB8AC3E}">
        <p14:creationId xmlns:p14="http://schemas.microsoft.com/office/powerpoint/2010/main" val="944693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015ASC001 Global Employability PPT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Skills employers want</a:t>
            </a:r>
          </a:p>
          <a:p>
            <a:r>
              <a:rPr lang="en-GB" dirty="0" smtClean="0"/>
              <a:t>Employability Outcomes </a:t>
            </a:r>
          </a:p>
          <a:p>
            <a:r>
              <a:rPr lang="en-GB" dirty="0" smtClean="0"/>
              <a:t>Global </a:t>
            </a:r>
            <a:r>
              <a:rPr lang="en-GB" dirty="0" err="1" smtClean="0"/>
              <a:t>Mindset</a:t>
            </a:r>
            <a:r>
              <a:rPr lang="en-GB" dirty="0" smtClean="0"/>
              <a:t> theories</a:t>
            </a:r>
          </a:p>
          <a:p>
            <a:r>
              <a:rPr lang="en-GB" dirty="0" smtClean="0"/>
              <a:t>How to articulate your experience</a:t>
            </a:r>
          </a:p>
          <a:p>
            <a:r>
              <a:rPr lang="en-GB" dirty="0" smtClean="0"/>
              <a:t>Practice </a:t>
            </a:r>
          </a:p>
          <a:p>
            <a:r>
              <a:rPr lang="en-GB" dirty="0" smtClean="0"/>
              <a:t>Questions </a:t>
            </a:r>
            <a:endParaRPr lang="en-GB" dirty="0"/>
          </a:p>
        </p:txBody>
      </p:sp>
    </p:spTree>
    <p:extLst>
      <p:ext uri="{BB962C8B-B14F-4D97-AF65-F5344CB8AC3E}">
        <p14:creationId xmlns:p14="http://schemas.microsoft.com/office/powerpoint/2010/main" val="2502218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015ASC001 Global Employability PPT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t>What skills are employers looking for </a:t>
            </a:r>
            <a:endParaRPr lang="en-GB" dirty="0"/>
          </a:p>
        </p:txBody>
      </p:sp>
      <p:graphicFrame>
        <p:nvGraphicFramePr>
          <p:cNvPr id="5" name="Diagram 4"/>
          <p:cNvGraphicFramePr/>
          <p:nvPr>
            <p:extLst>
              <p:ext uri="{D42A27DB-BD31-4B8C-83A1-F6EECF244321}">
                <p14:modId xmlns:p14="http://schemas.microsoft.com/office/powerpoint/2010/main" val="3962262511"/>
              </p:ext>
            </p:extLst>
          </p:nvPr>
        </p:nvGraphicFramePr>
        <p:xfrm>
          <a:off x="751928" y="1172308"/>
          <a:ext cx="7873208" cy="43449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550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Diagram 7"/>
          <p:cNvGraphicFramePr/>
          <p:nvPr>
            <p:extLst>
              <p:ext uri="{D42A27DB-BD31-4B8C-83A1-F6EECF244321}">
                <p14:modId xmlns:p14="http://schemas.microsoft.com/office/powerpoint/2010/main" val="1446813686"/>
              </p:ext>
            </p:extLst>
          </p:nvPr>
        </p:nvGraphicFramePr>
        <p:xfrm>
          <a:off x="287692" y="1412776"/>
          <a:ext cx="8172739"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539552" y="692696"/>
            <a:ext cx="8280920" cy="461665"/>
          </a:xfrm>
          <a:prstGeom prst="rect">
            <a:avLst/>
          </a:prstGeom>
          <a:noFill/>
        </p:spPr>
        <p:txBody>
          <a:bodyPr wrap="square" rtlCol="0">
            <a:spAutoFit/>
          </a:bodyPr>
          <a:lstStyle/>
          <a:p>
            <a:r>
              <a:rPr lang="en-GB" sz="2400" dirty="0" smtClean="0"/>
              <a:t>Also ……</a:t>
            </a:r>
            <a:endParaRPr lang="en-GB" sz="2400" dirty="0"/>
          </a:p>
        </p:txBody>
      </p:sp>
    </p:spTree>
    <p:extLst>
      <p:ext uri="{BB962C8B-B14F-4D97-AF65-F5344CB8AC3E}">
        <p14:creationId xmlns:p14="http://schemas.microsoft.com/office/powerpoint/2010/main" val="3885290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61950" y="2636912"/>
            <a:ext cx="8458522" cy="1944216"/>
          </a:xfrm>
          <a:prstGeom prst="wedgeRoundRectCallout">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pic>
        <p:nvPicPr>
          <p:cNvPr id="7170" name="Picture 1" descr="2015ASC001 Global Employability PPT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6"/>
          <p:cNvSpPr>
            <a:spLocks noChangeArrowheads="1"/>
          </p:cNvSpPr>
          <p:nvPr/>
        </p:nvSpPr>
        <p:spPr bwMode="auto">
          <a:xfrm>
            <a:off x="361950" y="287338"/>
            <a:ext cx="8314506" cy="5016758"/>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3600" b="1" dirty="0">
                <a:latin typeface="Arial" charset="0"/>
                <a:cs typeface="Arial" charset="0"/>
              </a:rPr>
              <a:t>What employers say*</a:t>
            </a:r>
          </a:p>
          <a:p>
            <a:pPr eaLnBrk="1" hangingPunct="1">
              <a:spcBef>
                <a:spcPct val="0"/>
              </a:spcBef>
              <a:buFontTx/>
              <a:buNone/>
            </a:pPr>
            <a:endParaRPr lang="en-US" altLang="en-US" sz="1800" dirty="0">
              <a:latin typeface="Arial" charset="0"/>
              <a:cs typeface="Arial" charset="0"/>
            </a:endParaRPr>
          </a:p>
          <a:p>
            <a:pPr eaLnBrk="1" hangingPunct="1">
              <a:spcBef>
                <a:spcPct val="0"/>
              </a:spcBef>
              <a:buFontTx/>
              <a:buNone/>
            </a:pPr>
            <a:endParaRPr lang="en-GB" altLang="en-US" sz="1800" i="1" dirty="0" smtClean="0">
              <a:cs typeface="Arial" charset="0"/>
            </a:endParaRPr>
          </a:p>
          <a:p>
            <a:pPr eaLnBrk="1" hangingPunct="1">
              <a:spcBef>
                <a:spcPct val="0"/>
              </a:spcBef>
              <a:buFontTx/>
              <a:buNone/>
            </a:pPr>
            <a:r>
              <a:rPr lang="en-GB" altLang="en-US" sz="1800" i="1" dirty="0" smtClean="0">
                <a:cs typeface="Arial" charset="0"/>
              </a:rPr>
              <a:t>“</a:t>
            </a:r>
            <a:r>
              <a:rPr lang="en-GB" altLang="en-US" sz="1800" i="1" dirty="0">
                <a:cs typeface="Arial" charset="0"/>
              </a:rPr>
              <a:t>Santander believe that all students should have the opportunity to study abroad as it is a great experience that will enhance their job prospects, learning to adapt to different cultures and academic environments and in some cases learning a different language.”</a:t>
            </a:r>
            <a:endParaRPr lang="en-US" altLang="en-US" sz="1800" dirty="0">
              <a:latin typeface="Arial" charset="0"/>
              <a:cs typeface="Arial" charset="0"/>
            </a:endParaRPr>
          </a:p>
          <a:p>
            <a:pPr eaLnBrk="1" hangingPunct="1">
              <a:spcBef>
                <a:spcPct val="0"/>
              </a:spcBef>
              <a:buFontTx/>
              <a:buNone/>
            </a:pPr>
            <a:endParaRPr lang="en-US" altLang="en-US" sz="1800" dirty="0" smtClean="0">
              <a:latin typeface="Arial" charset="0"/>
              <a:cs typeface="Arial" charset="0"/>
            </a:endParaRPr>
          </a:p>
          <a:p>
            <a:pPr eaLnBrk="1" hangingPunct="1">
              <a:spcBef>
                <a:spcPct val="0"/>
              </a:spcBef>
              <a:buFontTx/>
              <a:buNone/>
            </a:pPr>
            <a:endParaRPr lang="en-US" altLang="en-US" sz="1800" dirty="0">
              <a:latin typeface="Arial" charset="0"/>
              <a:cs typeface="Arial" charset="0"/>
            </a:endParaRPr>
          </a:p>
          <a:p>
            <a:pPr eaLnBrk="1" hangingPunct="1">
              <a:spcBef>
                <a:spcPct val="0"/>
              </a:spcBef>
              <a:buFontTx/>
              <a:buNone/>
            </a:pPr>
            <a:endParaRPr lang="en-US" altLang="en-US" sz="1800" dirty="0">
              <a:latin typeface="Arial" charset="0"/>
              <a:cs typeface="Arial" charset="0"/>
            </a:endParaRPr>
          </a:p>
          <a:p>
            <a:pPr eaLnBrk="1" hangingPunct="1">
              <a:spcBef>
                <a:spcPct val="0"/>
              </a:spcBef>
              <a:buFontTx/>
              <a:buNone/>
            </a:pPr>
            <a:r>
              <a:rPr lang="en-GB" altLang="en-US" sz="1800" dirty="0">
                <a:cs typeface="Arial" charset="0"/>
              </a:rPr>
              <a:t>“</a:t>
            </a:r>
            <a:r>
              <a:rPr lang="en-GB" altLang="en-US" sz="1800" i="1" dirty="0">
                <a:cs typeface="Arial" charset="0"/>
              </a:rPr>
              <a:t>I would always look favourably on graduates who have spent time working or studying abroad. Not only does it demonstrate a go-getter attitude, it tells me they have many of the skills that the business world value. These include the ability to quickly integrate in unfamiliar teams and situations, a sensitivity and understanding of different cultures to their own, and an overall robustness which so many graduates lack when they first enter a business”.</a:t>
            </a:r>
            <a:endParaRPr lang="en-US" altLang="en-US" sz="1800" dirty="0">
              <a:latin typeface="Arial" charset="0"/>
              <a:cs typeface="Arial" charset="0"/>
            </a:endParaRPr>
          </a:p>
          <a:p>
            <a:pPr eaLnBrk="1" hangingPunct="1">
              <a:spcBef>
                <a:spcPct val="0"/>
              </a:spcBef>
              <a:buFontTx/>
              <a:buNone/>
            </a:pPr>
            <a:endParaRPr lang="en-GB" altLang="en-US" sz="1600" i="1" dirty="0">
              <a:cs typeface="Arial" charset="0"/>
            </a:endParaRPr>
          </a:p>
          <a:p>
            <a:pPr eaLnBrk="1" hangingPunct="1">
              <a:spcBef>
                <a:spcPct val="0"/>
              </a:spcBef>
              <a:buFontTx/>
              <a:buNone/>
            </a:pPr>
            <a:r>
              <a:rPr lang="en-US" altLang="en-US" sz="1600" dirty="0" smtClean="0">
                <a:latin typeface="Arial" charset="0"/>
                <a:cs typeface="Arial" charset="0"/>
              </a:rPr>
              <a:t>*</a:t>
            </a:r>
            <a:r>
              <a:rPr lang="en-US" altLang="en-US" sz="1600" dirty="0">
                <a:latin typeface="Arial" charset="0"/>
                <a:cs typeface="Arial" charset="0"/>
              </a:rPr>
              <a:t>http://www.go.international.ac.uk/content/what-next-0</a:t>
            </a:r>
          </a:p>
        </p:txBody>
      </p:sp>
    </p:spTree>
    <p:extLst>
      <p:ext uri="{BB962C8B-B14F-4D97-AF65-F5344CB8AC3E}">
        <p14:creationId xmlns:p14="http://schemas.microsoft.com/office/powerpoint/2010/main" val="2134101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N:\Personal and team folders\Team Folders\ES_new\Global Employability\marketing\erasmus\Erasmus Impact Study infographi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3756" y="1600200"/>
            <a:ext cx="42481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r>
              <a:rPr lang="en-GB" dirty="0" smtClean="0"/>
              <a:t>What difference does this make?</a:t>
            </a:r>
            <a:endParaRPr lang="en-GB" dirty="0"/>
          </a:p>
        </p:txBody>
      </p:sp>
      <p:sp>
        <p:nvSpPr>
          <p:cNvPr id="7" name="Content Placeholder 6"/>
          <p:cNvSpPr>
            <a:spLocks noGrp="1"/>
          </p:cNvSpPr>
          <p:nvPr>
            <p:ph sz="half" idx="1"/>
          </p:nvPr>
        </p:nvSpPr>
        <p:spPr/>
        <p:txBody>
          <a:bodyPr>
            <a:normAutofit lnSpcReduction="10000"/>
          </a:bodyPr>
          <a:lstStyle/>
          <a:p>
            <a:r>
              <a:rPr lang="en-GB" dirty="0" smtClean="0"/>
              <a:t>It makes you more employable</a:t>
            </a:r>
          </a:p>
          <a:p>
            <a:r>
              <a:rPr lang="en-GB" dirty="0" smtClean="0"/>
              <a:t>Graduate jobs are left unfilled because candidates do not have the right skills </a:t>
            </a:r>
          </a:p>
          <a:p>
            <a:r>
              <a:rPr lang="en-GB" dirty="0" smtClean="0"/>
              <a:t>Students with international experience are less likely to </a:t>
            </a:r>
            <a:r>
              <a:rPr lang="en-GB" smtClean="0"/>
              <a:t>be unemployed </a:t>
            </a:r>
            <a:endParaRPr lang="en-GB" dirty="0" smtClean="0"/>
          </a:p>
        </p:txBody>
      </p:sp>
    </p:spTree>
    <p:extLst>
      <p:ext uri="{BB962C8B-B14F-4D97-AF65-F5344CB8AC3E}">
        <p14:creationId xmlns:p14="http://schemas.microsoft.com/office/powerpoint/2010/main" val="22067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31540" y="692696"/>
            <a:ext cx="8280920" cy="461665"/>
          </a:xfrm>
          <a:prstGeom prst="rect">
            <a:avLst/>
          </a:prstGeom>
          <a:noFill/>
        </p:spPr>
        <p:txBody>
          <a:bodyPr wrap="square" rtlCol="0">
            <a:spAutoFit/>
          </a:bodyPr>
          <a:lstStyle/>
          <a:p>
            <a:r>
              <a:rPr lang="en-GB" sz="2400" dirty="0" smtClean="0"/>
              <a:t>How an overseas experience increases your employability </a:t>
            </a:r>
            <a:endParaRPr lang="en-GB" sz="2400" dirty="0"/>
          </a:p>
        </p:txBody>
      </p:sp>
      <p:pic>
        <p:nvPicPr>
          <p:cNvPr id="7" name="Picture 2" descr="N:\Personal and team folders\Team Folders\ES_new\Global Employability\marketing\erasmus\Erasmus Impact Study - Employability inf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1556792"/>
            <a:ext cx="6219825"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210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r>
              <a:rPr lang="en-GB" dirty="0" smtClean="0"/>
              <a:t>Introducing a Global </a:t>
            </a:r>
            <a:r>
              <a:rPr lang="en-GB" dirty="0" err="1" smtClean="0"/>
              <a:t>Mindset</a:t>
            </a:r>
            <a:r>
              <a:rPr lang="en-GB" dirty="0" smtClean="0"/>
              <a:t> </a:t>
            </a:r>
            <a:endParaRPr lang="en-GB" dirty="0"/>
          </a:p>
        </p:txBody>
      </p:sp>
      <p:sp>
        <p:nvSpPr>
          <p:cNvPr id="7" name="Subtitle 6"/>
          <p:cNvSpPr>
            <a:spLocks noGrp="1"/>
          </p:cNvSpPr>
          <p:nvPr>
            <p:ph idx="1"/>
          </p:nvPr>
        </p:nvSpPr>
        <p:spPr/>
        <p:txBody>
          <a:bodyPr>
            <a:normAutofit/>
          </a:bodyPr>
          <a:lstStyle/>
          <a:p>
            <a:pPr marL="0" indent="0">
              <a:buNone/>
            </a:pPr>
            <a:endParaRPr lang="en-GB" dirty="0"/>
          </a:p>
          <a:p>
            <a:r>
              <a:rPr lang="en-GB" sz="2400" dirty="0" smtClean="0"/>
              <a:t>Intellectual Capital</a:t>
            </a:r>
          </a:p>
          <a:p>
            <a:r>
              <a:rPr lang="en-GB" sz="2400" dirty="0" smtClean="0"/>
              <a:t>Social Capital</a:t>
            </a:r>
          </a:p>
          <a:p>
            <a:r>
              <a:rPr lang="en-GB" sz="2400" dirty="0" smtClean="0"/>
              <a:t>Psychological Capital </a:t>
            </a:r>
          </a:p>
          <a:p>
            <a:pPr marL="342900" lvl="1" indent="-342900">
              <a:buFont typeface="Arial" panose="020B0604020202020204" pitchFamily="34" charset="0"/>
              <a:buChar char="•"/>
            </a:pPr>
            <a:r>
              <a:rPr lang="en-GB" sz="2400" dirty="0" err="1">
                <a:hlinkClick r:id="rId4"/>
              </a:rPr>
              <a:t>ThunderBird</a:t>
            </a:r>
            <a:r>
              <a:rPr lang="en-GB" sz="2400" dirty="0">
                <a:hlinkClick r:id="rId4"/>
              </a:rPr>
              <a:t> School of Management</a:t>
            </a:r>
            <a:endParaRPr lang="en-GB" sz="2400" dirty="0"/>
          </a:p>
          <a:p>
            <a:endParaRPr lang="en-GB" dirty="0" smtClean="0"/>
          </a:p>
          <a:p>
            <a:pPr marL="0" indent="0">
              <a:buNone/>
            </a:pPr>
            <a:endParaRPr lang="en-GB" dirty="0" smtClean="0"/>
          </a:p>
          <a:p>
            <a:pPr marL="0" indent="0">
              <a:buNone/>
            </a:pPr>
            <a:r>
              <a:rPr lang="en-GB" sz="1400" dirty="0" smtClean="0"/>
              <a:t>(Mansour </a:t>
            </a:r>
            <a:r>
              <a:rPr lang="en-GB" sz="1400" dirty="0" err="1" smtClean="0"/>
              <a:t>Javidan</a:t>
            </a:r>
            <a:r>
              <a:rPr lang="en-GB" sz="1400" dirty="0" smtClean="0"/>
              <a:t>, </a:t>
            </a:r>
            <a:r>
              <a:rPr lang="en-GB" sz="1400" dirty="0" err="1" smtClean="0"/>
              <a:t>Ph.D</a:t>
            </a:r>
            <a:r>
              <a:rPr lang="en-GB" sz="1400" dirty="0" smtClean="0"/>
              <a:t>) </a:t>
            </a:r>
            <a:endParaRPr lang="en-GB" sz="1400" dirty="0"/>
          </a:p>
        </p:txBody>
      </p:sp>
      <p:pic>
        <p:nvPicPr>
          <p:cNvPr id="1026" name="Picture 2" descr="N:\Personal and team folders\Team Folders\ES_new\Global Employability\resources_students\IMG_2720_v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1556792"/>
            <a:ext cx="3003798" cy="400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314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Diagram 1"/>
          <p:cNvGraphicFramePr/>
          <p:nvPr>
            <p:extLst>
              <p:ext uri="{D42A27DB-BD31-4B8C-83A1-F6EECF244321}">
                <p14:modId xmlns:p14="http://schemas.microsoft.com/office/powerpoint/2010/main" val="3084508085"/>
              </p:ext>
            </p:extLst>
          </p:nvPr>
        </p:nvGraphicFramePr>
        <p:xfrm>
          <a:off x="755576" y="692696"/>
          <a:ext cx="7224464" cy="4856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47060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1635</Words>
  <Application>Microsoft Office PowerPoint</Application>
  <PresentationFormat>On-screen Show (4:3)</PresentationFormat>
  <Paragraphs>227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MS PGothic</vt:lpstr>
      <vt:lpstr>Arial</vt:lpstr>
      <vt:lpstr>Calibri</vt:lpstr>
      <vt:lpstr>Office Theme</vt:lpstr>
      <vt:lpstr>PowerPoint Presentation</vt:lpstr>
      <vt:lpstr>Overview</vt:lpstr>
      <vt:lpstr>What skills are employers looking for </vt:lpstr>
      <vt:lpstr>PowerPoint Presentation</vt:lpstr>
      <vt:lpstr>PowerPoint Presentation</vt:lpstr>
      <vt:lpstr>What difference does this make?</vt:lpstr>
      <vt:lpstr>PowerPoint Presentation</vt:lpstr>
      <vt:lpstr>Introducing a Global Mindset </vt:lpstr>
      <vt:lpstr>PowerPoint Presentation</vt:lpstr>
      <vt:lpstr>Your experience </vt:lpstr>
      <vt:lpstr>Graduate Project Coordinator </vt:lpstr>
      <vt:lpstr>Articulating your experiences</vt:lpstr>
      <vt:lpstr>STAR Technique </vt:lpstr>
      <vt:lpstr>Interview question</vt:lpstr>
      <vt:lpstr>Recap</vt:lpstr>
    </vt:vector>
  </TitlesOfParts>
  <Company>University of Exeter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Susannah</dc:creator>
  <cp:lastModifiedBy>GUERMOND, MARIE</cp:lastModifiedBy>
  <cp:revision>94</cp:revision>
  <cp:lastPrinted>2015-10-19T09:52:32Z</cp:lastPrinted>
  <dcterms:created xsi:type="dcterms:W3CDTF">2015-06-09T13:42:13Z</dcterms:created>
  <dcterms:modified xsi:type="dcterms:W3CDTF">2017-06-13T10:42:10Z</dcterms:modified>
</cp:coreProperties>
</file>