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5E2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30" d="100"/>
          <a:sy n="130" d="100"/>
        </p:scale>
        <p:origin x="-282" y="25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2B462F-884C-445C-B34D-37574CB16A57}" type="datetimeFigureOut">
              <a:rPr lang="en-GB" smtClean="0"/>
              <a:pPr/>
              <a:t>07/08/2013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8E5077-D1AB-4B04-B3B0-E56F9017A111}"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F8E5077-D1AB-4B04-B3B0-E56F9017A111}" type="slidenum">
              <a:rPr lang="en-GB" smtClean="0"/>
              <a:pPr/>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8E4EA42-54F1-4189-865E-EFCF744D6C9F}" type="datetimeFigureOut">
              <a:rPr lang="en-GB" smtClean="0"/>
              <a:pPr/>
              <a:t>07/08/2013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25AB1C-ACF1-455A-A945-78E95A8B747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E4EA42-54F1-4189-865E-EFCF744D6C9F}" type="datetimeFigureOut">
              <a:rPr lang="en-GB" smtClean="0"/>
              <a:pPr/>
              <a:t>07/08/2013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25AB1C-ACF1-455A-A945-78E95A8B747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E4EA42-54F1-4189-865E-EFCF744D6C9F}" type="datetimeFigureOut">
              <a:rPr lang="en-GB" smtClean="0"/>
              <a:pPr/>
              <a:t>07/08/2013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25AB1C-ACF1-455A-A945-78E95A8B747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E4EA42-54F1-4189-865E-EFCF744D6C9F}" type="datetimeFigureOut">
              <a:rPr lang="en-GB" smtClean="0"/>
              <a:pPr/>
              <a:t>07/08/2013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25AB1C-ACF1-455A-A945-78E95A8B747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E4EA42-54F1-4189-865E-EFCF744D6C9F}" type="datetimeFigureOut">
              <a:rPr lang="en-GB" smtClean="0"/>
              <a:pPr/>
              <a:t>07/08/2013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25AB1C-ACF1-455A-A945-78E95A8B747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8E4EA42-54F1-4189-865E-EFCF744D6C9F}" type="datetimeFigureOut">
              <a:rPr lang="en-GB" smtClean="0"/>
              <a:pPr/>
              <a:t>07/08/2013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25AB1C-ACF1-455A-A945-78E95A8B747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8E4EA42-54F1-4189-865E-EFCF744D6C9F}" type="datetimeFigureOut">
              <a:rPr lang="en-GB" smtClean="0"/>
              <a:pPr/>
              <a:t>07/08/2013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25AB1C-ACF1-455A-A945-78E95A8B747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8E4EA42-54F1-4189-865E-EFCF744D6C9F}" type="datetimeFigureOut">
              <a:rPr lang="en-GB" smtClean="0"/>
              <a:pPr/>
              <a:t>07/08/2013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E25AB1C-ACF1-455A-A945-78E95A8B747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E4EA42-54F1-4189-865E-EFCF744D6C9F}" type="datetimeFigureOut">
              <a:rPr lang="en-GB" smtClean="0"/>
              <a:pPr/>
              <a:t>07/08/2013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E25AB1C-ACF1-455A-A945-78E95A8B747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E4EA42-54F1-4189-865E-EFCF744D6C9F}" type="datetimeFigureOut">
              <a:rPr lang="en-GB" smtClean="0"/>
              <a:pPr/>
              <a:t>07/08/2013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25AB1C-ACF1-455A-A945-78E95A8B747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E4EA42-54F1-4189-865E-EFCF744D6C9F}" type="datetimeFigureOut">
              <a:rPr lang="en-GB" smtClean="0"/>
              <a:pPr/>
              <a:t>07/08/2013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25AB1C-ACF1-455A-A945-78E95A8B747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E4EA42-54F1-4189-865E-EFCF744D6C9F}" type="datetimeFigureOut">
              <a:rPr lang="en-GB" smtClean="0"/>
              <a:pPr/>
              <a:t>07/08/2013</a:t>
            </a:fld>
            <a:endParaRPr lang="en-GB"/>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5AB1C-ACF1-455A-A945-78E95A8B747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image" Target="../media/image4.tiff"/><Relationship Id="rId12"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hyperlink" Target="mailto:rcampbellpalmer@rzss.org.uk" TargetMode="External"/><Relationship Id="rId10" Type="http://schemas.openxmlformats.org/officeDocument/2006/relationships/image" Target="../media/image7.tiff"/><Relationship Id="rId4" Type="http://schemas.openxmlformats.org/officeDocument/2006/relationships/image" Target="../media/image2.jpeg"/><Relationship Id="rId9" Type="http://schemas.openxmlformats.org/officeDocument/2006/relationships/image" Target="../media/image6.tif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6000"/>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260648"/>
            <a:ext cx="7772400" cy="1470025"/>
          </a:xfrm>
        </p:spPr>
        <p:txBody>
          <a:bodyPr>
            <a:normAutofit fontScale="90000"/>
          </a:bodyPr>
          <a:lstStyle/>
          <a:p>
            <a:r>
              <a:rPr lang="en-US" b="1" dirty="0" smtClean="0">
                <a:solidFill>
                  <a:srgbClr val="245E25"/>
                </a:solidFill>
                <a:latin typeface="+mn-lt"/>
              </a:rPr>
              <a:t>Biodiversity benefit? – host specific parasites in reintroduced mammals </a:t>
            </a:r>
            <a:endParaRPr lang="en-GB" b="1" dirty="0">
              <a:solidFill>
                <a:srgbClr val="245E25"/>
              </a:solidFill>
              <a:latin typeface="+mn-lt"/>
            </a:endParaRPr>
          </a:p>
        </p:txBody>
      </p:sp>
      <p:sp>
        <p:nvSpPr>
          <p:cNvPr id="3" name="Subtitle 2"/>
          <p:cNvSpPr>
            <a:spLocks noGrp="1"/>
          </p:cNvSpPr>
          <p:nvPr>
            <p:ph type="subTitle" idx="1"/>
          </p:nvPr>
        </p:nvSpPr>
        <p:spPr>
          <a:xfrm>
            <a:off x="179512" y="1988840"/>
            <a:ext cx="4824536" cy="2808312"/>
          </a:xfrm>
        </p:spPr>
        <p:txBody>
          <a:bodyPr>
            <a:noAutofit/>
          </a:bodyPr>
          <a:lstStyle/>
          <a:p>
            <a:pPr algn="l"/>
            <a:r>
              <a:rPr lang="en-GB" sz="1200" b="1" dirty="0" smtClean="0">
                <a:solidFill>
                  <a:srgbClr val="245E25"/>
                </a:solidFill>
              </a:rPr>
              <a:t>Background</a:t>
            </a:r>
          </a:p>
          <a:p>
            <a:pPr algn="just"/>
            <a:r>
              <a:rPr lang="en-GB" sz="1000" dirty="0" smtClean="0">
                <a:solidFill>
                  <a:srgbClr val="245E25"/>
                </a:solidFill>
              </a:rPr>
              <a:t>Biodiversity </a:t>
            </a:r>
            <a:r>
              <a:rPr lang="en-GB" sz="1000" dirty="0">
                <a:solidFill>
                  <a:srgbClr val="245E25"/>
                </a:solidFill>
              </a:rPr>
              <a:t>benefits of beavers through their habitat creation and modification activities are well documented and can be quite visually apparent. Reintroduction and translocations have been popular and successful methods in beaver conservation across Europe, </a:t>
            </a:r>
            <a:r>
              <a:rPr lang="en-GB" sz="1000" dirty="0" smtClean="0">
                <a:solidFill>
                  <a:srgbClr val="245E25"/>
                </a:solidFill>
              </a:rPr>
              <a:t>bringing </a:t>
            </a:r>
            <a:r>
              <a:rPr lang="en-GB" sz="1000" dirty="0">
                <a:solidFill>
                  <a:srgbClr val="245E25"/>
                </a:solidFill>
              </a:rPr>
              <a:t>about the restoration of this species once threatened with extinction. Britain is one of the last European countries to consider the reintroduction of this former native, however, being physically disconnected from Europe, various statutory quarantine regulations have resulted in increased veterinary screening requirements for </a:t>
            </a:r>
            <a:r>
              <a:rPr lang="en-GB" sz="1000" dirty="0" err="1" smtClean="0">
                <a:solidFill>
                  <a:srgbClr val="245E25"/>
                </a:solidFill>
              </a:rPr>
              <a:t>translocated</a:t>
            </a:r>
            <a:r>
              <a:rPr lang="en-GB" sz="1000" dirty="0" smtClean="0">
                <a:solidFill>
                  <a:srgbClr val="245E25"/>
                </a:solidFill>
              </a:rPr>
              <a:t>, </a:t>
            </a:r>
            <a:r>
              <a:rPr lang="en-GB" sz="1000" dirty="0">
                <a:solidFill>
                  <a:srgbClr val="245E25"/>
                </a:solidFill>
              </a:rPr>
              <a:t>wild beavers.  </a:t>
            </a:r>
            <a:r>
              <a:rPr lang="en-GB" sz="1000" dirty="0" smtClean="0">
                <a:solidFill>
                  <a:srgbClr val="245E25"/>
                </a:solidFill>
              </a:rPr>
              <a:t>This raises the question should imported animals destined for reintroduction be screened and treated for any parasites they may act as host for? Can and should reintroduced individuals be treated as sterile vessels or </a:t>
            </a:r>
            <a:r>
              <a:rPr lang="en-GB" sz="1000" dirty="0">
                <a:solidFill>
                  <a:srgbClr val="245E25"/>
                </a:solidFill>
              </a:rPr>
              <a:t>should we accept that reintroductions will include the natural host-parasite lifecycles experienced in a source population and embrace the often unforeseen increases in biodiversity that these </a:t>
            </a:r>
            <a:r>
              <a:rPr lang="en-GB" sz="1000" dirty="0" smtClean="0">
                <a:solidFill>
                  <a:srgbClr val="245E25"/>
                </a:solidFill>
              </a:rPr>
              <a:t>bring? </a:t>
            </a:r>
          </a:p>
          <a:p>
            <a:pPr algn="just"/>
            <a:r>
              <a:rPr lang="en-GB" sz="1000" dirty="0" smtClean="0">
                <a:solidFill>
                  <a:srgbClr val="245E25"/>
                </a:solidFill>
              </a:rPr>
              <a:t>The official trial reintroduction (Scottish Beaver Trial) and an established population of illegal / accidentally released beavers have both revealed the presence and cycling of host specific parasites.</a:t>
            </a:r>
          </a:p>
          <a:p>
            <a:pPr algn="l"/>
            <a:endParaRPr lang="en-GB" sz="1100" dirty="0" smtClean="0"/>
          </a:p>
          <a:p>
            <a:pPr algn="l"/>
            <a:r>
              <a:rPr lang="en-GB" sz="1100" dirty="0" smtClean="0"/>
              <a:t>.</a:t>
            </a:r>
            <a:endParaRPr lang="en-GB" sz="1100" dirty="0"/>
          </a:p>
        </p:txBody>
      </p:sp>
      <p:sp>
        <p:nvSpPr>
          <p:cNvPr id="5" name="TextBox 4"/>
          <p:cNvSpPr txBox="1"/>
          <p:nvPr/>
        </p:nvSpPr>
        <p:spPr>
          <a:xfrm>
            <a:off x="5364088" y="1556792"/>
            <a:ext cx="3312368" cy="2092881"/>
          </a:xfrm>
          <a:prstGeom prst="rect">
            <a:avLst/>
          </a:prstGeom>
          <a:noFill/>
          <a:ln cmpd="dbl">
            <a:solidFill>
              <a:schemeClr val="bg1">
                <a:lumMod val="50000"/>
              </a:schemeClr>
            </a:solidFill>
          </a:ln>
          <a:effectLst>
            <a:outerShdw blurRad="50800" dist="38100" dir="2700000" algn="tl" rotWithShape="0">
              <a:schemeClr val="tx1">
                <a:lumMod val="95000"/>
                <a:lumOff val="5000"/>
                <a:alpha val="40000"/>
              </a:schemeClr>
            </a:outerShdw>
          </a:effectLst>
        </p:spPr>
        <p:txBody>
          <a:bodyPr wrap="square" rtlCol="0">
            <a:spAutoFit/>
          </a:bodyPr>
          <a:lstStyle/>
          <a:p>
            <a:r>
              <a:rPr lang="en-GB" sz="1200" b="1" dirty="0" smtClean="0">
                <a:solidFill>
                  <a:srgbClr val="245E25"/>
                </a:solidFill>
              </a:rPr>
              <a:t>Beaver Beetle (</a:t>
            </a:r>
            <a:r>
              <a:rPr lang="en-GB" sz="1200" b="1" i="1" dirty="0" err="1" smtClean="0">
                <a:solidFill>
                  <a:srgbClr val="245E25"/>
                </a:solidFill>
              </a:rPr>
              <a:t>Platypsyllus</a:t>
            </a:r>
            <a:r>
              <a:rPr lang="en-GB" sz="1200" b="1" i="1" dirty="0" smtClean="0">
                <a:solidFill>
                  <a:srgbClr val="245E25"/>
                </a:solidFill>
              </a:rPr>
              <a:t> </a:t>
            </a:r>
            <a:r>
              <a:rPr lang="en-GB" sz="1200" b="1" i="1" dirty="0" err="1" smtClean="0">
                <a:solidFill>
                  <a:srgbClr val="245E25"/>
                </a:solidFill>
              </a:rPr>
              <a:t>castoris</a:t>
            </a:r>
            <a:r>
              <a:rPr lang="en-GB" sz="1200" b="1" dirty="0" smtClean="0">
                <a:solidFill>
                  <a:srgbClr val="245E25"/>
                </a:solidFill>
              </a:rPr>
              <a:t>)</a:t>
            </a:r>
          </a:p>
          <a:p>
            <a:pPr algn="just"/>
            <a:r>
              <a:rPr lang="en-GB" sz="1000" dirty="0" smtClean="0">
                <a:solidFill>
                  <a:srgbClr val="245E25"/>
                </a:solidFill>
              </a:rPr>
              <a:t>An obligate </a:t>
            </a:r>
            <a:r>
              <a:rPr lang="en-GB" sz="1000" dirty="0" err="1" smtClean="0">
                <a:solidFill>
                  <a:srgbClr val="245E25"/>
                </a:solidFill>
              </a:rPr>
              <a:t>commensal</a:t>
            </a:r>
            <a:r>
              <a:rPr lang="en-GB" sz="1000" dirty="0" smtClean="0">
                <a:solidFill>
                  <a:srgbClr val="245E25"/>
                </a:solidFill>
              </a:rPr>
              <a:t> of the 2 extant beaver species has been discovered in wild born Scottish beavers</a:t>
            </a:r>
            <a:r>
              <a:rPr lang="en-GB" sz="1000" baseline="30000" dirty="0" smtClean="0">
                <a:solidFill>
                  <a:srgbClr val="245E25"/>
                </a:solidFill>
              </a:rPr>
              <a:t>2</a:t>
            </a:r>
            <a:r>
              <a:rPr lang="en-GB" sz="1000" dirty="0" smtClean="0">
                <a:solidFill>
                  <a:srgbClr val="245E25"/>
                </a:solidFill>
              </a:rPr>
              <a:t>.  Morphologically distinct this beetle has adapted to spend its life in a beaver’s fur, with only gravid females and mature larvae leaving to pupate within the beaver lodge. This species feeds on beaver skin secretions  without causing harm to their host.</a:t>
            </a:r>
          </a:p>
          <a:p>
            <a:r>
              <a:rPr lang="en-GB" sz="1000" dirty="0" smtClean="0">
                <a:solidFill>
                  <a:schemeClr val="tx2"/>
                </a:solidFill>
              </a:rPr>
              <a:t>	</a:t>
            </a:r>
            <a:r>
              <a:rPr lang="en-GB" sz="800" dirty="0" smtClean="0">
                <a:solidFill>
                  <a:schemeClr val="tx2"/>
                </a:solidFill>
              </a:rPr>
              <a:t>     </a:t>
            </a:r>
          </a:p>
          <a:p>
            <a:endParaRPr lang="en-GB" sz="800" dirty="0" smtClean="0">
              <a:solidFill>
                <a:schemeClr val="tx2"/>
              </a:solidFill>
            </a:endParaRPr>
          </a:p>
          <a:p>
            <a:r>
              <a:rPr lang="en-GB" sz="800" dirty="0" smtClean="0">
                <a:solidFill>
                  <a:schemeClr val="tx2"/>
                </a:solidFill>
              </a:rPr>
              <a:t>	</a:t>
            </a:r>
            <a:r>
              <a:rPr lang="en-GB" sz="800" dirty="0" smtClean="0">
                <a:solidFill>
                  <a:srgbClr val="245E25"/>
                </a:solidFill>
              </a:rPr>
              <a:t> Adult beaver beetle (photos courtesy		 of S </a:t>
            </a:r>
            <a:r>
              <a:rPr lang="en-GB" sz="800" dirty="0" err="1" smtClean="0">
                <a:solidFill>
                  <a:srgbClr val="245E25"/>
                </a:solidFill>
              </a:rPr>
              <a:t>Gschmeissner</a:t>
            </a:r>
            <a:r>
              <a:rPr lang="en-GB" sz="800" dirty="0" smtClean="0">
                <a:solidFill>
                  <a:srgbClr val="245E25"/>
                </a:solidFill>
              </a:rPr>
              <a:t> and G Schwab)</a:t>
            </a:r>
          </a:p>
          <a:p>
            <a:endParaRPr lang="en-GB" sz="1400" dirty="0" smtClean="0"/>
          </a:p>
        </p:txBody>
      </p:sp>
      <p:sp>
        <p:nvSpPr>
          <p:cNvPr id="6" name="TextBox 5"/>
          <p:cNvSpPr txBox="1"/>
          <p:nvPr/>
        </p:nvSpPr>
        <p:spPr>
          <a:xfrm>
            <a:off x="5364088" y="3717032"/>
            <a:ext cx="3312368" cy="1938992"/>
          </a:xfrm>
          <a:prstGeom prst="rect">
            <a:avLst/>
          </a:prstGeom>
          <a:noFill/>
          <a:ln>
            <a:solidFill>
              <a:schemeClr val="bg1">
                <a:lumMod val="50000"/>
              </a:schemeClr>
            </a:solidFill>
          </a:ln>
          <a:effectLst>
            <a:outerShdw blurRad="50800" dist="38100" dir="2700000" algn="tl" rotWithShape="0">
              <a:schemeClr val="tx1">
                <a:lumMod val="95000"/>
                <a:lumOff val="5000"/>
                <a:alpha val="40000"/>
              </a:schemeClr>
            </a:outerShdw>
          </a:effectLst>
        </p:spPr>
        <p:txBody>
          <a:bodyPr wrap="square" rtlCol="0">
            <a:spAutoFit/>
          </a:bodyPr>
          <a:lstStyle/>
          <a:p>
            <a:r>
              <a:rPr lang="en-GB" sz="1200" b="1" dirty="0" smtClean="0">
                <a:solidFill>
                  <a:srgbClr val="245E25"/>
                </a:solidFill>
              </a:rPr>
              <a:t>Beaver fluke (</a:t>
            </a:r>
            <a:r>
              <a:rPr lang="en-GB" sz="1200" b="1" i="1" dirty="0" err="1" smtClean="0">
                <a:solidFill>
                  <a:srgbClr val="245E25"/>
                </a:solidFill>
              </a:rPr>
              <a:t>Stichorchis</a:t>
            </a:r>
            <a:r>
              <a:rPr lang="en-GB" sz="1200" b="1" i="1" dirty="0" smtClean="0">
                <a:solidFill>
                  <a:srgbClr val="245E25"/>
                </a:solidFill>
              </a:rPr>
              <a:t> </a:t>
            </a:r>
            <a:r>
              <a:rPr lang="en-GB" sz="1200" b="1" i="1" dirty="0" err="1" smtClean="0">
                <a:solidFill>
                  <a:srgbClr val="245E25"/>
                </a:solidFill>
              </a:rPr>
              <a:t>subtriquetrus</a:t>
            </a:r>
            <a:r>
              <a:rPr lang="en-GB" sz="1200" b="1" i="1" dirty="0" smtClean="0">
                <a:solidFill>
                  <a:srgbClr val="245E25"/>
                </a:solidFill>
              </a:rPr>
              <a:t>)</a:t>
            </a:r>
          </a:p>
          <a:p>
            <a:pPr algn="just"/>
            <a:r>
              <a:rPr lang="en-GB" sz="1000" dirty="0" smtClean="0">
                <a:solidFill>
                  <a:srgbClr val="245E25"/>
                </a:solidFill>
              </a:rPr>
              <a:t>This intestinal fluke is found in beavers across Europe and it’s presence has been recorded following beaver reintroduction., and has most recently been recorded in  wild, non-licensed beavers in Scotland</a:t>
            </a:r>
            <a:r>
              <a:rPr lang="en-GB" sz="1000" baseline="30000" dirty="0" smtClean="0">
                <a:solidFill>
                  <a:srgbClr val="245E25"/>
                </a:solidFill>
              </a:rPr>
              <a:t>3</a:t>
            </a:r>
            <a:r>
              <a:rPr lang="en-GB" sz="1000" dirty="0" smtClean="0">
                <a:solidFill>
                  <a:srgbClr val="245E25"/>
                </a:solidFill>
              </a:rPr>
              <a:t>. Imported beavers destined for SBT were not treated for this parasite given it’s host specific status and lack of impact/threat to other wildlife or humans. </a:t>
            </a:r>
          </a:p>
          <a:p>
            <a:endParaRPr lang="en-GB" sz="1000" dirty="0" smtClean="0">
              <a:solidFill>
                <a:srgbClr val="245E25"/>
              </a:solidFill>
            </a:endParaRPr>
          </a:p>
          <a:p>
            <a:r>
              <a:rPr lang="en-GB" sz="1000" dirty="0" smtClean="0">
                <a:solidFill>
                  <a:srgbClr val="245E25"/>
                </a:solidFill>
              </a:rPr>
              <a:t>                   </a:t>
            </a:r>
            <a:r>
              <a:rPr lang="en-GB" sz="800" dirty="0" smtClean="0">
                <a:solidFill>
                  <a:srgbClr val="245E25"/>
                </a:solidFill>
              </a:rPr>
              <a:t>Adult beaver fluke </a:t>
            </a:r>
          </a:p>
          <a:p>
            <a:r>
              <a:rPr lang="en-GB" sz="800" smtClean="0">
                <a:solidFill>
                  <a:srgbClr val="245E25"/>
                </a:solidFill>
              </a:rPr>
              <a:t>   (</a:t>
            </a:r>
            <a:r>
              <a:rPr lang="en-GB" sz="800" dirty="0" smtClean="0">
                <a:solidFill>
                  <a:srgbClr val="245E25"/>
                </a:solidFill>
              </a:rPr>
              <a:t>photos courtesy of J del </a:t>
            </a:r>
            <a:r>
              <a:rPr lang="en-GB" sz="800" dirty="0" err="1" smtClean="0">
                <a:solidFill>
                  <a:srgbClr val="245E25"/>
                </a:solidFill>
              </a:rPr>
              <a:t>Pozo</a:t>
            </a:r>
            <a:r>
              <a:rPr lang="en-GB" sz="800" dirty="0" smtClean="0">
                <a:solidFill>
                  <a:srgbClr val="245E25"/>
                </a:solidFill>
              </a:rPr>
              <a:t>)</a:t>
            </a:r>
            <a:endParaRPr lang="en-GB" sz="1000" dirty="0" smtClean="0">
              <a:solidFill>
                <a:srgbClr val="245E25"/>
              </a:solidFill>
            </a:endParaRPr>
          </a:p>
          <a:p>
            <a:endParaRPr lang="en-GB" sz="1000" dirty="0" smtClean="0">
              <a:solidFill>
                <a:schemeClr val="tx2"/>
              </a:solidFill>
            </a:endParaRPr>
          </a:p>
        </p:txBody>
      </p:sp>
      <p:sp>
        <p:nvSpPr>
          <p:cNvPr id="7" name="TextBox 6"/>
          <p:cNvSpPr txBox="1"/>
          <p:nvPr/>
        </p:nvSpPr>
        <p:spPr>
          <a:xfrm>
            <a:off x="1115616" y="1556792"/>
            <a:ext cx="3672408" cy="369332"/>
          </a:xfrm>
          <a:prstGeom prst="rect">
            <a:avLst/>
          </a:prstGeom>
          <a:noFill/>
        </p:spPr>
        <p:txBody>
          <a:bodyPr wrap="square" rtlCol="0">
            <a:spAutoFit/>
          </a:bodyPr>
          <a:lstStyle/>
          <a:p>
            <a:r>
              <a:rPr lang="en-GB" dirty="0" smtClean="0">
                <a:solidFill>
                  <a:srgbClr val="245E25"/>
                </a:solidFill>
              </a:rPr>
              <a:t>Campbell-Palmer, </a:t>
            </a:r>
            <a:r>
              <a:rPr lang="en-GB" dirty="0" err="1" smtClean="0">
                <a:solidFill>
                  <a:srgbClr val="245E25"/>
                </a:solidFill>
              </a:rPr>
              <a:t>Girling</a:t>
            </a:r>
            <a:r>
              <a:rPr lang="en-GB" dirty="0" smtClean="0">
                <a:solidFill>
                  <a:srgbClr val="245E25"/>
                </a:solidFill>
              </a:rPr>
              <a:t>, </a:t>
            </a:r>
            <a:r>
              <a:rPr lang="en-GB" dirty="0" err="1" smtClean="0">
                <a:solidFill>
                  <a:srgbClr val="245E25"/>
                </a:solidFill>
              </a:rPr>
              <a:t>Pizzi</a:t>
            </a:r>
            <a:r>
              <a:rPr lang="en-GB" dirty="0" smtClean="0">
                <a:solidFill>
                  <a:srgbClr val="245E25"/>
                </a:solidFill>
              </a:rPr>
              <a:t>, </a:t>
            </a:r>
            <a:r>
              <a:rPr lang="en-GB" dirty="0" err="1" smtClean="0">
                <a:solidFill>
                  <a:srgbClr val="245E25"/>
                </a:solidFill>
              </a:rPr>
              <a:t>Rosell</a:t>
            </a:r>
            <a:endParaRPr lang="en-GB" dirty="0">
              <a:solidFill>
                <a:srgbClr val="245E25"/>
              </a:solidFill>
            </a:endParaRPr>
          </a:p>
        </p:txBody>
      </p:sp>
      <p:pic>
        <p:nvPicPr>
          <p:cNvPr id="1026" name="Picture 2" descr="C:\Users\RZSS\Pictures\TUC logo.JPG"/>
          <p:cNvPicPr>
            <a:picLocks noChangeAspect="1" noChangeArrowheads="1"/>
          </p:cNvPicPr>
          <p:nvPr/>
        </p:nvPicPr>
        <p:blipFill>
          <a:blip r:embed="rId4" cstate="print"/>
          <a:srcRect/>
          <a:stretch>
            <a:fillRect/>
          </a:stretch>
        </p:blipFill>
        <p:spPr bwMode="auto">
          <a:xfrm>
            <a:off x="6732240" y="0"/>
            <a:ext cx="2411760" cy="450121"/>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0" y="6480974"/>
            <a:ext cx="4788024" cy="500137"/>
          </a:xfrm>
          <a:prstGeom prst="rect">
            <a:avLst/>
          </a:prstGeom>
          <a:solidFill>
            <a:schemeClr val="accent3">
              <a:lumMod val="60000"/>
              <a:lumOff val="40000"/>
            </a:schemeClr>
          </a:solidFill>
          <a:ln>
            <a:solidFill>
              <a:schemeClr val="bg1">
                <a:lumMod val="50000"/>
              </a:schemeClr>
            </a:solidFill>
          </a:ln>
        </p:spPr>
        <p:txBody>
          <a:bodyPr wrap="square" rtlCol="0">
            <a:spAutoFit/>
          </a:bodyPr>
          <a:lstStyle/>
          <a:p>
            <a:r>
              <a:rPr lang="en-GB" sz="800" dirty="0" smtClean="0">
                <a:solidFill>
                  <a:srgbClr val="245E25"/>
                </a:solidFill>
              </a:rPr>
              <a:t>Contact  </a:t>
            </a:r>
            <a:r>
              <a:rPr lang="en-GB" sz="800" dirty="0" smtClean="0">
                <a:solidFill>
                  <a:srgbClr val="245E25"/>
                </a:solidFill>
                <a:hlinkClick r:id="rId5"/>
              </a:rPr>
              <a:t>rcampbellpalmer@rzss.org.uk</a:t>
            </a:r>
            <a:r>
              <a:rPr lang="en-GB" sz="800" dirty="0" smtClean="0">
                <a:solidFill>
                  <a:srgbClr val="245E25"/>
                </a:solidFill>
              </a:rPr>
              <a:t>   </a:t>
            </a:r>
          </a:p>
          <a:p>
            <a:r>
              <a:rPr lang="en-GB" sz="800" dirty="0" smtClean="0">
                <a:solidFill>
                  <a:srgbClr val="245E25"/>
                </a:solidFill>
              </a:rPr>
              <a:t>Royal Zoological Society of Scotland, Conservation Science, Edinburgh EH12 6TS</a:t>
            </a:r>
          </a:p>
          <a:p>
            <a:endParaRPr lang="en-GB" sz="1050" dirty="0"/>
          </a:p>
        </p:txBody>
      </p:sp>
      <p:sp>
        <p:nvSpPr>
          <p:cNvPr id="11" name="TextBox 10"/>
          <p:cNvSpPr txBox="1"/>
          <p:nvPr/>
        </p:nvSpPr>
        <p:spPr>
          <a:xfrm>
            <a:off x="5004048" y="5657671"/>
            <a:ext cx="4248472" cy="1200329"/>
          </a:xfrm>
          <a:prstGeom prst="rect">
            <a:avLst/>
          </a:prstGeom>
          <a:noFill/>
        </p:spPr>
        <p:txBody>
          <a:bodyPr wrap="square" rtlCol="0">
            <a:spAutoFit/>
          </a:bodyPr>
          <a:lstStyle/>
          <a:p>
            <a:r>
              <a:rPr lang="en-GB" sz="800" u="sng" dirty="0" smtClean="0">
                <a:solidFill>
                  <a:srgbClr val="245E25"/>
                </a:solidFill>
              </a:rPr>
              <a:t>References </a:t>
            </a:r>
          </a:p>
          <a:p>
            <a:r>
              <a:rPr lang="en-GB" sz="800" baseline="30000" dirty="0" smtClean="0">
                <a:solidFill>
                  <a:srgbClr val="245E25"/>
                </a:solidFill>
              </a:rPr>
              <a:t>1</a:t>
            </a:r>
            <a:r>
              <a:rPr lang="en-GB" sz="800" dirty="0" smtClean="0">
                <a:solidFill>
                  <a:srgbClr val="245E25"/>
                </a:solidFill>
              </a:rPr>
              <a:t> Goodman, </a:t>
            </a:r>
            <a:r>
              <a:rPr lang="en-GB" sz="800" dirty="0" err="1" smtClean="0">
                <a:solidFill>
                  <a:srgbClr val="245E25"/>
                </a:solidFill>
              </a:rPr>
              <a:t>Girling</a:t>
            </a:r>
            <a:r>
              <a:rPr lang="en-GB" sz="800" dirty="0" smtClean="0">
                <a:solidFill>
                  <a:srgbClr val="245E25"/>
                </a:solidFill>
              </a:rPr>
              <a:t>, </a:t>
            </a:r>
            <a:r>
              <a:rPr lang="en-GB" sz="800" dirty="0" err="1" smtClean="0">
                <a:solidFill>
                  <a:srgbClr val="245E25"/>
                </a:solidFill>
              </a:rPr>
              <a:t>Pizzi</a:t>
            </a:r>
            <a:r>
              <a:rPr lang="en-GB" sz="800" dirty="0" smtClean="0">
                <a:solidFill>
                  <a:srgbClr val="245E25"/>
                </a:solidFill>
              </a:rPr>
              <a:t>, Meredith, </a:t>
            </a:r>
            <a:r>
              <a:rPr lang="en-GB" sz="800" dirty="0" err="1" smtClean="0">
                <a:solidFill>
                  <a:srgbClr val="245E25"/>
                </a:solidFill>
              </a:rPr>
              <a:t>Rosell</a:t>
            </a:r>
            <a:r>
              <a:rPr lang="en-GB" sz="800" dirty="0" smtClean="0">
                <a:solidFill>
                  <a:srgbClr val="245E25"/>
                </a:solidFill>
              </a:rPr>
              <a:t>, Campbell-Palmer (2012) Establishment of a health surveillance program for reintroduction of the Eurasian beaver (</a:t>
            </a:r>
            <a:r>
              <a:rPr lang="en-GB" sz="800" i="1" dirty="0" smtClean="0">
                <a:solidFill>
                  <a:srgbClr val="245E25"/>
                </a:solidFill>
              </a:rPr>
              <a:t>Castor </a:t>
            </a:r>
            <a:r>
              <a:rPr lang="en-GB" sz="800" i="1" dirty="0" err="1" smtClean="0">
                <a:solidFill>
                  <a:srgbClr val="245E25"/>
                </a:solidFill>
              </a:rPr>
              <a:t>fiber</a:t>
            </a:r>
            <a:r>
              <a:rPr lang="en-GB" sz="800" dirty="0" smtClean="0">
                <a:solidFill>
                  <a:srgbClr val="245E25"/>
                </a:solidFill>
              </a:rPr>
              <a:t>) into Scotland. Journal of Wildlife Diseases 48: 971-978</a:t>
            </a:r>
            <a:endParaRPr lang="en-GB" sz="800" baseline="30000" dirty="0" smtClean="0">
              <a:solidFill>
                <a:srgbClr val="245E25"/>
              </a:solidFill>
            </a:endParaRPr>
          </a:p>
          <a:p>
            <a:r>
              <a:rPr lang="en-GB" sz="800" baseline="30000" dirty="0" smtClean="0">
                <a:solidFill>
                  <a:srgbClr val="245E25"/>
                </a:solidFill>
              </a:rPr>
              <a:t>2</a:t>
            </a:r>
            <a:r>
              <a:rPr lang="en-GB" sz="800" dirty="0" smtClean="0">
                <a:solidFill>
                  <a:srgbClr val="245E25"/>
                </a:solidFill>
              </a:rPr>
              <a:t>Duff, Campbell-Palmer, Needham (2013) The beaver beetle </a:t>
            </a:r>
            <a:r>
              <a:rPr lang="en-GB" sz="800" i="1" dirty="0" err="1" smtClean="0">
                <a:solidFill>
                  <a:srgbClr val="245E25"/>
                </a:solidFill>
              </a:rPr>
              <a:t>Platypsyllus</a:t>
            </a:r>
            <a:r>
              <a:rPr lang="en-GB" sz="800" i="1" dirty="0" smtClean="0">
                <a:solidFill>
                  <a:srgbClr val="245E25"/>
                </a:solidFill>
              </a:rPr>
              <a:t> </a:t>
            </a:r>
            <a:r>
              <a:rPr lang="en-GB" sz="800" i="1" dirty="0" err="1" smtClean="0">
                <a:solidFill>
                  <a:srgbClr val="245E25"/>
                </a:solidFill>
              </a:rPr>
              <a:t>castoris</a:t>
            </a:r>
            <a:r>
              <a:rPr lang="en-GB" sz="800" i="1" dirty="0" smtClean="0">
                <a:solidFill>
                  <a:srgbClr val="245E25"/>
                </a:solidFill>
              </a:rPr>
              <a:t> </a:t>
            </a:r>
            <a:r>
              <a:rPr lang="en-GB" sz="800" dirty="0" err="1" smtClean="0">
                <a:solidFill>
                  <a:srgbClr val="245E25"/>
                </a:solidFill>
              </a:rPr>
              <a:t>Ristsema</a:t>
            </a:r>
            <a:r>
              <a:rPr lang="en-GB" sz="800" dirty="0" smtClean="0">
                <a:solidFill>
                  <a:srgbClr val="245E25"/>
                </a:solidFill>
              </a:rPr>
              <a:t> (</a:t>
            </a:r>
            <a:r>
              <a:rPr lang="en-GB" sz="800" dirty="0" err="1" smtClean="0">
                <a:solidFill>
                  <a:srgbClr val="245E25"/>
                </a:solidFill>
              </a:rPr>
              <a:t>Leiodidae</a:t>
            </a:r>
            <a:r>
              <a:rPr lang="en-GB" sz="800" dirty="0" smtClean="0">
                <a:solidFill>
                  <a:srgbClr val="245E25"/>
                </a:solidFill>
              </a:rPr>
              <a:t>: </a:t>
            </a:r>
            <a:r>
              <a:rPr lang="en-GB" sz="800" dirty="0" err="1" smtClean="0">
                <a:solidFill>
                  <a:srgbClr val="245E25"/>
                </a:solidFill>
              </a:rPr>
              <a:t>Platypsyllinae</a:t>
            </a:r>
            <a:r>
              <a:rPr lang="en-GB" sz="800" dirty="0" smtClean="0">
                <a:solidFill>
                  <a:srgbClr val="245E25"/>
                </a:solidFill>
              </a:rPr>
              <a:t>) apparently established on reintroduced beavers in Scotland, new to Britain. </a:t>
            </a:r>
            <a:r>
              <a:rPr lang="en-GB" sz="800" i="1" dirty="0" smtClean="0">
                <a:solidFill>
                  <a:srgbClr val="245E25"/>
                </a:solidFill>
              </a:rPr>
              <a:t>The </a:t>
            </a:r>
            <a:r>
              <a:rPr lang="en-GB" sz="800" i="1" dirty="0" err="1" smtClean="0">
                <a:solidFill>
                  <a:srgbClr val="245E25"/>
                </a:solidFill>
              </a:rPr>
              <a:t>Coleopterist</a:t>
            </a:r>
            <a:r>
              <a:rPr lang="en-GB" sz="800" i="1" dirty="0" smtClean="0">
                <a:solidFill>
                  <a:srgbClr val="245E25"/>
                </a:solidFill>
              </a:rPr>
              <a:t> </a:t>
            </a:r>
            <a:r>
              <a:rPr lang="en-GB" sz="800" dirty="0" smtClean="0">
                <a:solidFill>
                  <a:srgbClr val="245E25"/>
                </a:solidFill>
              </a:rPr>
              <a:t>22: 9-19.</a:t>
            </a:r>
          </a:p>
          <a:p>
            <a:r>
              <a:rPr lang="en-GB" sz="800" baseline="30000" dirty="0" smtClean="0">
                <a:solidFill>
                  <a:srgbClr val="245E25"/>
                </a:solidFill>
              </a:rPr>
              <a:t>3</a:t>
            </a:r>
            <a:r>
              <a:rPr lang="en-GB" sz="800" dirty="0" smtClean="0">
                <a:solidFill>
                  <a:srgbClr val="245E25"/>
                </a:solidFill>
              </a:rPr>
              <a:t> Campbell-Palmer, </a:t>
            </a:r>
            <a:r>
              <a:rPr lang="en-GB" sz="800" dirty="0" err="1" smtClean="0">
                <a:solidFill>
                  <a:srgbClr val="245E25"/>
                </a:solidFill>
              </a:rPr>
              <a:t>Girling</a:t>
            </a:r>
            <a:r>
              <a:rPr lang="en-GB" sz="800" dirty="0" smtClean="0">
                <a:solidFill>
                  <a:srgbClr val="245E25"/>
                </a:solidFill>
              </a:rPr>
              <a:t>, </a:t>
            </a:r>
            <a:r>
              <a:rPr lang="en-GB" sz="800" dirty="0" err="1" smtClean="0">
                <a:solidFill>
                  <a:srgbClr val="245E25"/>
                </a:solidFill>
              </a:rPr>
              <a:t>Pizzi</a:t>
            </a:r>
            <a:r>
              <a:rPr lang="en-GB" sz="800" dirty="0" smtClean="0">
                <a:solidFill>
                  <a:srgbClr val="245E25"/>
                </a:solidFill>
              </a:rPr>
              <a:t>, </a:t>
            </a:r>
            <a:r>
              <a:rPr lang="en-GB" sz="800" dirty="0" err="1" smtClean="0">
                <a:solidFill>
                  <a:srgbClr val="245E25"/>
                </a:solidFill>
              </a:rPr>
              <a:t>Hamnes</a:t>
            </a:r>
            <a:r>
              <a:rPr lang="en-GB" sz="800" dirty="0" smtClean="0">
                <a:solidFill>
                  <a:srgbClr val="245E25"/>
                </a:solidFill>
              </a:rPr>
              <a:t>, </a:t>
            </a:r>
            <a:r>
              <a:rPr lang="en-GB" sz="800" dirty="0" err="1" smtClean="0">
                <a:solidFill>
                  <a:srgbClr val="245E25"/>
                </a:solidFill>
                <a:latin typeface="Calibri"/>
              </a:rPr>
              <a:t>Øines</a:t>
            </a:r>
            <a:r>
              <a:rPr lang="en-GB" sz="800" dirty="0" smtClean="0">
                <a:solidFill>
                  <a:srgbClr val="245E25"/>
                </a:solidFill>
                <a:latin typeface="Calibri"/>
              </a:rPr>
              <a:t>, Del-</a:t>
            </a:r>
            <a:r>
              <a:rPr lang="en-GB" sz="800" dirty="0" err="1" smtClean="0">
                <a:solidFill>
                  <a:srgbClr val="245E25"/>
                </a:solidFill>
                <a:latin typeface="Calibri"/>
              </a:rPr>
              <a:t>Pozo</a:t>
            </a:r>
            <a:r>
              <a:rPr lang="en-GB" sz="800" dirty="0" smtClean="0">
                <a:solidFill>
                  <a:srgbClr val="245E25"/>
                </a:solidFill>
                <a:latin typeface="Calibri"/>
              </a:rPr>
              <a:t> (2013) </a:t>
            </a:r>
            <a:r>
              <a:rPr lang="en-GB" sz="800" i="1" dirty="0" err="1" smtClean="0">
                <a:solidFill>
                  <a:srgbClr val="245E25"/>
                </a:solidFill>
                <a:latin typeface="Calibri"/>
              </a:rPr>
              <a:t>Stichorchis</a:t>
            </a:r>
            <a:r>
              <a:rPr lang="en-GB" sz="800" i="1" dirty="0" smtClean="0">
                <a:solidFill>
                  <a:srgbClr val="245E25"/>
                </a:solidFill>
                <a:latin typeface="Calibri"/>
              </a:rPr>
              <a:t> </a:t>
            </a:r>
            <a:r>
              <a:rPr lang="en-GB" sz="800" i="1" dirty="0" err="1" smtClean="0">
                <a:solidFill>
                  <a:srgbClr val="245E25"/>
                </a:solidFill>
                <a:latin typeface="Calibri"/>
              </a:rPr>
              <a:t>subtriquetrus</a:t>
            </a:r>
            <a:r>
              <a:rPr lang="en-GB" sz="800" i="1" dirty="0" smtClean="0">
                <a:solidFill>
                  <a:srgbClr val="245E25"/>
                </a:solidFill>
                <a:latin typeface="Calibri"/>
              </a:rPr>
              <a:t> </a:t>
            </a:r>
            <a:r>
              <a:rPr lang="en-GB" sz="800" dirty="0" smtClean="0">
                <a:solidFill>
                  <a:srgbClr val="245E25"/>
                </a:solidFill>
                <a:latin typeface="Calibri"/>
              </a:rPr>
              <a:t>in a free-living beaver in Scotland. Veterinary Record </a:t>
            </a:r>
            <a:r>
              <a:rPr lang="en-GB" sz="800" dirty="0" err="1" smtClean="0">
                <a:solidFill>
                  <a:srgbClr val="245E25"/>
                </a:solidFill>
                <a:latin typeface="Calibri"/>
              </a:rPr>
              <a:t>doi</a:t>
            </a:r>
            <a:r>
              <a:rPr lang="en-GB" sz="800" dirty="0" smtClean="0">
                <a:solidFill>
                  <a:srgbClr val="245E25"/>
                </a:solidFill>
                <a:latin typeface="Calibri"/>
              </a:rPr>
              <a:t>: 10.1136/vr.101591</a:t>
            </a:r>
            <a:endParaRPr lang="en-GB" sz="800" baseline="30000" dirty="0">
              <a:solidFill>
                <a:srgbClr val="245E25"/>
              </a:solidFill>
            </a:endParaRPr>
          </a:p>
        </p:txBody>
      </p:sp>
      <p:pic>
        <p:nvPicPr>
          <p:cNvPr id="12" name="Picture 2" descr="C:\Users\RZSS\Desktop\New Folder\1788 Elaine and Eoghann emerging from crates 230610-800.jpg"/>
          <p:cNvPicPr>
            <a:picLocks noChangeAspect="1" noChangeArrowheads="1"/>
          </p:cNvPicPr>
          <p:nvPr/>
        </p:nvPicPr>
        <p:blipFill>
          <a:blip r:embed="rId6" cstate="print"/>
          <a:srcRect/>
          <a:stretch>
            <a:fillRect/>
          </a:stretch>
        </p:blipFill>
        <p:spPr bwMode="auto">
          <a:xfrm>
            <a:off x="179512" y="4653136"/>
            <a:ext cx="1149249" cy="1728192"/>
          </a:xfrm>
          <a:prstGeom prst="rect">
            <a:avLst/>
          </a:prstGeom>
          <a:noFill/>
        </p:spPr>
      </p:pic>
      <p:sp>
        <p:nvSpPr>
          <p:cNvPr id="13" name="TextBox 12"/>
          <p:cNvSpPr txBox="1"/>
          <p:nvPr/>
        </p:nvSpPr>
        <p:spPr>
          <a:xfrm>
            <a:off x="1475656" y="4797152"/>
            <a:ext cx="3491880" cy="1508105"/>
          </a:xfrm>
          <a:prstGeom prst="rect">
            <a:avLst/>
          </a:prstGeom>
          <a:noFill/>
          <a:ln>
            <a:solidFill>
              <a:schemeClr val="bg1">
                <a:lumMod val="50000"/>
              </a:schemeClr>
            </a:solidFill>
          </a:ln>
          <a:effectLst>
            <a:outerShdw blurRad="50800" dist="38100" dir="2700000" algn="tl" rotWithShape="0">
              <a:prstClr val="black">
                <a:alpha val="40000"/>
              </a:prstClr>
            </a:outerShdw>
          </a:effectLst>
        </p:spPr>
        <p:txBody>
          <a:bodyPr wrap="square" rtlCol="0">
            <a:spAutoFit/>
          </a:bodyPr>
          <a:lstStyle/>
          <a:p>
            <a:r>
              <a:rPr lang="en-GB" sz="1200" dirty="0" smtClean="0">
                <a:solidFill>
                  <a:srgbClr val="245E25"/>
                </a:solidFill>
              </a:rPr>
              <a:t>Scottish Beaver Trial</a:t>
            </a:r>
          </a:p>
          <a:p>
            <a:pPr algn="just"/>
            <a:r>
              <a:rPr lang="en-GB" sz="800" dirty="0" smtClean="0">
                <a:solidFill>
                  <a:srgbClr val="245E25"/>
                </a:solidFill>
              </a:rPr>
              <a:t>In 2009 four beaver families were released under licence from the Scottish Government into </a:t>
            </a:r>
            <a:r>
              <a:rPr lang="en-GB" sz="800" dirty="0" err="1" smtClean="0">
                <a:solidFill>
                  <a:srgbClr val="245E25"/>
                </a:solidFill>
              </a:rPr>
              <a:t>Knapdale</a:t>
            </a:r>
            <a:r>
              <a:rPr lang="en-GB" sz="800" dirty="0" smtClean="0">
                <a:solidFill>
                  <a:srgbClr val="245E25"/>
                </a:solidFill>
              </a:rPr>
              <a:t> forest, mid-Argyll as part of a 5 year scientific trial. These animals were directly imported from Norway and underwent full health screening before release</a:t>
            </a:r>
            <a:r>
              <a:rPr lang="en-GB" sz="800" baseline="30000" dirty="0" smtClean="0">
                <a:solidFill>
                  <a:srgbClr val="245E25"/>
                </a:solidFill>
              </a:rPr>
              <a:t>1.</a:t>
            </a:r>
            <a:r>
              <a:rPr lang="en-GB" sz="800" dirty="0" smtClean="0">
                <a:solidFill>
                  <a:srgbClr val="245E25"/>
                </a:solidFill>
              </a:rPr>
              <a:t> In 2012 the Scottish Government recognised that a large, unlicensed beaver population had become established on the east coast of Scotland and announced these animals would be tolerated until the completion of SBT and a government decision on the future of all beavers in Scotland is made. These animals are currently of unknown origin and health status, but monitoring work has begun through the Tayside Beaver Study Group.</a:t>
            </a:r>
            <a:endParaRPr lang="en-GB" sz="800" dirty="0">
              <a:solidFill>
                <a:srgbClr val="245E25"/>
              </a:solidFill>
            </a:endParaRPr>
          </a:p>
        </p:txBody>
      </p:sp>
      <p:pic>
        <p:nvPicPr>
          <p:cNvPr id="4" name="Picture 2" descr="C:\Users\RZSS\Pictures\beaver beetle_004.tif"/>
          <p:cNvPicPr>
            <a:picLocks noChangeAspect="1" noChangeArrowheads="1"/>
          </p:cNvPicPr>
          <p:nvPr/>
        </p:nvPicPr>
        <p:blipFill>
          <a:blip r:embed="rId7" cstate="print"/>
          <a:srcRect/>
          <a:stretch>
            <a:fillRect/>
          </a:stretch>
        </p:blipFill>
        <p:spPr bwMode="auto">
          <a:xfrm>
            <a:off x="5580112" y="2924944"/>
            <a:ext cx="734829" cy="676703"/>
          </a:xfrm>
          <a:prstGeom prst="rect">
            <a:avLst/>
          </a:prstGeom>
          <a:ln>
            <a:noFill/>
          </a:ln>
          <a:effectLst>
            <a:outerShdw blurRad="292100" dist="139700" dir="2700000" algn="tl" rotWithShape="0">
              <a:srgbClr val="333333">
                <a:alpha val="65000"/>
              </a:srgbClr>
            </a:outerShdw>
          </a:effectLst>
        </p:spPr>
      </p:pic>
      <p:pic>
        <p:nvPicPr>
          <p:cNvPr id="8" name="Picture 3" descr="C:\Users\RZSS\Pictures\Beaver photos\Platypsillus castoris RITSEMA fotorgb.jpg"/>
          <p:cNvPicPr>
            <a:picLocks noChangeAspect="1" noChangeArrowheads="1"/>
          </p:cNvPicPr>
          <p:nvPr/>
        </p:nvPicPr>
        <p:blipFill>
          <a:blip r:embed="rId8" cstate="print"/>
          <a:srcRect/>
          <a:stretch>
            <a:fillRect/>
          </a:stretch>
        </p:blipFill>
        <p:spPr bwMode="auto">
          <a:xfrm>
            <a:off x="8100392" y="2708920"/>
            <a:ext cx="473342" cy="864096"/>
          </a:xfrm>
          <a:prstGeom prst="rect">
            <a:avLst/>
          </a:prstGeom>
          <a:ln>
            <a:noFill/>
          </a:ln>
          <a:effectLst>
            <a:outerShdw blurRad="292100" dist="139700" dir="2700000" algn="tl" rotWithShape="0">
              <a:srgbClr val="333333">
                <a:alpha val="65000"/>
              </a:srgbClr>
            </a:outerShdw>
          </a:effectLst>
        </p:spPr>
      </p:pic>
      <p:pic>
        <p:nvPicPr>
          <p:cNvPr id="1028" name="Picture 4" descr="C:\Users\RZSS\Pictures\Beaver photos\Figure1AdultGrossPhotoStichorchisTrematode.tiff"/>
          <p:cNvPicPr>
            <a:picLocks noChangeAspect="1" noChangeArrowheads="1"/>
          </p:cNvPicPr>
          <p:nvPr/>
        </p:nvPicPr>
        <p:blipFill>
          <a:blip r:embed="rId9" cstate="print"/>
          <a:srcRect/>
          <a:stretch>
            <a:fillRect/>
          </a:stretch>
        </p:blipFill>
        <p:spPr bwMode="auto">
          <a:xfrm>
            <a:off x="6876256" y="4941168"/>
            <a:ext cx="540568" cy="682622"/>
          </a:xfrm>
          <a:prstGeom prst="rect">
            <a:avLst/>
          </a:prstGeom>
          <a:ln>
            <a:noFill/>
          </a:ln>
          <a:effectLst>
            <a:outerShdw blurRad="292100" dist="139700" dir="2700000" algn="tl" rotWithShape="0">
              <a:srgbClr val="333333">
                <a:alpha val="65000"/>
              </a:srgbClr>
            </a:outerShdw>
          </a:effectLst>
        </p:spPr>
      </p:pic>
      <p:pic>
        <p:nvPicPr>
          <p:cNvPr id="1029" name="Picture 5" descr="C:\Users\RZSS\Pictures\Beaver photos\Figure2HistopathStichorchisTrematode.tiff"/>
          <p:cNvPicPr>
            <a:picLocks noChangeAspect="1" noChangeArrowheads="1"/>
          </p:cNvPicPr>
          <p:nvPr/>
        </p:nvPicPr>
        <p:blipFill>
          <a:blip r:embed="rId10" cstate="print"/>
          <a:srcRect/>
          <a:stretch>
            <a:fillRect/>
          </a:stretch>
        </p:blipFill>
        <p:spPr bwMode="auto">
          <a:xfrm>
            <a:off x="7596336" y="5013176"/>
            <a:ext cx="1010313" cy="578680"/>
          </a:xfrm>
          <a:prstGeom prst="rect">
            <a:avLst/>
          </a:prstGeom>
          <a:ln>
            <a:noFill/>
          </a:ln>
          <a:effectLst>
            <a:outerShdw blurRad="292100" dist="139700" dir="2700000" algn="tl" rotWithShape="0">
              <a:srgbClr val="333333">
                <a:alpha val="65000"/>
              </a:srgbClr>
            </a:outerShdw>
          </a:effectLst>
        </p:spPr>
      </p:pic>
      <p:pic>
        <p:nvPicPr>
          <p:cNvPr id="9" name="Picture 2" descr="C:\Users\RZSS\Documents\My Dropbox\SBT Admin docs\SBT Admin docs\Logos\SBT logo.JPG"/>
          <p:cNvPicPr>
            <a:picLocks noChangeAspect="1" noChangeArrowheads="1"/>
          </p:cNvPicPr>
          <p:nvPr/>
        </p:nvPicPr>
        <p:blipFill>
          <a:blip r:embed="rId11" cstate="print"/>
          <a:srcRect/>
          <a:stretch>
            <a:fillRect/>
          </a:stretch>
        </p:blipFill>
        <p:spPr bwMode="auto">
          <a:xfrm>
            <a:off x="0" y="1196752"/>
            <a:ext cx="971600" cy="797461"/>
          </a:xfrm>
          <a:prstGeom prst="rect">
            <a:avLst/>
          </a:prstGeom>
          <a:ln>
            <a:noFill/>
          </a:ln>
          <a:effectLst>
            <a:outerShdw blurRad="292100" dist="139700" dir="2700000" algn="tl" rotWithShape="0">
              <a:srgbClr val="333333">
                <a:alpha val="65000"/>
              </a:srgbClr>
            </a:outerShdw>
          </a:effectLst>
        </p:spPr>
      </p:pic>
      <p:pic>
        <p:nvPicPr>
          <p:cNvPr id="14" name="Picture 2" descr="C:\Users\RZSS\AppData\Local\Temp\RZSS_strapline_sm.jpg"/>
          <p:cNvPicPr>
            <a:picLocks noChangeAspect="1" noChangeArrowheads="1"/>
          </p:cNvPicPr>
          <p:nvPr/>
        </p:nvPicPr>
        <p:blipFill>
          <a:blip r:embed="rId12" cstate="print"/>
          <a:srcRect/>
          <a:stretch>
            <a:fillRect/>
          </a:stretch>
        </p:blipFill>
        <p:spPr bwMode="auto">
          <a:xfrm>
            <a:off x="0" y="0"/>
            <a:ext cx="973804" cy="112474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TotalTime>
  <Words>589</Words>
  <Application>Microsoft Office PowerPoint</Application>
  <PresentationFormat>On-screen Show (4:3)</PresentationFormat>
  <Paragraphs>26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Biodiversity benefit? – host specific parasites in reintroduced mammals </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Biodiversity benefit? – host specific parasites in reintroduced mammals</dc:title>
  <dc:creator>RZSS</dc:creator>
  <cp:lastModifiedBy>RZSS</cp:lastModifiedBy>
  <cp:revision>14</cp:revision>
  <dcterms:created xsi:type="dcterms:W3CDTF">2013-07-10T19:32:07Z</dcterms:created>
  <dcterms:modified xsi:type="dcterms:W3CDTF">2013-08-07T15:53:35Z</dcterms:modified>
</cp:coreProperties>
</file>