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A9A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showGuides="1">
      <p:cViewPr varScale="1">
        <p:scale>
          <a:sx n="80" d="100"/>
          <a:sy n="80" d="100"/>
        </p:scale>
        <p:origin x="14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837ECD-C5DC-46B5-87A0-4C00272BCC7D}" type="datetimeFigureOut">
              <a:rPr lang="en-GB" smtClean="0"/>
              <a:t>09/05/2015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103557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837ECD-C5DC-46B5-87A0-4C00272BCC7D}" type="datetimeFigureOut">
              <a:rPr lang="en-GB" smtClean="0"/>
              <a:t>09/05/2015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311150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837ECD-C5DC-46B5-87A0-4C00272BCC7D}" type="datetimeFigureOut">
              <a:rPr lang="en-GB" smtClean="0"/>
              <a:t>09/05/2015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116075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837ECD-C5DC-46B5-87A0-4C00272BCC7D}" type="datetimeFigureOut">
              <a:rPr lang="en-GB" smtClean="0"/>
              <a:t>09/05/2015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18053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37ECD-C5DC-46B5-87A0-4C00272BCC7D}" type="datetimeFigureOut">
              <a:rPr lang="en-GB" smtClean="0"/>
              <a:t>09/05/2015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418042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837ECD-C5DC-46B5-87A0-4C00272BCC7D}" type="datetimeFigureOut">
              <a:rPr lang="en-GB" smtClean="0"/>
              <a:t>09/05/2015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204633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837ECD-C5DC-46B5-87A0-4C00272BCC7D}" type="datetimeFigureOut">
              <a:rPr lang="en-GB" smtClean="0"/>
              <a:t>09/05/2015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291099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837ECD-C5DC-46B5-87A0-4C00272BCC7D}" type="datetimeFigureOut">
              <a:rPr lang="en-GB" smtClean="0"/>
              <a:t>09/05/2015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262047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37ECD-C5DC-46B5-87A0-4C00272BCC7D}" type="datetimeFigureOut">
              <a:rPr lang="en-GB" smtClean="0"/>
              <a:t>09/05/2015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25587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37ECD-C5DC-46B5-87A0-4C00272BCC7D}" type="datetimeFigureOut">
              <a:rPr lang="en-GB" smtClean="0"/>
              <a:t>09/05/2015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281721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37ECD-C5DC-46B5-87A0-4C00272BCC7D}" type="datetimeFigureOut">
              <a:rPr lang="en-GB" smtClean="0"/>
              <a:t>09/05/2015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A7F19-0148-4A41-92D3-0EAEED1DA8B6}" type="slidenum">
              <a:rPr lang="en-GB" smtClean="0"/>
              <a:t>‹#›</a:t>
            </a:fld>
            <a:endParaRPr lang="en-GB"/>
          </a:p>
        </p:txBody>
      </p:sp>
    </p:spTree>
    <p:extLst>
      <p:ext uri="{BB962C8B-B14F-4D97-AF65-F5344CB8AC3E}">
        <p14:creationId xmlns:p14="http://schemas.microsoft.com/office/powerpoint/2010/main" val="100930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37ECD-C5DC-46B5-87A0-4C00272BCC7D}" type="datetimeFigureOut">
              <a:rPr lang="en-GB" smtClean="0"/>
              <a:t>09/05/2015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A7F19-0148-4A41-92D3-0EAEED1DA8B6}" type="slidenum">
              <a:rPr lang="en-GB" smtClean="0"/>
              <a:t>‹#›</a:t>
            </a:fld>
            <a:endParaRPr lang="en-GB"/>
          </a:p>
        </p:txBody>
      </p:sp>
    </p:spTree>
    <p:extLst>
      <p:ext uri="{BB962C8B-B14F-4D97-AF65-F5344CB8AC3E}">
        <p14:creationId xmlns:p14="http://schemas.microsoft.com/office/powerpoint/2010/main" val="80221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rcampbellpalmer@rzss.org.uk" TargetMode="External"/><Relationship Id="rId7"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devonwildlifetrust.org/"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84372" y="9570"/>
            <a:ext cx="9605047" cy="1311721"/>
          </a:xfrm>
          <a:solidFill>
            <a:schemeClr val="bg2"/>
          </a:solidFill>
          <a:ln w="76200">
            <a:solidFill>
              <a:srgbClr val="92D050"/>
            </a:solidFill>
          </a:ln>
        </p:spPr>
        <p:txBody>
          <a:bodyPr>
            <a:normAutofit fontScale="90000"/>
          </a:bodyPr>
          <a:lstStyle/>
          <a:p>
            <a:pPr algn="ctr"/>
            <a:r>
              <a:rPr lang="en-GB" sz="4000" dirty="0" smtClean="0">
                <a:solidFill>
                  <a:schemeClr val="accent6">
                    <a:lumMod val="50000"/>
                  </a:schemeClr>
                </a:solidFill>
              </a:rPr>
              <a:t>Retrospective health screening of beavers, River Otter, Devon</a:t>
            </a:r>
            <a:r>
              <a:rPr lang="en-GB" dirty="0" smtClean="0">
                <a:solidFill>
                  <a:schemeClr val="accent6">
                    <a:lumMod val="50000"/>
                  </a:schemeClr>
                </a:solidFill>
              </a:rPr>
              <a:t/>
            </a:r>
            <a:br>
              <a:rPr lang="en-GB" dirty="0" smtClean="0">
                <a:solidFill>
                  <a:schemeClr val="accent6">
                    <a:lumMod val="50000"/>
                  </a:schemeClr>
                </a:solidFill>
              </a:rPr>
            </a:br>
            <a:r>
              <a:rPr lang="en-GB" sz="2400" dirty="0" smtClean="0">
                <a:solidFill>
                  <a:schemeClr val="accent6">
                    <a:lumMod val="50000"/>
                  </a:schemeClr>
                </a:solidFill>
              </a:rPr>
              <a:t>Campbell-Palmer, Pizzi, Elliott, Brown &amp; </a:t>
            </a:r>
            <a:r>
              <a:rPr lang="en-GB" sz="2400" dirty="0" err="1" smtClean="0">
                <a:solidFill>
                  <a:schemeClr val="accent6">
                    <a:lumMod val="50000"/>
                  </a:schemeClr>
                </a:solidFill>
              </a:rPr>
              <a:t>Girling</a:t>
            </a:r>
            <a:endParaRPr lang="en-GB" dirty="0">
              <a:solidFill>
                <a:schemeClr val="accent6">
                  <a:lumMod val="50000"/>
                </a:schemeClr>
              </a:solidFill>
            </a:endParaRPr>
          </a:p>
        </p:txBody>
      </p:sp>
      <p:sp>
        <p:nvSpPr>
          <p:cNvPr id="9" name="TextBox 8"/>
          <p:cNvSpPr txBox="1"/>
          <p:nvPr/>
        </p:nvSpPr>
        <p:spPr>
          <a:xfrm>
            <a:off x="236927" y="1397675"/>
            <a:ext cx="3846950" cy="2031325"/>
          </a:xfrm>
          <a:prstGeom prst="rect">
            <a:avLst/>
          </a:prstGeom>
          <a:noFill/>
        </p:spPr>
        <p:txBody>
          <a:bodyPr wrap="square" rtlCol="0">
            <a:spAutoFit/>
          </a:bodyPr>
          <a:lstStyle/>
          <a:p>
            <a:r>
              <a:rPr lang="en-GB" sz="1600" dirty="0" smtClean="0"/>
              <a:t>Introduction</a:t>
            </a:r>
          </a:p>
          <a:p>
            <a:pPr algn="just"/>
            <a:r>
              <a:rPr lang="en-US" sz="1000" dirty="0"/>
              <a:t>Two families of breeding beavers were reported on the River Otter, Devon, in February 2014. After a successful public campaign to see them remain in place, Natural England granted </a:t>
            </a:r>
            <a:r>
              <a:rPr lang="en-US" sz="1000" dirty="0" smtClean="0"/>
              <a:t>Devon Wildlife Trust a </a:t>
            </a:r>
            <a:r>
              <a:rPr lang="en-US" sz="1000" dirty="0"/>
              <a:t>5 year </a:t>
            </a:r>
            <a:r>
              <a:rPr lang="en-US" sz="1000" dirty="0" err="1"/>
              <a:t>licence</a:t>
            </a:r>
            <a:r>
              <a:rPr lang="en-US" sz="1000" dirty="0"/>
              <a:t> to monitor the beavers. A condition of this </a:t>
            </a:r>
            <a:r>
              <a:rPr lang="en-US" sz="1000" dirty="0" err="1"/>
              <a:t>licence</a:t>
            </a:r>
            <a:r>
              <a:rPr lang="en-US" sz="1000" dirty="0"/>
              <a:t> was that the animals were healthy and free of any diseases and parasites of concern. Though beavers are not especially recorded as being major reservoir of disease, as rodents they can </a:t>
            </a:r>
            <a:r>
              <a:rPr lang="en-US" sz="1000" dirty="0" err="1"/>
              <a:t>harbour</a:t>
            </a:r>
            <a:r>
              <a:rPr lang="en-US" sz="1000" dirty="0"/>
              <a:t> pathogens of health concern. </a:t>
            </a:r>
            <a:r>
              <a:rPr lang="en-US" sz="1000" i="1" dirty="0" err="1"/>
              <a:t>Echinococcus</a:t>
            </a:r>
            <a:r>
              <a:rPr lang="en-US" sz="1000" i="1" dirty="0"/>
              <a:t> </a:t>
            </a:r>
            <a:r>
              <a:rPr lang="en-US" sz="1000" i="1" dirty="0" err="1"/>
              <a:t>multilocularis</a:t>
            </a:r>
            <a:r>
              <a:rPr lang="en-US" sz="1000" dirty="0"/>
              <a:t> has been recorded in an imported beaver in an English captive </a:t>
            </a:r>
            <a:r>
              <a:rPr lang="en-US" sz="1000" dirty="0" smtClean="0"/>
              <a:t>collection</a:t>
            </a:r>
            <a:r>
              <a:rPr lang="en-US" sz="1000" baseline="30000" dirty="0"/>
              <a:t>1</a:t>
            </a:r>
            <a:r>
              <a:rPr lang="en-US" sz="1000" dirty="0" smtClean="0"/>
              <a:t>. </a:t>
            </a:r>
            <a:r>
              <a:rPr lang="en-US" sz="1000" dirty="0"/>
              <a:t>An additional consideration of any health screening was to assess the adaptability of beavers to survive in an English landscape after an absence of over 400 years. </a:t>
            </a:r>
            <a:endParaRPr lang="en-GB" sz="1000" dirty="0"/>
          </a:p>
        </p:txBody>
      </p:sp>
      <p:sp>
        <p:nvSpPr>
          <p:cNvPr id="11" name="TextBox 10"/>
          <p:cNvSpPr txBox="1"/>
          <p:nvPr/>
        </p:nvSpPr>
        <p:spPr>
          <a:xfrm>
            <a:off x="4313515" y="1397675"/>
            <a:ext cx="3846950" cy="5693866"/>
          </a:xfrm>
          <a:prstGeom prst="rect">
            <a:avLst/>
          </a:prstGeom>
          <a:noFill/>
        </p:spPr>
        <p:txBody>
          <a:bodyPr wrap="square" rtlCol="0">
            <a:spAutoFit/>
          </a:bodyPr>
          <a:lstStyle/>
          <a:p>
            <a:r>
              <a:rPr lang="en-GB" sz="1600" dirty="0" smtClean="0"/>
              <a:t>Material &amp; Methods</a:t>
            </a:r>
          </a:p>
          <a:p>
            <a:pPr algn="just"/>
            <a:r>
              <a:rPr lang="en-GB" sz="1000" dirty="0" smtClean="0"/>
              <a:t>The </a:t>
            </a:r>
            <a:r>
              <a:rPr lang="en-GB" sz="1000" dirty="0"/>
              <a:t>disease screening protocol for </a:t>
            </a:r>
            <a:r>
              <a:rPr lang="en-GB" sz="1000" dirty="0" smtClean="0"/>
              <a:t>live trapped </a:t>
            </a:r>
            <a:r>
              <a:rPr lang="en-GB" sz="1000" dirty="0"/>
              <a:t>beavers was based on that already established for the official Scottish Beaver </a:t>
            </a:r>
            <a:r>
              <a:rPr lang="en-GB" sz="1000" dirty="0" smtClean="0"/>
              <a:t>Trial</a:t>
            </a:r>
            <a:r>
              <a:rPr lang="en-GB" sz="1000" baseline="30000" dirty="0" smtClean="0"/>
              <a:t>2 </a:t>
            </a:r>
            <a:r>
              <a:rPr lang="en-GB" sz="1000" dirty="0" smtClean="0"/>
              <a:t>and Scottish Government commissioned screening of unlicensed beavers within the Tay and Earn catchments, east Scotland</a:t>
            </a:r>
            <a:r>
              <a:rPr lang="en-GB" sz="1000" baseline="30000" dirty="0" smtClean="0"/>
              <a:t>3</a:t>
            </a:r>
            <a:r>
              <a:rPr lang="en-GB" sz="1000" dirty="0" smtClean="0"/>
              <a:t>. A full physical examination was conducted under anaesthetic. </a:t>
            </a:r>
            <a:r>
              <a:rPr lang="en-GB" sz="1000" dirty="0"/>
              <a:t>Anaesthesia was </a:t>
            </a:r>
            <a:r>
              <a:rPr lang="en-GB" sz="1000" dirty="0" smtClean="0"/>
              <a:t>induced with </a:t>
            </a:r>
            <a:r>
              <a:rPr lang="en-GB" sz="1000" dirty="0" err="1"/>
              <a:t>isoflurane</a:t>
            </a:r>
            <a:r>
              <a:rPr lang="en-GB" sz="1000" dirty="0"/>
              <a:t> in 100% oxygen via facemask while the beaver was </a:t>
            </a:r>
            <a:r>
              <a:rPr lang="en-GB" sz="1000" dirty="0" smtClean="0"/>
              <a:t>restrained (Fig. 1). Each </a:t>
            </a:r>
            <a:r>
              <a:rPr lang="en-GB" sz="1000" dirty="0"/>
              <a:t>beaver then underwent endotracheal </a:t>
            </a:r>
            <a:r>
              <a:rPr lang="en-GB" sz="1000" dirty="0" err="1"/>
              <a:t>entubation</a:t>
            </a:r>
            <a:r>
              <a:rPr lang="en-GB" sz="1000" dirty="0"/>
              <a:t> with a </a:t>
            </a:r>
            <a:r>
              <a:rPr lang="en-GB" sz="1000" dirty="0" err="1"/>
              <a:t>portex</a:t>
            </a:r>
            <a:r>
              <a:rPr lang="en-GB" sz="1000" dirty="0"/>
              <a:t> </a:t>
            </a:r>
            <a:r>
              <a:rPr lang="en-GB" sz="1000" dirty="0" err="1"/>
              <a:t>uncuffed</a:t>
            </a:r>
            <a:r>
              <a:rPr lang="en-GB" sz="1000" dirty="0"/>
              <a:t> endotracheal tube under visualisation after local anaesthesia of the glottis with </a:t>
            </a:r>
            <a:r>
              <a:rPr lang="en-GB" sz="1000" dirty="0" err="1"/>
              <a:t>xylocaine</a:t>
            </a:r>
            <a:r>
              <a:rPr lang="en-GB" sz="1000" dirty="0"/>
              <a:t> spray. Anaesthesia was maintained with </a:t>
            </a:r>
            <a:r>
              <a:rPr lang="en-GB" sz="1000" dirty="0" err="1"/>
              <a:t>isoflurane</a:t>
            </a:r>
            <a:r>
              <a:rPr lang="en-GB" sz="1000" dirty="0"/>
              <a:t> in oxygen via intermittent positive pressure ventilation, while vital parameters such as heart rate and rhythm, respiratory rate and rhythm, peripheral pulses, and oxygenation were monitored throughout </a:t>
            </a:r>
            <a:r>
              <a:rPr lang="en-GB" sz="1000" dirty="0" smtClean="0"/>
              <a:t>anaesthesia. Blood </a:t>
            </a:r>
            <a:r>
              <a:rPr lang="en-GB" sz="1000" dirty="0"/>
              <a:t>was taken aseptically from the ventral tail vein for diagnostic testing </a:t>
            </a:r>
            <a:r>
              <a:rPr lang="en-GB" sz="1000" dirty="0" smtClean="0"/>
              <a:t>and </a:t>
            </a:r>
            <a:r>
              <a:rPr lang="en-GB" sz="1000" dirty="0"/>
              <a:t>genetic </a:t>
            </a:r>
            <a:r>
              <a:rPr lang="en-GB" sz="1000" dirty="0" smtClean="0"/>
              <a:t>screening. </a:t>
            </a:r>
            <a:r>
              <a:rPr lang="en-GB" sz="1000" dirty="0"/>
              <a:t>Testing for European </a:t>
            </a:r>
            <a:r>
              <a:rPr lang="en-GB" sz="1000" i="1" dirty="0" err="1"/>
              <a:t>Leptospira</a:t>
            </a:r>
            <a:r>
              <a:rPr lang="en-GB" sz="1000" dirty="0"/>
              <a:t> </a:t>
            </a:r>
            <a:r>
              <a:rPr lang="en-GB" sz="1000" dirty="0" err="1"/>
              <a:t>serovars</a:t>
            </a:r>
            <a:r>
              <a:rPr lang="en-GB" sz="1000" dirty="0"/>
              <a:t> </a:t>
            </a:r>
            <a:r>
              <a:rPr lang="en-GB" sz="1000" dirty="0" smtClean="0"/>
              <a:t>was via </a:t>
            </a:r>
            <a:r>
              <a:rPr lang="en-GB" sz="1000" dirty="0"/>
              <a:t>microscopic agglutination test (MAT) (Animal Health Veterinary Laboratory Agency, Weybridge). Testing for tularaemia was performed by means of polymerase chain reaction (PCR) (National Veterinary Institute, Norway</a:t>
            </a:r>
            <a:r>
              <a:rPr lang="en-GB" sz="1000" dirty="0" smtClean="0"/>
              <a:t>). Testing </a:t>
            </a:r>
            <a:r>
              <a:rPr lang="en-GB" sz="1000" dirty="0"/>
              <a:t>for </a:t>
            </a:r>
            <a:r>
              <a:rPr lang="en-GB" sz="1000" i="1" dirty="0" err="1"/>
              <a:t>Echinococcus</a:t>
            </a:r>
            <a:r>
              <a:rPr lang="en-GB" sz="1000" i="1" dirty="0"/>
              <a:t> </a:t>
            </a:r>
            <a:r>
              <a:rPr lang="en-GB" sz="1000" i="1" dirty="0" err="1"/>
              <a:t>multilocularis</a:t>
            </a:r>
            <a:r>
              <a:rPr lang="en-GB" sz="1000" dirty="0"/>
              <a:t> was performed serologically by means of two different enzyme-linked </a:t>
            </a:r>
            <a:r>
              <a:rPr lang="en-GB" sz="1000" dirty="0" err="1"/>
              <a:t>immunosorbent</a:t>
            </a:r>
            <a:r>
              <a:rPr lang="en-GB" sz="1000" dirty="0"/>
              <a:t> assays (ELISAs) targeted against the EM 18 and EM 2 antigens, used for human </a:t>
            </a:r>
            <a:r>
              <a:rPr lang="en-GB" sz="1000" i="1" dirty="0"/>
              <a:t>EM</a:t>
            </a:r>
            <a:r>
              <a:rPr lang="en-GB" sz="1000" dirty="0"/>
              <a:t> diagnosis, as well as a recently developed </a:t>
            </a:r>
            <a:r>
              <a:rPr lang="en-GB" sz="1000" dirty="0" err="1"/>
              <a:t>immunoblot</a:t>
            </a:r>
            <a:r>
              <a:rPr lang="en-GB" sz="1000" dirty="0"/>
              <a:t>. A specific anti-beaver IgG conjugate was used for </a:t>
            </a:r>
            <a:r>
              <a:rPr lang="en-GB" sz="1000" dirty="0" smtClean="0"/>
              <a:t>testing</a:t>
            </a:r>
            <a:r>
              <a:rPr lang="en-GB" sz="1000" baseline="30000" dirty="0" smtClean="0"/>
              <a:t>4</a:t>
            </a:r>
            <a:r>
              <a:rPr lang="en-GB" sz="1000" dirty="0" smtClean="0"/>
              <a:t>, </a:t>
            </a:r>
            <a:r>
              <a:rPr lang="en-GB" sz="1000" dirty="0"/>
              <a:t>at University of Bern, Switzerland. These </a:t>
            </a:r>
            <a:r>
              <a:rPr lang="en-GB" sz="1000" i="1" dirty="0"/>
              <a:t>EM</a:t>
            </a:r>
            <a:r>
              <a:rPr lang="en-GB" sz="1000" dirty="0"/>
              <a:t> results were interpreted in conjunction with </a:t>
            </a:r>
            <a:r>
              <a:rPr lang="en-GB" sz="1000" dirty="0" smtClean="0"/>
              <a:t>abdominal </a:t>
            </a:r>
            <a:r>
              <a:rPr lang="en-GB" sz="1000" dirty="0"/>
              <a:t>ultrasonography and laparoscopic </a:t>
            </a:r>
            <a:r>
              <a:rPr lang="en-GB" sz="1000" dirty="0" smtClean="0"/>
              <a:t>examination(Fig. 2). </a:t>
            </a:r>
            <a:r>
              <a:rPr lang="en-GB" sz="1000" dirty="0" smtClean="0"/>
              <a:t> TB </a:t>
            </a:r>
            <a:r>
              <a:rPr lang="en-GB" sz="1000" dirty="0" smtClean="0"/>
              <a:t>screening was via </a:t>
            </a:r>
            <a:r>
              <a:rPr lang="en-GB" sz="1000" dirty="0"/>
              <a:t>cytological </a:t>
            </a:r>
            <a:r>
              <a:rPr lang="en-GB" sz="1000" dirty="0" smtClean="0"/>
              <a:t>assessment given timeframe for captive retention of </a:t>
            </a:r>
            <a:r>
              <a:rPr lang="en-GB" sz="1000" smtClean="0"/>
              <a:t>beavers. </a:t>
            </a:r>
            <a:r>
              <a:rPr lang="en-GB" sz="1000" smtClean="0"/>
              <a:t>Faecal </a:t>
            </a:r>
            <a:r>
              <a:rPr lang="en-GB" sz="1000" dirty="0"/>
              <a:t>samples underwent flotation with saturated salt solution for nematodes and sedimentation for trematodes, </a:t>
            </a:r>
            <a:r>
              <a:rPr lang="en-GB" sz="1000" dirty="0" smtClean="0"/>
              <a:t>as </a:t>
            </a:r>
            <a:r>
              <a:rPr lang="en-GB" sz="1000" dirty="0"/>
              <a:t>well as microscopy for </a:t>
            </a:r>
            <a:r>
              <a:rPr lang="en-GB" sz="1000" dirty="0" err="1"/>
              <a:t>coccidia</a:t>
            </a:r>
            <a:r>
              <a:rPr lang="en-GB" sz="1000" dirty="0"/>
              <a:t>, </a:t>
            </a:r>
            <a:r>
              <a:rPr lang="en-GB" sz="1000" i="1" dirty="0"/>
              <a:t>Cryptosporidium </a:t>
            </a:r>
            <a:r>
              <a:rPr lang="en-GB" sz="1000" dirty="0"/>
              <a:t>spp., and </a:t>
            </a:r>
            <a:r>
              <a:rPr lang="en-GB" sz="1000" i="1" dirty="0"/>
              <a:t>Giardia</a:t>
            </a:r>
            <a:r>
              <a:rPr lang="en-GB" sz="1000" dirty="0"/>
              <a:t> spp. Standard microbiological culture for bacterial enteric pathogens, including </a:t>
            </a:r>
            <a:r>
              <a:rPr lang="en-GB" sz="1000" i="1" dirty="0"/>
              <a:t>Salmonella, Campylobacter </a:t>
            </a:r>
            <a:r>
              <a:rPr lang="en-GB" sz="1000" dirty="0"/>
              <a:t>and </a:t>
            </a:r>
            <a:r>
              <a:rPr lang="en-GB" sz="1000" i="1" dirty="0"/>
              <a:t>Yersinia </a:t>
            </a:r>
            <a:r>
              <a:rPr lang="en-GB" sz="1000" dirty="0"/>
              <a:t>spp. was performed (SAC Consulting Veterinary Services, Scotland’s Rural College). </a:t>
            </a:r>
          </a:p>
          <a:p>
            <a:endParaRPr lang="en-GB" dirty="0"/>
          </a:p>
        </p:txBody>
      </p:sp>
      <p:sp>
        <p:nvSpPr>
          <p:cNvPr id="12" name="TextBox 11"/>
          <p:cNvSpPr txBox="1"/>
          <p:nvPr/>
        </p:nvSpPr>
        <p:spPr>
          <a:xfrm>
            <a:off x="62204" y="5186316"/>
            <a:ext cx="4251311" cy="1631216"/>
          </a:xfrm>
          <a:prstGeom prst="rect">
            <a:avLst/>
          </a:prstGeom>
          <a:noFill/>
          <a:ln w="9525">
            <a:solidFill>
              <a:schemeClr val="tx1"/>
            </a:solidFill>
          </a:ln>
        </p:spPr>
        <p:txBody>
          <a:bodyPr wrap="square" rtlCol="0">
            <a:spAutoFit/>
          </a:bodyPr>
          <a:lstStyle/>
          <a:p>
            <a:r>
              <a:rPr lang="en-GB" sz="1200" dirty="0" smtClean="0"/>
              <a:t>Literature cited</a:t>
            </a:r>
          </a:p>
          <a:p>
            <a:pPr algn="just"/>
            <a:r>
              <a:rPr lang="en-GB" sz="800" baseline="30000" dirty="0" smtClean="0"/>
              <a:t>1 </a:t>
            </a:r>
            <a:r>
              <a:rPr lang="en-GB" sz="800" dirty="0" smtClean="0"/>
              <a:t>Barlow, Gottstein, Mueller. 2011. </a:t>
            </a:r>
            <a:r>
              <a:rPr lang="en-GB" sz="800" i="1" dirty="0" err="1" smtClean="0"/>
              <a:t>Echinococcus</a:t>
            </a:r>
            <a:r>
              <a:rPr lang="en-GB" sz="800" i="1" dirty="0" smtClean="0"/>
              <a:t> </a:t>
            </a:r>
            <a:r>
              <a:rPr lang="en-GB" sz="800" i="1" dirty="0" err="1" smtClean="0"/>
              <a:t>multilocularis</a:t>
            </a:r>
            <a:r>
              <a:rPr lang="en-GB" sz="800" i="1" dirty="0" smtClean="0"/>
              <a:t> </a:t>
            </a:r>
            <a:r>
              <a:rPr lang="en-GB" sz="800" dirty="0" smtClean="0"/>
              <a:t>in an imported captive European beaver (</a:t>
            </a:r>
            <a:r>
              <a:rPr lang="en-GB" sz="800" i="1" dirty="0" smtClean="0"/>
              <a:t>Castor </a:t>
            </a:r>
            <a:r>
              <a:rPr lang="en-GB" sz="800" i="1" dirty="0" err="1" smtClean="0"/>
              <a:t>fiber</a:t>
            </a:r>
            <a:r>
              <a:rPr lang="en-GB" sz="800" dirty="0" smtClean="0"/>
              <a:t>). The Veterinary Record, DOI:10.1136/vr.d4673.</a:t>
            </a:r>
            <a:r>
              <a:rPr lang="en-GB" sz="800" baseline="30000" dirty="0" smtClean="0"/>
              <a:t>2 </a:t>
            </a:r>
            <a:r>
              <a:rPr lang="en-GB" sz="800" dirty="0" smtClean="0"/>
              <a:t>Goodman, </a:t>
            </a:r>
            <a:r>
              <a:rPr lang="en-GB" sz="800" dirty="0" err="1" smtClean="0"/>
              <a:t>Girling</a:t>
            </a:r>
            <a:r>
              <a:rPr lang="en-GB" sz="800" dirty="0" smtClean="0"/>
              <a:t>, Pizzi, </a:t>
            </a:r>
            <a:r>
              <a:rPr lang="en-GB" sz="800" dirty="0" err="1" smtClean="0"/>
              <a:t>Rosell</a:t>
            </a:r>
            <a:r>
              <a:rPr lang="en-GB" sz="800" dirty="0" smtClean="0"/>
              <a:t>, Campbell-Palmer </a:t>
            </a:r>
            <a:r>
              <a:rPr lang="en-GB" sz="800" dirty="0"/>
              <a:t>R</a:t>
            </a:r>
            <a:r>
              <a:rPr lang="en-GB" sz="800" dirty="0" smtClean="0"/>
              <a:t>. 2012. Establishment of a health surveillance program for the reintroduction of the Eurasian beaver (</a:t>
            </a:r>
            <a:r>
              <a:rPr lang="en-GB" sz="800" i="1" dirty="0" smtClean="0"/>
              <a:t>Castor </a:t>
            </a:r>
            <a:r>
              <a:rPr lang="en-GB" sz="800" i="1" dirty="0" err="1" smtClean="0"/>
              <a:t>fiber</a:t>
            </a:r>
            <a:r>
              <a:rPr lang="en-GB" sz="800" dirty="0" smtClean="0"/>
              <a:t>) into Scotland. Journal of Wildlife Disease 48: 971-978. </a:t>
            </a:r>
            <a:r>
              <a:rPr lang="en-GB" sz="800" baseline="30000" dirty="0" smtClean="0"/>
              <a:t>3</a:t>
            </a:r>
            <a:r>
              <a:rPr lang="en-GB" sz="800" dirty="0" smtClean="0"/>
              <a:t> Campbell-Palmer, Pizzi, Dickinson, </a:t>
            </a:r>
            <a:r>
              <a:rPr lang="en-GB" sz="800" dirty="0" err="1" smtClean="0"/>
              <a:t>Girling</a:t>
            </a:r>
            <a:r>
              <a:rPr lang="en-GB" sz="800" dirty="0" smtClean="0"/>
              <a:t>. 2015. Trapping and health screening of wild-living beavers within the River Tay catchment, east Scotland. Scottish Natural Heritage Commissioned Report 681. </a:t>
            </a:r>
            <a:r>
              <a:rPr lang="en-GB" sz="800" baseline="30000" dirty="0" smtClean="0"/>
              <a:t>4</a:t>
            </a:r>
            <a:r>
              <a:rPr lang="en-GB" sz="800" dirty="0" smtClean="0"/>
              <a:t>Gottstein, Frey, Campbell-Palmer, Pizzi. Barlow, </a:t>
            </a:r>
            <a:r>
              <a:rPr lang="en-GB" sz="800" dirty="0" err="1" smtClean="0"/>
              <a:t>Hentrich</a:t>
            </a:r>
            <a:r>
              <a:rPr lang="en-GB" sz="800" dirty="0" smtClean="0"/>
              <a:t>, </a:t>
            </a:r>
            <a:r>
              <a:rPr lang="en-GB" sz="800" dirty="0" err="1" smtClean="0"/>
              <a:t>Posautz</a:t>
            </a:r>
            <a:r>
              <a:rPr lang="en-GB" sz="800" dirty="0" smtClean="0"/>
              <a:t>, </a:t>
            </a:r>
            <a:r>
              <a:rPr lang="en-GB" sz="800" dirty="0" err="1" smtClean="0"/>
              <a:t>Rsyer-Degiorgis</a:t>
            </a:r>
            <a:r>
              <a:rPr lang="en-GB" sz="800" dirty="0" smtClean="0"/>
              <a:t>. 2014. Immunoblotting for the </a:t>
            </a:r>
            <a:r>
              <a:rPr lang="en-GB" sz="800" dirty="0" err="1" smtClean="0"/>
              <a:t>serodiagnosis</a:t>
            </a:r>
            <a:r>
              <a:rPr lang="en-GB" sz="800" dirty="0" smtClean="0"/>
              <a:t> of alveolar </a:t>
            </a:r>
            <a:r>
              <a:rPr lang="en-GB" sz="800" i="1" dirty="0" err="1" smtClean="0"/>
              <a:t>echinococcosis</a:t>
            </a:r>
            <a:r>
              <a:rPr lang="en-GB" sz="800" dirty="0" smtClean="0"/>
              <a:t> in live and dead Eurasian beavers (</a:t>
            </a:r>
            <a:r>
              <a:rPr lang="en-GB" sz="800" i="1" dirty="0" smtClean="0"/>
              <a:t>Castor </a:t>
            </a:r>
            <a:r>
              <a:rPr lang="en-GB" sz="800" i="1" dirty="0" err="1" smtClean="0"/>
              <a:t>fiber</a:t>
            </a:r>
            <a:r>
              <a:rPr lang="en-GB" sz="800" dirty="0" smtClean="0"/>
              <a:t>). Veterinary Parasitology doi:10.1016/j.vetpar.2014.06.017. </a:t>
            </a:r>
            <a:r>
              <a:rPr lang="en-GB" sz="800" baseline="30000" dirty="0" smtClean="0"/>
              <a:t>5 </a:t>
            </a:r>
            <a:r>
              <a:rPr lang="en-GB" sz="800" dirty="0" err="1" smtClean="0"/>
              <a:t>Girling</a:t>
            </a:r>
            <a:r>
              <a:rPr lang="en-GB" sz="800" dirty="0" smtClean="0"/>
              <a:t>,  Campbell-Palmer, Fraser, Pizzi, </a:t>
            </a:r>
            <a:r>
              <a:rPr lang="en-GB" sz="800" dirty="0" err="1" smtClean="0"/>
              <a:t>Cracknell</a:t>
            </a:r>
            <a:r>
              <a:rPr lang="en-GB" sz="800" dirty="0" smtClean="0"/>
              <a:t>, </a:t>
            </a:r>
            <a:r>
              <a:rPr lang="en-GB" sz="800" dirty="0" err="1" smtClean="0"/>
              <a:t>Arnemo</a:t>
            </a:r>
            <a:r>
              <a:rPr lang="en-GB" sz="800" dirty="0" smtClean="0"/>
              <a:t> </a:t>
            </a:r>
            <a:r>
              <a:rPr lang="en-GB" sz="800" dirty="0" err="1" smtClean="0"/>
              <a:t>Rosell</a:t>
            </a:r>
            <a:r>
              <a:rPr lang="en-GB" sz="800" dirty="0" smtClean="0"/>
              <a:t>. 2015. Haematology and serum biochemistry parameters in Eurasian beaver. </a:t>
            </a:r>
            <a:r>
              <a:rPr lang="en-GB" sz="800" dirty="0" err="1" smtClean="0"/>
              <a:t>PLoSONE</a:t>
            </a:r>
            <a:r>
              <a:rPr lang="en-GB" sz="800" dirty="0" smtClean="0"/>
              <a:t> (in press). </a:t>
            </a:r>
            <a:endParaRPr lang="en-GB" sz="800" dirty="0"/>
          </a:p>
        </p:txBody>
      </p:sp>
      <p:sp>
        <p:nvSpPr>
          <p:cNvPr id="13" name="TextBox 12"/>
          <p:cNvSpPr txBox="1"/>
          <p:nvPr/>
        </p:nvSpPr>
        <p:spPr>
          <a:xfrm>
            <a:off x="8255220" y="1398127"/>
            <a:ext cx="3836894" cy="2185214"/>
          </a:xfrm>
          <a:prstGeom prst="rect">
            <a:avLst/>
          </a:prstGeom>
          <a:noFill/>
        </p:spPr>
        <p:txBody>
          <a:bodyPr wrap="square" rtlCol="0">
            <a:spAutoFit/>
          </a:bodyPr>
          <a:lstStyle/>
          <a:p>
            <a:r>
              <a:rPr lang="en-GB" sz="1600" dirty="0" smtClean="0"/>
              <a:t>Results</a:t>
            </a:r>
          </a:p>
          <a:p>
            <a:pPr algn="just"/>
            <a:r>
              <a:rPr lang="en-US" sz="1000" dirty="0"/>
              <a:t>This study found that all 5 animals examined were physically healthy and presented no obvious signs of disease. Evidence of previously healed wounds on all adult tails were observed, most probable as a result of former territorial disputes which is common for this species. All beavers were in good to very good body condition and appear to be adapting well to an English landscape and presented no welfare cause for concern. The two adult females were pregnant. </a:t>
            </a:r>
            <a:r>
              <a:rPr lang="en-US" sz="1000" dirty="0" err="1"/>
              <a:t>Haematology</a:t>
            </a:r>
            <a:r>
              <a:rPr lang="en-US" sz="1000" dirty="0"/>
              <a:t> and serum biochemistry were judged against previously established normal values for </a:t>
            </a:r>
            <a:r>
              <a:rPr lang="en-US" sz="1000" dirty="0" smtClean="0"/>
              <a:t>beavers</a:t>
            </a:r>
            <a:r>
              <a:rPr lang="en-US" sz="1000" baseline="30000" dirty="0" smtClean="0"/>
              <a:t>5</a:t>
            </a:r>
            <a:r>
              <a:rPr lang="en-US" sz="1000" dirty="0" smtClean="0"/>
              <a:t> </a:t>
            </a:r>
            <a:r>
              <a:rPr lang="en-US" sz="1000" dirty="0"/>
              <a:t>and were largely unremarkable. No </a:t>
            </a:r>
            <a:r>
              <a:rPr lang="en-US" sz="1000" dirty="0" err="1"/>
              <a:t>haemoparasites</a:t>
            </a:r>
            <a:r>
              <a:rPr lang="en-US" sz="1000" dirty="0"/>
              <a:t> were recorded. All beavers were negative for Tularemia, bovine TB and EM. One beaver tested positive for Leptospirosis (Aleppo strain). </a:t>
            </a:r>
            <a:endParaRPr lang="en-GB" sz="1000" dirty="0"/>
          </a:p>
        </p:txBody>
      </p:sp>
      <p:sp>
        <p:nvSpPr>
          <p:cNvPr id="14" name="TextBox 13"/>
          <p:cNvSpPr txBox="1"/>
          <p:nvPr/>
        </p:nvSpPr>
        <p:spPr>
          <a:xfrm>
            <a:off x="8255220" y="3477136"/>
            <a:ext cx="3797980" cy="1107996"/>
          </a:xfrm>
          <a:prstGeom prst="rect">
            <a:avLst/>
          </a:prstGeom>
          <a:noFill/>
        </p:spPr>
        <p:txBody>
          <a:bodyPr wrap="square" rtlCol="0">
            <a:spAutoFit/>
          </a:bodyPr>
          <a:lstStyle/>
          <a:p>
            <a:r>
              <a:rPr lang="en-GB" sz="1600" dirty="0" smtClean="0"/>
              <a:t>Conclusion</a:t>
            </a:r>
          </a:p>
          <a:p>
            <a:pPr algn="just"/>
            <a:r>
              <a:rPr lang="en-US" sz="1000" dirty="0" smtClean="0"/>
              <a:t>All individuals were passed fit for re-release, presenting no health concerns to humans, livestock or other wildlife. All beavers were released back into their respective territories on 23</a:t>
            </a:r>
            <a:r>
              <a:rPr lang="en-US" sz="1000" baseline="30000" dirty="0" smtClean="0"/>
              <a:t>rd</a:t>
            </a:r>
            <a:r>
              <a:rPr lang="en-US" sz="1000" dirty="0" smtClean="0"/>
              <a:t> and 24</a:t>
            </a:r>
            <a:r>
              <a:rPr lang="en-US" sz="1000" baseline="30000" dirty="0" smtClean="0"/>
              <a:t>th</a:t>
            </a:r>
            <a:r>
              <a:rPr lang="en-US" sz="1000" dirty="0" smtClean="0"/>
              <a:t> March 2015. Post release health screening is planned for the last year of the trial period to assess </a:t>
            </a:r>
            <a:endParaRPr lang="en-GB" sz="1000" dirty="0"/>
          </a:p>
        </p:txBody>
      </p:sp>
      <p:sp>
        <p:nvSpPr>
          <p:cNvPr id="15" name="TextBox 14"/>
          <p:cNvSpPr txBox="1"/>
          <p:nvPr/>
        </p:nvSpPr>
        <p:spPr>
          <a:xfrm>
            <a:off x="8235763" y="4582222"/>
            <a:ext cx="3836894" cy="769441"/>
          </a:xfrm>
          <a:prstGeom prst="rect">
            <a:avLst/>
          </a:prstGeom>
          <a:noFill/>
        </p:spPr>
        <p:txBody>
          <a:bodyPr wrap="square" rtlCol="0">
            <a:spAutoFit/>
          </a:bodyPr>
          <a:lstStyle/>
          <a:p>
            <a:r>
              <a:rPr lang="en-GB" sz="1200" dirty="0" smtClean="0"/>
              <a:t>Acknowledgments</a:t>
            </a:r>
          </a:p>
          <a:p>
            <a:pPr algn="just"/>
            <a:r>
              <a:rPr lang="en-GB" sz="800" dirty="0" smtClean="0"/>
              <a:t>Thanks to DEFRA/APHA for providing additional funding for this project, and their expertise in rounding up the beavers and to Dereck </a:t>
            </a:r>
            <a:r>
              <a:rPr lang="en-GB" sz="800" dirty="0" err="1" smtClean="0"/>
              <a:t>Gow</a:t>
            </a:r>
            <a:r>
              <a:rPr lang="en-GB" sz="800" dirty="0" smtClean="0"/>
              <a:t> Consultancy for the captive care of these animals and assistance on the day. All images used with kind permission from Nicholas Upton.</a:t>
            </a:r>
            <a:endParaRPr lang="en-GB" sz="800" dirty="0"/>
          </a:p>
        </p:txBody>
      </p:sp>
      <p:sp>
        <p:nvSpPr>
          <p:cNvPr id="16" name="TextBox 15"/>
          <p:cNvSpPr txBox="1"/>
          <p:nvPr/>
        </p:nvSpPr>
        <p:spPr>
          <a:xfrm>
            <a:off x="9889587" y="5617203"/>
            <a:ext cx="2591502" cy="892552"/>
          </a:xfrm>
          <a:prstGeom prst="rect">
            <a:avLst/>
          </a:prstGeom>
          <a:noFill/>
        </p:spPr>
        <p:txBody>
          <a:bodyPr wrap="square" rtlCol="0">
            <a:spAutoFit/>
          </a:bodyPr>
          <a:lstStyle/>
          <a:p>
            <a:r>
              <a:rPr lang="en-GB" sz="1600" dirty="0" smtClean="0"/>
              <a:t>Further information</a:t>
            </a:r>
          </a:p>
          <a:p>
            <a:r>
              <a:rPr lang="en-GB" sz="1200" dirty="0" smtClean="0">
                <a:hlinkClick r:id="rId3"/>
              </a:rPr>
              <a:t>rcampbellpalmer@rzss.org.uk</a:t>
            </a:r>
            <a:endParaRPr lang="en-GB" sz="1200" dirty="0" smtClean="0"/>
          </a:p>
          <a:p>
            <a:r>
              <a:rPr lang="en-GB" sz="1200" dirty="0" smtClean="0">
                <a:hlinkClick r:id="rId4"/>
              </a:rPr>
              <a:t>www.devonwildlifetrust.org</a:t>
            </a:r>
            <a:endParaRPr lang="en-GB" sz="1200" dirty="0" smtClean="0"/>
          </a:p>
          <a:p>
            <a:endParaRPr lang="en-GB" sz="1200" dirty="0" smtClean="0"/>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1832" r="17499"/>
          <a:stretch/>
        </p:blipFill>
        <p:spPr>
          <a:xfrm>
            <a:off x="2039800" y="3423058"/>
            <a:ext cx="1842590" cy="1460737"/>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17719" b="11052"/>
          <a:stretch/>
        </p:blipFill>
        <p:spPr>
          <a:xfrm>
            <a:off x="318294" y="3432581"/>
            <a:ext cx="1586719" cy="147016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1108"/>
            <a:ext cx="1554153" cy="133240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89419" y="-15482"/>
            <a:ext cx="1002581" cy="1336774"/>
          </a:xfrm>
          <a:prstGeom prst="rect">
            <a:avLst/>
          </a:prstGeom>
        </p:spPr>
      </p:pic>
      <p:sp>
        <p:nvSpPr>
          <p:cNvPr id="5" name="TextBox 4"/>
          <p:cNvSpPr txBox="1"/>
          <p:nvPr/>
        </p:nvSpPr>
        <p:spPr>
          <a:xfrm>
            <a:off x="236927" y="4902746"/>
            <a:ext cx="1885685" cy="338554"/>
          </a:xfrm>
          <a:prstGeom prst="rect">
            <a:avLst/>
          </a:prstGeom>
          <a:noFill/>
        </p:spPr>
        <p:txBody>
          <a:bodyPr wrap="square" rtlCol="0">
            <a:spAutoFit/>
          </a:bodyPr>
          <a:lstStyle/>
          <a:p>
            <a:r>
              <a:rPr lang="en-GB" sz="800" dirty="0" smtClean="0"/>
              <a:t>Fig. 1 Initial facemask induction with </a:t>
            </a:r>
            <a:r>
              <a:rPr lang="en-GB" sz="800" dirty="0" err="1" smtClean="0"/>
              <a:t>isoflurane</a:t>
            </a:r>
            <a:r>
              <a:rPr lang="en-GB" sz="800" dirty="0" smtClean="0"/>
              <a:t>. </a:t>
            </a:r>
            <a:endParaRPr lang="en-GB" sz="800" dirty="0"/>
          </a:p>
        </p:txBody>
      </p:sp>
      <p:sp>
        <p:nvSpPr>
          <p:cNvPr id="6" name="TextBox 5"/>
          <p:cNvSpPr txBox="1"/>
          <p:nvPr/>
        </p:nvSpPr>
        <p:spPr>
          <a:xfrm>
            <a:off x="1981261" y="4883795"/>
            <a:ext cx="2171887" cy="338554"/>
          </a:xfrm>
          <a:prstGeom prst="rect">
            <a:avLst/>
          </a:prstGeom>
          <a:noFill/>
        </p:spPr>
        <p:txBody>
          <a:bodyPr wrap="square" rtlCol="0">
            <a:spAutoFit/>
          </a:bodyPr>
          <a:lstStyle/>
          <a:p>
            <a:r>
              <a:rPr lang="en-GB" sz="800" dirty="0" smtClean="0"/>
              <a:t>Fig. 2 Laparoscopic examination of abdominal region for EM cysts.   </a:t>
            </a:r>
            <a:endParaRPr lang="en-GB" sz="800" dirty="0"/>
          </a:p>
        </p:txBody>
      </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0822" t="2994" r="1945" b="12120"/>
          <a:stretch/>
        </p:blipFill>
        <p:spPr>
          <a:xfrm>
            <a:off x="8255220" y="5361610"/>
            <a:ext cx="1505975" cy="1421287"/>
          </a:xfrm>
          <a:prstGeom prst="rect">
            <a:avLst/>
          </a:prstGeom>
        </p:spPr>
      </p:pic>
    </p:spTree>
    <p:extLst>
      <p:ext uri="{BB962C8B-B14F-4D97-AF65-F5344CB8AC3E}">
        <p14:creationId xmlns:p14="http://schemas.microsoft.com/office/powerpoint/2010/main" val="1636111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907</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Retrospective health screening of beavers, River Otter, Devon Campbell-Palmer, Pizzi, Elliott, Brown &amp; Girling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Retrospective health screening of beavers, River Otter, Devon Campbell-Palmer, Pizzi, Elliott, Brown &amp; Girling</dc:title>
  <dc:creator>Roisin Campbell-Palmer</dc:creator>
  <cp:lastModifiedBy>Roisin Campbell-Palmer</cp:lastModifiedBy>
  <cp:revision>23</cp:revision>
  <dcterms:created xsi:type="dcterms:W3CDTF">2015-05-06T14:03:25Z</dcterms:created>
  <dcterms:modified xsi:type="dcterms:W3CDTF">2015-05-09T07:38:38Z</dcterms:modified>
</cp:coreProperties>
</file>