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29" r:id="rId5"/>
    <p:sldId id="330" r:id="rId6"/>
    <p:sldId id="331" r:id="rId7"/>
    <p:sldId id="323" r:id="rId8"/>
    <p:sldId id="335" r:id="rId9"/>
    <p:sldId id="322" r:id="rId10"/>
    <p:sldId id="321" r:id="rId11"/>
    <p:sldId id="336" r:id="rId12"/>
    <p:sldId id="327" r:id="rId13"/>
    <p:sldId id="325" r:id="rId14"/>
    <p:sldId id="328" r:id="rId15"/>
    <p:sldId id="332" r:id="rId16"/>
    <p:sldId id="333"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hamy-Nichol, Kitty" initials="AK" lastIdx="1" clrIdx="0">
    <p:extLst>
      <p:ext uri="{19B8F6BF-5375-455C-9EA6-DF929625EA0E}">
        <p15:presenceInfo xmlns:p15="http://schemas.microsoft.com/office/powerpoint/2012/main" userId="S-1-5-21-2929260712-720396524-3344548481-246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B7681-4EB6-A155-4994-6269DA03DB28}" v="12" dt="2022-04-19T11:18:11.161"/>
    <p1510:client id="{16E4F1CC-D8D7-B5DA-1ED1-F2A9686EE851}" v="17" dt="2022-04-21T14:52:34.036"/>
    <p1510:client id="{17A2F45E-9F68-07DD-E818-128FB58AD43F}" v="71" dt="2022-04-11T13:40:10.696"/>
    <p1510:client id="{2523F2C7-32F2-59F6-6639-6EE7B49646B6}" v="706" dt="2022-04-12T15:17:31.602"/>
    <p1510:client id="{3C6F4361-4B33-2A76-5556-EE48299CD21E}" v="43" dt="2022-04-22T11:08:12.098"/>
    <p1510:client id="{5257DFF8-54FE-58BB-11A8-B232DF847E41}" v="7" dt="2022-04-22T11:11:17.652"/>
    <p1510:client id="{76ADD8E4-7FDB-83D9-370F-956E3B09D4FE}" v="724" dt="2022-04-13T11:07:39.075"/>
    <p1510:client id="{93BB9301-05C1-4AF1-B3C5-7A864682E47A}" v="979" dt="2022-04-05T15:56:35.826"/>
    <p1510:client id="{B7B714AC-105A-0CBE-919A-B401EE9A1CB1}" v="1084" dt="2022-04-06T15:25:38.394"/>
    <p1510:client id="{B7B8B6CB-4D68-4B24-9E6D-70C04F7D4DA8}" v="12" dt="2022-04-02T15:26:18.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ble, Zoe" userId="S::z.humble@exeter.ac.uk::e0b74b56-f97e-4d79-86a6-4673f22bbb6e" providerId="AD" clId="Web-{93BB9301-05C1-4AF1-B3C5-7A864682E47A}"/>
    <pc:docChg chg="modSld">
      <pc:chgData name="Humble, Zoe" userId="S::z.humble@exeter.ac.uk::e0b74b56-f97e-4d79-86a6-4673f22bbb6e" providerId="AD" clId="Web-{93BB9301-05C1-4AF1-B3C5-7A864682E47A}" dt="2022-04-05T15:56:35.826" v="567" actId="20577"/>
      <pc:docMkLst>
        <pc:docMk/>
      </pc:docMkLst>
      <pc:sldChg chg="addSp delSp modSp">
        <pc:chgData name="Humble, Zoe" userId="S::z.humble@exeter.ac.uk::e0b74b56-f97e-4d79-86a6-4673f22bbb6e" providerId="AD" clId="Web-{93BB9301-05C1-4AF1-B3C5-7A864682E47A}" dt="2022-04-05T13:43:19.506" v="372" actId="20577"/>
        <pc:sldMkLst>
          <pc:docMk/>
          <pc:sldMk cId="1589697142" sldId="328"/>
        </pc:sldMkLst>
        <pc:spChg chg="mod">
          <ac:chgData name="Humble, Zoe" userId="S::z.humble@exeter.ac.uk::e0b74b56-f97e-4d79-86a6-4673f22bbb6e" providerId="AD" clId="Web-{93BB9301-05C1-4AF1-B3C5-7A864682E47A}" dt="2022-04-05T12:44:06.668" v="109" actId="20577"/>
          <ac:spMkLst>
            <pc:docMk/>
            <pc:sldMk cId="1589697142" sldId="328"/>
            <ac:spMk id="5" creationId="{00000000-0000-0000-0000-000000000000}"/>
          </ac:spMkLst>
        </pc:spChg>
        <pc:spChg chg="mod">
          <ac:chgData name="Humble, Zoe" userId="S::z.humble@exeter.ac.uk::e0b74b56-f97e-4d79-86a6-4673f22bbb6e" providerId="AD" clId="Web-{93BB9301-05C1-4AF1-B3C5-7A864682E47A}" dt="2022-04-05T13:34:49.288" v="251" actId="20577"/>
          <ac:spMkLst>
            <pc:docMk/>
            <pc:sldMk cId="1589697142" sldId="328"/>
            <ac:spMk id="9" creationId="{00000000-0000-0000-0000-000000000000}"/>
          </ac:spMkLst>
        </pc:spChg>
        <pc:spChg chg="mod">
          <ac:chgData name="Humble, Zoe" userId="S::z.humble@exeter.ac.uk::e0b74b56-f97e-4d79-86a6-4673f22bbb6e" providerId="AD" clId="Web-{93BB9301-05C1-4AF1-B3C5-7A864682E47A}" dt="2022-04-05T12:53:52.758" v="200" actId="20577"/>
          <ac:spMkLst>
            <pc:docMk/>
            <pc:sldMk cId="1589697142" sldId="328"/>
            <ac:spMk id="12" creationId="{00000000-0000-0000-0000-000000000000}"/>
          </ac:spMkLst>
        </pc:spChg>
        <pc:spChg chg="mod">
          <ac:chgData name="Humble, Zoe" userId="S::z.humble@exeter.ac.uk::e0b74b56-f97e-4d79-86a6-4673f22bbb6e" providerId="AD" clId="Web-{93BB9301-05C1-4AF1-B3C5-7A864682E47A}" dt="2022-04-05T13:43:19.506" v="372" actId="20577"/>
          <ac:spMkLst>
            <pc:docMk/>
            <pc:sldMk cId="1589697142" sldId="328"/>
            <ac:spMk id="13" creationId="{00000000-0000-0000-0000-000000000000}"/>
          </ac:spMkLst>
        </pc:spChg>
        <pc:spChg chg="mod">
          <ac:chgData name="Humble, Zoe" userId="S::z.humble@exeter.ac.uk::e0b74b56-f97e-4d79-86a6-4673f22bbb6e" providerId="AD" clId="Web-{93BB9301-05C1-4AF1-B3C5-7A864682E47A}" dt="2022-04-05T12:53:14.039" v="195" actId="20577"/>
          <ac:spMkLst>
            <pc:docMk/>
            <pc:sldMk cId="1589697142" sldId="328"/>
            <ac:spMk id="20" creationId="{00000000-0000-0000-0000-000000000000}"/>
          </ac:spMkLst>
        </pc:spChg>
        <pc:picChg chg="add mod">
          <ac:chgData name="Humble, Zoe" userId="S::z.humble@exeter.ac.uk::e0b74b56-f97e-4d79-86a6-4673f22bbb6e" providerId="AD" clId="Web-{93BB9301-05C1-4AF1-B3C5-7A864682E47A}" dt="2022-04-05T13:30:12.662" v="204" actId="14100"/>
          <ac:picMkLst>
            <pc:docMk/>
            <pc:sldMk cId="1589697142" sldId="328"/>
            <ac:picMk id="11" creationId="{286FF47B-825F-5EED-90AD-B60053412078}"/>
          </ac:picMkLst>
        </pc:picChg>
        <pc:picChg chg="add del mod">
          <ac:chgData name="Humble, Zoe" userId="S::z.humble@exeter.ac.uk::e0b74b56-f97e-4d79-86a6-4673f22bbb6e" providerId="AD" clId="Web-{93BB9301-05C1-4AF1-B3C5-7A864682E47A}" dt="2022-04-05T10:11:05.106" v="2"/>
          <ac:picMkLst>
            <pc:docMk/>
            <pc:sldMk cId="1589697142" sldId="328"/>
            <ac:picMk id="11" creationId="{AF6257BD-090E-82E5-C3AE-63578D9FA6A8}"/>
          </ac:picMkLst>
        </pc:picChg>
        <pc:picChg chg="add mod">
          <ac:chgData name="Humble, Zoe" userId="S::z.humble@exeter.ac.uk::e0b74b56-f97e-4d79-86a6-4673f22bbb6e" providerId="AD" clId="Web-{93BB9301-05C1-4AF1-B3C5-7A864682E47A}" dt="2022-04-05T13:31:08.650" v="211" actId="1076"/>
          <ac:picMkLst>
            <pc:docMk/>
            <pc:sldMk cId="1589697142" sldId="328"/>
            <ac:picMk id="15" creationId="{5F943F1D-F638-A40F-F853-8BAC1305A6AC}"/>
          </ac:picMkLst>
        </pc:picChg>
      </pc:sldChg>
      <pc:sldChg chg="modSp">
        <pc:chgData name="Humble, Zoe" userId="S::z.humble@exeter.ac.uk::e0b74b56-f97e-4d79-86a6-4673f22bbb6e" providerId="AD" clId="Web-{93BB9301-05C1-4AF1-B3C5-7A864682E47A}" dt="2022-04-05T15:56:35.826" v="567" actId="20577"/>
        <pc:sldMkLst>
          <pc:docMk/>
          <pc:sldMk cId="3051051087" sldId="332"/>
        </pc:sldMkLst>
        <pc:spChg chg="mod">
          <ac:chgData name="Humble, Zoe" userId="S::z.humble@exeter.ac.uk::e0b74b56-f97e-4d79-86a6-4673f22bbb6e" providerId="AD" clId="Web-{93BB9301-05C1-4AF1-B3C5-7A864682E47A}" dt="2022-04-05T15:56:35.826" v="567" actId="20577"/>
          <ac:spMkLst>
            <pc:docMk/>
            <pc:sldMk cId="3051051087" sldId="332"/>
            <ac:spMk id="4" creationId="{00000000-0000-0000-0000-000000000000}"/>
          </ac:spMkLst>
        </pc:spChg>
        <pc:spChg chg="mod">
          <ac:chgData name="Humble, Zoe" userId="S::z.humble@exeter.ac.uk::e0b74b56-f97e-4d79-86a6-4673f22bbb6e" providerId="AD" clId="Web-{93BB9301-05C1-4AF1-B3C5-7A864682E47A}" dt="2022-04-05T15:40:44.441" v="448"/>
          <ac:spMkLst>
            <pc:docMk/>
            <pc:sldMk cId="3051051087" sldId="332"/>
            <ac:spMk id="5" creationId="{00000000-0000-0000-0000-000000000000}"/>
          </ac:spMkLst>
        </pc:spChg>
        <pc:spChg chg="mod">
          <ac:chgData name="Humble, Zoe" userId="S::z.humble@exeter.ac.uk::e0b74b56-f97e-4d79-86a6-4673f22bbb6e" providerId="AD" clId="Web-{93BB9301-05C1-4AF1-B3C5-7A864682E47A}" dt="2022-04-05T15:54:40.663" v="566" actId="20577"/>
          <ac:spMkLst>
            <pc:docMk/>
            <pc:sldMk cId="3051051087" sldId="332"/>
            <ac:spMk id="12" creationId="{00000000-0000-0000-0000-000000000000}"/>
          </ac:spMkLst>
        </pc:spChg>
      </pc:sldChg>
    </pc:docChg>
  </pc:docChgLst>
  <pc:docChgLst>
    <pc:chgData name="Dickenson Bampton, Ben" userId="31e83b0b-b6b4-42ba-b477-8b8bd1f3e86f" providerId="ADAL" clId="{B7B8B6CB-4D68-4B24-9E6D-70C04F7D4DA8}"/>
    <pc:docChg chg="undo redo custSel addSld delSld modSld sldOrd">
      <pc:chgData name="Dickenson Bampton, Ben" userId="31e83b0b-b6b4-42ba-b477-8b8bd1f3e86f" providerId="ADAL" clId="{B7B8B6CB-4D68-4B24-9E6D-70C04F7D4DA8}" dt="2022-04-02T15:25:28.591" v="3929" actId="20577"/>
      <pc:docMkLst>
        <pc:docMk/>
      </pc:docMkLst>
      <pc:sldChg chg="del">
        <pc:chgData name="Dickenson Bampton, Ben" userId="31e83b0b-b6b4-42ba-b477-8b8bd1f3e86f" providerId="ADAL" clId="{B7B8B6CB-4D68-4B24-9E6D-70C04F7D4DA8}" dt="2022-04-01T17:28:18.034" v="3" actId="47"/>
        <pc:sldMkLst>
          <pc:docMk/>
          <pc:sldMk cId="3094376149" sldId="266"/>
        </pc:sldMkLst>
      </pc:sldChg>
      <pc:sldChg chg="addSp delSp modSp del mod">
        <pc:chgData name="Dickenson Bampton, Ben" userId="31e83b0b-b6b4-42ba-b477-8b8bd1f3e86f" providerId="ADAL" clId="{B7B8B6CB-4D68-4B24-9E6D-70C04F7D4DA8}" dt="2022-04-01T18:06:21.489" v="1240" actId="47"/>
        <pc:sldMkLst>
          <pc:docMk/>
          <pc:sldMk cId="2402747863" sldId="313"/>
        </pc:sldMkLst>
        <pc:spChg chg="mod">
          <ac:chgData name="Dickenson Bampton, Ben" userId="31e83b0b-b6b4-42ba-b477-8b8bd1f3e86f" providerId="ADAL" clId="{B7B8B6CB-4D68-4B24-9E6D-70C04F7D4DA8}" dt="2022-04-01T17:44:59.369" v="47" actId="27636"/>
          <ac:spMkLst>
            <pc:docMk/>
            <pc:sldMk cId="2402747863" sldId="313"/>
            <ac:spMk id="3" creationId="{00000000-0000-0000-0000-000000000000}"/>
          </ac:spMkLst>
        </pc:spChg>
        <pc:spChg chg="add del mod">
          <ac:chgData name="Dickenson Bampton, Ben" userId="31e83b0b-b6b4-42ba-b477-8b8bd1f3e86f" providerId="ADAL" clId="{B7B8B6CB-4D68-4B24-9E6D-70C04F7D4DA8}" dt="2022-04-01T17:28:12.241" v="2" actId="478"/>
          <ac:spMkLst>
            <pc:docMk/>
            <pc:sldMk cId="2402747863" sldId="313"/>
            <ac:spMk id="4" creationId="{70054248-F5A1-46F8-B8E5-94494241B238}"/>
          </ac:spMkLst>
        </pc:spChg>
        <pc:spChg chg="add del mod">
          <ac:chgData name="Dickenson Bampton, Ben" userId="31e83b0b-b6b4-42ba-b477-8b8bd1f3e86f" providerId="ADAL" clId="{B7B8B6CB-4D68-4B24-9E6D-70C04F7D4DA8}" dt="2022-04-01T18:03:05.744" v="938"/>
          <ac:spMkLst>
            <pc:docMk/>
            <pc:sldMk cId="2402747863" sldId="313"/>
            <ac:spMk id="7" creationId="{FF1E3A7C-4787-4942-B6DD-AE6CAFD5BDB0}"/>
          </ac:spMkLst>
        </pc:spChg>
        <pc:spChg chg="add mod">
          <ac:chgData name="Dickenson Bampton, Ben" userId="31e83b0b-b6b4-42ba-b477-8b8bd1f3e86f" providerId="ADAL" clId="{B7B8B6CB-4D68-4B24-9E6D-70C04F7D4DA8}" dt="2022-04-01T17:55:08.505" v="703" actId="14100"/>
          <ac:spMkLst>
            <pc:docMk/>
            <pc:sldMk cId="2402747863" sldId="313"/>
            <ac:spMk id="11" creationId="{BACF7666-61BB-4D5F-9345-584362E9CB7E}"/>
          </ac:spMkLst>
        </pc:spChg>
        <pc:spChg chg="add mod">
          <ac:chgData name="Dickenson Bampton, Ben" userId="31e83b0b-b6b4-42ba-b477-8b8bd1f3e86f" providerId="ADAL" clId="{B7B8B6CB-4D68-4B24-9E6D-70C04F7D4DA8}" dt="2022-04-01T18:02:17.611" v="935" actId="20577"/>
          <ac:spMkLst>
            <pc:docMk/>
            <pc:sldMk cId="2402747863" sldId="313"/>
            <ac:spMk id="12" creationId="{638CA97D-7281-4A47-83C9-28D408E039A7}"/>
          </ac:spMkLst>
        </pc:spChg>
        <pc:spChg chg="del mod">
          <ac:chgData name="Dickenson Bampton, Ben" userId="31e83b0b-b6b4-42ba-b477-8b8bd1f3e86f" providerId="ADAL" clId="{B7B8B6CB-4D68-4B24-9E6D-70C04F7D4DA8}" dt="2022-04-01T17:28:07.830" v="1" actId="478"/>
          <ac:spMkLst>
            <pc:docMk/>
            <pc:sldMk cId="2402747863" sldId="313"/>
            <ac:spMk id="14" creationId="{00000000-0000-0000-0000-000000000000}"/>
          </ac:spMkLst>
        </pc:spChg>
        <pc:picChg chg="add mod">
          <ac:chgData name="Dickenson Bampton, Ben" userId="31e83b0b-b6b4-42ba-b477-8b8bd1f3e86f" providerId="ADAL" clId="{B7B8B6CB-4D68-4B24-9E6D-70C04F7D4DA8}" dt="2022-04-01T17:44:34.393" v="40" actId="1076"/>
          <ac:picMkLst>
            <pc:docMk/>
            <pc:sldMk cId="2402747863" sldId="313"/>
            <ac:picMk id="8" creationId="{92DE1C51-C376-449A-A6E2-88B61008C8B0}"/>
          </ac:picMkLst>
        </pc:picChg>
      </pc:sldChg>
      <pc:sldChg chg="add del">
        <pc:chgData name="Dickenson Bampton, Ben" userId="31e83b0b-b6b4-42ba-b477-8b8bd1f3e86f" providerId="ADAL" clId="{B7B8B6CB-4D68-4B24-9E6D-70C04F7D4DA8}" dt="2022-04-01T18:06:21.489" v="1240" actId="47"/>
        <pc:sldMkLst>
          <pc:docMk/>
          <pc:sldMk cId="188032285" sldId="314"/>
        </pc:sldMkLst>
      </pc:sldChg>
      <pc:sldChg chg="del">
        <pc:chgData name="Dickenson Bampton, Ben" userId="31e83b0b-b6b4-42ba-b477-8b8bd1f3e86f" providerId="ADAL" clId="{B7B8B6CB-4D68-4B24-9E6D-70C04F7D4DA8}" dt="2022-04-01T17:28:18.034" v="3" actId="47"/>
        <pc:sldMkLst>
          <pc:docMk/>
          <pc:sldMk cId="3636949608" sldId="314"/>
        </pc:sldMkLst>
      </pc:sldChg>
      <pc:sldChg chg="del">
        <pc:chgData name="Dickenson Bampton, Ben" userId="31e83b0b-b6b4-42ba-b477-8b8bd1f3e86f" providerId="ADAL" clId="{B7B8B6CB-4D68-4B24-9E6D-70C04F7D4DA8}" dt="2022-04-01T17:28:18.034" v="3" actId="47"/>
        <pc:sldMkLst>
          <pc:docMk/>
          <pc:sldMk cId="2674828964" sldId="315"/>
        </pc:sldMkLst>
      </pc:sldChg>
      <pc:sldChg chg="modSp add del mod ord">
        <pc:chgData name="Dickenson Bampton, Ben" userId="31e83b0b-b6b4-42ba-b477-8b8bd1f3e86f" providerId="ADAL" clId="{B7B8B6CB-4D68-4B24-9E6D-70C04F7D4DA8}" dt="2022-04-01T18:07:44.788" v="1292" actId="20577"/>
        <pc:sldMkLst>
          <pc:docMk/>
          <pc:sldMk cId="3556240696" sldId="315"/>
        </pc:sldMkLst>
        <pc:spChg chg="mod">
          <ac:chgData name="Dickenson Bampton, Ben" userId="31e83b0b-b6b4-42ba-b477-8b8bd1f3e86f" providerId="ADAL" clId="{B7B8B6CB-4D68-4B24-9E6D-70C04F7D4DA8}" dt="2022-04-01T18:07:44.788" v="1292" actId="20577"/>
          <ac:spMkLst>
            <pc:docMk/>
            <pc:sldMk cId="3556240696" sldId="315"/>
            <ac:spMk id="11" creationId="{BACF7666-61BB-4D5F-9345-584362E9CB7E}"/>
          </ac:spMkLst>
        </pc:spChg>
        <pc:spChg chg="mod">
          <ac:chgData name="Dickenson Bampton, Ben" userId="31e83b0b-b6b4-42ba-b477-8b8bd1f3e86f" providerId="ADAL" clId="{B7B8B6CB-4D68-4B24-9E6D-70C04F7D4DA8}" dt="2022-04-01T18:05:56.945" v="1235" actId="1076"/>
          <ac:spMkLst>
            <pc:docMk/>
            <pc:sldMk cId="3556240696" sldId="315"/>
            <ac:spMk id="12" creationId="{638CA97D-7281-4A47-83C9-28D408E039A7}"/>
          </ac:spMkLst>
        </pc:spChg>
      </pc:sldChg>
      <pc:sldChg chg="addSp modSp add mod">
        <pc:chgData name="Dickenson Bampton, Ben" userId="31e83b0b-b6b4-42ba-b477-8b8bd1f3e86f" providerId="ADAL" clId="{B7B8B6CB-4D68-4B24-9E6D-70C04F7D4DA8}" dt="2022-04-01T18:24:04.988" v="2693" actId="1076"/>
        <pc:sldMkLst>
          <pc:docMk/>
          <pc:sldMk cId="1261127103" sldId="316"/>
        </pc:sldMkLst>
        <pc:spChg chg="mod">
          <ac:chgData name="Dickenson Bampton, Ben" userId="31e83b0b-b6b4-42ba-b477-8b8bd1f3e86f" providerId="ADAL" clId="{B7B8B6CB-4D68-4B24-9E6D-70C04F7D4DA8}" dt="2022-04-01T18:06:50.528" v="1260" actId="20577"/>
          <ac:spMkLst>
            <pc:docMk/>
            <pc:sldMk cId="1261127103" sldId="316"/>
            <ac:spMk id="3" creationId="{00000000-0000-0000-0000-000000000000}"/>
          </ac:spMkLst>
        </pc:spChg>
        <pc:spChg chg="mod">
          <ac:chgData name="Dickenson Bampton, Ben" userId="31e83b0b-b6b4-42ba-b477-8b8bd1f3e86f" providerId="ADAL" clId="{B7B8B6CB-4D68-4B24-9E6D-70C04F7D4DA8}" dt="2022-04-01T18:09:00.109" v="1363" actId="20577"/>
          <ac:spMkLst>
            <pc:docMk/>
            <pc:sldMk cId="1261127103" sldId="316"/>
            <ac:spMk id="11" creationId="{BACF7666-61BB-4D5F-9345-584362E9CB7E}"/>
          </ac:spMkLst>
        </pc:spChg>
        <pc:spChg chg="mod">
          <ac:chgData name="Dickenson Bampton, Ben" userId="31e83b0b-b6b4-42ba-b477-8b8bd1f3e86f" providerId="ADAL" clId="{B7B8B6CB-4D68-4B24-9E6D-70C04F7D4DA8}" dt="2022-04-01T18:24:04.988" v="2693" actId="1076"/>
          <ac:spMkLst>
            <pc:docMk/>
            <pc:sldMk cId="1261127103" sldId="316"/>
            <ac:spMk id="12" creationId="{638CA97D-7281-4A47-83C9-28D408E039A7}"/>
          </ac:spMkLst>
        </pc:spChg>
        <pc:picChg chg="add mod">
          <ac:chgData name="Dickenson Bampton, Ben" userId="31e83b0b-b6b4-42ba-b477-8b8bd1f3e86f" providerId="ADAL" clId="{B7B8B6CB-4D68-4B24-9E6D-70C04F7D4DA8}" dt="2022-04-01T18:06:45.282" v="1247" actId="1076"/>
          <ac:picMkLst>
            <pc:docMk/>
            <pc:sldMk cId="1261127103" sldId="316"/>
            <ac:picMk id="4" creationId="{2AD0946B-5759-4E87-91F4-9DF475E1F76E}"/>
          </ac:picMkLst>
        </pc:picChg>
      </pc:sldChg>
      <pc:sldChg chg="del">
        <pc:chgData name="Dickenson Bampton, Ben" userId="31e83b0b-b6b4-42ba-b477-8b8bd1f3e86f" providerId="ADAL" clId="{B7B8B6CB-4D68-4B24-9E6D-70C04F7D4DA8}" dt="2022-04-01T17:28:18.034" v="3" actId="47"/>
        <pc:sldMkLst>
          <pc:docMk/>
          <pc:sldMk cId="3461524380" sldId="316"/>
        </pc:sldMkLst>
      </pc:sldChg>
      <pc:sldChg chg="del">
        <pc:chgData name="Dickenson Bampton, Ben" userId="31e83b0b-b6b4-42ba-b477-8b8bd1f3e86f" providerId="ADAL" clId="{B7B8B6CB-4D68-4B24-9E6D-70C04F7D4DA8}" dt="2022-04-01T17:28:18.034" v="3" actId="47"/>
        <pc:sldMkLst>
          <pc:docMk/>
          <pc:sldMk cId="131480024" sldId="317"/>
        </pc:sldMkLst>
      </pc:sldChg>
      <pc:sldChg chg="addSp modSp add mod">
        <pc:chgData name="Dickenson Bampton, Ben" userId="31e83b0b-b6b4-42ba-b477-8b8bd1f3e86f" providerId="ADAL" clId="{B7B8B6CB-4D68-4B24-9E6D-70C04F7D4DA8}" dt="2022-04-02T15:25:28.591" v="3929" actId="20577"/>
        <pc:sldMkLst>
          <pc:docMk/>
          <pc:sldMk cId="2058543379" sldId="317"/>
        </pc:sldMkLst>
        <pc:spChg chg="mod">
          <ac:chgData name="Dickenson Bampton, Ben" userId="31e83b0b-b6b4-42ba-b477-8b8bd1f3e86f" providerId="ADAL" clId="{B7B8B6CB-4D68-4B24-9E6D-70C04F7D4DA8}" dt="2022-04-02T14:20:56.776" v="2716" actId="20577"/>
          <ac:spMkLst>
            <pc:docMk/>
            <pc:sldMk cId="2058543379" sldId="317"/>
            <ac:spMk id="3" creationId="{00000000-0000-0000-0000-000000000000}"/>
          </ac:spMkLst>
        </pc:spChg>
        <pc:spChg chg="mod">
          <ac:chgData name="Dickenson Bampton, Ben" userId="31e83b0b-b6b4-42ba-b477-8b8bd1f3e86f" providerId="ADAL" clId="{B7B8B6CB-4D68-4B24-9E6D-70C04F7D4DA8}" dt="2022-04-02T14:23:00.425" v="2759" actId="114"/>
          <ac:spMkLst>
            <pc:docMk/>
            <pc:sldMk cId="2058543379" sldId="317"/>
            <ac:spMk id="11" creationId="{BACF7666-61BB-4D5F-9345-584362E9CB7E}"/>
          </ac:spMkLst>
        </pc:spChg>
        <pc:spChg chg="mod">
          <ac:chgData name="Dickenson Bampton, Ben" userId="31e83b0b-b6b4-42ba-b477-8b8bd1f3e86f" providerId="ADAL" clId="{B7B8B6CB-4D68-4B24-9E6D-70C04F7D4DA8}" dt="2022-04-02T15:25:28.591" v="3929" actId="20577"/>
          <ac:spMkLst>
            <pc:docMk/>
            <pc:sldMk cId="2058543379" sldId="317"/>
            <ac:spMk id="12" creationId="{638CA97D-7281-4A47-83C9-28D408E039A7}"/>
          </ac:spMkLst>
        </pc:spChg>
        <pc:picChg chg="add mod">
          <ac:chgData name="Dickenson Bampton, Ben" userId="31e83b0b-b6b4-42ba-b477-8b8bd1f3e86f" providerId="ADAL" clId="{B7B8B6CB-4D68-4B24-9E6D-70C04F7D4DA8}" dt="2022-04-02T14:20:35.767" v="2698" actId="1076"/>
          <ac:picMkLst>
            <pc:docMk/>
            <pc:sldMk cId="2058543379" sldId="317"/>
            <ac:picMk id="4" creationId="{690C524F-E451-404A-9199-9BA87473ADDF}"/>
          </ac:picMkLst>
        </pc:picChg>
      </pc:sldChg>
    </pc:docChg>
  </pc:docChgLst>
  <pc:docChgLst>
    <pc:chgData name="Humble, Zoe" userId="S::z.humble@exeter.ac.uk::e0b74b56-f97e-4d79-86a6-4673f22bbb6e" providerId="AD" clId="Web-{3C6F4361-4B33-2A76-5556-EE48299CD21E}"/>
    <pc:docChg chg="modSld">
      <pc:chgData name="Humble, Zoe" userId="S::z.humble@exeter.ac.uk::e0b74b56-f97e-4d79-86a6-4673f22bbb6e" providerId="AD" clId="Web-{3C6F4361-4B33-2A76-5556-EE48299CD21E}" dt="2022-04-22T11:08:11.238" v="22" actId="20577"/>
      <pc:docMkLst>
        <pc:docMk/>
      </pc:docMkLst>
      <pc:sldChg chg="modSp">
        <pc:chgData name="Humble, Zoe" userId="S::z.humble@exeter.ac.uk::e0b74b56-f97e-4d79-86a6-4673f22bbb6e" providerId="AD" clId="Web-{3C6F4361-4B33-2A76-5556-EE48299CD21E}" dt="2022-04-22T10:45:23.073" v="3" actId="1076"/>
        <pc:sldMkLst>
          <pc:docMk/>
          <pc:sldMk cId="4188717275" sldId="325"/>
        </pc:sldMkLst>
        <pc:spChg chg="mod">
          <ac:chgData name="Humble, Zoe" userId="S::z.humble@exeter.ac.uk::e0b74b56-f97e-4d79-86a6-4673f22bbb6e" providerId="AD" clId="Web-{3C6F4361-4B33-2A76-5556-EE48299CD21E}" dt="2022-04-22T10:45:23.073" v="3" actId="1076"/>
          <ac:spMkLst>
            <pc:docMk/>
            <pc:sldMk cId="4188717275" sldId="325"/>
            <ac:spMk id="2" creationId="{00000000-0000-0000-0000-000000000000}"/>
          </ac:spMkLst>
        </pc:spChg>
      </pc:sldChg>
      <pc:sldChg chg="modSp">
        <pc:chgData name="Humble, Zoe" userId="S::z.humble@exeter.ac.uk::e0b74b56-f97e-4d79-86a6-4673f22bbb6e" providerId="AD" clId="Web-{3C6F4361-4B33-2A76-5556-EE48299CD21E}" dt="2022-04-22T11:08:11.238" v="22" actId="20577"/>
        <pc:sldMkLst>
          <pc:docMk/>
          <pc:sldMk cId="3051051087" sldId="332"/>
        </pc:sldMkLst>
        <pc:spChg chg="mod">
          <ac:chgData name="Humble, Zoe" userId="S::z.humble@exeter.ac.uk::e0b74b56-f97e-4d79-86a6-4673f22bbb6e" providerId="AD" clId="Web-{3C6F4361-4B33-2A76-5556-EE48299CD21E}" dt="2022-04-22T11:06:53.518" v="13" actId="1076"/>
          <ac:spMkLst>
            <pc:docMk/>
            <pc:sldMk cId="3051051087" sldId="332"/>
            <ac:spMk id="9" creationId="{00000000-0000-0000-0000-000000000000}"/>
          </ac:spMkLst>
        </pc:spChg>
        <pc:spChg chg="mod">
          <ac:chgData name="Humble, Zoe" userId="S::z.humble@exeter.ac.uk::e0b74b56-f97e-4d79-86a6-4673f22bbb6e" providerId="AD" clId="Web-{3C6F4361-4B33-2A76-5556-EE48299CD21E}" dt="2022-04-22T11:06:35.412" v="9" actId="20577"/>
          <ac:spMkLst>
            <pc:docMk/>
            <pc:sldMk cId="3051051087" sldId="332"/>
            <ac:spMk id="10" creationId="{00000000-0000-0000-0000-000000000000}"/>
          </ac:spMkLst>
        </pc:spChg>
        <pc:spChg chg="mod">
          <ac:chgData name="Humble, Zoe" userId="S::z.humble@exeter.ac.uk::e0b74b56-f97e-4d79-86a6-4673f22bbb6e" providerId="AD" clId="Web-{3C6F4361-4B33-2A76-5556-EE48299CD21E}" dt="2022-04-22T11:07:01.815" v="16" actId="20577"/>
          <ac:spMkLst>
            <pc:docMk/>
            <pc:sldMk cId="3051051087" sldId="332"/>
            <ac:spMk id="13" creationId="{00000000-0000-0000-0000-000000000000}"/>
          </ac:spMkLst>
        </pc:spChg>
        <pc:spChg chg="mod">
          <ac:chgData name="Humble, Zoe" userId="S::z.humble@exeter.ac.uk::e0b74b56-f97e-4d79-86a6-4673f22bbb6e" providerId="AD" clId="Web-{3C6F4361-4B33-2A76-5556-EE48299CD21E}" dt="2022-04-22T11:08:11.238" v="22" actId="20577"/>
          <ac:spMkLst>
            <pc:docMk/>
            <pc:sldMk cId="3051051087" sldId="332"/>
            <ac:spMk id="14" creationId="{00000000-0000-0000-0000-000000000000}"/>
          </ac:spMkLst>
        </pc:spChg>
        <pc:spChg chg="mod">
          <ac:chgData name="Humble, Zoe" userId="S::z.humble@exeter.ac.uk::e0b74b56-f97e-4d79-86a6-4673f22bbb6e" providerId="AD" clId="Web-{3C6F4361-4B33-2A76-5556-EE48299CD21E}" dt="2022-04-22T11:04:05.359" v="8" actId="20577"/>
          <ac:spMkLst>
            <pc:docMk/>
            <pc:sldMk cId="3051051087" sldId="332"/>
            <ac:spMk id="15" creationId="{00000000-0000-0000-0000-000000000000}"/>
          </ac:spMkLst>
        </pc:spChg>
      </pc:sldChg>
    </pc:docChg>
  </pc:docChgLst>
  <pc:docChgLst>
    <pc:chgData name="Humble, Zoe" userId="S::z.humble@exeter.ac.uk::e0b74b56-f97e-4d79-86a6-4673f22bbb6e" providerId="AD" clId="Web-{16E4F1CC-D8D7-B5DA-1ED1-F2A9686EE851}"/>
    <pc:docChg chg="modSld">
      <pc:chgData name="Humble, Zoe" userId="S::z.humble@exeter.ac.uk::e0b74b56-f97e-4d79-86a6-4673f22bbb6e" providerId="AD" clId="Web-{16E4F1CC-D8D7-B5DA-1ED1-F2A9686EE851}" dt="2022-04-21T14:52:33.771" v="8" actId="20577"/>
      <pc:docMkLst>
        <pc:docMk/>
      </pc:docMkLst>
      <pc:sldChg chg="modSp">
        <pc:chgData name="Humble, Zoe" userId="S::z.humble@exeter.ac.uk::e0b74b56-f97e-4d79-86a6-4673f22bbb6e" providerId="AD" clId="Web-{16E4F1CC-D8D7-B5DA-1ED1-F2A9686EE851}" dt="2022-04-21T14:52:33.771" v="8" actId="20577"/>
        <pc:sldMkLst>
          <pc:docMk/>
          <pc:sldMk cId="1898514181" sldId="336"/>
        </pc:sldMkLst>
        <pc:spChg chg="mod">
          <ac:chgData name="Humble, Zoe" userId="S::z.humble@exeter.ac.uk::e0b74b56-f97e-4d79-86a6-4673f22bbb6e" providerId="AD" clId="Web-{16E4F1CC-D8D7-B5DA-1ED1-F2A9686EE851}" dt="2022-04-21T14:52:33.771" v="8" actId="20577"/>
          <ac:spMkLst>
            <pc:docMk/>
            <pc:sldMk cId="1898514181" sldId="336"/>
            <ac:spMk id="13" creationId="{00000000-0000-0000-0000-000000000000}"/>
          </ac:spMkLst>
        </pc:spChg>
        <pc:spChg chg="mod">
          <ac:chgData name="Humble, Zoe" userId="S::z.humble@exeter.ac.uk::e0b74b56-f97e-4d79-86a6-4673f22bbb6e" providerId="AD" clId="Web-{16E4F1CC-D8D7-B5DA-1ED1-F2A9686EE851}" dt="2022-04-21T14:23:41.282" v="1" actId="1076"/>
          <ac:spMkLst>
            <pc:docMk/>
            <pc:sldMk cId="1898514181" sldId="336"/>
            <ac:spMk id="17" creationId="{00000000-0000-0000-0000-000000000000}"/>
          </ac:spMkLst>
        </pc:spChg>
      </pc:sldChg>
    </pc:docChg>
  </pc:docChgLst>
  <pc:docChgLst>
    <pc:chgData name="Humble, Zoe" userId="S::z.humble@exeter.ac.uk::e0b74b56-f97e-4d79-86a6-4673f22bbb6e" providerId="AD" clId="Web-{5257DFF8-54FE-58BB-11A8-B232DF847E41}"/>
    <pc:docChg chg="modSld">
      <pc:chgData name="Humble, Zoe" userId="S::z.humble@exeter.ac.uk::e0b74b56-f97e-4d79-86a6-4673f22bbb6e" providerId="AD" clId="Web-{5257DFF8-54FE-58BB-11A8-B232DF847E41}" dt="2022-04-22T11:11:17.324" v="2" actId="20577"/>
      <pc:docMkLst>
        <pc:docMk/>
      </pc:docMkLst>
      <pc:sldChg chg="modSp">
        <pc:chgData name="Humble, Zoe" userId="S::z.humble@exeter.ac.uk::e0b74b56-f97e-4d79-86a6-4673f22bbb6e" providerId="AD" clId="Web-{5257DFF8-54FE-58BB-11A8-B232DF847E41}" dt="2022-04-22T11:11:17.324" v="2" actId="20577"/>
        <pc:sldMkLst>
          <pc:docMk/>
          <pc:sldMk cId="358328156" sldId="327"/>
        </pc:sldMkLst>
        <pc:spChg chg="mod">
          <ac:chgData name="Humble, Zoe" userId="S::z.humble@exeter.ac.uk::e0b74b56-f97e-4d79-86a6-4673f22bbb6e" providerId="AD" clId="Web-{5257DFF8-54FE-58BB-11A8-B232DF847E41}" dt="2022-04-22T11:11:17.324" v="2" actId="20577"/>
          <ac:spMkLst>
            <pc:docMk/>
            <pc:sldMk cId="358328156" sldId="327"/>
            <ac:spMk id="12" creationId="{00000000-0000-0000-0000-000000000000}"/>
          </ac:spMkLst>
        </pc:spChg>
      </pc:sldChg>
    </pc:docChg>
  </pc:docChgLst>
  <pc:docChgLst>
    <pc:chgData name="Humble, Zoe" userId="S::z.humble@exeter.ac.uk::e0b74b56-f97e-4d79-86a6-4673f22bbb6e" providerId="AD" clId="Web-{B7B714AC-105A-0CBE-919A-B401EE9A1CB1}"/>
    <pc:docChg chg="modSld">
      <pc:chgData name="Humble, Zoe" userId="S::z.humble@exeter.ac.uk::e0b74b56-f97e-4d79-86a6-4673f22bbb6e" providerId="AD" clId="Web-{B7B714AC-105A-0CBE-919A-B401EE9A1CB1}" dt="2022-04-06T15:25:38.394" v="625" actId="1076"/>
      <pc:docMkLst>
        <pc:docMk/>
      </pc:docMkLst>
      <pc:sldChg chg="modSp">
        <pc:chgData name="Humble, Zoe" userId="S::z.humble@exeter.ac.uk::e0b74b56-f97e-4d79-86a6-4673f22bbb6e" providerId="AD" clId="Web-{B7B714AC-105A-0CBE-919A-B401EE9A1CB1}" dt="2022-04-06T09:37:26.432" v="59" actId="1076"/>
        <pc:sldMkLst>
          <pc:docMk/>
          <pc:sldMk cId="3273403119" sldId="321"/>
        </pc:sldMkLst>
        <pc:spChg chg="mod">
          <ac:chgData name="Humble, Zoe" userId="S::z.humble@exeter.ac.uk::e0b74b56-f97e-4d79-86a6-4673f22bbb6e" providerId="AD" clId="Web-{B7B714AC-105A-0CBE-919A-B401EE9A1CB1}" dt="2022-04-06T09:37:20.775" v="58" actId="1076"/>
          <ac:spMkLst>
            <pc:docMk/>
            <pc:sldMk cId="3273403119" sldId="321"/>
            <ac:spMk id="10" creationId="{00000000-0000-0000-0000-000000000000}"/>
          </ac:spMkLst>
        </pc:spChg>
        <pc:spChg chg="mod">
          <ac:chgData name="Humble, Zoe" userId="S::z.humble@exeter.ac.uk::e0b74b56-f97e-4d79-86a6-4673f22bbb6e" providerId="AD" clId="Web-{B7B714AC-105A-0CBE-919A-B401EE9A1CB1}" dt="2022-04-06T09:37:26.432" v="59" actId="1076"/>
          <ac:spMkLst>
            <pc:docMk/>
            <pc:sldMk cId="3273403119" sldId="321"/>
            <ac:spMk id="14" creationId="{00000000-0000-0000-0000-000000000000}"/>
          </ac:spMkLst>
        </pc:spChg>
        <pc:spChg chg="mod">
          <ac:chgData name="Humble, Zoe" userId="S::z.humble@exeter.ac.uk::e0b74b56-f97e-4d79-86a6-4673f22bbb6e" providerId="AD" clId="Web-{B7B714AC-105A-0CBE-919A-B401EE9A1CB1}" dt="2022-04-06T09:35:38.738" v="56" actId="1076"/>
          <ac:spMkLst>
            <pc:docMk/>
            <pc:sldMk cId="3273403119" sldId="321"/>
            <ac:spMk id="15" creationId="{00000000-0000-0000-0000-000000000000}"/>
          </ac:spMkLst>
        </pc:spChg>
        <pc:picChg chg="mod">
          <ac:chgData name="Humble, Zoe" userId="S::z.humble@exeter.ac.uk::e0b74b56-f97e-4d79-86a6-4673f22bbb6e" providerId="AD" clId="Web-{B7B714AC-105A-0CBE-919A-B401EE9A1CB1}" dt="2022-04-06T09:37:13.462" v="57" actId="1076"/>
          <ac:picMkLst>
            <pc:docMk/>
            <pc:sldMk cId="3273403119" sldId="321"/>
            <ac:picMk id="22" creationId="{00000000-0000-0000-0000-000000000000}"/>
          </ac:picMkLst>
        </pc:picChg>
      </pc:sldChg>
      <pc:sldChg chg="modSp">
        <pc:chgData name="Humble, Zoe" userId="S::z.humble@exeter.ac.uk::e0b74b56-f97e-4d79-86a6-4673f22bbb6e" providerId="AD" clId="Web-{B7B714AC-105A-0CBE-919A-B401EE9A1CB1}" dt="2022-04-06T15:25:38.394" v="625" actId="1076"/>
        <pc:sldMkLst>
          <pc:docMk/>
          <pc:sldMk cId="2337880865" sldId="322"/>
        </pc:sldMkLst>
        <pc:spChg chg="mod">
          <ac:chgData name="Humble, Zoe" userId="S::z.humble@exeter.ac.uk::e0b74b56-f97e-4d79-86a6-4673f22bbb6e" providerId="AD" clId="Web-{B7B714AC-105A-0CBE-919A-B401EE9A1CB1}" dt="2022-04-06T15:25:38.394" v="625" actId="1076"/>
          <ac:spMkLst>
            <pc:docMk/>
            <pc:sldMk cId="2337880865" sldId="322"/>
            <ac:spMk id="12" creationId="{00000000-0000-0000-0000-000000000000}"/>
          </ac:spMkLst>
        </pc:spChg>
        <pc:spChg chg="mod">
          <ac:chgData name="Humble, Zoe" userId="S::z.humble@exeter.ac.uk::e0b74b56-f97e-4d79-86a6-4673f22bbb6e" providerId="AD" clId="Web-{B7B714AC-105A-0CBE-919A-B401EE9A1CB1}" dt="2022-04-06T15:25:30.987" v="624" actId="20577"/>
          <ac:spMkLst>
            <pc:docMk/>
            <pc:sldMk cId="2337880865" sldId="322"/>
            <ac:spMk id="15" creationId="{00000000-0000-0000-0000-000000000000}"/>
          </ac:spMkLst>
        </pc:spChg>
      </pc:sldChg>
      <pc:sldChg chg="delSp modSp">
        <pc:chgData name="Humble, Zoe" userId="S::z.humble@exeter.ac.uk::e0b74b56-f97e-4d79-86a6-4673f22bbb6e" providerId="AD" clId="Web-{B7B714AC-105A-0CBE-919A-B401EE9A1CB1}" dt="2022-04-06T15:02:58.470" v="497" actId="20577"/>
        <pc:sldMkLst>
          <pc:docMk/>
          <pc:sldMk cId="1589697142" sldId="328"/>
        </pc:sldMkLst>
        <pc:spChg chg="del">
          <ac:chgData name="Humble, Zoe" userId="S::z.humble@exeter.ac.uk::e0b74b56-f97e-4d79-86a6-4673f22bbb6e" providerId="AD" clId="Web-{B7B714AC-105A-0CBE-919A-B401EE9A1CB1}" dt="2022-04-06T13:58:33.471" v="438"/>
          <ac:spMkLst>
            <pc:docMk/>
            <pc:sldMk cId="1589697142" sldId="328"/>
            <ac:spMk id="6" creationId="{00000000-0000-0000-0000-000000000000}"/>
          </ac:spMkLst>
        </pc:spChg>
        <pc:spChg chg="del">
          <ac:chgData name="Humble, Zoe" userId="S::z.humble@exeter.ac.uk::e0b74b56-f97e-4d79-86a6-4673f22bbb6e" providerId="AD" clId="Web-{B7B714AC-105A-0CBE-919A-B401EE9A1CB1}" dt="2022-04-06T13:58:16.799" v="434"/>
          <ac:spMkLst>
            <pc:docMk/>
            <pc:sldMk cId="1589697142" sldId="328"/>
            <ac:spMk id="7" creationId="{00000000-0000-0000-0000-000000000000}"/>
          </ac:spMkLst>
        </pc:spChg>
        <pc:spChg chg="mod">
          <ac:chgData name="Humble, Zoe" userId="S::z.humble@exeter.ac.uk::e0b74b56-f97e-4d79-86a6-4673f22bbb6e" providerId="AD" clId="Web-{B7B714AC-105A-0CBE-919A-B401EE9A1CB1}" dt="2022-04-06T15:02:58.470" v="497" actId="20577"/>
          <ac:spMkLst>
            <pc:docMk/>
            <pc:sldMk cId="1589697142" sldId="328"/>
            <ac:spMk id="10" creationId="{00000000-0000-0000-0000-000000000000}"/>
          </ac:spMkLst>
        </pc:spChg>
        <pc:spChg chg="mod">
          <ac:chgData name="Humble, Zoe" userId="S::z.humble@exeter.ac.uk::e0b74b56-f97e-4d79-86a6-4673f22bbb6e" providerId="AD" clId="Web-{B7B714AC-105A-0CBE-919A-B401EE9A1CB1}" dt="2022-04-06T15:02:52.439" v="493" actId="20577"/>
          <ac:spMkLst>
            <pc:docMk/>
            <pc:sldMk cId="1589697142" sldId="328"/>
            <ac:spMk id="14" creationId="{00000000-0000-0000-0000-000000000000}"/>
          </ac:spMkLst>
        </pc:spChg>
        <pc:picChg chg="mod">
          <ac:chgData name="Humble, Zoe" userId="S::z.humble@exeter.ac.uk::e0b74b56-f97e-4d79-86a6-4673f22bbb6e" providerId="AD" clId="Web-{B7B714AC-105A-0CBE-919A-B401EE9A1CB1}" dt="2022-04-06T13:58:24.143" v="435" actId="1076"/>
          <ac:picMkLst>
            <pc:docMk/>
            <pc:sldMk cId="1589697142" sldId="328"/>
            <ac:picMk id="15" creationId="{5F943F1D-F638-A40F-F853-8BAC1305A6AC}"/>
          </ac:picMkLst>
        </pc:picChg>
        <pc:picChg chg="mod">
          <ac:chgData name="Humble, Zoe" userId="S::z.humble@exeter.ac.uk::e0b74b56-f97e-4d79-86a6-4673f22bbb6e" providerId="AD" clId="Web-{B7B714AC-105A-0CBE-919A-B401EE9A1CB1}" dt="2022-04-06T13:58:53.190" v="441" actId="1076"/>
          <ac:picMkLst>
            <pc:docMk/>
            <pc:sldMk cId="1589697142" sldId="328"/>
            <ac:picMk id="21" creationId="{00000000-0000-0000-0000-000000000000}"/>
          </ac:picMkLst>
        </pc:picChg>
      </pc:sldChg>
      <pc:sldChg chg="addSp delSp modSp">
        <pc:chgData name="Humble, Zoe" userId="S::z.humble@exeter.ac.uk::e0b74b56-f97e-4d79-86a6-4673f22bbb6e" providerId="AD" clId="Web-{B7B714AC-105A-0CBE-919A-B401EE9A1CB1}" dt="2022-04-06T15:19:12.476" v="621" actId="1076"/>
        <pc:sldMkLst>
          <pc:docMk/>
          <pc:sldMk cId="3051051087" sldId="332"/>
        </pc:sldMkLst>
        <pc:spChg chg="mod">
          <ac:chgData name="Humble, Zoe" userId="S::z.humble@exeter.ac.uk::e0b74b56-f97e-4d79-86a6-4673f22bbb6e" providerId="AD" clId="Web-{B7B714AC-105A-0CBE-919A-B401EE9A1CB1}" dt="2022-04-06T15:03:34.301" v="513" actId="1076"/>
          <ac:spMkLst>
            <pc:docMk/>
            <pc:sldMk cId="3051051087" sldId="332"/>
            <ac:spMk id="4" creationId="{00000000-0000-0000-0000-000000000000}"/>
          </ac:spMkLst>
        </pc:spChg>
        <pc:spChg chg="mod">
          <ac:chgData name="Humble, Zoe" userId="S::z.humble@exeter.ac.uk::e0b74b56-f97e-4d79-86a6-4673f22bbb6e" providerId="AD" clId="Web-{B7B714AC-105A-0CBE-919A-B401EE9A1CB1}" dt="2022-04-06T15:19:12.476" v="621" actId="1076"/>
          <ac:spMkLst>
            <pc:docMk/>
            <pc:sldMk cId="3051051087" sldId="332"/>
            <ac:spMk id="5" creationId="{00000000-0000-0000-0000-000000000000}"/>
          </ac:spMkLst>
        </pc:spChg>
        <pc:spChg chg="del mod">
          <ac:chgData name="Humble, Zoe" userId="S::z.humble@exeter.ac.uk::e0b74b56-f97e-4d79-86a6-4673f22bbb6e" providerId="AD" clId="Web-{B7B714AC-105A-0CBE-919A-B401EE9A1CB1}" dt="2022-04-06T15:18:00.143" v="618"/>
          <ac:spMkLst>
            <pc:docMk/>
            <pc:sldMk cId="3051051087" sldId="332"/>
            <ac:spMk id="6" creationId="{00000000-0000-0000-0000-000000000000}"/>
          </ac:spMkLst>
        </pc:spChg>
        <pc:spChg chg="mod">
          <ac:chgData name="Humble, Zoe" userId="S::z.humble@exeter.ac.uk::e0b74b56-f97e-4d79-86a6-4673f22bbb6e" providerId="AD" clId="Web-{B7B714AC-105A-0CBE-919A-B401EE9A1CB1}" dt="2022-04-06T15:03:41.051" v="515" actId="1076"/>
          <ac:spMkLst>
            <pc:docMk/>
            <pc:sldMk cId="3051051087" sldId="332"/>
            <ac:spMk id="7" creationId="{00000000-0000-0000-0000-000000000000}"/>
          </ac:spMkLst>
        </pc:spChg>
        <pc:spChg chg="mod">
          <ac:chgData name="Humble, Zoe" userId="S::z.humble@exeter.ac.uk::e0b74b56-f97e-4d79-86a6-4673f22bbb6e" providerId="AD" clId="Web-{B7B714AC-105A-0CBE-919A-B401EE9A1CB1}" dt="2022-04-06T15:03:45.661" v="516" actId="1076"/>
          <ac:spMkLst>
            <pc:docMk/>
            <pc:sldMk cId="3051051087" sldId="332"/>
            <ac:spMk id="8" creationId="{00000000-0000-0000-0000-000000000000}"/>
          </ac:spMkLst>
        </pc:spChg>
        <pc:spChg chg="mod">
          <ac:chgData name="Humble, Zoe" userId="S::z.humble@exeter.ac.uk::e0b74b56-f97e-4d79-86a6-4673f22bbb6e" providerId="AD" clId="Web-{B7B714AC-105A-0CBE-919A-B401EE9A1CB1}" dt="2022-04-06T15:19:04.367" v="620" actId="1076"/>
          <ac:spMkLst>
            <pc:docMk/>
            <pc:sldMk cId="3051051087" sldId="332"/>
            <ac:spMk id="11" creationId="{00000000-0000-0000-0000-000000000000}"/>
          </ac:spMkLst>
        </pc:spChg>
        <pc:spChg chg="mod">
          <ac:chgData name="Humble, Zoe" userId="S::z.humble@exeter.ac.uk::e0b74b56-f97e-4d79-86a6-4673f22bbb6e" providerId="AD" clId="Web-{B7B714AC-105A-0CBE-919A-B401EE9A1CB1}" dt="2022-04-06T15:04:01.881" v="518" actId="1076"/>
          <ac:spMkLst>
            <pc:docMk/>
            <pc:sldMk cId="3051051087" sldId="332"/>
            <ac:spMk id="12" creationId="{00000000-0000-0000-0000-000000000000}"/>
          </ac:spMkLst>
        </pc:spChg>
        <pc:spChg chg="mod">
          <ac:chgData name="Humble, Zoe" userId="S::z.humble@exeter.ac.uk::e0b74b56-f97e-4d79-86a6-4673f22bbb6e" providerId="AD" clId="Web-{B7B714AC-105A-0CBE-919A-B401EE9A1CB1}" dt="2022-04-06T15:17:15.328" v="616" actId="1076"/>
          <ac:spMkLst>
            <pc:docMk/>
            <pc:sldMk cId="3051051087" sldId="332"/>
            <ac:spMk id="15" creationId="{00000000-0000-0000-0000-000000000000}"/>
          </ac:spMkLst>
        </pc:spChg>
        <pc:picChg chg="add mod">
          <ac:chgData name="Humble, Zoe" userId="S::z.humble@exeter.ac.uk::e0b74b56-f97e-4d79-86a6-4673f22bbb6e" providerId="AD" clId="Web-{B7B714AC-105A-0CBE-919A-B401EE9A1CB1}" dt="2022-04-06T15:18:17.816" v="619" actId="1076"/>
          <ac:picMkLst>
            <pc:docMk/>
            <pc:sldMk cId="3051051087" sldId="332"/>
            <ac:picMk id="16" creationId="{A62BEBF3-0FF6-2E14-9572-0F40279DDBF6}"/>
          </ac:picMkLst>
        </pc:picChg>
      </pc:sldChg>
      <pc:sldChg chg="addSp delSp modSp">
        <pc:chgData name="Humble, Zoe" userId="S::z.humble@exeter.ac.uk::e0b74b56-f97e-4d79-86a6-4673f22bbb6e" providerId="AD" clId="Web-{B7B714AC-105A-0CBE-919A-B401EE9A1CB1}" dt="2022-04-06T11:13:59.265" v="431" actId="20577"/>
        <pc:sldMkLst>
          <pc:docMk/>
          <pc:sldMk cId="1898514181" sldId="336"/>
        </pc:sldMkLst>
        <pc:spChg chg="del">
          <ac:chgData name="Humble, Zoe" userId="S::z.humble@exeter.ac.uk::e0b74b56-f97e-4d79-86a6-4673f22bbb6e" providerId="AD" clId="Web-{B7B714AC-105A-0CBE-919A-B401EE9A1CB1}" dt="2022-04-06T09:04:48.643" v="19"/>
          <ac:spMkLst>
            <pc:docMk/>
            <pc:sldMk cId="1898514181" sldId="336"/>
            <ac:spMk id="7" creationId="{00000000-0000-0000-0000-000000000000}"/>
          </ac:spMkLst>
        </pc:spChg>
        <pc:spChg chg="mod">
          <ac:chgData name="Humble, Zoe" userId="S::z.humble@exeter.ac.uk::e0b74b56-f97e-4d79-86a6-4673f22bbb6e" providerId="AD" clId="Web-{B7B714AC-105A-0CBE-919A-B401EE9A1CB1}" dt="2022-04-06T10:25:25.244" v="267" actId="1076"/>
          <ac:spMkLst>
            <pc:docMk/>
            <pc:sldMk cId="1898514181" sldId="336"/>
            <ac:spMk id="8" creationId="{00000000-0000-0000-0000-000000000000}"/>
          </ac:spMkLst>
        </pc:spChg>
        <pc:spChg chg="mod">
          <ac:chgData name="Humble, Zoe" userId="S::z.humble@exeter.ac.uk::e0b74b56-f97e-4d79-86a6-4673f22bbb6e" providerId="AD" clId="Web-{B7B714AC-105A-0CBE-919A-B401EE9A1CB1}" dt="2022-04-06T09:59:09.384" v="87" actId="1076"/>
          <ac:spMkLst>
            <pc:docMk/>
            <pc:sldMk cId="1898514181" sldId="336"/>
            <ac:spMk id="9" creationId="{00000000-0000-0000-0000-000000000000}"/>
          </ac:spMkLst>
        </pc:spChg>
        <pc:spChg chg="mod">
          <ac:chgData name="Humble, Zoe" userId="S::z.humble@exeter.ac.uk::e0b74b56-f97e-4d79-86a6-4673f22bbb6e" providerId="AD" clId="Web-{B7B714AC-105A-0CBE-919A-B401EE9A1CB1}" dt="2022-04-06T10:55:45.123" v="277" actId="20577"/>
          <ac:spMkLst>
            <pc:docMk/>
            <pc:sldMk cId="1898514181" sldId="336"/>
            <ac:spMk id="10" creationId="{00000000-0000-0000-0000-000000000000}"/>
          </ac:spMkLst>
        </pc:spChg>
        <pc:spChg chg="mod">
          <ac:chgData name="Humble, Zoe" userId="S::z.humble@exeter.ac.uk::e0b74b56-f97e-4d79-86a6-4673f22bbb6e" providerId="AD" clId="Web-{B7B714AC-105A-0CBE-919A-B401EE9A1CB1}" dt="2022-04-06T10:25:15.540" v="266" actId="20577"/>
          <ac:spMkLst>
            <pc:docMk/>
            <pc:sldMk cId="1898514181" sldId="336"/>
            <ac:spMk id="13" creationId="{00000000-0000-0000-0000-000000000000}"/>
          </ac:spMkLst>
        </pc:spChg>
        <pc:spChg chg="mod">
          <ac:chgData name="Humble, Zoe" userId="S::z.humble@exeter.ac.uk::e0b74b56-f97e-4d79-86a6-4673f22bbb6e" providerId="AD" clId="Web-{B7B714AC-105A-0CBE-919A-B401EE9A1CB1}" dt="2022-04-06T11:13:59.265" v="431" actId="20577"/>
          <ac:spMkLst>
            <pc:docMk/>
            <pc:sldMk cId="1898514181" sldId="336"/>
            <ac:spMk id="14" creationId="{00000000-0000-0000-0000-000000000000}"/>
          </ac:spMkLst>
        </pc:spChg>
        <pc:spChg chg="mod">
          <ac:chgData name="Humble, Zoe" userId="S::z.humble@exeter.ac.uk::e0b74b56-f97e-4d79-86a6-4673f22bbb6e" providerId="AD" clId="Web-{B7B714AC-105A-0CBE-919A-B401EE9A1CB1}" dt="2022-04-06T09:05:54.178" v="32" actId="1076"/>
          <ac:spMkLst>
            <pc:docMk/>
            <pc:sldMk cId="1898514181" sldId="336"/>
            <ac:spMk id="17" creationId="{00000000-0000-0000-0000-000000000000}"/>
          </ac:spMkLst>
        </pc:spChg>
        <pc:spChg chg="mod">
          <ac:chgData name="Humble, Zoe" userId="S::z.humble@exeter.ac.uk::e0b74b56-f97e-4d79-86a6-4673f22bbb6e" providerId="AD" clId="Web-{B7B714AC-105A-0CBE-919A-B401EE9A1CB1}" dt="2022-04-06T10:19:39.223" v="177" actId="20577"/>
          <ac:spMkLst>
            <pc:docMk/>
            <pc:sldMk cId="1898514181" sldId="336"/>
            <ac:spMk id="19" creationId="{00000000-0000-0000-0000-000000000000}"/>
          </ac:spMkLst>
        </pc:spChg>
        <pc:spChg chg="mod">
          <ac:chgData name="Humble, Zoe" userId="S::z.humble@exeter.ac.uk::e0b74b56-f97e-4d79-86a6-4673f22bbb6e" providerId="AD" clId="Web-{B7B714AC-105A-0CBE-919A-B401EE9A1CB1}" dt="2022-04-06T09:07:12.354" v="53" actId="20577"/>
          <ac:spMkLst>
            <pc:docMk/>
            <pc:sldMk cId="1898514181" sldId="336"/>
            <ac:spMk id="20" creationId="{00000000-0000-0000-0000-000000000000}"/>
          </ac:spMkLst>
        </pc:spChg>
        <pc:spChg chg="add mod">
          <ac:chgData name="Humble, Zoe" userId="S::z.humble@exeter.ac.uk::e0b74b56-f97e-4d79-86a6-4673f22bbb6e" providerId="AD" clId="Web-{B7B714AC-105A-0CBE-919A-B401EE9A1CB1}" dt="2022-04-06T10:13:31.733" v="160" actId="1076"/>
          <ac:spMkLst>
            <pc:docMk/>
            <pc:sldMk cId="1898514181" sldId="336"/>
            <ac:spMk id="24" creationId="{4D2A52E6-A05C-5028-6C95-460AE73DE162}"/>
          </ac:spMkLst>
        </pc:spChg>
        <pc:picChg chg="add mod">
          <ac:chgData name="Humble, Zoe" userId="S::z.humble@exeter.ac.uk::e0b74b56-f97e-4d79-86a6-4673f22bbb6e" providerId="AD" clId="Web-{B7B714AC-105A-0CBE-919A-B401EE9A1CB1}" dt="2022-04-06T09:07:34.012" v="55" actId="1076"/>
          <ac:picMkLst>
            <pc:docMk/>
            <pc:sldMk cId="1898514181" sldId="336"/>
            <ac:picMk id="2" creationId="{69443D9C-2F9F-5059-3A2E-25851691B799}"/>
          </ac:picMkLst>
        </pc:picChg>
        <pc:picChg chg="add mod">
          <ac:chgData name="Humble, Zoe" userId="S::z.humble@exeter.ac.uk::e0b74b56-f97e-4d79-86a6-4673f22bbb6e" providerId="AD" clId="Web-{B7B714AC-105A-0CBE-919A-B401EE9A1CB1}" dt="2022-04-06T10:14:02" v="165" actId="1076"/>
          <ac:picMkLst>
            <pc:docMk/>
            <pc:sldMk cId="1898514181" sldId="336"/>
            <ac:picMk id="3" creationId="{0A0C7EA2-57FD-21BD-7EB3-9F14A0C4C40B}"/>
          </ac:picMkLst>
        </pc:picChg>
        <pc:picChg chg="add mod">
          <ac:chgData name="Humble, Zoe" userId="S::z.humble@exeter.ac.uk::e0b74b56-f97e-4d79-86a6-4673f22bbb6e" providerId="AD" clId="Web-{B7B714AC-105A-0CBE-919A-B401EE9A1CB1}" dt="2022-04-06T10:58:50.481" v="298" actId="1076"/>
          <ac:picMkLst>
            <pc:docMk/>
            <pc:sldMk cId="1898514181" sldId="336"/>
            <ac:picMk id="4" creationId="{015404E7-FDB3-F289-B496-1651DA1BE90B}"/>
          </ac:picMkLst>
        </pc:picChg>
        <pc:picChg chg="del">
          <ac:chgData name="Humble, Zoe" userId="S::z.humble@exeter.ac.uk::e0b74b56-f97e-4d79-86a6-4673f22bbb6e" providerId="AD" clId="Web-{B7B714AC-105A-0CBE-919A-B401EE9A1CB1}" dt="2022-04-06T09:07:25.465" v="54"/>
          <ac:picMkLst>
            <pc:docMk/>
            <pc:sldMk cId="1898514181" sldId="336"/>
            <ac:picMk id="18" creationId="{00000000-0000-0000-0000-000000000000}"/>
          </ac:picMkLst>
        </pc:picChg>
      </pc:sldChg>
    </pc:docChg>
  </pc:docChgLst>
  <pc:docChgLst>
    <pc:chgData name="Humble, Zoe" userId="S::z.humble@exeter.ac.uk::e0b74b56-f97e-4d79-86a6-4673f22bbb6e" providerId="AD" clId="Web-{17A2F45E-9F68-07DD-E818-128FB58AD43F}"/>
    <pc:docChg chg="modSld">
      <pc:chgData name="Humble, Zoe" userId="S::z.humble@exeter.ac.uk::e0b74b56-f97e-4d79-86a6-4673f22bbb6e" providerId="AD" clId="Web-{17A2F45E-9F68-07DD-E818-128FB58AD43F}" dt="2022-04-11T13:40:10.696" v="41" actId="1076"/>
      <pc:docMkLst>
        <pc:docMk/>
      </pc:docMkLst>
      <pc:sldChg chg="modSp">
        <pc:chgData name="Humble, Zoe" userId="S::z.humble@exeter.ac.uk::e0b74b56-f97e-4d79-86a6-4673f22bbb6e" providerId="AD" clId="Web-{17A2F45E-9F68-07DD-E818-128FB58AD43F}" dt="2022-04-11T11:22:24.873" v="1" actId="20577"/>
        <pc:sldMkLst>
          <pc:docMk/>
          <pc:sldMk cId="1589697142" sldId="328"/>
        </pc:sldMkLst>
        <pc:spChg chg="mod">
          <ac:chgData name="Humble, Zoe" userId="S::z.humble@exeter.ac.uk::e0b74b56-f97e-4d79-86a6-4673f22bbb6e" providerId="AD" clId="Web-{17A2F45E-9F68-07DD-E818-128FB58AD43F}" dt="2022-04-11T11:22:24.873" v="1" actId="20577"/>
          <ac:spMkLst>
            <pc:docMk/>
            <pc:sldMk cId="1589697142" sldId="328"/>
            <ac:spMk id="2" creationId="{00000000-0000-0000-0000-000000000000}"/>
          </ac:spMkLst>
        </pc:spChg>
      </pc:sldChg>
      <pc:sldChg chg="addSp modSp">
        <pc:chgData name="Humble, Zoe" userId="S::z.humble@exeter.ac.uk::e0b74b56-f97e-4d79-86a6-4673f22bbb6e" providerId="AD" clId="Web-{17A2F45E-9F68-07DD-E818-128FB58AD43F}" dt="2022-04-11T13:40:10.696" v="41" actId="1076"/>
        <pc:sldMkLst>
          <pc:docMk/>
          <pc:sldMk cId="3051051087" sldId="332"/>
        </pc:sldMkLst>
        <pc:spChg chg="mod">
          <ac:chgData name="Humble, Zoe" userId="S::z.humble@exeter.ac.uk::e0b74b56-f97e-4d79-86a6-4673f22bbb6e" providerId="AD" clId="Web-{17A2F45E-9F68-07DD-E818-128FB58AD43F}" dt="2022-04-11T13:36:50.839" v="30" actId="20577"/>
          <ac:spMkLst>
            <pc:docMk/>
            <pc:sldMk cId="3051051087" sldId="332"/>
            <ac:spMk id="15" creationId="{00000000-0000-0000-0000-000000000000}"/>
          </ac:spMkLst>
        </pc:spChg>
        <pc:picChg chg="add mod">
          <ac:chgData name="Humble, Zoe" userId="S::z.humble@exeter.ac.uk::e0b74b56-f97e-4d79-86a6-4673f22bbb6e" providerId="AD" clId="Web-{17A2F45E-9F68-07DD-E818-128FB58AD43F}" dt="2022-04-11T13:39:56.499" v="38" actId="14100"/>
          <ac:picMkLst>
            <pc:docMk/>
            <pc:sldMk cId="3051051087" sldId="332"/>
            <ac:picMk id="6" creationId="{147E9227-4BB6-A4CA-68DF-FB4F5A1C1BD9}"/>
          </ac:picMkLst>
        </pc:picChg>
        <pc:picChg chg="mod">
          <ac:chgData name="Humble, Zoe" userId="S::z.humble@exeter.ac.uk::e0b74b56-f97e-4d79-86a6-4673f22bbb6e" providerId="AD" clId="Web-{17A2F45E-9F68-07DD-E818-128FB58AD43F}" dt="2022-04-11T13:40:10.696" v="41" actId="1076"/>
          <ac:picMkLst>
            <pc:docMk/>
            <pc:sldMk cId="3051051087" sldId="332"/>
            <ac:picMk id="16" creationId="{A62BEBF3-0FF6-2E14-9572-0F40279DDBF6}"/>
          </ac:picMkLst>
        </pc:picChg>
      </pc:sldChg>
    </pc:docChg>
  </pc:docChgLst>
  <pc:docChgLst>
    <pc:chgData name="Humble, Zoe" userId="S::z.humble@exeter.ac.uk::e0b74b56-f97e-4d79-86a6-4673f22bbb6e" providerId="AD" clId="Web-{76ADD8E4-7FDB-83D9-370F-956E3B09D4FE}"/>
    <pc:docChg chg="modSld">
      <pc:chgData name="Humble, Zoe" userId="S::z.humble@exeter.ac.uk::e0b74b56-f97e-4d79-86a6-4673f22bbb6e" providerId="AD" clId="Web-{76ADD8E4-7FDB-83D9-370F-956E3B09D4FE}" dt="2022-04-13T11:07:39.075" v="411" actId="1076"/>
      <pc:docMkLst>
        <pc:docMk/>
      </pc:docMkLst>
      <pc:sldChg chg="modSp">
        <pc:chgData name="Humble, Zoe" userId="S::z.humble@exeter.ac.uk::e0b74b56-f97e-4d79-86a6-4673f22bbb6e" providerId="AD" clId="Web-{76ADD8E4-7FDB-83D9-370F-956E3B09D4FE}" dt="2022-04-13T11:03:09.091" v="374" actId="20577"/>
        <pc:sldMkLst>
          <pc:docMk/>
          <pc:sldMk cId="3273403119" sldId="321"/>
        </pc:sldMkLst>
        <pc:spChg chg="mod">
          <ac:chgData name="Humble, Zoe" userId="S::z.humble@exeter.ac.uk::e0b74b56-f97e-4d79-86a6-4673f22bbb6e" providerId="AD" clId="Web-{76ADD8E4-7FDB-83D9-370F-956E3B09D4FE}" dt="2022-04-13T11:03:09.091" v="374" actId="20577"/>
          <ac:spMkLst>
            <pc:docMk/>
            <pc:sldMk cId="3273403119" sldId="321"/>
            <ac:spMk id="15" creationId="{00000000-0000-0000-0000-000000000000}"/>
          </ac:spMkLst>
        </pc:spChg>
      </pc:sldChg>
      <pc:sldChg chg="modSp">
        <pc:chgData name="Humble, Zoe" userId="S::z.humble@exeter.ac.uk::e0b74b56-f97e-4d79-86a6-4673f22bbb6e" providerId="AD" clId="Web-{76ADD8E4-7FDB-83D9-370F-956E3B09D4FE}" dt="2022-04-13T11:02:37.042" v="372" actId="20577"/>
        <pc:sldMkLst>
          <pc:docMk/>
          <pc:sldMk cId="2337880865" sldId="322"/>
        </pc:sldMkLst>
        <pc:spChg chg="mod">
          <ac:chgData name="Humble, Zoe" userId="S::z.humble@exeter.ac.uk::e0b74b56-f97e-4d79-86a6-4673f22bbb6e" providerId="AD" clId="Web-{76ADD8E4-7FDB-83D9-370F-956E3B09D4FE}" dt="2022-04-13T11:02:10.775" v="351" actId="20577"/>
          <ac:spMkLst>
            <pc:docMk/>
            <pc:sldMk cId="2337880865" sldId="322"/>
            <ac:spMk id="13" creationId="{00000000-0000-0000-0000-000000000000}"/>
          </ac:spMkLst>
        </pc:spChg>
        <pc:spChg chg="mod">
          <ac:chgData name="Humble, Zoe" userId="S::z.humble@exeter.ac.uk::e0b74b56-f97e-4d79-86a6-4673f22bbb6e" providerId="AD" clId="Web-{76ADD8E4-7FDB-83D9-370F-956E3B09D4FE}" dt="2022-04-13T11:02:20.588" v="360" actId="20577"/>
          <ac:spMkLst>
            <pc:docMk/>
            <pc:sldMk cId="2337880865" sldId="322"/>
            <ac:spMk id="14" creationId="{00000000-0000-0000-0000-000000000000}"/>
          </ac:spMkLst>
        </pc:spChg>
        <pc:spChg chg="mod">
          <ac:chgData name="Humble, Zoe" userId="S::z.humble@exeter.ac.uk::e0b74b56-f97e-4d79-86a6-4673f22bbb6e" providerId="AD" clId="Web-{76ADD8E4-7FDB-83D9-370F-956E3B09D4FE}" dt="2022-04-13T11:02:37.042" v="372" actId="20577"/>
          <ac:spMkLst>
            <pc:docMk/>
            <pc:sldMk cId="2337880865" sldId="322"/>
            <ac:spMk id="20" creationId="{00000000-0000-0000-0000-000000000000}"/>
          </ac:spMkLst>
        </pc:spChg>
      </pc:sldChg>
      <pc:sldChg chg="modSp">
        <pc:chgData name="Humble, Zoe" userId="S::z.humble@exeter.ac.uk::e0b74b56-f97e-4d79-86a6-4673f22bbb6e" providerId="AD" clId="Web-{76ADD8E4-7FDB-83D9-370F-956E3B09D4FE}" dt="2022-04-13T11:06:45.541" v="409" actId="20577"/>
        <pc:sldMkLst>
          <pc:docMk/>
          <pc:sldMk cId="4188717275" sldId="325"/>
        </pc:sldMkLst>
        <pc:spChg chg="mod">
          <ac:chgData name="Humble, Zoe" userId="S::z.humble@exeter.ac.uk::e0b74b56-f97e-4d79-86a6-4673f22bbb6e" providerId="AD" clId="Web-{76ADD8E4-7FDB-83D9-370F-956E3B09D4FE}" dt="2022-04-13T11:05:32.490" v="392" actId="1076"/>
          <ac:spMkLst>
            <pc:docMk/>
            <pc:sldMk cId="4188717275" sldId="325"/>
            <ac:spMk id="13" creationId="{00000000-0000-0000-0000-000000000000}"/>
          </ac:spMkLst>
        </pc:spChg>
        <pc:spChg chg="mod">
          <ac:chgData name="Humble, Zoe" userId="S::z.humble@exeter.ac.uk::e0b74b56-f97e-4d79-86a6-4673f22bbb6e" providerId="AD" clId="Web-{76ADD8E4-7FDB-83D9-370F-956E3B09D4FE}" dt="2022-04-13T11:04:27.064" v="385" actId="20577"/>
          <ac:spMkLst>
            <pc:docMk/>
            <pc:sldMk cId="4188717275" sldId="325"/>
            <ac:spMk id="29" creationId="{00000000-0000-0000-0000-000000000000}"/>
          </ac:spMkLst>
        </pc:spChg>
        <pc:spChg chg="mod">
          <ac:chgData name="Humble, Zoe" userId="S::z.humble@exeter.ac.uk::e0b74b56-f97e-4d79-86a6-4673f22bbb6e" providerId="AD" clId="Web-{76ADD8E4-7FDB-83D9-370F-956E3B09D4FE}" dt="2022-04-13T11:06:45.541" v="409" actId="20577"/>
          <ac:spMkLst>
            <pc:docMk/>
            <pc:sldMk cId="4188717275" sldId="325"/>
            <ac:spMk id="31" creationId="{00000000-0000-0000-0000-000000000000}"/>
          </ac:spMkLst>
        </pc:spChg>
      </pc:sldChg>
      <pc:sldChg chg="addSp modSp">
        <pc:chgData name="Humble, Zoe" userId="S::z.humble@exeter.ac.uk::e0b74b56-f97e-4d79-86a6-4673f22bbb6e" providerId="AD" clId="Web-{76ADD8E4-7FDB-83D9-370F-956E3B09D4FE}" dt="2022-04-13T11:01:33.991" v="346" actId="1076"/>
        <pc:sldMkLst>
          <pc:docMk/>
          <pc:sldMk cId="1589697142" sldId="328"/>
        </pc:sldMkLst>
        <pc:spChg chg="mod">
          <ac:chgData name="Humble, Zoe" userId="S::z.humble@exeter.ac.uk::e0b74b56-f97e-4d79-86a6-4673f22bbb6e" providerId="AD" clId="Web-{76ADD8E4-7FDB-83D9-370F-956E3B09D4FE}" dt="2022-04-13T10:16:11.254" v="256" actId="1076"/>
          <ac:spMkLst>
            <pc:docMk/>
            <pc:sldMk cId="1589697142" sldId="328"/>
            <ac:spMk id="13" creationId="{00000000-0000-0000-0000-000000000000}"/>
          </ac:spMkLst>
        </pc:spChg>
        <pc:spChg chg="mod">
          <ac:chgData name="Humble, Zoe" userId="S::z.humble@exeter.ac.uk::e0b74b56-f97e-4d79-86a6-4673f22bbb6e" providerId="AD" clId="Web-{76ADD8E4-7FDB-83D9-370F-956E3B09D4FE}" dt="2022-04-13T10:16:02.238" v="253" actId="1076"/>
          <ac:spMkLst>
            <pc:docMk/>
            <pc:sldMk cId="1589697142" sldId="328"/>
            <ac:spMk id="14" creationId="{00000000-0000-0000-0000-000000000000}"/>
          </ac:spMkLst>
        </pc:spChg>
        <pc:spChg chg="add mod">
          <ac:chgData name="Humble, Zoe" userId="S::z.humble@exeter.ac.uk::e0b74b56-f97e-4d79-86a6-4673f22bbb6e" providerId="AD" clId="Web-{76ADD8E4-7FDB-83D9-370F-956E3B09D4FE}" dt="2022-04-13T11:01:33.991" v="346" actId="1076"/>
          <ac:spMkLst>
            <pc:docMk/>
            <pc:sldMk cId="1589697142" sldId="328"/>
            <ac:spMk id="17" creationId="{1BC5287D-CA30-7E2C-70BB-9B22FF1E5D29}"/>
          </ac:spMkLst>
        </pc:spChg>
        <pc:picChg chg="add mod">
          <ac:chgData name="Humble, Zoe" userId="S::z.humble@exeter.ac.uk::e0b74b56-f97e-4d79-86a6-4673f22bbb6e" providerId="AD" clId="Web-{76ADD8E4-7FDB-83D9-370F-956E3B09D4FE}" dt="2022-04-13T11:01:18.256" v="345" actId="14100"/>
          <ac:picMkLst>
            <pc:docMk/>
            <pc:sldMk cId="1589697142" sldId="328"/>
            <ac:picMk id="6" creationId="{2DEEC667-9994-69B6-B1E5-CD3A7377C1FB}"/>
          </ac:picMkLst>
        </pc:picChg>
      </pc:sldChg>
      <pc:sldChg chg="addSp delSp modSp">
        <pc:chgData name="Humble, Zoe" userId="S::z.humble@exeter.ac.uk::e0b74b56-f97e-4d79-86a6-4673f22bbb6e" providerId="AD" clId="Web-{76ADD8E4-7FDB-83D9-370F-956E3B09D4FE}" dt="2022-04-13T11:07:39.075" v="411" actId="1076"/>
        <pc:sldMkLst>
          <pc:docMk/>
          <pc:sldMk cId="3051051087" sldId="332"/>
        </pc:sldMkLst>
        <pc:spChg chg="del">
          <ac:chgData name="Humble, Zoe" userId="S::z.humble@exeter.ac.uk::e0b74b56-f97e-4d79-86a6-4673f22bbb6e" providerId="AD" clId="Web-{76ADD8E4-7FDB-83D9-370F-956E3B09D4FE}" dt="2022-04-13T09:09:12.275" v="117"/>
          <ac:spMkLst>
            <pc:docMk/>
            <pc:sldMk cId="3051051087" sldId="332"/>
            <ac:spMk id="8" creationId="{00000000-0000-0000-0000-000000000000}"/>
          </ac:spMkLst>
        </pc:spChg>
        <pc:spChg chg="mod">
          <ac:chgData name="Humble, Zoe" userId="S::z.humble@exeter.ac.uk::e0b74b56-f97e-4d79-86a6-4673f22bbb6e" providerId="AD" clId="Web-{76ADD8E4-7FDB-83D9-370F-956E3B09D4FE}" dt="2022-04-13T09:20:34.994" v="221" actId="1076"/>
          <ac:spMkLst>
            <pc:docMk/>
            <pc:sldMk cId="3051051087" sldId="332"/>
            <ac:spMk id="10" creationId="{00000000-0000-0000-0000-000000000000}"/>
          </ac:spMkLst>
        </pc:spChg>
        <pc:spChg chg="mod">
          <ac:chgData name="Humble, Zoe" userId="S::z.humble@exeter.ac.uk::e0b74b56-f97e-4d79-86a6-4673f22bbb6e" providerId="AD" clId="Web-{76ADD8E4-7FDB-83D9-370F-956E3B09D4FE}" dt="2022-04-13T11:07:39.075" v="411" actId="1076"/>
          <ac:spMkLst>
            <pc:docMk/>
            <pc:sldMk cId="3051051087" sldId="332"/>
            <ac:spMk id="13" creationId="{00000000-0000-0000-0000-000000000000}"/>
          </ac:spMkLst>
        </pc:spChg>
        <pc:spChg chg="mod">
          <ac:chgData name="Humble, Zoe" userId="S::z.humble@exeter.ac.uk::e0b74b56-f97e-4d79-86a6-4673f22bbb6e" providerId="AD" clId="Web-{76ADD8E4-7FDB-83D9-370F-956E3B09D4FE}" dt="2022-04-13T09:21:18.230" v="227" actId="20577"/>
          <ac:spMkLst>
            <pc:docMk/>
            <pc:sldMk cId="3051051087" sldId="332"/>
            <ac:spMk id="14" creationId="{00000000-0000-0000-0000-000000000000}"/>
          </ac:spMkLst>
        </pc:spChg>
        <pc:picChg chg="add del mod">
          <ac:chgData name="Humble, Zoe" userId="S::z.humble@exeter.ac.uk::e0b74b56-f97e-4d79-86a6-4673f22bbb6e" providerId="AD" clId="Web-{76ADD8E4-7FDB-83D9-370F-956E3B09D4FE}" dt="2022-04-13T09:08:36.305" v="115"/>
          <ac:picMkLst>
            <pc:docMk/>
            <pc:sldMk cId="3051051087" sldId="332"/>
            <ac:picMk id="18" creationId="{7623C086-3E01-EB8D-1FA0-7AF530526396}"/>
          </ac:picMkLst>
        </pc:picChg>
        <pc:picChg chg="add del mod">
          <ac:chgData name="Humble, Zoe" userId="S::z.humble@exeter.ac.uk::e0b74b56-f97e-4d79-86a6-4673f22bbb6e" providerId="AD" clId="Web-{76ADD8E4-7FDB-83D9-370F-956E3B09D4FE}" dt="2022-04-13T09:09:34.291" v="122"/>
          <ac:picMkLst>
            <pc:docMk/>
            <pc:sldMk cId="3051051087" sldId="332"/>
            <ac:picMk id="19" creationId="{D1A8AFD9-4C7E-092F-B782-36C8F21A6FB2}"/>
          </ac:picMkLst>
        </pc:picChg>
        <pc:picChg chg="add mod">
          <ac:chgData name="Humble, Zoe" userId="S::z.humble@exeter.ac.uk::e0b74b56-f97e-4d79-86a6-4673f22bbb6e" providerId="AD" clId="Web-{76ADD8E4-7FDB-83D9-370F-956E3B09D4FE}" dt="2022-04-13T09:20:10.119" v="220" actId="1076"/>
          <ac:picMkLst>
            <pc:docMk/>
            <pc:sldMk cId="3051051087" sldId="332"/>
            <ac:picMk id="20" creationId="{CB0BE46B-4D0B-1B51-04BB-569A9EDF9E4C}"/>
          </ac:picMkLst>
        </pc:picChg>
      </pc:sldChg>
      <pc:sldChg chg="modSp">
        <pc:chgData name="Humble, Zoe" userId="S::z.humble@exeter.ac.uk::e0b74b56-f97e-4d79-86a6-4673f22bbb6e" providerId="AD" clId="Web-{76ADD8E4-7FDB-83D9-370F-956E3B09D4FE}" dt="2022-04-13T11:03:54.406" v="383" actId="20577"/>
        <pc:sldMkLst>
          <pc:docMk/>
          <pc:sldMk cId="1898514181" sldId="336"/>
        </pc:sldMkLst>
        <pc:spChg chg="mod">
          <ac:chgData name="Humble, Zoe" userId="S::z.humble@exeter.ac.uk::e0b74b56-f97e-4d79-86a6-4673f22bbb6e" providerId="AD" clId="Web-{76ADD8E4-7FDB-83D9-370F-956E3B09D4FE}" dt="2022-04-13T11:03:40.843" v="381" actId="20577"/>
          <ac:spMkLst>
            <pc:docMk/>
            <pc:sldMk cId="1898514181" sldId="336"/>
            <ac:spMk id="13" creationId="{00000000-0000-0000-0000-000000000000}"/>
          </ac:spMkLst>
        </pc:spChg>
        <pc:spChg chg="mod">
          <ac:chgData name="Humble, Zoe" userId="S::z.humble@exeter.ac.uk::e0b74b56-f97e-4d79-86a6-4673f22bbb6e" providerId="AD" clId="Web-{76ADD8E4-7FDB-83D9-370F-956E3B09D4FE}" dt="2022-04-13T11:03:54.406" v="383" actId="20577"/>
          <ac:spMkLst>
            <pc:docMk/>
            <pc:sldMk cId="1898514181" sldId="336"/>
            <ac:spMk id="14" creationId="{00000000-0000-0000-0000-000000000000}"/>
          </ac:spMkLst>
        </pc:spChg>
      </pc:sldChg>
    </pc:docChg>
  </pc:docChgLst>
  <pc:docChgLst>
    <pc:chgData name="Humble, Zoe" userId="S::z.humble@exeter.ac.uk::e0b74b56-f97e-4d79-86a6-4673f22bbb6e" providerId="AD" clId="Web-{091B7681-4EB6-A155-4994-6269DA03DB28}"/>
    <pc:docChg chg="modSld">
      <pc:chgData name="Humble, Zoe" userId="S::z.humble@exeter.ac.uk::e0b74b56-f97e-4d79-86a6-4673f22bbb6e" providerId="AD" clId="Web-{091B7681-4EB6-A155-4994-6269DA03DB28}" dt="2022-04-19T11:18:07.692" v="3" actId="20577"/>
      <pc:docMkLst>
        <pc:docMk/>
      </pc:docMkLst>
      <pc:sldChg chg="modSp">
        <pc:chgData name="Humble, Zoe" userId="S::z.humble@exeter.ac.uk::e0b74b56-f97e-4d79-86a6-4673f22bbb6e" providerId="AD" clId="Web-{091B7681-4EB6-A155-4994-6269DA03DB28}" dt="2022-04-19T11:18:07.692" v="3" actId="20577"/>
        <pc:sldMkLst>
          <pc:docMk/>
          <pc:sldMk cId="358328156" sldId="327"/>
        </pc:sldMkLst>
        <pc:spChg chg="mod">
          <ac:chgData name="Humble, Zoe" userId="S::z.humble@exeter.ac.uk::e0b74b56-f97e-4d79-86a6-4673f22bbb6e" providerId="AD" clId="Web-{091B7681-4EB6-A155-4994-6269DA03DB28}" dt="2022-04-19T11:18:05.254" v="2" actId="20577"/>
          <ac:spMkLst>
            <pc:docMk/>
            <pc:sldMk cId="358328156" sldId="327"/>
            <ac:spMk id="2" creationId="{00000000-0000-0000-0000-000000000000}"/>
          </ac:spMkLst>
        </pc:spChg>
        <pc:spChg chg="mod">
          <ac:chgData name="Humble, Zoe" userId="S::z.humble@exeter.ac.uk::e0b74b56-f97e-4d79-86a6-4673f22bbb6e" providerId="AD" clId="Web-{091B7681-4EB6-A155-4994-6269DA03DB28}" dt="2022-04-19T11:18:07.692" v="3" actId="20577"/>
          <ac:spMkLst>
            <pc:docMk/>
            <pc:sldMk cId="358328156" sldId="327"/>
            <ac:spMk id="5" creationId="{00000000-0000-0000-0000-000000000000}"/>
          </ac:spMkLst>
        </pc:spChg>
      </pc:sldChg>
    </pc:docChg>
  </pc:docChgLst>
  <pc:docChgLst>
    <pc:chgData name="Humble, Zoe" userId="S::z.humble@exeter.ac.uk::e0b74b56-f97e-4d79-86a6-4673f22bbb6e" providerId="AD" clId="Web-{2523F2C7-32F2-59F6-6639-6EE7B49646B6}"/>
    <pc:docChg chg="modSld">
      <pc:chgData name="Humble, Zoe" userId="S::z.humble@exeter.ac.uk::e0b74b56-f97e-4d79-86a6-4673f22bbb6e" providerId="AD" clId="Web-{2523F2C7-32F2-59F6-6639-6EE7B49646B6}" dt="2022-04-12T15:17:31.602" v="417" actId="14100"/>
      <pc:docMkLst>
        <pc:docMk/>
      </pc:docMkLst>
      <pc:sldChg chg="addSp delSp modSp">
        <pc:chgData name="Humble, Zoe" userId="S::z.humble@exeter.ac.uk::e0b74b56-f97e-4d79-86a6-4673f22bbb6e" providerId="AD" clId="Web-{2523F2C7-32F2-59F6-6639-6EE7B49646B6}" dt="2022-04-12T14:47:20.495" v="76" actId="20577"/>
        <pc:sldMkLst>
          <pc:docMk/>
          <pc:sldMk cId="1589697142" sldId="328"/>
        </pc:sldMkLst>
        <pc:spChg chg="mod">
          <ac:chgData name="Humble, Zoe" userId="S::z.humble@exeter.ac.uk::e0b74b56-f97e-4d79-86a6-4673f22bbb6e" providerId="AD" clId="Web-{2523F2C7-32F2-59F6-6639-6EE7B49646B6}" dt="2022-04-12T14:47:10.464" v="73" actId="20577"/>
          <ac:spMkLst>
            <pc:docMk/>
            <pc:sldMk cId="1589697142" sldId="328"/>
            <ac:spMk id="10" creationId="{00000000-0000-0000-0000-000000000000}"/>
          </ac:spMkLst>
        </pc:spChg>
        <pc:spChg chg="mod">
          <ac:chgData name="Humble, Zoe" userId="S::z.humble@exeter.ac.uk::e0b74b56-f97e-4d79-86a6-4673f22bbb6e" providerId="AD" clId="Web-{2523F2C7-32F2-59F6-6639-6EE7B49646B6}" dt="2022-04-12T14:28:09.217" v="0" actId="1076"/>
          <ac:spMkLst>
            <pc:docMk/>
            <pc:sldMk cId="1589697142" sldId="328"/>
            <ac:spMk id="13" creationId="{00000000-0000-0000-0000-000000000000}"/>
          </ac:spMkLst>
        </pc:spChg>
        <pc:spChg chg="mod">
          <ac:chgData name="Humble, Zoe" userId="S::z.humble@exeter.ac.uk::e0b74b56-f97e-4d79-86a6-4673f22bbb6e" providerId="AD" clId="Web-{2523F2C7-32F2-59F6-6639-6EE7B49646B6}" dt="2022-04-12T14:47:20.495" v="76" actId="20577"/>
          <ac:spMkLst>
            <pc:docMk/>
            <pc:sldMk cId="1589697142" sldId="328"/>
            <ac:spMk id="14" creationId="{00000000-0000-0000-0000-000000000000}"/>
          </ac:spMkLst>
        </pc:spChg>
        <pc:picChg chg="add del mod">
          <ac:chgData name="Humble, Zoe" userId="S::z.humble@exeter.ac.uk::e0b74b56-f97e-4d79-86a6-4673f22bbb6e" providerId="AD" clId="Web-{2523F2C7-32F2-59F6-6639-6EE7B49646B6}" dt="2022-04-12T14:47:03.792" v="72"/>
          <ac:picMkLst>
            <pc:docMk/>
            <pc:sldMk cId="1589697142" sldId="328"/>
            <ac:picMk id="6" creationId="{981F6E32-273E-DB0D-E2DF-14B46ECE870B}"/>
          </ac:picMkLst>
        </pc:picChg>
      </pc:sldChg>
      <pc:sldChg chg="addSp modSp">
        <pc:chgData name="Humble, Zoe" userId="S::z.humble@exeter.ac.uk::e0b74b56-f97e-4d79-86a6-4673f22bbb6e" providerId="AD" clId="Web-{2523F2C7-32F2-59F6-6639-6EE7B49646B6}" dt="2022-04-12T15:17:31.602" v="417" actId="14100"/>
        <pc:sldMkLst>
          <pc:docMk/>
          <pc:sldMk cId="3051051087" sldId="332"/>
        </pc:sldMkLst>
        <pc:spChg chg="mod">
          <ac:chgData name="Humble, Zoe" userId="S::z.humble@exeter.ac.uk::e0b74b56-f97e-4d79-86a6-4673f22bbb6e" providerId="AD" clId="Web-{2523F2C7-32F2-59F6-6639-6EE7B49646B6}" dt="2022-04-12T15:14:23.691" v="409" actId="20577"/>
          <ac:spMkLst>
            <pc:docMk/>
            <pc:sldMk cId="3051051087" sldId="332"/>
            <ac:spMk id="5" creationId="{00000000-0000-0000-0000-000000000000}"/>
          </ac:spMkLst>
        </pc:spChg>
        <pc:spChg chg="mod">
          <ac:chgData name="Humble, Zoe" userId="S::z.humble@exeter.ac.uk::e0b74b56-f97e-4d79-86a6-4673f22bbb6e" providerId="AD" clId="Web-{2523F2C7-32F2-59F6-6639-6EE7B49646B6}" dt="2022-04-12T15:14:32.051" v="410" actId="1076"/>
          <ac:spMkLst>
            <pc:docMk/>
            <pc:sldMk cId="3051051087" sldId="332"/>
            <ac:spMk id="9" creationId="{00000000-0000-0000-0000-000000000000}"/>
          </ac:spMkLst>
        </pc:spChg>
        <pc:spChg chg="mod">
          <ac:chgData name="Humble, Zoe" userId="S::z.humble@exeter.ac.uk::e0b74b56-f97e-4d79-86a6-4673f22bbb6e" providerId="AD" clId="Web-{2523F2C7-32F2-59F6-6639-6EE7B49646B6}" dt="2022-04-12T15:08:07.823" v="249" actId="20577"/>
          <ac:spMkLst>
            <pc:docMk/>
            <pc:sldMk cId="3051051087" sldId="332"/>
            <ac:spMk id="12" creationId="{00000000-0000-0000-0000-000000000000}"/>
          </ac:spMkLst>
        </pc:spChg>
        <pc:spChg chg="mod">
          <ac:chgData name="Humble, Zoe" userId="S::z.humble@exeter.ac.uk::e0b74b56-f97e-4d79-86a6-4673f22bbb6e" providerId="AD" clId="Web-{2523F2C7-32F2-59F6-6639-6EE7B49646B6}" dt="2022-04-12T15:14:36.738" v="411" actId="1076"/>
          <ac:spMkLst>
            <pc:docMk/>
            <pc:sldMk cId="3051051087" sldId="332"/>
            <ac:spMk id="13" creationId="{00000000-0000-0000-0000-000000000000}"/>
          </ac:spMkLst>
        </pc:spChg>
        <pc:picChg chg="add mod">
          <ac:chgData name="Humble, Zoe" userId="S::z.humble@exeter.ac.uk::e0b74b56-f97e-4d79-86a6-4673f22bbb6e" providerId="AD" clId="Web-{2523F2C7-32F2-59F6-6639-6EE7B49646B6}" dt="2022-04-12T15:17:31.602" v="417" actId="14100"/>
          <ac:picMkLst>
            <pc:docMk/>
            <pc:sldMk cId="3051051087" sldId="332"/>
            <ac:picMk id="17" creationId="{45708E06-7A61-60C4-87F2-1E691BD2375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1978C-9FB3-4D3F-8843-AF588AB6403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014EE16-6CC5-4B18-B8A2-62736D602F56}">
      <dgm:prSet phldrT="[Text]" custT="1"/>
      <dgm:spPr/>
      <dgm:t>
        <a:bodyPr/>
        <a:lstStyle/>
        <a:p>
          <a:r>
            <a:rPr lang="en-US" sz="1000"/>
            <a:t>Terrorism, Extremism and </a:t>
          </a:r>
          <a:r>
            <a:rPr lang="en-US" sz="1000" err="1"/>
            <a:t>Radicalisation</a:t>
          </a:r>
          <a:endParaRPr lang="en-US" sz="1000"/>
        </a:p>
      </dgm:t>
    </dgm:pt>
    <dgm:pt modelId="{192D54F9-B677-40CD-AF04-D0CDFA546211}" type="parTrans" cxnId="{C5A3BC13-8DF8-45A3-BEB7-33A38C5D31FB}">
      <dgm:prSet/>
      <dgm:spPr/>
      <dgm:t>
        <a:bodyPr/>
        <a:lstStyle/>
        <a:p>
          <a:endParaRPr lang="en-US" sz="1000"/>
        </a:p>
      </dgm:t>
    </dgm:pt>
    <dgm:pt modelId="{4E9EDC0B-7E65-4BBE-958C-D862D55BDC93}" type="sibTrans" cxnId="{C5A3BC13-8DF8-45A3-BEB7-33A38C5D31FB}">
      <dgm:prSet/>
      <dgm:spPr/>
      <dgm:t>
        <a:bodyPr/>
        <a:lstStyle/>
        <a:p>
          <a:endParaRPr lang="en-US" sz="1000"/>
        </a:p>
      </dgm:t>
    </dgm:pt>
    <dgm:pt modelId="{87732AB9-5375-4240-9077-10D8BD04AD1F}">
      <dgm:prSet phldrT="[Text]" custT="1"/>
      <dgm:spPr/>
      <dgm:t>
        <a:bodyPr/>
        <a:lstStyle/>
        <a:p>
          <a:r>
            <a:rPr lang="en-US" sz="1000"/>
            <a:t>Environmental Misinformation and Disinformation</a:t>
          </a:r>
        </a:p>
      </dgm:t>
    </dgm:pt>
    <dgm:pt modelId="{CA6231F3-ACED-48AD-81F3-8795044ABD8A}" type="parTrans" cxnId="{4DAFA775-BD4E-4258-B1BC-0A5B0EC7CA1B}">
      <dgm:prSet/>
      <dgm:spPr/>
      <dgm:t>
        <a:bodyPr/>
        <a:lstStyle/>
        <a:p>
          <a:endParaRPr lang="en-US" sz="1000"/>
        </a:p>
      </dgm:t>
    </dgm:pt>
    <dgm:pt modelId="{25C571AF-46E6-435C-955B-D288FA1FCBC4}" type="sibTrans" cxnId="{4DAFA775-BD4E-4258-B1BC-0A5B0EC7CA1B}">
      <dgm:prSet/>
      <dgm:spPr/>
      <dgm:t>
        <a:bodyPr/>
        <a:lstStyle/>
        <a:p>
          <a:endParaRPr lang="en-US" sz="1000"/>
        </a:p>
      </dgm:t>
    </dgm:pt>
    <dgm:pt modelId="{32BABC51-6CDB-48D7-964F-D6A9588AD7E1}">
      <dgm:prSet phldrT="[Text]" custT="1"/>
      <dgm:spPr/>
      <dgm:t>
        <a:bodyPr/>
        <a:lstStyle/>
        <a:p>
          <a:r>
            <a:rPr lang="en-US" sz="1000"/>
            <a:t>Health and Wellbeing</a:t>
          </a:r>
        </a:p>
      </dgm:t>
    </dgm:pt>
    <dgm:pt modelId="{40A2BAD2-A771-4F3A-9276-61E95E87D478}" type="parTrans" cxnId="{1060C4AE-2EA1-4265-89C0-A8F9D3E9A8DD}">
      <dgm:prSet/>
      <dgm:spPr/>
      <dgm:t>
        <a:bodyPr/>
        <a:lstStyle/>
        <a:p>
          <a:endParaRPr lang="en-US" sz="1000"/>
        </a:p>
      </dgm:t>
    </dgm:pt>
    <dgm:pt modelId="{43295466-116C-4512-BA44-81E36401554F}" type="sibTrans" cxnId="{1060C4AE-2EA1-4265-89C0-A8F9D3E9A8DD}">
      <dgm:prSet/>
      <dgm:spPr/>
      <dgm:t>
        <a:bodyPr/>
        <a:lstStyle/>
        <a:p>
          <a:endParaRPr lang="en-US" sz="1000"/>
        </a:p>
      </dgm:t>
    </dgm:pt>
    <dgm:pt modelId="{69871163-AD06-4204-BC61-E46A376CD906}">
      <dgm:prSet phldrT="[Text]" custT="1"/>
      <dgm:spPr/>
      <dgm:t>
        <a:bodyPr/>
        <a:lstStyle/>
        <a:p>
          <a:r>
            <a:rPr lang="en-US" sz="1000"/>
            <a:t>Impact on Political and Social Cohesion</a:t>
          </a:r>
        </a:p>
      </dgm:t>
    </dgm:pt>
    <dgm:pt modelId="{E38C0AB4-AEB0-45B6-BC6F-4CF511467233}" type="parTrans" cxnId="{22243692-A84B-4964-9644-C49B8D2BC291}">
      <dgm:prSet/>
      <dgm:spPr/>
      <dgm:t>
        <a:bodyPr/>
        <a:lstStyle/>
        <a:p>
          <a:endParaRPr lang="en-US" sz="1000"/>
        </a:p>
      </dgm:t>
    </dgm:pt>
    <dgm:pt modelId="{7C67F436-2680-413B-A1F8-C8D0D231F1CB}" type="sibTrans" cxnId="{22243692-A84B-4964-9644-C49B8D2BC291}">
      <dgm:prSet/>
      <dgm:spPr/>
      <dgm:t>
        <a:bodyPr/>
        <a:lstStyle/>
        <a:p>
          <a:endParaRPr lang="en-US" sz="1000"/>
        </a:p>
      </dgm:t>
    </dgm:pt>
    <dgm:pt modelId="{6A8D9E39-C5E6-41A2-A916-AD9DCFA41AF7}">
      <dgm:prSet phldrT="[Text]" custT="1"/>
      <dgm:spPr/>
      <dgm:t>
        <a:bodyPr/>
        <a:lstStyle/>
        <a:p>
          <a:r>
            <a:rPr lang="en-US" sz="1000"/>
            <a:t>Safer Internet for Children </a:t>
          </a:r>
        </a:p>
      </dgm:t>
    </dgm:pt>
    <dgm:pt modelId="{F94B0C08-0A29-4EE9-A66C-1D05158684A5}" type="parTrans" cxnId="{BB0E73CD-1CBC-4EBE-B3BA-99315FB15FA4}">
      <dgm:prSet/>
      <dgm:spPr/>
      <dgm:t>
        <a:bodyPr/>
        <a:lstStyle/>
        <a:p>
          <a:endParaRPr lang="en-US" sz="1000"/>
        </a:p>
      </dgm:t>
    </dgm:pt>
    <dgm:pt modelId="{DA9FB7B1-D748-4ACD-B275-5EE51462B81E}" type="sibTrans" cxnId="{BB0E73CD-1CBC-4EBE-B3BA-99315FB15FA4}">
      <dgm:prSet/>
      <dgm:spPr/>
      <dgm:t>
        <a:bodyPr/>
        <a:lstStyle/>
        <a:p>
          <a:endParaRPr lang="en-US" sz="1000"/>
        </a:p>
      </dgm:t>
    </dgm:pt>
    <dgm:pt modelId="{DE1B6321-1ECF-48C0-B974-9B7DC7556037}">
      <dgm:prSet phldrT="[Text]" custT="1"/>
      <dgm:spPr/>
      <dgm:t>
        <a:bodyPr/>
        <a:lstStyle/>
        <a:p>
          <a:r>
            <a:rPr lang="en-US" sz="1000"/>
            <a:t>New Methods to </a:t>
          </a:r>
          <a:r>
            <a:rPr lang="en-US" sz="1000" err="1"/>
            <a:t>analyse</a:t>
          </a:r>
          <a:r>
            <a:rPr lang="en-US" sz="1000"/>
            <a:t> online information</a:t>
          </a:r>
        </a:p>
      </dgm:t>
    </dgm:pt>
    <dgm:pt modelId="{6280B30A-B0D3-4A9B-AF3F-189D817BA9B8}" type="parTrans" cxnId="{57E8639B-7A54-45F2-AEBC-1B04AAB0B945}">
      <dgm:prSet/>
      <dgm:spPr/>
      <dgm:t>
        <a:bodyPr/>
        <a:lstStyle/>
        <a:p>
          <a:endParaRPr lang="en-US" sz="1000"/>
        </a:p>
      </dgm:t>
    </dgm:pt>
    <dgm:pt modelId="{59016F88-4C52-42FE-9285-63BC85DA6712}" type="sibTrans" cxnId="{57E8639B-7A54-45F2-AEBC-1B04AAB0B945}">
      <dgm:prSet/>
      <dgm:spPr/>
      <dgm:t>
        <a:bodyPr/>
        <a:lstStyle/>
        <a:p>
          <a:endParaRPr lang="en-US" sz="1000"/>
        </a:p>
      </dgm:t>
    </dgm:pt>
    <dgm:pt modelId="{9E812544-5B7B-452C-9119-2B8F01544BC4}">
      <dgm:prSet phldrT="[Text]" custT="1"/>
      <dgm:spPr/>
      <dgm:t>
        <a:bodyPr/>
        <a:lstStyle/>
        <a:p>
          <a:r>
            <a:rPr lang="en-US" sz="1000"/>
            <a:t>Regulatory/Policy Interventions development</a:t>
          </a:r>
        </a:p>
      </dgm:t>
    </dgm:pt>
    <dgm:pt modelId="{1D955300-7C35-47BD-AE10-8159169D6B44}" type="parTrans" cxnId="{7645E5AD-3E90-4569-9717-C5ADA88F930C}">
      <dgm:prSet/>
      <dgm:spPr/>
      <dgm:t>
        <a:bodyPr/>
        <a:lstStyle/>
        <a:p>
          <a:endParaRPr lang="en-US" sz="1000"/>
        </a:p>
      </dgm:t>
    </dgm:pt>
    <dgm:pt modelId="{6C45352F-D459-45B9-A75E-E12F44967DF7}" type="sibTrans" cxnId="{7645E5AD-3E90-4569-9717-C5ADA88F930C}">
      <dgm:prSet/>
      <dgm:spPr/>
      <dgm:t>
        <a:bodyPr/>
        <a:lstStyle/>
        <a:p>
          <a:endParaRPr lang="en-US" sz="1000"/>
        </a:p>
      </dgm:t>
    </dgm:pt>
    <dgm:pt modelId="{533E38D4-E8B2-40AA-8DA6-DC0309BC6F50}">
      <dgm:prSet phldrT="[Text]" custT="1"/>
      <dgm:spPr/>
      <dgm:t>
        <a:bodyPr/>
        <a:lstStyle/>
        <a:p>
          <a:r>
            <a:rPr lang="en-US" sz="1000"/>
            <a:t>Technical Interventions Development</a:t>
          </a:r>
        </a:p>
      </dgm:t>
    </dgm:pt>
    <dgm:pt modelId="{FC025267-5FD7-4D87-A3B8-1C318B33918C}" type="parTrans" cxnId="{1011499F-E170-4E73-A8F7-C6734EF9D7FF}">
      <dgm:prSet/>
      <dgm:spPr/>
      <dgm:t>
        <a:bodyPr/>
        <a:lstStyle/>
        <a:p>
          <a:endParaRPr lang="en-US" sz="1000"/>
        </a:p>
      </dgm:t>
    </dgm:pt>
    <dgm:pt modelId="{9C7EB21E-EA41-439D-9801-319A7E0E66D9}" type="sibTrans" cxnId="{1011499F-E170-4E73-A8F7-C6734EF9D7FF}">
      <dgm:prSet/>
      <dgm:spPr/>
      <dgm:t>
        <a:bodyPr/>
        <a:lstStyle/>
        <a:p>
          <a:endParaRPr lang="en-US" sz="1000"/>
        </a:p>
      </dgm:t>
    </dgm:pt>
    <dgm:pt modelId="{76E23CB2-985A-4D67-BB72-2B803311AF50}">
      <dgm:prSet phldrT="[Text]" custT="1"/>
      <dgm:spPr/>
      <dgm:t>
        <a:bodyPr/>
        <a:lstStyle/>
        <a:p>
          <a:r>
            <a:rPr lang="en-US" sz="1000"/>
            <a:t>Interventions efficacy evaluations</a:t>
          </a:r>
        </a:p>
      </dgm:t>
    </dgm:pt>
    <dgm:pt modelId="{932BC29C-FB8F-4AFB-9E8D-99D37FA57FB4}" type="parTrans" cxnId="{4AC3D5EC-3B3D-4C9A-9DD1-FC406E193692}">
      <dgm:prSet/>
      <dgm:spPr/>
      <dgm:t>
        <a:bodyPr/>
        <a:lstStyle/>
        <a:p>
          <a:endParaRPr lang="en-US" sz="1000"/>
        </a:p>
      </dgm:t>
    </dgm:pt>
    <dgm:pt modelId="{46AEE35A-C943-4273-AB61-7EB077456B78}" type="sibTrans" cxnId="{4AC3D5EC-3B3D-4C9A-9DD1-FC406E193692}">
      <dgm:prSet/>
      <dgm:spPr/>
      <dgm:t>
        <a:bodyPr/>
        <a:lstStyle/>
        <a:p>
          <a:endParaRPr lang="en-US" sz="1000"/>
        </a:p>
      </dgm:t>
    </dgm:pt>
    <dgm:pt modelId="{E8AFCB3C-E36C-4E31-9E93-A53727210E1C}">
      <dgm:prSet phldrT="[Text]" custT="1"/>
      <dgm:spPr/>
      <dgm:t>
        <a:bodyPr/>
        <a:lstStyle/>
        <a:p>
          <a:r>
            <a:rPr lang="en-US" sz="1000"/>
            <a:t>Cogitative Bias  influence</a:t>
          </a:r>
        </a:p>
      </dgm:t>
    </dgm:pt>
    <dgm:pt modelId="{CC78A331-F3FA-4378-A903-51586BDA8B85}" type="parTrans" cxnId="{0A1B4954-DC9F-4855-92B7-E5B4A638E873}">
      <dgm:prSet/>
      <dgm:spPr/>
      <dgm:t>
        <a:bodyPr/>
        <a:lstStyle/>
        <a:p>
          <a:endParaRPr lang="en-US" sz="1000"/>
        </a:p>
      </dgm:t>
    </dgm:pt>
    <dgm:pt modelId="{D09E9C6D-A164-48D9-8503-C464C5A824A7}" type="sibTrans" cxnId="{0A1B4954-DC9F-4855-92B7-E5B4A638E873}">
      <dgm:prSet/>
      <dgm:spPr/>
      <dgm:t>
        <a:bodyPr/>
        <a:lstStyle/>
        <a:p>
          <a:endParaRPr lang="en-US" sz="1000"/>
        </a:p>
      </dgm:t>
    </dgm:pt>
    <dgm:pt modelId="{9093C328-342E-4973-8A10-E8DA39A7117C}">
      <dgm:prSet phldrT="[Text]" custT="1"/>
      <dgm:spPr/>
      <dgm:t>
        <a:bodyPr/>
        <a:lstStyle/>
        <a:p>
          <a:r>
            <a:rPr lang="en-US" sz="1000"/>
            <a:t>Online identify formation </a:t>
          </a:r>
        </a:p>
      </dgm:t>
    </dgm:pt>
    <dgm:pt modelId="{4EBCCF78-0CB3-4650-B793-F6CE10DDF24C}" type="parTrans" cxnId="{6664BEC3-6B4B-44CC-80D8-A2D3D526E9F8}">
      <dgm:prSet/>
      <dgm:spPr/>
      <dgm:t>
        <a:bodyPr/>
        <a:lstStyle/>
        <a:p>
          <a:endParaRPr lang="en-US" sz="1000"/>
        </a:p>
      </dgm:t>
    </dgm:pt>
    <dgm:pt modelId="{F4D454BF-615F-4F57-95B5-EC4B741B1A79}" type="sibTrans" cxnId="{6664BEC3-6B4B-44CC-80D8-A2D3D526E9F8}">
      <dgm:prSet/>
      <dgm:spPr/>
      <dgm:t>
        <a:bodyPr/>
        <a:lstStyle/>
        <a:p>
          <a:endParaRPr lang="en-US" sz="1000"/>
        </a:p>
      </dgm:t>
    </dgm:pt>
    <dgm:pt modelId="{A12BB7E1-E486-4819-A922-89B5A3EE5F27}">
      <dgm:prSet phldrT="[Text]" custT="1"/>
      <dgm:spPr/>
      <dgm:t>
        <a:bodyPr/>
        <a:lstStyle/>
        <a:p>
          <a:r>
            <a:rPr lang="en-US" sz="1000"/>
            <a:t>Offline/Online Interactions</a:t>
          </a:r>
        </a:p>
      </dgm:t>
    </dgm:pt>
    <dgm:pt modelId="{B9DC0F30-5C0A-4B2D-A4DC-FD864BB949D6}" type="parTrans" cxnId="{CA4CD4F8-E3E8-4757-AE66-F7DAC9E16B8F}">
      <dgm:prSet/>
      <dgm:spPr/>
      <dgm:t>
        <a:bodyPr/>
        <a:lstStyle/>
        <a:p>
          <a:endParaRPr lang="en-US" sz="1000"/>
        </a:p>
      </dgm:t>
    </dgm:pt>
    <dgm:pt modelId="{6DD1BE60-803C-4B6B-9064-B9B5762F870E}" type="sibTrans" cxnId="{CA4CD4F8-E3E8-4757-AE66-F7DAC9E16B8F}">
      <dgm:prSet/>
      <dgm:spPr/>
      <dgm:t>
        <a:bodyPr/>
        <a:lstStyle/>
        <a:p>
          <a:endParaRPr lang="en-US" sz="1000"/>
        </a:p>
      </dgm:t>
    </dgm:pt>
    <dgm:pt modelId="{BD5BD000-60C9-416F-83A7-FE0185ABF0A4}">
      <dgm:prSet phldrT="[Text]" custT="1"/>
      <dgm:spPr/>
      <dgm:t>
        <a:bodyPr/>
        <a:lstStyle/>
        <a:p>
          <a:r>
            <a:rPr lang="en-US" sz="1000"/>
            <a:t>Evaluating ethics of interventions</a:t>
          </a:r>
        </a:p>
      </dgm:t>
    </dgm:pt>
    <dgm:pt modelId="{CB8C5BE1-1F68-4AAA-8830-E9D1985FBF92}" type="parTrans" cxnId="{FA0AD2F2-6A33-46CC-B432-F7D856542C57}">
      <dgm:prSet/>
      <dgm:spPr/>
      <dgm:t>
        <a:bodyPr/>
        <a:lstStyle/>
        <a:p>
          <a:endParaRPr lang="en-US" sz="1000"/>
        </a:p>
      </dgm:t>
    </dgm:pt>
    <dgm:pt modelId="{2493AD74-B8F6-4D20-B076-6226E6671574}" type="sibTrans" cxnId="{FA0AD2F2-6A33-46CC-B432-F7D856542C57}">
      <dgm:prSet/>
      <dgm:spPr/>
      <dgm:t>
        <a:bodyPr/>
        <a:lstStyle/>
        <a:p>
          <a:endParaRPr lang="en-US" sz="1000"/>
        </a:p>
      </dgm:t>
    </dgm:pt>
    <dgm:pt modelId="{7A727842-FCAB-4079-B981-26C4E399F23C}">
      <dgm:prSet phldrT="[Text]" custT="1"/>
      <dgm:spPr/>
      <dgm:t>
        <a:bodyPr/>
        <a:lstStyle/>
        <a:p>
          <a:r>
            <a:rPr lang="en-US" sz="1000"/>
            <a:t>Misinformation and Disinformation</a:t>
          </a:r>
        </a:p>
      </dgm:t>
    </dgm:pt>
    <dgm:pt modelId="{62C28A8C-0426-4CB7-B9BE-CA117D321493}" type="parTrans" cxnId="{0E04C8D6-8C61-443B-A1D0-11B133227ACA}">
      <dgm:prSet/>
      <dgm:spPr/>
      <dgm:t>
        <a:bodyPr/>
        <a:lstStyle/>
        <a:p>
          <a:endParaRPr lang="en-US" sz="1000"/>
        </a:p>
      </dgm:t>
    </dgm:pt>
    <dgm:pt modelId="{30DE3C19-82A7-466B-A21B-7AAFF95FC426}" type="sibTrans" cxnId="{0E04C8D6-8C61-443B-A1D0-11B133227ACA}">
      <dgm:prSet/>
      <dgm:spPr/>
      <dgm:t>
        <a:bodyPr/>
        <a:lstStyle/>
        <a:p>
          <a:endParaRPr lang="en-US" sz="1000"/>
        </a:p>
      </dgm:t>
    </dgm:pt>
    <dgm:pt modelId="{29B3816A-6C8B-4FBA-A6B0-1271EA13969E}" type="pres">
      <dgm:prSet presAssocID="{A4F1978C-9FB3-4D3F-8843-AF588AB6403A}" presName="composite" presStyleCnt="0">
        <dgm:presLayoutVars>
          <dgm:chMax val="1"/>
          <dgm:dir/>
          <dgm:resizeHandles val="exact"/>
        </dgm:presLayoutVars>
      </dgm:prSet>
      <dgm:spPr/>
      <dgm:t>
        <a:bodyPr/>
        <a:lstStyle/>
        <a:p>
          <a:endParaRPr lang="en-US"/>
        </a:p>
      </dgm:t>
    </dgm:pt>
    <dgm:pt modelId="{AE80885B-A025-4473-B028-A31A1D8E46C5}" type="pres">
      <dgm:prSet presAssocID="{A4F1978C-9FB3-4D3F-8843-AF588AB6403A}" presName="radial" presStyleCnt="0">
        <dgm:presLayoutVars>
          <dgm:animLvl val="ctr"/>
        </dgm:presLayoutVars>
      </dgm:prSet>
      <dgm:spPr/>
    </dgm:pt>
    <dgm:pt modelId="{B23B9FD0-1CFC-4C0F-9E02-CBFB4E3DD449}" type="pres">
      <dgm:prSet presAssocID="{7A727842-FCAB-4079-B981-26C4E399F23C}" presName="centerShape" presStyleLbl="vennNode1" presStyleIdx="0" presStyleCnt="14"/>
      <dgm:spPr/>
      <dgm:t>
        <a:bodyPr/>
        <a:lstStyle/>
        <a:p>
          <a:endParaRPr lang="en-US"/>
        </a:p>
      </dgm:t>
    </dgm:pt>
    <dgm:pt modelId="{AB3ABB5C-5C48-448E-B285-2B6AA43D67D6}" type="pres">
      <dgm:prSet presAssocID="{2014EE16-6CC5-4B18-B8A2-62736D602F56}" presName="node" presStyleLbl="vennNode1" presStyleIdx="1" presStyleCnt="14">
        <dgm:presLayoutVars>
          <dgm:bulletEnabled val="1"/>
        </dgm:presLayoutVars>
      </dgm:prSet>
      <dgm:spPr/>
      <dgm:t>
        <a:bodyPr/>
        <a:lstStyle/>
        <a:p>
          <a:endParaRPr lang="en-US"/>
        </a:p>
      </dgm:t>
    </dgm:pt>
    <dgm:pt modelId="{08B8264E-A384-4E2F-A790-944469822974}" type="pres">
      <dgm:prSet presAssocID="{87732AB9-5375-4240-9077-10D8BD04AD1F}" presName="node" presStyleLbl="vennNode1" presStyleIdx="2" presStyleCnt="14">
        <dgm:presLayoutVars>
          <dgm:bulletEnabled val="1"/>
        </dgm:presLayoutVars>
      </dgm:prSet>
      <dgm:spPr/>
      <dgm:t>
        <a:bodyPr/>
        <a:lstStyle/>
        <a:p>
          <a:endParaRPr lang="en-US"/>
        </a:p>
      </dgm:t>
    </dgm:pt>
    <dgm:pt modelId="{F69E5881-FF2B-483E-A380-8F22FBE1617A}" type="pres">
      <dgm:prSet presAssocID="{32BABC51-6CDB-48D7-964F-D6A9588AD7E1}" presName="node" presStyleLbl="vennNode1" presStyleIdx="3" presStyleCnt="14">
        <dgm:presLayoutVars>
          <dgm:bulletEnabled val="1"/>
        </dgm:presLayoutVars>
      </dgm:prSet>
      <dgm:spPr/>
      <dgm:t>
        <a:bodyPr/>
        <a:lstStyle/>
        <a:p>
          <a:endParaRPr lang="en-US"/>
        </a:p>
      </dgm:t>
    </dgm:pt>
    <dgm:pt modelId="{2B50C990-8B64-49EB-AE88-5689D5C472F1}" type="pres">
      <dgm:prSet presAssocID="{69871163-AD06-4204-BC61-E46A376CD906}" presName="node" presStyleLbl="vennNode1" presStyleIdx="4" presStyleCnt="14">
        <dgm:presLayoutVars>
          <dgm:bulletEnabled val="1"/>
        </dgm:presLayoutVars>
      </dgm:prSet>
      <dgm:spPr/>
      <dgm:t>
        <a:bodyPr/>
        <a:lstStyle/>
        <a:p>
          <a:endParaRPr lang="en-US"/>
        </a:p>
      </dgm:t>
    </dgm:pt>
    <dgm:pt modelId="{74E86FAD-169D-45E2-A1F2-28D447773EB5}" type="pres">
      <dgm:prSet presAssocID="{6A8D9E39-C5E6-41A2-A916-AD9DCFA41AF7}" presName="node" presStyleLbl="vennNode1" presStyleIdx="5" presStyleCnt="14">
        <dgm:presLayoutVars>
          <dgm:bulletEnabled val="1"/>
        </dgm:presLayoutVars>
      </dgm:prSet>
      <dgm:spPr/>
      <dgm:t>
        <a:bodyPr/>
        <a:lstStyle/>
        <a:p>
          <a:endParaRPr lang="en-US"/>
        </a:p>
      </dgm:t>
    </dgm:pt>
    <dgm:pt modelId="{BD7187C7-7A6F-44B6-AF19-7D098EBD608D}" type="pres">
      <dgm:prSet presAssocID="{DE1B6321-1ECF-48C0-B974-9B7DC7556037}" presName="node" presStyleLbl="vennNode1" presStyleIdx="6" presStyleCnt="14">
        <dgm:presLayoutVars>
          <dgm:bulletEnabled val="1"/>
        </dgm:presLayoutVars>
      </dgm:prSet>
      <dgm:spPr/>
      <dgm:t>
        <a:bodyPr/>
        <a:lstStyle/>
        <a:p>
          <a:endParaRPr lang="en-US"/>
        </a:p>
      </dgm:t>
    </dgm:pt>
    <dgm:pt modelId="{40E1020B-1232-406A-9489-0FCDFA97AED1}" type="pres">
      <dgm:prSet presAssocID="{9E812544-5B7B-452C-9119-2B8F01544BC4}" presName="node" presStyleLbl="vennNode1" presStyleIdx="7" presStyleCnt="14">
        <dgm:presLayoutVars>
          <dgm:bulletEnabled val="1"/>
        </dgm:presLayoutVars>
      </dgm:prSet>
      <dgm:spPr/>
      <dgm:t>
        <a:bodyPr/>
        <a:lstStyle/>
        <a:p>
          <a:endParaRPr lang="en-US"/>
        </a:p>
      </dgm:t>
    </dgm:pt>
    <dgm:pt modelId="{A961F4D1-7B14-40B9-9105-AD8E1942A581}" type="pres">
      <dgm:prSet presAssocID="{533E38D4-E8B2-40AA-8DA6-DC0309BC6F50}" presName="node" presStyleLbl="vennNode1" presStyleIdx="8" presStyleCnt="14">
        <dgm:presLayoutVars>
          <dgm:bulletEnabled val="1"/>
        </dgm:presLayoutVars>
      </dgm:prSet>
      <dgm:spPr/>
      <dgm:t>
        <a:bodyPr/>
        <a:lstStyle/>
        <a:p>
          <a:endParaRPr lang="en-US"/>
        </a:p>
      </dgm:t>
    </dgm:pt>
    <dgm:pt modelId="{283C5EF5-567D-4660-9B10-5A0DE21FFCE0}" type="pres">
      <dgm:prSet presAssocID="{76E23CB2-985A-4D67-BB72-2B803311AF50}" presName="node" presStyleLbl="vennNode1" presStyleIdx="9" presStyleCnt="14">
        <dgm:presLayoutVars>
          <dgm:bulletEnabled val="1"/>
        </dgm:presLayoutVars>
      </dgm:prSet>
      <dgm:spPr/>
      <dgm:t>
        <a:bodyPr/>
        <a:lstStyle/>
        <a:p>
          <a:endParaRPr lang="en-US"/>
        </a:p>
      </dgm:t>
    </dgm:pt>
    <dgm:pt modelId="{B4E22FDB-1D74-4010-9211-1D21E5239A10}" type="pres">
      <dgm:prSet presAssocID="{E8AFCB3C-E36C-4E31-9E93-A53727210E1C}" presName="node" presStyleLbl="vennNode1" presStyleIdx="10" presStyleCnt="14">
        <dgm:presLayoutVars>
          <dgm:bulletEnabled val="1"/>
        </dgm:presLayoutVars>
      </dgm:prSet>
      <dgm:spPr/>
      <dgm:t>
        <a:bodyPr/>
        <a:lstStyle/>
        <a:p>
          <a:endParaRPr lang="en-US"/>
        </a:p>
      </dgm:t>
    </dgm:pt>
    <dgm:pt modelId="{445E51A6-A588-45F0-BCA5-BCCCDC8AA190}" type="pres">
      <dgm:prSet presAssocID="{9093C328-342E-4973-8A10-E8DA39A7117C}" presName="node" presStyleLbl="vennNode1" presStyleIdx="11" presStyleCnt="14">
        <dgm:presLayoutVars>
          <dgm:bulletEnabled val="1"/>
        </dgm:presLayoutVars>
      </dgm:prSet>
      <dgm:spPr/>
      <dgm:t>
        <a:bodyPr/>
        <a:lstStyle/>
        <a:p>
          <a:endParaRPr lang="en-US"/>
        </a:p>
      </dgm:t>
    </dgm:pt>
    <dgm:pt modelId="{FBBC2791-EC60-4D11-A41D-D5621D54A94D}" type="pres">
      <dgm:prSet presAssocID="{A12BB7E1-E486-4819-A922-89B5A3EE5F27}" presName="node" presStyleLbl="vennNode1" presStyleIdx="12" presStyleCnt="14">
        <dgm:presLayoutVars>
          <dgm:bulletEnabled val="1"/>
        </dgm:presLayoutVars>
      </dgm:prSet>
      <dgm:spPr/>
      <dgm:t>
        <a:bodyPr/>
        <a:lstStyle/>
        <a:p>
          <a:endParaRPr lang="en-US"/>
        </a:p>
      </dgm:t>
    </dgm:pt>
    <dgm:pt modelId="{6C5C5D92-E826-4CEB-A28F-8B1D0120BC49}" type="pres">
      <dgm:prSet presAssocID="{BD5BD000-60C9-416F-83A7-FE0185ABF0A4}" presName="node" presStyleLbl="vennNode1" presStyleIdx="13" presStyleCnt="14">
        <dgm:presLayoutVars>
          <dgm:bulletEnabled val="1"/>
        </dgm:presLayoutVars>
      </dgm:prSet>
      <dgm:spPr/>
      <dgm:t>
        <a:bodyPr/>
        <a:lstStyle/>
        <a:p>
          <a:endParaRPr lang="en-US"/>
        </a:p>
      </dgm:t>
    </dgm:pt>
  </dgm:ptLst>
  <dgm:cxnLst>
    <dgm:cxn modelId="{57E8639B-7A54-45F2-AEBC-1B04AAB0B945}" srcId="{7A727842-FCAB-4079-B981-26C4E399F23C}" destId="{DE1B6321-1ECF-48C0-B974-9B7DC7556037}" srcOrd="5" destOrd="0" parTransId="{6280B30A-B0D3-4A9B-AF3F-189D817BA9B8}" sibTransId="{59016F88-4C52-42FE-9285-63BC85DA6712}"/>
    <dgm:cxn modelId="{4AC3D5EC-3B3D-4C9A-9DD1-FC406E193692}" srcId="{7A727842-FCAB-4079-B981-26C4E399F23C}" destId="{76E23CB2-985A-4D67-BB72-2B803311AF50}" srcOrd="8" destOrd="0" parTransId="{932BC29C-FB8F-4AFB-9E8D-99D37FA57FB4}" sibTransId="{46AEE35A-C943-4273-AB61-7EB077456B78}"/>
    <dgm:cxn modelId="{51E1D254-30AF-4CD0-86B3-17D77F08F668}" type="presOf" srcId="{69871163-AD06-4204-BC61-E46A376CD906}" destId="{2B50C990-8B64-49EB-AE88-5689D5C472F1}" srcOrd="0" destOrd="0" presId="urn:microsoft.com/office/officeart/2005/8/layout/radial3"/>
    <dgm:cxn modelId="{12CCEBF2-44D5-47CC-BB20-4A6BB2078269}" type="presOf" srcId="{BD5BD000-60C9-416F-83A7-FE0185ABF0A4}" destId="{6C5C5D92-E826-4CEB-A28F-8B1D0120BC49}" srcOrd="0" destOrd="0" presId="urn:microsoft.com/office/officeart/2005/8/layout/radial3"/>
    <dgm:cxn modelId="{22243692-A84B-4964-9644-C49B8D2BC291}" srcId="{7A727842-FCAB-4079-B981-26C4E399F23C}" destId="{69871163-AD06-4204-BC61-E46A376CD906}" srcOrd="3" destOrd="0" parTransId="{E38C0AB4-AEB0-45B6-BC6F-4CF511467233}" sibTransId="{7C67F436-2680-413B-A1F8-C8D0D231F1CB}"/>
    <dgm:cxn modelId="{4AC8ADF2-D3DB-4369-AB5B-934820023454}" type="presOf" srcId="{32BABC51-6CDB-48D7-964F-D6A9588AD7E1}" destId="{F69E5881-FF2B-483E-A380-8F22FBE1617A}" srcOrd="0" destOrd="0" presId="urn:microsoft.com/office/officeart/2005/8/layout/radial3"/>
    <dgm:cxn modelId="{4DAFA775-BD4E-4258-B1BC-0A5B0EC7CA1B}" srcId="{7A727842-FCAB-4079-B981-26C4E399F23C}" destId="{87732AB9-5375-4240-9077-10D8BD04AD1F}" srcOrd="1" destOrd="0" parTransId="{CA6231F3-ACED-48AD-81F3-8795044ABD8A}" sibTransId="{25C571AF-46E6-435C-955B-D288FA1FCBC4}"/>
    <dgm:cxn modelId="{F3A2906D-8593-4657-A47F-2273A539B748}" type="presOf" srcId="{7A727842-FCAB-4079-B981-26C4E399F23C}" destId="{B23B9FD0-1CFC-4C0F-9E02-CBFB4E3DD449}" srcOrd="0" destOrd="0" presId="urn:microsoft.com/office/officeart/2005/8/layout/radial3"/>
    <dgm:cxn modelId="{CA4CD4F8-E3E8-4757-AE66-F7DAC9E16B8F}" srcId="{7A727842-FCAB-4079-B981-26C4E399F23C}" destId="{A12BB7E1-E486-4819-A922-89B5A3EE5F27}" srcOrd="11" destOrd="0" parTransId="{B9DC0F30-5C0A-4B2D-A4DC-FD864BB949D6}" sibTransId="{6DD1BE60-803C-4B6B-9064-B9B5762F870E}"/>
    <dgm:cxn modelId="{E18DE6DA-E8FD-442F-81AE-1EE8071D4716}" type="presOf" srcId="{6A8D9E39-C5E6-41A2-A916-AD9DCFA41AF7}" destId="{74E86FAD-169D-45E2-A1F2-28D447773EB5}" srcOrd="0" destOrd="0" presId="urn:microsoft.com/office/officeart/2005/8/layout/radial3"/>
    <dgm:cxn modelId="{0C3DC9D9-A2A0-4D6F-9951-29C9A5D2C628}" type="presOf" srcId="{76E23CB2-985A-4D67-BB72-2B803311AF50}" destId="{283C5EF5-567D-4660-9B10-5A0DE21FFCE0}" srcOrd="0" destOrd="0" presId="urn:microsoft.com/office/officeart/2005/8/layout/radial3"/>
    <dgm:cxn modelId="{FA0AD2F2-6A33-46CC-B432-F7D856542C57}" srcId="{7A727842-FCAB-4079-B981-26C4E399F23C}" destId="{BD5BD000-60C9-416F-83A7-FE0185ABF0A4}" srcOrd="12" destOrd="0" parTransId="{CB8C5BE1-1F68-4AAA-8830-E9D1985FBF92}" sibTransId="{2493AD74-B8F6-4D20-B076-6226E6671574}"/>
    <dgm:cxn modelId="{1011499F-E170-4E73-A8F7-C6734EF9D7FF}" srcId="{7A727842-FCAB-4079-B981-26C4E399F23C}" destId="{533E38D4-E8B2-40AA-8DA6-DC0309BC6F50}" srcOrd="7" destOrd="0" parTransId="{FC025267-5FD7-4D87-A3B8-1C318B33918C}" sibTransId="{9C7EB21E-EA41-439D-9801-319A7E0E66D9}"/>
    <dgm:cxn modelId="{95984A5D-99FC-4C52-A8F8-DACA6D8A8C40}" type="presOf" srcId="{533E38D4-E8B2-40AA-8DA6-DC0309BC6F50}" destId="{A961F4D1-7B14-40B9-9105-AD8E1942A581}" srcOrd="0" destOrd="0" presId="urn:microsoft.com/office/officeart/2005/8/layout/radial3"/>
    <dgm:cxn modelId="{1060C4AE-2EA1-4265-89C0-A8F9D3E9A8DD}" srcId="{7A727842-FCAB-4079-B981-26C4E399F23C}" destId="{32BABC51-6CDB-48D7-964F-D6A9588AD7E1}" srcOrd="2" destOrd="0" parTransId="{40A2BAD2-A771-4F3A-9276-61E95E87D478}" sibTransId="{43295466-116C-4512-BA44-81E36401554F}"/>
    <dgm:cxn modelId="{6664BEC3-6B4B-44CC-80D8-A2D3D526E9F8}" srcId="{7A727842-FCAB-4079-B981-26C4E399F23C}" destId="{9093C328-342E-4973-8A10-E8DA39A7117C}" srcOrd="10" destOrd="0" parTransId="{4EBCCF78-0CB3-4650-B793-F6CE10DDF24C}" sibTransId="{F4D454BF-615F-4F57-95B5-EC4B741B1A79}"/>
    <dgm:cxn modelId="{1E44299B-B9E1-48D4-BF66-11C03D52AA0D}" type="presOf" srcId="{E8AFCB3C-E36C-4E31-9E93-A53727210E1C}" destId="{B4E22FDB-1D74-4010-9211-1D21E5239A10}" srcOrd="0" destOrd="0" presId="urn:microsoft.com/office/officeart/2005/8/layout/radial3"/>
    <dgm:cxn modelId="{AA32C787-7EA7-4D44-8991-0A1CFF5A1982}" type="presOf" srcId="{87732AB9-5375-4240-9077-10D8BD04AD1F}" destId="{08B8264E-A384-4E2F-A790-944469822974}" srcOrd="0" destOrd="0" presId="urn:microsoft.com/office/officeart/2005/8/layout/radial3"/>
    <dgm:cxn modelId="{367981DA-157D-4759-86BC-029BABE7EB58}" type="presOf" srcId="{2014EE16-6CC5-4B18-B8A2-62736D602F56}" destId="{AB3ABB5C-5C48-448E-B285-2B6AA43D67D6}" srcOrd="0" destOrd="0" presId="urn:microsoft.com/office/officeart/2005/8/layout/radial3"/>
    <dgm:cxn modelId="{7645E5AD-3E90-4569-9717-C5ADA88F930C}" srcId="{7A727842-FCAB-4079-B981-26C4E399F23C}" destId="{9E812544-5B7B-452C-9119-2B8F01544BC4}" srcOrd="6" destOrd="0" parTransId="{1D955300-7C35-47BD-AE10-8159169D6B44}" sibTransId="{6C45352F-D459-45B9-A75E-E12F44967DF7}"/>
    <dgm:cxn modelId="{9CCA292F-3090-40A3-9052-DDE30FF8DC37}" type="presOf" srcId="{9093C328-342E-4973-8A10-E8DA39A7117C}" destId="{445E51A6-A588-45F0-BCA5-BCCCDC8AA190}" srcOrd="0" destOrd="0" presId="urn:microsoft.com/office/officeart/2005/8/layout/radial3"/>
    <dgm:cxn modelId="{4C72D38B-4309-4FD3-89AD-9ED2A3749FFC}" type="presOf" srcId="{DE1B6321-1ECF-48C0-B974-9B7DC7556037}" destId="{BD7187C7-7A6F-44B6-AF19-7D098EBD608D}" srcOrd="0" destOrd="0" presId="urn:microsoft.com/office/officeart/2005/8/layout/radial3"/>
    <dgm:cxn modelId="{9918415D-D296-424F-B9E1-C35C4DE9A977}" type="presOf" srcId="{A12BB7E1-E486-4819-A922-89B5A3EE5F27}" destId="{FBBC2791-EC60-4D11-A41D-D5621D54A94D}" srcOrd="0" destOrd="0" presId="urn:microsoft.com/office/officeart/2005/8/layout/radial3"/>
    <dgm:cxn modelId="{0A1B4954-DC9F-4855-92B7-E5B4A638E873}" srcId="{7A727842-FCAB-4079-B981-26C4E399F23C}" destId="{E8AFCB3C-E36C-4E31-9E93-A53727210E1C}" srcOrd="9" destOrd="0" parTransId="{CC78A331-F3FA-4378-A903-51586BDA8B85}" sibTransId="{D09E9C6D-A164-48D9-8503-C464C5A824A7}"/>
    <dgm:cxn modelId="{0E04C8D6-8C61-443B-A1D0-11B133227ACA}" srcId="{A4F1978C-9FB3-4D3F-8843-AF588AB6403A}" destId="{7A727842-FCAB-4079-B981-26C4E399F23C}" srcOrd="0" destOrd="0" parTransId="{62C28A8C-0426-4CB7-B9BE-CA117D321493}" sibTransId="{30DE3C19-82A7-466B-A21B-7AAFF95FC426}"/>
    <dgm:cxn modelId="{BB0E73CD-1CBC-4EBE-B3BA-99315FB15FA4}" srcId="{7A727842-FCAB-4079-B981-26C4E399F23C}" destId="{6A8D9E39-C5E6-41A2-A916-AD9DCFA41AF7}" srcOrd="4" destOrd="0" parTransId="{F94B0C08-0A29-4EE9-A66C-1D05158684A5}" sibTransId="{DA9FB7B1-D748-4ACD-B275-5EE51462B81E}"/>
    <dgm:cxn modelId="{E1294571-E375-4280-9E91-6800B775C5E7}" type="presOf" srcId="{9E812544-5B7B-452C-9119-2B8F01544BC4}" destId="{40E1020B-1232-406A-9489-0FCDFA97AED1}" srcOrd="0" destOrd="0" presId="urn:microsoft.com/office/officeart/2005/8/layout/radial3"/>
    <dgm:cxn modelId="{C5A3BC13-8DF8-45A3-BEB7-33A38C5D31FB}" srcId="{7A727842-FCAB-4079-B981-26C4E399F23C}" destId="{2014EE16-6CC5-4B18-B8A2-62736D602F56}" srcOrd="0" destOrd="0" parTransId="{192D54F9-B677-40CD-AF04-D0CDFA546211}" sibTransId="{4E9EDC0B-7E65-4BBE-958C-D862D55BDC93}"/>
    <dgm:cxn modelId="{8EBAEFF0-C7DD-4B9E-9134-13D104027EB4}" type="presOf" srcId="{A4F1978C-9FB3-4D3F-8843-AF588AB6403A}" destId="{29B3816A-6C8B-4FBA-A6B0-1271EA13969E}" srcOrd="0" destOrd="0" presId="urn:microsoft.com/office/officeart/2005/8/layout/radial3"/>
    <dgm:cxn modelId="{FCBA32C1-35C0-4E16-88B4-2A2E82FCC996}" type="presParOf" srcId="{29B3816A-6C8B-4FBA-A6B0-1271EA13969E}" destId="{AE80885B-A025-4473-B028-A31A1D8E46C5}" srcOrd="0" destOrd="0" presId="urn:microsoft.com/office/officeart/2005/8/layout/radial3"/>
    <dgm:cxn modelId="{F16C6D3A-E0E5-4720-BD45-F5D40FB53CEF}" type="presParOf" srcId="{AE80885B-A025-4473-B028-A31A1D8E46C5}" destId="{B23B9FD0-1CFC-4C0F-9E02-CBFB4E3DD449}" srcOrd="0" destOrd="0" presId="urn:microsoft.com/office/officeart/2005/8/layout/radial3"/>
    <dgm:cxn modelId="{A24D8EDA-7A19-4D77-B877-AF40728E9A7F}" type="presParOf" srcId="{AE80885B-A025-4473-B028-A31A1D8E46C5}" destId="{AB3ABB5C-5C48-448E-B285-2B6AA43D67D6}" srcOrd="1" destOrd="0" presId="urn:microsoft.com/office/officeart/2005/8/layout/radial3"/>
    <dgm:cxn modelId="{9D151EC6-E194-4867-9612-311461C73D9F}" type="presParOf" srcId="{AE80885B-A025-4473-B028-A31A1D8E46C5}" destId="{08B8264E-A384-4E2F-A790-944469822974}" srcOrd="2" destOrd="0" presId="urn:microsoft.com/office/officeart/2005/8/layout/radial3"/>
    <dgm:cxn modelId="{273B606D-3EFF-485B-B4E9-FAB86BB5174A}" type="presParOf" srcId="{AE80885B-A025-4473-B028-A31A1D8E46C5}" destId="{F69E5881-FF2B-483E-A380-8F22FBE1617A}" srcOrd="3" destOrd="0" presId="urn:microsoft.com/office/officeart/2005/8/layout/radial3"/>
    <dgm:cxn modelId="{51086992-8F41-46C1-8C61-5540E11AE7C6}" type="presParOf" srcId="{AE80885B-A025-4473-B028-A31A1D8E46C5}" destId="{2B50C990-8B64-49EB-AE88-5689D5C472F1}" srcOrd="4" destOrd="0" presId="urn:microsoft.com/office/officeart/2005/8/layout/radial3"/>
    <dgm:cxn modelId="{0E27B2F4-64BF-44F5-B5D9-5FE8BEEFDB76}" type="presParOf" srcId="{AE80885B-A025-4473-B028-A31A1D8E46C5}" destId="{74E86FAD-169D-45E2-A1F2-28D447773EB5}" srcOrd="5" destOrd="0" presId="urn:microsoft.com/office/officeart/2005/8/layout/radial3"/>
    <dgm:cxn modelId="{48952DBC-0A0F-4965-ACA6-A5C13A101BB4}" type="presParOf" srcId="{AE80885B-A025-4473-B028-A31A1D8E46C5}" destId="{BD7187C7-7A6F-44B6-AF19-7D098EBD608D}" srcOrd="6" destOrd="0" presId="urn:microsoft.com/office/officeart/2005/8/layout/radial3"/>
    <dgm:cxn modelId="{AD1DEA83-8756-4797-8E4C-1949C03A510E}" type="presParOf" srcId="{AE80885B-A025-4473-B028-A31A1D8E46C5}" destId="{40E1020B-1232-406A-9489-0FCDFA97AED1}" srcOrd="7" destOrd="0" presId="urn:microsoft.com/office/officeart/2005/8/layout/radial3"/>
    <dgm:cxn modelId="{D85906D2-139E-4037-AA3C-CDF21FEBD3EC}" type="presParOf" srcId="{AE80885B-A025-4473-B028-A31A1D8E46C5}" destId="{A961F4D1-7B14-40B9-9105-AD8E1942A581}" srcOrd="8" destOrd="0" presId="urn:microsoft.com/office/officeart/2005/8/layout/radial3"/>
    <dgm:cxn modelId="{A57FA71D-20C5-46BF-BA12-26BF973C610E}" type="presParOf" srcId="{AE80885B-A025-4473-B028-A31A1D8E46C5}" destId="{283C5EF5-567D-4660-9B10-5A0DE21FFCE0}" srcOrd="9" destOrd="0" presId="urn:microsoft.com/office/officeart/2005/8/layout/radial3"/>
    <dgm:cxn modelId="{E4E03B31-39B8-4DF1-BEAA-E56CB7AC84E1}" type="presParOf" srcId="{AE80885B-A025-4473-B028-A31A1D8E46C5}" destId="{B4E22FDB-1D74-4010-9211-1D21E5239A10}" srcOrd="10" destOrd="0" presId="urn:microsoft.com/office/officeart/2005/8/layout/radial3"/>
    <dgm:cxn modelId="{D89652EA-7243-4A18-A7AC-DF94FEDC49CF}" type="presParOf" srcId="{AE80885B-A025-4473-B028-A31A1D8E46C5}" destId="{445E51A6-A588-45F0-BCA5-BCCCDC8AA190}" srcOrd="11" destOrd="0" presId="urn:microsoft.com/office/officeart/2005/8/layout/radial3"/>
    <dgm:cxn modelId="{88D5C866-D6AD-4ED1-A147-FBCFFCBB118A}" type="presParOf" srcId="{AE80885B-A025-4473-B028-A31A1D8E46C5}" destId="{FBBC2791-EC60-4D11-A41D-D5621D54A94D}" srcOrd="12" destOrd="0" presId="urn:microsoft.com/office/officeart/2005/8/layout/radial3"/>
    <dgm:cxn modelId="{B341626D-B8C1-4961-A542-643985A9BEAB}" type="presParOf" srcId="{AE80885B-A025-4473-B028-A31A1D8E46C5}" destId="{6C5C5D92-E826-4CEB-A28F-8B1D0120BC49}" srcOrd="1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1BDC2A-BD62-4146-ADF2-E4EC05EC2D9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21A3F6E9-AF91-40A2-BC2E-46299549013C}">
      <dgm:prSet custT="1"/>
      <dgm:spPr/>
      <dgm:t>
        <a:bodyPr/>
        <a:lstStyle/>
        <a:p>
          <a:pPr rtl="0"/>
          <a:r>
            <a:rPr lang="en-GB" sz="1000">
              <a:latin typeface="Humanst521 BT"/>
            </a:rPr>
            <a:t>Collaborations</a:t>
          </a:r>
        </a:p>
      </dgm:t>
    </dgm:pt>
    <dgm:pt modelId="{54ABF5C3-E184-489E-8C13-620CF9D13EEE}" type="parTrans" cxnId="{5D31A059-7977-4290-A71A-4215FB16C7A9}">
      <dgm:prSet custT="1"/>
      <dgm:spPr/>
      <dgm:t>
        <a:bodyPr/>
        <a:lstStyle/>
        <a:p>
          <a:endParaRPr lang="en-GB" sz="1000"/>
        </a:p>
      </dgm:t>
    </dgm:pt>
    <dgm:pt modelId="{F42EF6A9-9E88-4F7A-B468-2319068D47B8}" type="sibTrans" cxnId="{5D31A059-7977-4290-A71A-4215FB16C7A9}">
      <dgm:prSet/>
      <dgm:spPr/>
      <dgm:t>
        <a:bodyPr/>
        <a:lstStyle/>
        <a:p>
          <a:endParaRPr lang="en-GB" sz="1000"/>
        </a:p>
      </dgm:t>
    </dgm:pt>
    <dgm:pt modelId="{F7A8B819-1221-45C6-919B-F4099E5A7144}">
      <dgm:prSet phldrT="[Text]" custT="1"/>
      <dgm:spPr/>
      <dgm:t>
        <a:bodyPr/>
        <a:lstStyle/>
        <a:p>
          <a:r>
            <a:rPr lang="en-GB" sz="1800"/>
            <a:t>Organisation – Your needs</a:t>
          </a:r>
        </a:p>
      </dgm:t>
    </dgm:pt>
    <dgm:pt modelId="{D18C601D-1F9E-485A-91D7-33FA4D8397E7}" type="parTrans" cxnId="{8C62E0D1-15D1-454C-BA29-4F13CC4EB1FC}">
      <dgm:prSet/>
      <dgm:spPr/>
      <dgm:t>
        <a:bodyPr/>
        <a:lstStyle/>
        <a:p>
          <a:endParaRPr lang="en-GB" sz="1000"/>
        </a:p>
      </dgm:t>
    </dgm:pt>
    <dgm:pt modelId="{35A96AEA-770B-4DEB-B6EC-1408B42F41CE}" type="sibTrans" cxnId="{8C62E0D1-15D1-454C-BA29-4F13CC4EB1FC}">
      <dgm:prSet/>
      <dgm:spPr/>
      <dgm:t>
        <a:bodyPr/>
        <a:lstStyle/>
        <a:p>
          <a:endParaRPr lang="en-GB" sz="1000"/>
        </a:p>
      </dgm:t>
    </dgm:pt>
    <dgm:pt modelId="{763A0E07-43B2-4B3F-8031-B62A2364158E}">
      <dgm:prSet phldrT="[Text]" custT="1"/>
      <dgm:spPr/>
      <dgm:t>
        <a:bodyPr/>
        <a:lstStyle/>
        <a:p>
          <a:r>
            <a:rPr lang="en-GB" sz="1000">
              <a:latin typeface="Humanst521 BT" panose="020B0602020204020204" pitchFamily="34" charset="0"/>
            </a:rPr>
            <a:t>Consultancy</a:t>
          </a:r>
          <a:endParaRPr lang="en-GB" sz="1000"/>
        </a:p>
      </dgm:t>
    </dgm:pt>
    <dgm:pt modelId="{956C2E59-3BC4-46DB-830F-AFB34DD77B77}" type="parTrans" cxnId="{BBDF902D-70CA-4427-B0F1-25A66F356D7E}">
      <dgm:prSet custT="1"/>
      <dgm:spPr/>
      <dgm:t>
        <a:bodyPr/>
        <a:lstStyle/>
        <a:p>
          <a:endParaRPr lang="en-GB" sz="1000"/>
        </a:p>
      </dgm:t>
    </dgm:pt>
    <dgm:pt modelId="{74FB152A-F434-4671-8C33-629D8A16FDF3}" type="sibTrans" cxnId="{BBDF902D-70CA-4427-B0F1-25A66F356D7E}">
      <dgm:prSet/>
      <dgm:spPr/>
      <dgm:t>
        <a:bodyPr/>
        <a:lstStyle/>
        <a:p>
          <a:endParaRPr lang="en-GB" sz="1000"/>
        </a:p>
      </dgm:t>
    </dgm:pt>
    <dgm:pt modelId="{3138C2F2-35B1-4D71-AA23-F87E568D1ADE}">
      <dgm:prSet phldrT="[Text]" custT="1"/>
      <dgm:spPr/>
      <dgm:t>
        <a:bodyPr/>
        <a:lstStyle/>
        <a:p>
          <a:r>
            <a:rPr lang="en-GB" sz="1000">
              <a:latin typeface="Humanst521 BT" panose="020B0602020204020204" pitchFamily="34" charset="0"/>
            </a:rPr>
            <a:t>Student Projects</a:t>
          </a:r>
          <a:endParaRPr lang="en-GB" sz="1000"/>
        </a:p>
      </dgm:t>
    </dgm:pt>
    <dgm:pt modelId="{9170353B-BC8D-4381-BA58-DA8E4A91578B}" type="parTrans" cxnId="{4910B33B-3E2E-4277-8077-39CD7B50650A}">
      <dgm:prSet custT="1"/>
      <dgm:spPr/>
      <dgm:t>
        <a:bodyPr/>
        <a:lstStyle/>
        <a:p>
          <a:endParaRPr lang="en-GB" sz="1000"/>
        </a:p>
      </dgm:t>
    </dgm:pt>
    <dgm:pt modelId="{A812175A-9AE4-4A26-B641-57FA5639E9A9}" type="sibTrans" cxnId="{4910B33B-3E2E-4277-8077-39CD7B50650A}">
      <dgm:prSet/>
      <dgm:spPr/>
      <dgm:t>
        <a:bodyPr/>
        <a:lstStyle/>
        <a:p>
          <a:endParaRPr lang="en-GB" sz="1000"/>
        </a:p>
      </dgm:t>
    </dgm:pt>
    <dgm:pt modelId="{BCDE6F7C-2042-4FD2-AFC4-16B111A6F2C0}">
      <dgm:prSet custT="1"/>
      <dgm:spPr/>
      <dgm:t>
        <a:bodyPr/>
        <a:lstStyle/>
        <a:p>
          <a:r>
            <a:rPr lang="en-GB" sz="1000">
              <a:latin typeface="Humanst521 BT"/>
            </a:rPr>
            <a:t>Centres for Doctoral Training</a:t>
          </a:r>
        </a:p>
      </dgm:t>
    </dgm:pt>
    <dgm:pt modelId="{4D485A24-CDE6-468F-851A-D6F47700D4DE}" type="parTrans" cxnId="{5A5FFD7A-C401-4369-9C32-3C832B33CC63}">
      <dgm:prSet custT="1"/>
      <dgm:spPr/>
      <dgm:t>
        <a:bodyPr/>
        <a:lstStyle/>
        <a:p>
          <a:endParaRPr lang="en-GB" sz="1000"/>
        </a:p>
      </dgm:t>
    </dgm:pt>
    <dgm:pt modelId="{3C576513-79A7-4D66-A5D2-94BEC8D9A6D4}" type="sibTrans" cxnId="{5A5FFD7A-C401-4369-9C32-3C832B33CC63}">
      <dgm:prSet/>
      <dgm:spPr/>
      <dgm:t>
        <a:bodyPr/>
        <a:lstStyle/>
        <a:p>
          <a:endParaRPr lang="en-GB" sz="1000"/>
        </a:p>
      </dgm:t>
    </dgm:pt>
    <dgm:pt modelId="{E7872B5A-F983-4765-BA7B-272CD721D4C5}">
      <dgm:prSet phldrT="[Text]" custT="1"/>
      <dgm:spPr/>
      <dgm:t>
        <a:bodyPr/>
        <a:lstStyle/>
        <a:p>
          <a:r>
            <a:rPr lang="en-GB" sz="1000">
              <a:latin typeface="Humanst521 BT"/>
            </a:rPr>
            <a:t>Knowledge Transfer Partnerships</a:t>
          </a:r>
          <a:endParaRPr lang="en-GB" sz="1000"/>
        </a:p>
      </dgm:t>
    </dgm:pt>
    <dgm:pt modelId="{082B8FA8-DDEC-4264-B4CF-2940E125BB31}" type="parTrans" cxnId="{298BD559-E968-47FA-9DB8-2D157A154F12}">
      <dgm:prSet custT="1"/>
      <dgm:spPr/>
      <dgm:t>
        <a:bodyPr/>
        <a:lstStyle/>
        <a:p>
          <a:endParaRPr lang="en-GB" sz="1000"/>
        </a:p>
      </dgm:t>
    </dgm:pt>
    <dgm:pt modelId="{0465A0F0-3BBF-43B2-814F-6C94CC8473B1}" type="sibTrans" cxnId="{298BD559-E968-47FA-9DB8-2D157A154F12}">
      <dgm:prSet/>
      <dgm:spPr/>
      <dgm:t>
        <a:bodyPr/>
        <a:lstStyle/>
        <a:p>
          <a:endParaRPr lang="en-GB" sz="1000"/>
        </a:p>
      </dgm:t>
    </dgm:pt>
    <dgm:pt modelId="{EE28B4A4-E752-4CB9-BC39-4122CF27B6A8}">
      <dgm:prSet phldrT="[Text]" custT="1"/>
      <dgm:spPr/>
      <dgm:t>
        <a:bodyPr/>
        <a:lstStyle/>
        <a:p>
          <a:r>
            <a:rPr lang="en-GB" sz="1000">
              <a:latin typeface="Humanst521 BT" panose="020B0602020204020204" pitchFamily="34" charset="0"/>
            </a:rPr>
            <a:t>Training &amp; CPD</a:t>
          </a:r>
          <a:endParaRPr lang="en-GB" sz="1000"/>
        </a:p>
      </dgm:t>
    </dgm:pt>
    <dgm:pt modelId="{E131A27E-0EA5-4479-8B79-0362EE7D990F}" type="parTrans" cxnId="{28D9FAE7-C063-4B0F-8632-D870BE75BEA3}">
      <dgm:prSet custT="1"/>
      <dgm:spPr/>
      <dgm:t>
        <a:bodyPr/>
        <a:lstStyle/>
        <a:p>
          <a:endParaRPr lang="en-GB" sz="1000"/>
        </a:p>
      </dgm:t>
    </dgm:pt>
    <dgm:pt modelId="{272EBA97-02AC-4E8A-BD5E-A1033A09440A}" type="sibTrans" cxnId="{28D9FAE7-C063-4B0F-8632-D870BE75BEA3}">
      <dgm:prSet/>
      <dgm:spPr/>
      <dgm:t>
        <a:bodyPr/>
        <a:lstStyle/>
        <a:p>
          <a:endParaRPr lang="en-GB" sz="1000"/>
        </a:p>
      </dgm:t>
    </dgm:pt>
    <dgm:pt modelId="{7AEBE874-D41D-404C-89D8-CBE0AFA9065D}">
      <dgm:prSet custT="1"/>
      <dgm:spPr/>
      <dgm:t>
        <a:bodyPr/>
        <a:lstStyle/>
        <a:p>
          <a:pPr rtl="0"/>
          <a:r>
            <a:rPr lang="en-GB" sz="1000">
              <a:latin typeface="Humanst521 BT"/>
            </a:rPr>
            <a:t>Co-funded Studentships</a:t>
          </a:r>
          <a:endParaRPr lang="en-GB" sz="1000">
            <a:latin typeface="Humanst521 BT" panose="020B0602020204020204" pitchFamily="34" charset="0"/>
          </a:endParaRPr>
        </a:p>
      </dgm:t>
    </dgm:pt>
    <dgm:pt modelId="{CD07DFA3-A31C-42BD-AF30-8CF02268DD4D}" type="parTrans" cxnId="{29A91FCE-179D-4A4C-AD4F-FEBA16F82C63}">
      <dgm:prSet custT="1"/>
      <dgm:spPr/>
      <dgm:t>
        <a:bodyPr/>
        <a:lstStyle/>
        <a:p>
          <a:endParaRPr lang="en-GB" sz="1000"/>
        </a:p>
      </dgm:t>
    </dgm:pt>
    <dgm:pt modelId="{DF4E8F16-40C0-4CC1-B9EF-278F564A4982}" type="sibTrans" cxnId="{29A91FCE-179D-4A4C-AD4F-FEBA16F82C63}">
      <dgm:prSet/>
      <dgm:spPr/>
      <dgm:t>
        <a:bodyPr/>
        <a:lstStyle/>
        <a:p>
          <a:endParaRPr lang="en-GB" sz="1000"/>
        </a:p>
      </dgm:t>
    </dgm:pt>
    <dgm:pt modelId="{4E26AD62-CE64-4F62-9BD4-8113A38AE20C}">
      <dgm:prSet phldr="0" custT="1"/>
      <dgm:spPr/>
      <dgm:t>
        <a:bodyPr/>
        <a:lstStyle/>
        <a:p>
          <a:pPr rtl="0"/>
          <a:r>
            <a:rPr lang="en-GB" sz="1000">
              <a:latin typeface="Humanst521 BT"/>
            </a:rPr>
            <a:t>Degree Apprenticeships </a:t>
          </a:r>
          <a:endParaRPr lang="en-GB" sz="1000">
            <a:latin typeface="Humanst521 BT" panose="020B0602020204020204" pitchFamily="34" charset="0"/>
          </a:endParaRPr>
        </a:p>
      </dgm:t>
    </dgm:pt>
    <dgm:pt modelId="{DBD1F16F-C5E4-489A-8AFF-2A6D860D76AD}" type="parTrans" cxnId="{DCE427B4-55B3-4396-98D2-5A37143CBF67}">
      <dgm:prSet custT="1"/>
      <dgm:spPr/>
      <dgm:t>
        <a:bodyPr/>
        <a:lstStyle/>
        <a:p>
          <a:endParaRPr lang="en-GB" sz="1000"/>
        </a:p>
      </dgm:t>
    </dgm:pt>
    <dgm:pt modelId="{0411664B-0AE0-4253-8BF6-8D57FE397DF4}" type="sibTrans" cxnId="{DCE427B4-55B3-4396-98D2-5A37143CBF67}">
      <dgm:prSet/>
      <dgm:spPr/>
      <dgm:t>
        <a:bodyPr/>
        <a:lstStyle/>
        <a:p>
          <a:endParaRPr lang="en-US" sz="1000"/>
        </a:p>
      </dgm:t>
    </dgm:pt>
    <dgm:pt modelId="{DCFCA5E4-ABE3-4623-B754-0C10406A72DC}">
      <dgm:prSet custT="1"/>
      <dgm:spPr/>
      <dgm:t>
        <a:bodyPr/>
        <a:lstStyle/>
        <a:p>
          <a:pPr rtl="0"/>
          <a:r>
            <a:rPr lang="en-GB" sz="1000">
              <a:latin typeface="Humanst521 BT"/>
            </a:rPr>
            <a:t>Industry-led Roadmapping</a:t>
          </a:r>
        </a:p>
      </dgm:t>
    </dgm:pt>
    <dgm:pt modelId="{CE42CDAB-FD78-4D13-83C3-9E18B4631EB3}" type="parTrans" cxnId="{452B4419-38E2-40BB-8C64-F723E5BEBB5B}">
      <dgm:prSet custT="1"/>
      <dgm:spPr/>
      <dgm:t>
        <a:bodyPr/>
        <a:lstStyle/>
        <a:p>
          <a:endParaRPr lang="en-GB" sz="1000"/>
        </a:p>
      </dgm:t>
    </dgm:pt>
    <dgm:pt modelId="{2E93A480-0809-4B3C-9AE7-E3096D11A875}" type="sibTrans" cxnId="{452B4419-38E2-40BB-8C64-F723E5BEBB5B}">
      <dgm:prSet/>
      <dgm:spPr/>
      <dgm:t>
        <a:bodyPr/>
        <a:lstStyle/>
        <a:p>
          <a:endParaRPr lang="en-GB" sz="1000"/>
        </a:p>
      </dgm:t>
    </dgm:pt>
    <dgm:pt modelId="{D67DE55F-D9DD-4B81-AADD-66345665E0BC}" type="pres">
      <dgm:prSet presAssocID="{551BDC2A-BD62-4146-ADF2-E4EC05EC2D92}" presName="composite" presStyleCnt="0">
        <dgm:presLayoutVars>
          <dgm:chMax val="1"/>
          <dgm:dir/>
          <dgm:resizeHandles val="exact"/>
        </dgm:presLayoutVars>
      </dgm:prSet>
      <dgm:spPr/>
      <dgm:t>
        <a:bodyPr/>
        <a:lstStyle/>
        <a:p>
          <a:endParaRPr lang="en-US"/>
        </a:p>
      </dgm:t>
    </dgm:pt>
    <dgm:pt modelId="{5FC8B346-FFB5-4F4B-B119-8E9C81B8B0F6}" type="pres">
      <dgm:prSet presAssocID="{551BDC2A-BD62-4146-ADF2-E4EC05EC2D92}" presName="radial" presStyleCnt="0">
        <dgm:presLayoutVars>
          <dgm:animLvl val="ctr"/>
        </dgm:presLayoutVars>
      </dgm:prSet>
      <dgm:spPr/>
    </dgm:pt>
    <dgm:pt modelId="{19448458-BA9B-4ECD-8C7E-5CCD3D2D1E44}" type="pres">
      <dgm:prSet presAssocID="{F7A8B819-1221-45C6-919B-F4099E5A7144}" presName="centerShape" presStyleLbl="vennNode1" presStyleIdx="0" presStyleCnt="10"/>
      <dgm:spPr/>
      <dgm:t>
        <a:bodyPr/>
        <a:lstStyle/>
        <a:p>
          <a:endParaRPr lang="en-US"/>
        </a:p>
      </dgm:t>
    </dgm:pt>
    <dgm:pt modelId="{329E397A-631C-4121-9F72-19A2FE24356D}" type="pres">
      <dgm:prSet presAssocID="{763A0E07-43B2-4B3F-8031-B62A2364158E}" presName="node" presStyleLbl="vennNode1" presStyleIdx="1" presStyleCnt="10">
        <dgm:presLayoutVars>
          <dgm:bulletEnabled val="1"/>
        </dgm:presLayoutVars>
      </dgm:prSet>
      <dgm:spPr/>
      <dgm:t>
        <a:bodyPr/>
        <a:lstStyle/>
        <a:p>
          <a:endParaRPr lang="en-US"/>
        </a:p>
      </dgm:t>
    </dgm:pt>
    <dgm:pt modelId="{BD6912AD-B545-407E-BDC5-C0734BCFD5E2}" type="pres">
      <dgm:prSet presAssocID="{3138C2F2-35B1-4D71-AA23-F87E568D1ADE}" presName="node" presStyleLbl="vennNode1" presStyleIdx="2" presStyleCnt="10">
        <dgm:presLayoutVars>
          <dgm:bulletEnabled val="1"/>
        </dgm:presLayoutVars>
      </dgm:prSet>
      <dgm:spPr/>
      <dgm:t>
        <a:bodyPr/>
        <a:lstStyle/>
        <a:p>
          <a:endParaRPr lang="en-US"/>
        </a:p>
      </dgm:t>
    </dgm:pt>
    <dgm:pt modelId="{6A7063F9-3E4F-4EB2-9A97-AA32E96F541F}" type="pres">
      <dgm:prSet presAssocID="{BCDE6F7C-2042-4FD2-AFC4-16B111A6F2C0}" presName="node" presStyleLbl="vennNode1" presStyleIdx="3" presStyleCnt="10">
        <dgm:presLayoutVars>
          <dgm:bulletEnabled val="1"/>
        </dgm:presLayoutVars>
      </dgm:prSet>
      <dgm:spPr/>
      <dgm:t>
        <a:bodyPr/>
        <a:lstStyle/>
        <a:p>
          <a:endParaRPr lang="en-US"/>
        </a:p>
      </dgm:t>
    </dgm:pt>
    <dgm:pt modelId="{42B7AE5A-E073-40CC-B2BD-C8F4F9AD6B4E}" type="pres">
      <dgm:prSet presAssocID="{E7872B5A-F983-4765-BA7B-272CD721D4C5}" presName="node" presStyleLbl="vennNode1" presStyleIdx="4" presStyleCnt="10">
        <dgm:presLayoutVars>
          <dgm:bulletEnabled val="1"/>
        </dgm:presLayoutVars>
      </dgm:prSet>
      <dgm:spPr/>
      <dgm:t>
        <a:bodyPr/>
        <a:lstStyle/>
        <a:p>
          <a:endParaRPr lang="en-US"/>
        </a:p>
      </dgm:t>
    </dgm:pt>
    <dgm:pt modelId="{E2AAAF39-A8F5-4DA3-B4B2-A99C251F240E}" type="pres">
      <dgm:prSet presAssocID="{EE28B4A4-E752-4CB9-BC39-4122CF27B6A8}" presName="node" presStyleLbl="vennNode1" presStyleIdx="5" presStyleCnt="10">
        <dgm:presLayoutVars>
          <dgm:bulletEnabled val="1"/>
        </dgm:presLayoutVars>
      </dgm:prSet>
      <dgm:spPr/>
      <dgm:t>
        <a:bodyPr/>
        <a:lstStyle/>
        <a:p>
          <a:endParaRPr lang="en-US"/>
        </a:p>
      </dgm:t>
    </dgm:pt>
    <dgm:pt modelId="{48D911F0-7812-4EAD-958A-61AB5D87BFBD}" type="pres">
      <dgm:prSet presAssocID="{7AEBE874-D41D-404C-89D8-CBE0AFA9065D}" presName="node" presStyleLbl="vennNode1" presStyleIdx="6" presStyleCnt="10">
        <dgm:presLayoutVars>
          <dgm:bulletEnabled val="1"/>
        </dgm:presLayoutVars>
      </dgm:prSet>
      <dgm:spPr/>
      <dgm:t>
        <a:bodyPr/>
        <a:lstStyle/>
        <a:p>
          <a:endParaRPr lang="en-US"/>
        </a:p>
      </dgm:t>
    </dgm:pt>
    <dgm:pt modelId="{F88FC234-9BDC-4D15-856E-AA34315D4F69}" type="pres">
      <dgm:prSet presAssocID="{4E26AD62-CE64-4F62-9BD4-8113A38AE20C}" presName="node" presStyleLbl="vennNode1" presStyleIdx="7" presStyleCnt="10">
        <dgm:presLayoutVars>
          <dgm:bulletEnabled val="1"/>
        </dgm:presLayoutVars>
      </dgm:prSet>
      <dgm:spPr/>
      <dgm:t>
        <a:bodyPr/>
        <a:lstStyle/>
        <a:p>
          <a:endParaRPr lang="en-US"/>
        </a:p>
      </dgm:t>
    </dgm:pt>
    <dgm:pt modelId="{F321F043-38D9-46C1-93BC-B6E66C9A1742}" type="pres">
      <dgm:prSet presAssocID="{DCFCA5E4-ABE3-4623-B754-0C10406A72DC}" presName="node" presStyleLbl="vennNode1" presStyleIdx="8" presStyleCnt="10">
        <dgm:presLayoutVars>
          <dgm:bulletEnabled val="1"/>
        </dgm:presLayoutVars>
      </dgm:prSet>
      <dgm:spPr/>
      <dgm:t>
        <a:bodyPr/>
        <a:lstStyle/>
        <a:p>
          <a:endParaRPr lang="en-US"/>
        </a:p>
      </dgm:t>
    </dgm:pt>
    <dgm:pt modelId="{7D0613FC-3D9B-4844-95A2-5C97A6240AF9}" type="pres">
      <dgm:prSet presAssocID="{21A3F6E9-AF91-40A2-BC2E-46299549013C}" presName="node" presStyleLbl="vennNode1" presStyleIdx="9" presStyleCnt="10">
        <dgm:presLayoutVars>
          <dgm:bulletEnabled val="1"/>
        </dgm:presLayoutVars>
      </dgm:prSet>
      <dgm:spPr/>
      <dgm:t>
        <a:bodyPr/>
        <a:lstStyle/>
        <a:p>
          <a:endParaRPr lang="en-US"/>
        </a:p>
      </dgm:t>
    </dgm:pt>
  </dgm:ptLst>
  <dgm:cxnLst>
    <dgm:cxn modelId="{298BD559-E968-47FA-9DB8-2D157A154F12}" srcId="{F7A8B819-1221-45C6-919B-F4099E5A7144}" destId="{E7872B5A-F983-4765-BA7B-272CD721D4C5}" srcOrd="3" destOrd="0" parTransId="{082B8FA8-DDEC-4264-B4CF-2940E125BB31}" sibTransId="{0465A0F0-3BBF-43B2-814F-6C94CC8473B1}"/>
    <dgm:cxn modelId="{1B79A622-1667-472B-AF5E-4D3A8CEA8538}" type="presOf" srcId="{21A3F6E9-AF91-40A2-BC2E-46299549013C}" destId="{7D0613FC-3D9B-4844-95A2-5C97A6240AF9}" srcOrd="0" destOrd="0" presId="urn:microsoft.com/office/officeart/2005/8/layout/radial3"/>
    <dgm:cxn modelId="{8C62E0D1-15D1-454C-BA29-4F13CC4EB1FC}" srcId="{551BDC2A-BD62-4146-ADF2-E4EC05EC2D92}" destId="{F7A8B819-1221-45C6-919B-F4099E5A7144}" srcOrd="0" destOrd="0" parTransId="{D18C601D-1F9E-485A-91D7-33FA4D8397E7}" sibTransId="{35A96AEA-770B-4DEB-B6EC-1408B42F41CE}"/>
    <dgm:cxn modelId="{4910B33B-3E2E-4277-8077-39CD7B50650A}" srcId="{F7A8B819-1221-45C6-919B-F4099E5A7144}" destId="{3138C2F2-35B1-4D71-AA23-F87E568D1ADE}" srcOrd="1" destOrd="0" parTransId="{9170353B-BC8D-4381-BA58-DA8E4A91578B}" sibTransId="{A812175A-9AE4-4A26-B641-57FA5639E9A9}"/>
    <dgm:cxn modelId="{BBDF902D-70CA-4427-B0F1-25A66F356D7E}" srcId="{F7A8B819-1221-45C6-919B-F4099E5A7144}" destId="{763A0E07-43B2-4B3F-8031-B62A2364158E}" srcOrd="0" destOrd="0" parTransId="{956C2E59-3BC4-46DB-830F-AFB34DD77B77}" sibTransId="{74FB152A-F434-4671-8C33-629D8A16FDF3}"/>
    <dgm:cxn modelId="{E6DFCF37-A1CF-4D0A-BECD-684A0B2AA44C}" type="presOf" srcId="{4E26AD62-CE64-4F62-9BD4-8113A38AE20C}" destId="{F88FC234-9BDC-4D15-856E-AA34315D4F69}" srcOrd="0" destOrd="0" presId="urn:microsoft.com/office/officeart/2005/8/layout/radial3"/>
    <dgm:cxn modelId="{0D8F0829-701F-46BD-9861-746D5826A586}" type="presOf" srcId="{BCDE6F7C-2042-4FD2-AFC4-16B111A6F2C0}" destId="{6A7063F9-3E4F-4EB2-9A97-AA32E96F541F}" srcOrd="0" destOrd="0" presId="urn:microsoft.com/office/officeart/2005/8/layout/radial3"/>
    <dgm:cxn modelId="{DCE427B4-55B3-4396-98D2-5A37143CBF67}" srcId="{F7A8B819-1221-45C6-919B-F4099E5A7144}" destId="{4E26AD62-CE64-4F62-9BD4-8113A38AE20C}" srcOrd="6" destOrd="0" parTransId="{DBD1F16F-C5E4-489A-8AFF-2A6D860D76AD}" sibTransId="{0411664B-0AE0-4253-8BF6-8D57FE397DF4}"/>
    <dgm:cxn modelId="{5D31A059-7977-4290-A71A-4215FB16C7A9}" srcId="{F7A8B819-1221-45C6-919B-F4099E5A7144}" destId="{21A3F6E9-AF91-40A2-BC2E-46299549013C}" srcOrd="8" destOrd="0" parTransId="{54ABF5C3-E184-489E-8C13-620CF9D13EEE}" sibTransId="{F42EF6A9-9E88-4F7A-B468-2319068D47B8}"/>
    <dgm:cxn modelId="{F6D59703-BF8E-4657-A194-5A3FE596D8BD}" type="presOf" srcId="{763A0E07-43B2-4B3F-8031-B62A2364158E}" destId="{329E397A-631C-4121-9F72-19A2FE24356D}" srcOrd="0" destOrd="0" presId="urn:microsoft.com/office/officeart/2005/8/layout/radial3"/>
    <dgm:cxn modelId="{AD27DDC9-2F74-46E2-8851-3A47009E1AC7}" type="presOf" srcId="{EE28B4A4-E752-4CB9-BC39-4122CF27B6A8}" destId="{E2AAAF39-A8F5-4DA3-B4B2-A99C251F240E}" srcOrd="0" destOrd="0" presId="urn:microsoft.com/office/officeart/2005/8/layout/radial3"/>
    <dgm:cxn modelId="{13451A22-FD4F-4A5B-AFD6-8FB273815E8E}" type="presOf" srcId="{F7A8B819-1221-45C6-919B-F4099E5A7144}" destId="{19448458-BA9B-4ECD-8C7E-5CCD3D2D1E44}" srcOrd="0" destOrd="0" presId="urn:microsoft.com/office/officeart/2005/8/layout/radial3"/>
    <dgm:cxn modelId="{28D9FAE7-C063-4B0F-8632-D870BE75BEA3}" srcId="{F7A8B819-1221-45C6-919B-F4099E5A7144}" destId="{EE28B4A4-E752-4CB9-BC39-4122CF27B6A8}" srcOrd="4" destOrd="0" parTransId="{E131A27E-0EA5-4479-8B79-0362EE7D990F}" sibTransId="{272EBA97-02AC-4E8A-BD5E-A1033A09440A}"/>
    <dgm:cxn modelId="{4E41BD35-7981-4A79-B278-2B321EA27DFA}" type="presOf" srcId="{551BDC2A-BD62-4146-ADF2-E4EC05EC2D92}" destId="{D67DE55F-D9DD-4B81-AADD-66345665E0BC}" srcOrd="0" destOrd="0" presId="urn:microsoft.com/office/officeart/2005/8/layout/radial3"/>
    <dgm:cxn modelId="{A500DD1B-8EBC-4EEF-A763-E8D58889973C}" type="presOf" srcId="{E7872B5A-F983-4765-BA7B-272CD721D4C5}" destId="{42B7AE5A-E073-40CC-B2BD-C8F4F9AD6B4E}" srcOrd="0" destOrd="0" presId="urn:microsoft.com/office/officeart/2005/8/layout/radial3"/>
    <dgm:cxn modelId="{B5C120F4-ACB1-4B4A-85CA-972ED3CD7155}" type="presOf" srcId="{3138C2F2-35B1-4D71-AA23-F87E568D1ADE}" destId="{BD6912AD-B545-407E-BDC5-C0734BCFD5E2}" srcOrd="0" destOrd="0" presId="urn:microsoft.com/office/officeart/2005/8/layout/radial3"/>
    <dgm:cxn modelId="{452B4419-38E2-40BB-8C64-F723E5BEBB5B}" srcId="{F7A8B819-1221-45C6-919B-F4099E5A7144}" destId="{DCFCA5E4-ABE3-4623-B754-0C10406A72DC}" srcOrd="7" destOrd="0" parTransId="{CE42CDAB-FD78-4D13-83C3-9E18B4631EB3}" sibTransId="{2E93A480-0809-4B3C-9AE7-E3096D11A875}"/>
    <dgm:cxn modelId="{5A5FFD7A-C401-4369-9C32-3C832B33CC63}" srcId="{F7A8B819-1221-45C6-919B-F4099E5A7144}" destId="{BCDE6F7C-2042-4FD2-AFC4-16B111A6F2C0}" srcOrd="2" destOrd="0" parTransId="{4D485A24-CDE6-468F-851A-D6F47700D4DE}" sibTransId="{3C576513-79A7-4D66-A5D2-94BEC8D9A6D4}"/>
    <dgm:cxn modelId="{796D77F3-3E07-44DA-A3A2-A76EF9EF1219}" type="presOf" srcId="{7AEBE874-D41D-404C-89D8-CBE0AFA9065D}" destId="{48D911F0-7812-4EAD-958A-61AB5D87BFBD}" srcOrd="0" destOrd="0" presId="urn:microsoft.com/office/officeart/2005/8/layout/radial3"/>
    <dgm:cxn modelId="{1563D62D-EC2D-4863-9453-92B9412F3E7B}" type="presOf" srcId="{DCFCA5E4-ABE3-4623-B754-0C10406A72DC}" destId="{F321F043-38D9-46C1-93BC-B6E66C9A1742}" srcOrd="0" destOrd="0" presId="urn:microsoft.com/office/officeart/2005/8/layout/radial3"/>
    <dgm:cxn modelId="{29A91FCE-179D-4A4C-AD4F-FEBA16F82C63}" srcId="{F7A8B819-1221-45C6-919B-F4099E5A7144}" destId="{7AEBE874-D41D-404C-89D8-CBE0AFA9065D}" srcOrd="5" destOrd="0" parTransId="{CD07DFA3-A31C-42BD-AF30-8CF02268DD4D}" sibTransId="{DF4E8F16-40C0-4CC1-B9EF-278F564A4982}"/>
    <dgm:cxn modelId="{19D9003E-E2BC-4705-B00F-1D817583CD60}" type="presParOf" srcId="{D67DE55F-D9DD-4B81-AADD-66345665E0BC}" destId="{5FC8B346-FFB5-4F4B-B119-8E9C81B8B0F6}" srcOrd="0" destOrd="0" presId="urn:microsoft.com/office/officeart/2005/8/layout/radial3"/>
    <dgm:cxn modelId="{EDF045FD-0569-4E1B-BA3A-F73F78540D5A}" type="presParOf" srcId="{5FC8B346-FFB5-4F4B-B119-8E9C81B8B0F6}" destId="{19448458-BA9B-4ECD-8C7E-5CCD3D2D1E44}" srcOrd="0" destOrd="0" presId="urn:microsoft.com/office/officeart/2005/8/layout/radial3"/>
    <dgm:cxn modelId="{57E06680-2543-4F70-802C-4C7569989E70}" type="presParOf" srcId="{5FC8B346-FFB5-4F4B-B119-8E9C81B8B0F6}" destId="{329E397A-631C-4121-9F72-19A2FE24356D}" srcOrd="1" destOrd="0" presId="urn:microsoft.com/office/officeart/2005/8/layout/radial3"/>
    <dgm:cxn modelId="{6AC22FB6-34B6-44A1-BC4B-F1ABA3A4F4E1}" type="presParOf" srcId="{5FC8B346-FFB5-4F4B-B119-8E9C81B8B0F6}" destId="{BD6912AD-B545-407E-BDC5-C0734BCFD5E2}" srcOrd="2" destOrd="0" presId="urn:microsoft.com/office/officeart/2005/8/layout/radial3"/>
    <dgm:cxn modelId="{6DCB1743-6CD2-4A1D-8219-42415E433ED2}" type="presParOf" srcId="{5FC8B346-FFB5-4F4B-B119-8E9C81B8B0F6}" destId="{6A7063F9-3E4F-4EB2-9A97-AA32E96F541F}" srcOrd="3" destOrd="0" presId="urn:microsoft.com/office/officeart/2005/8/layout/radial3"/>
    <dgm:cxn modelId="{C6BC8E0E-97EE-4A5C-9589-A90C0D15ADD6}" type="presParOf" srcId="{5FC8B346-FFB5-4F4B-B119-8E9C81B8B0F6}" destId="{42B7AE5A-E073-40CC-B2BD-C8F4F9AD6B4E}" srcOrd="4" destOrd="0" presId="urn:microsoft.com/office/officeart/2005/8/layout/radial3"/>
    <dgm:cxn modelId="{8782DB97-8904-456D-8DEE-0416DA0B08BA}" type="presParOf" srcId="{5FC8B346-FFB5-4F4B-B119-8E9C81B8B0F6}" destId="{E2AAAF39-A8F5-4DA3-B4B2-A99C251F240E}" srcOrd="5" destOrd="0" presId="urn:microsoft.com/office/officeart/2005/8/layout/radial3"/>
    <dgm:cxn modelId="{ADBBDAD3-2430-4E6C-A4AD-7138E510D102}" type="presParOf" srcId="{5FC8B346-FFB5-4F4B-B119-8E9C81B8B0F6}" destId="{48D911F0-7812-4EAD-958A-61AB5D87BFBD}" srcOrd="6" destOrd="0" presId="urn:microsoft.com/office/officeart/2005/8/layout/radial3"/>
    <dgm:cxn modelId="{A3B7194F-3110-4FAD-B5BB-6B2F7EEBB134}" type="presParOf" srcId="{5FC8B346-FFB5-4F4B-B119-8E9C81B8B0F6}" destId="{F88FC234-9BDC-4D15-856E-AA34315D4F69}" srcOrd="7" destOrd="0" presId="urn:microsoft.com/office/officeart/2005/8/layout/radial3"/>
    <dgm:cxn modelId="{F3E8C8B1-127F-4611-8417-108C729B6C90}" type="presParOf" srcId="{5FC8B346-FFB5-4F4B-B119-8E9C81B8B0F6}" destId="{F321F043-38D9-46C1-93BC-B6E66C9A1742}" srcOrd="8" destOrd="0" presId="urn:microsoft.com/office/officeart/2005/8/layout/radial3"/>
    <dgm:cxn modelId="{21DFFA82-DDEA-4D84-8440-9A71D2A2027D}" type="presParOf" srcId="{5FC8B346-FFB5-4F4B-B119-8E9C81B8B0F6}" destId="{7D0613FC-3D9B-4844-95A2-5C97A6240AF9}" srcOrd="9"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9FD0-1CFC-4C0F-9E02-CBFB4E3DD449}">
      <dsp:nvSpPr>
        <dsp:cNvPr id="0" name=""/>
        <dsp:cNvSpPr/>
      </dsp:nvSpPr>
      <dsp:spPr>
        <a:xfrm>
          <a:off x="4920394" y="1275423"/>
          <a:ext cx="2153288" cy="21532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Misinformation and Disinformation</a:t>
          </a:r>
        </a:p>
      </dsp:txBody>
      <dsp:txXfrm>
        <a:off x="5235736" y="1590765"/>
        <a:ext cx="1522604" cy="1522604"/>
      </dsp:txXfrm>
    </dsp:sp>
    <dsp:sp modelId="{AB3ABB5C-5C48-448E-B285-2B6AA43D67D6}">
      <dsp:nvSpPr>
        <dsp:cNvPr id="0" name=""/>
        <dsp:cNvSpPr/>
      </dsp:nvSpPr>
      <dsp:spPr>
        <a:xfrm>
          <a:off x="5458716" y="13728"/>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Terrorism, Extremism and </a:t>
          </a:r>
          <a:r>
            <a:rPr lang="en-US" sz="1000" kern="1200" err="1"/>
            <a:t>Radicalisation</a:t>
          </a:r>
          <a:endParaRPr lang="en-US" sz="1000" kern="1200"/>
        </a:p>
      </dsp:txBody>
      <dsp:txXfrm>
        <a:off x="5616387" y="171399"/>
        <a:ext cx="761302" cy="761302"/>
      </dsp:txXfrm>
    </dsp:sp>
    <dsp:sp modelId="{08B8264E-A384-4E2F-A790-944469822974}">
      <dsp:nvSpPr>
        <dsp:cNvPr id="0" name=""/>
        <dsp:cNvSpPr/>
      </dsp:nvSpPr>
      <dsp:spPr>
        <a:xfrm>
          <a:off x="6295226" y="219909"/>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Environmental Misinformation and Disinformation</a:t>
          </a:r>
        </a:p>
      </dsp:txBody>
      <dsp:txXfrm>
        <a:off x="6452897" y="377580"/>
        <a:ext cx="761302" cy="761302"/>
      </dsp:txXfrm>
    </dsp:sp>
    <dsp:sp modelId="{F69E5881-FF2B-483E-A380-8F22FBE1617A}">
      <dsp:nvSpPr>
        <dsp:cNvPr id="0" name=""/>
        <dsp:cNvSpPr/>
      </dsp:nvSpPr>
      <dsp:spPr>
        <a:xfrm>
          <a:off x="6940101" y="791219"/>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Health and Wellbeing</a:t>
          </a:r>
        </a:p>
      </dsp:txBody>
      <dsp:txXfrm>
        <a:off x="7097772" y="948890"/>
        <a:ext cx="761302" cy="761302"/>
      </dsp:txXfrm>
    </dsp:sp>
    <dsp:sp modelId="{2B50C990-8B64-49EB-AE88-5689D5C472F1}">
      <dsp:nvSpPr>
        <dsp:cNvPr id="0" name=""/>
        <dsp:cNvSpPr/>
      </dsp:nvSpPr>
      <dsp:spPr>
        <a:xfrm>
          <a:off x="7245609" y="1596777"/>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Impact on Political and Social Cohesion</a:t>
          </a:r>
        </a:p>
      </dsp:txBody>
      <dsp:txXfrm>
        <a:off x="7403280" y="1754448"/>
        <a:ext cx="761302" cy="761302"/>
      </dsp:txXfrm>
    </dsp:sp>
    <dsp:sp modelId="{74E86FAD-169D-45E2-A1F2-28D447773EB5}">
      <dsp:nvSpPr>
        <dsp:cNvPr id="0" name=""/>
        <dsp:cNvSpPr/>
      </dsp:nvSpPr>
      <dsp:spPr>
        <a:xfrm>
          <a:off x="7141761" y="2452040"/>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Safer Internet for Children </a:t>
          </a:r>
        </a:p>
      </dsp:txBody>
      <dsp:txXfrm>
        <a:off x="7299432" y="2609711"/>
        <a:ext cx="761302" cy="761302"/>
      </dsp:txXfrm>
    </dsp:sp>
    <dsp:sp modelId="{BD7187C7-7A6F-44B6-AF19-7D098EBD608D}">
      <dsp:nvSpPr>
        <dsp:cNvPr id="0" name=""/>
        <dsp:cNvSpPr/>
      </dsp:nvSpPr>
      <dsp:spPr>
        <a:xfrm>
          <a:off x="6652348" y="3161077"/>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New Methods to </a:t>
          </a:r>
          <a:r>
            <a:rPr lang="en-US" sz="1000" kern="1200" err="1"/>
            <a:t>analyse</a:t>
          </a:r>
          <a:r>
            <a:rPr lang="en-US" sz="1000" kern="1200"/>
            <a:t> online information</a:t>
          </a:r>
        </a:p>
      </dsp:txBody>
      <dsp:txXfrm>
        <a:off x="6810019" y="3318748"/>
        <a:ext cx="761302" cy="761302"/>
      </dsp:txXfrm>
    </dsp:sp>
    <dsp:sp modelId="{40E1020B-1232-406A-9489-0FCDFA97AED1}">
      <dsp:nvSpPr>
        <dsp:cNvPr id="0" name=""/>
        <dsp:cNvSpPr/>
      </dsp:nvSpPr>
      <dsp:spPr>
        <a:xfrm>
          <a:off x="5889488" y="3561457"/>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Regulatory/Policy Interventions development</a:t>
          </a:r>
        </a:p>
      </dsp:txBody>
      <dsp:txXfrm>
        <a:off x="6047159" y="3719128"/>
        <a:ext cx="761302" cy="761302"/>
      </dsp:txXfrm>
    </dsp:sp>
    <dsp:sp modelId="{A961F4D1-7B14-40B9-9105-AD8E1942A581}">
      <dsp:nvSpPr>
        <dsp:cNvPr id="0" name=""/>
        <dsp:cNvSpPr/>
      </dsp:nvSpPr>
      <dsp:spPr>
        <a:xfrm>
          <a:off x="5027944" y="3561457"/>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Technical Interventions Development</a:t>
          </a:r>
        </a:p>
      </dsp:txBody>
      <dsp:txXfrm>
        <a:off x="5185615" y="3719128"/>
        <a:ext cx="761302" cy="761302"/>
      </dsp:txXfrm>
    </dsp:sp>
    <dsp:sp modelId="{283C5EF5-567D-4660-9B10-5A0DE21FFCE0}">
      <dsp:nvSpPr>
        <dsp:cNvPr id="0" name=""/>
        <dsp:cNvSpPr/>
      </dsp:nvSpPr>
      <dsp:spPr>
        <a:xfrm>
          <a:off x="4265084" y="3161077"/>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Interventions efficacy evaluations</a:t>
          </a:r>
        </a:p>
      </dsp:txBody>
      <dsp:txXfrm>
        <a:off x="4422755" y="3318748"/>
        <a:ext cx="761302" cy="761302"/>
      </dsp:txXfrm>
    </dsp:sp>
    <dsp:sp modelId="{B4E22FDB-1D74-4010-9211-1D21E5239A10}">
      <dsp:nvSpPr>
        <dsp:cNvPr id="0" name=""/>
        <dsp:cNvSpPr/>
      </dsp:nvSpPr>
      <dsp:spPr>
        <a:xfrm>
          <a:off x="3775671" y="2452040"/>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Cogitative Bias  influence</a:t>
          </a:r>
        </a:p>
      </dsp:txBody>
      <dsp:txXfrm>
        <a:off x="3933342" y="2609711"/>
        <a:ext cx="761302" cy="761302"/>
      </dsp:txXfrm>
    </dsp:sp>
    <dsp:sp modelId="{445E51A6-A588-45F0-BCA5-BCCCDC8AA190}">
      <dsp:nvSpPr>
        <dsp:cNvPr id="0" name=""/>
        <dsp:cNvSpPr/>
      </dsp:nvSpPr>
      <dsp:spPr>
        <a:xfrm>
          <a:off x="3671823" y="1596777"/>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Online identify formation </a:t>
          </a:r>
        </a:p>
      </dsp:txBody>
      <dsp:txXfrm>
        <a:off x="3829494" y="1754448"/>
        <a:ext cx="761302" cy="761302"/>
      </dsp:txXfrm>
    </dsp:sp>
    <dsp:sp modelId="{FBBC2791-EC60-4D11-A41D-D5621D54A94D}">
      <dsp:nvSpPr>
        <dsp:cNvPr id="0" name=""/>
        <dsp:cNvSpPr/>
      </dsp:nvSpPr>
      <dsp:spPr>
        <a:xfrm>
          <a:off x="3977331" y="791219"/>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Offline/Online Interactions</a:t>
          </a:r>
        </a:p>
      </dsp:txBody>
      <dsp:txXfrm>
        <a:off x="4135002" y="948890"/>
        <a:ext cx="761302" cy="761302"/>
      </dsp:txXfrm>
    </dsp:sp>
    <dsp:sp modelId="{6C5C5D92-E826-4CEB-A28F-8B1D0120BC49}">
      <dsp:nvSpPr>
        <dsp:cNvPr id="0" name=""/>
        <dsp:cNvSpPr/>
      </dsp:nvSpPr>
      <dsp:spPr>
        <a:xfrm>
          <a:off x="4622206" y="219909"/>
          <a:ext cx="1076644" cy="10766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Evaluating ethics of interventions</a:t>
          </a:r>
        </a:p>
      </dsp:txBody>
      <dsp:txXfrm>
        <a:off x="4779877" y="377580"/>
        <a:ext cx="761302" cy="76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8458-BA9B-4ECD-8C7E-5CCD3D2D1E44}">
      <dsp:nvSpPr>
        <dsp:cNvPr id="0" name=""/>
        <dsp:cNvSpPr/>
      </dsp:nvSpPr>
      <dsp:spPr>
        <a:xfrm>
          <a:off x="3096996" y="1145329"/>
          <a:ext cx="2782365" cy="27823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a:t>Organisation – Your needs</a:t>
          </a:r>
        </a:p>
      </dsp:txBody>
      <dsp:txXfrm>
        <a:off x="3504464" y="1552797"/>
        <a:ext cx="1967429" cy="1967429"/>
      </dsp:txXfrm>
    </dsp:sp>
    <dsp:sp modelId="{329E397A-631C-4121-9F72-19A2FE24356D}">
      <dsp:nvSpPr>
        <dsp:cNvPr id="0" name=""/>
        <dsp:cNvSpPr/>
      </dsp:nvSpPr>
      <dsp:spPr>
        <a:xfrm>
          <a:off x="3792588" y="27511"/>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latin typeface="Humanst521 BT" panose="020B0602020204020204" pitchFamily="34" charset="0"/>
            </a:rPr>
            <a:t>Consultancy</a:t>
          </a:r>
          <a:endParaRPr lang="en-GB" sz="1000" kern="1200"/>
        </a:p>
      </dsp:txBody>
      <dsp:txXfrm>
        <a:off x="3996322" y="231245"/>
        <a:ext cx="983714" cy="983714"/>
      </dsp:txXfrm>
    </dsp:sp>
    <dsp:sp modelId="{BD6912AD-B545-407E-BDC5-C0734BCFD5E2}">
      <dsp:nvSpPr>
        <dsp:cNvPr id="0" name=""/>
        <dsp:cNvSpPr/>
      </dsp:nvSpPr>
      <dsp:spPr>
        <a:xfrm>
          <a:off x="4958225" y="451768"/>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latin typeface="Humanst521 BT" panose="020B0602020204020204" pitchFamily="34" charset="0"/>
            </a:rPr>
            <a:t>Student Projects</a:t>
          </a:r>
          <a:endParaRPr lang="en-GB" sz="1000" kern="1200"/>
        </a:p>
      </dsp:txBody>
      <dsp:txXfrm>
        <a:off x="5161959" y="655502"/>
        <a:ext cx="983714" cy="983714"/>
      </dsp:txXfrm>
    </dsp:sp>
    <dsp:sp modelId="{6A7063F9-3E4F-4EB2-9A97-AA32E96F541F}">
      <dsp:nvSpPr>
        <dsp:cNvPr id="0" name=""/>
        <dsp:cNvSpPr/>
      </dsp:nvSpPr>
      <dsp:spPr>
        <a:xfrm>
          <a:off x="5578447" y="1526025"/>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latin typeface="Humanst521 BT"/>
            </a:rPr>
            <a:t>Centres for Doctoral Training</a:t>
          </a:r>
        </a:p>
      </dsp:txBody>
      <dsp:txXfrm>
        <a:off x="5782181" y="1729759"/>
        <a:ext cx="983714" cy="983714"/>
      </dsp:txXfrm>
    </dsp:sp>
    <dsp:sp modelId="{42B7AE5A-E073-40CC-B2BD-C8F4F9AD6B4E}">
      <dsp:nvSpPr>
        <dsp:cNvPr id="0" name=""/>
        <dsp:cNvSpPr/>
      </dsp:nvSpPr>
      <dsp:spPr>
        <a:xfrm>
          <a:off x="5363046" y="2747625"/>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latin typeface="Humanst521 BT"/>
            </a:rPr>
            <a:t>Knowledge Transfer Partnerships</a:t>
          </a:r>
          <a:endParaRPr lang="en-GB" sz="1000" kern="1200"/>
        </a:p>
      </dsp:txBody>
      <dsp:txXfrm>
        <a:off x="5566780" y="2951359"/>
        <a:ext cx="983714" cy="983714"/>
      </dsp:txXfrm>
    </dsp:sp>
    <dsp:sp modelId="{E2AAAF39-A8F5-4DA3-B4B2-A99C251F240E}">
      <dsp:nvSpPr>
        <dsp:cNvPr id="0" name=""/>
        <dsp:cNvSpPr/>
      </dsp:nvSpPr>
      <dsp:spPr>
        <a:xfrm>
          <a:off x="4412810" y="3544968"/>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latin typeface="Humanst521 BT" panose="020B0602020204020204" pitchFamily="34" charset="0"/>
            </a:rPr>
            <a:t>Training &amp; CPD</a:t>
          </a:r>
          <a:endParaRPr lang="en-GB" sz="1000" kern="1200"/>
        </a:p>
      </dsp:txBody>
      <dsp:txXfrm>
        <a:off x="4616544" y="3748702"/>
        <a:ext cx="983714" cy="983714"/>
      </dsp:txXfrm>
    </dsp:sp>
    <dsp:sp modelId="{48D911F0-7812-4EAD-958A-61AB5D87BFBD}">
      <dsp:nvSpPr>
        <dsp:cNvPr id="0" name=""/>
        <dsp:cNvSpPr/>
      </dsp:nvSpPr>
      <dsp:spPr>
        <a:xfrm>
          <a:off x="3172365" y="3544968"/>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a:latin typeface="Humanst521 BT"/>
            </a:rPr>
            <a:t>Co-funded Studentships</a:t>
          </a:r>
          <a:endParaRPr lang="en-GB" sz="1000" kern="1200">
            <a:latin typeface="Humanst521 BT" panose="020B0602020204020204" pitchFamily="34" charset="0"/>
          </a:endParaRPr>
        </a:p>
      </dsp:txBody>
      <dsp:txXfrm>
        <a:off x="3376099" y="3748702"/>
        <a:ext cx="983714" cy="983714"/>
      </dsp:txXfrm>
    </dsp:sp>
    <dsp:sp modelId="{F88FC234-9BDC-4D15-856E-AA34315D4F69}">
      <dsp:nvSpPr>
        <dsp:cNvPr id="0" name=""/>
        <dsp:cNvSpPr/>
      </dsp:nvSpPr>
      <dsp:spPr>
        <a:xfrm>
          <a:off x="2222129" y="2747625"/>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a:latin typeface="Humanst521 BT"/>
            </a:rPr>
            <a:t>Degree Apprenticeships </a:t>
          </a:r>
          <a:endParaRPr lang="en-GB" sz="1000" kern="1200">
            <a:latin typeface="Humanst521 BT" panose="020B0602020204020204" pitchFamily="34" charset="0"/>
          </a:endParaRPr>
        </a:p>
      </dsp:txBody>
      <dsp:txXfrm>
        <a:off x="2425863" y="2951359"/>
        <a:ext cx="983714" cy="983714"/>
      </dsp:txXfrm>
    </dsp:sp>
    <dsp:sp modelId="{F321F043-38D9-46C1-93BC-B6E66C9A1742}">
      <dsp:nvSpPr>
        <dsp:cNvPr id="0" name=""/>
        <dsp:cNvSpPr/>
      </dsp:nvSpPr>
      <dsp:spPr>
        <a:xfrm>
          <a:off x="2006728" y="1526025"/>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a:latin typeface="Humanst521 BT"/>
            </a:rPr>
            <a:t>Industry-led Roadmapping</a:t>
          </a:r>
        </a:p>
      </dsp:txBody>
      <dsp:txXfrm>
        <a:off x="2210462" y="1729759"/>
        <a:ext cx="983714" cy="983714"/>
      </dsp:txXfrm>
    </dsp:sp>
    <dsp:sp modelId="{7D0613FC-3D9B-4844-95A2-5C97A6240AF9}">
      <dsp:nvSpPr>
        <dsp:cNvPr id="0" name=""/>
        <dsp:cNvSpPr/>
      </dsp:nvSpPr>
      <dsp:spPr>
        <a:xfrm>
          <a:off x="2626951" y="451768"/>
          <a:ext cx="1391182" cy="13911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kern="1200">
              <a:latin typeface="Humanst521 BT"/>
            </a:rPr>
            <a:t>Collaborations</a:t>
          </a:r>
        </a:p>
      </dsp:txBody>
      <dsp:txXfrm>
        <a:off x="2830685" y="655502"/>
        <a:ext cx="983714" cy="983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8AC4F-60DB-464C-A563-3E2D64DCB22A}"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DF132-6EC1-4C77-A59D-83F9B5578635}" type="slidenum">
              <a:rPr lang="en-GB" smtClean="0"/>
              <a:t>‹#›</a:t>
            </a:fld>
            <a:endParaRPr lang="en-GB"/>
          </a:p>
        </p:txBody>
      </p:sp>
    </p:spTree>
    <p:extLst>
      <p:ext uri="{BB962C8B-B14F-4D97-AF65-F5344CB8AC3E}">
        <p14:creationId xmlns:p14="http://schemas.microsoft.com/office/powerpoint/2010/main" val="125216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1</a:t>
            </a:fld>
            <a:endParaRPr lang="en-GB"/>
          </a:p>
        </p:txBody>
      </p:sp>
    </p:spTree>
    <p:extLst>
      <p:ext uri="{BB962C8B-B14F-4D97-AF65-F5344CB8AC3E}">
        <p14:creationId xmlns:p14="http://schemas.microsoft.com/office/powerpoint/2010/main" val="331237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11</a:t>
            </a:fld>
            <a:endParaRPr lang="en-GB"/>
          </a:p>
        </p:txBody>
      </p:sp>
    </p:spTree>
    <p:extLst>
      <p:ext uri="{BB962C8B-B14F-4D97-AF65-F5344CB8AC3E}">
        <p14:creationId xmlns:p14="http://schemas.microsoft.com/office/powerpoint/2010/main" val="99975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12</a:t>
            </a:fld>
            <a:endParaRPr lang="en-GB"/>
          </a:p>
        </p:txBody>
      </p:sp>
    </p:spTree>
    <p:extLst>
      <p:ext uri="{BB962C8B-B14F-4D97-AF65-F5344CB8AC3E}">
        <p14:creationId xmlns:p14="http://schemas.microsoft.com/office/powerpoint/2010/main" val="423325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Significant growth</a:t>
            </a:r>
          </a:p>
          <a:p>
            <a:endParaRPr lang="en-GB" sz="1200"/>
          </a:p>
          <a:p>
            <a:r>
              <a:rPr lang="en-GB" sz="1200"/>
              <a:t>Over 500 degree apprentices – MBA, Digital and Tech Solutions, Research lab training</a:t>
            </a:r>
          </a:p>
          <a:p>
            <a:r>
              <a:rPr lang="en-GB" sz="1200"/>
              <a:t>Aiming for 10% of total students</a:t>
            </a:r>
          </a:p>
          <a:p>
            <a:endParaRPr lang="en-GB"/>
          </a:p>
        </p:txBody>
      </p:sp>
      <p:sp>
        <p:nvSpPr>
          <p:cNvPr id="4" name="Slide Number Placeholder 3"/>
          <p:cNvSpPr>
            <a:spLocks noGrp="1"/>
          </p:cNvSpPr>
          <p:nvPr>
            <p:ph type="sldNum" sz="quarter" idx="10"/>
          </p:nvPr>
        </p:nvSpPr>
        <p:spPr/>
        <p:txBody>
          <a:bodyPr/>
          <a:lstStyle/>
          <a:p>
            <a:fld id="{EBFC1666-6CB9-4B4F-B325-0CEE08E912AC}" type="slidenum">
              <a:rPr lang="en-GB" smtClean="0"/>
              <a:t>13</a:t>
            </a:fld>
            <a:endParaRPr lang="en-GB"/>
          </a:p>
        </p:txBody>
      </p:sp>
    </p:spTree>
    <p:extLst>
      <p:ext uri="{BB962C8B-B14F-4D97-AF65-F5344CB8AC3E}">
        <p14:creationId xmlns:p14="http://schemas.microsoft.com/office/powerpoint/2010/main" val="94231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14</a:t>
            </a:fld>
            <a:endParaRPr lang="en-GB"/>
          </a:p>
        </p:txBody>
      </p:sp>
    </p:spTree>
    <p:extLst>
      <p:ext uri="{BB962C8B-B14F-4D97-AF65-F5344CB8AC3E}">
        <p14:creationId xmlns:p14="http://schemas.microsoft.com/office/powerpoint/2010/main" val="237420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2</a:t>
            </a:fld>
            <a:endParaRPr lang="en-GB"/>
          </a:p>
        </p:txBody>
      </p:sp>
    </p:spTree>
    <p:extLst>
      <p:ext uri="{BB962C8B-B14F-4D97-AF65-F5344CB8AC3E}">
        <p14:creationId xmlns:p14="http://schemas.microsoft.com/office/powerpoint/2010/main" val="29262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The University of Exeter’s Institute of Data Science and Artificial Intelligence (IDSAI) is at the forefront in developing innovative approaches to the use of complex data and artificial intelligence in modern society.  A member of the Alan Turing Institute, The University of Exeter specialises in finding optimised solutions to problems that elude even the fastest machines available, using Machine Learning and Artificial Intelligence (AI).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Our cutting-edge research benefits from the large and varied expertise of our researchers as well as from the multiple real-world applications of our work. </a:t>
            </a:r>
            <a:r>
              <a:rPr lang="en-GB" sz="1200"/>
              <a:t> We pioneer work in several topical research areas that have a multitude of real-world applications,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AI, change</a:t>
            </a:r>
            <a:r>
              <a:rPr lang="en-GB" sz="1200" baseline="0"/>
              <a:t> point analysis, machine </a:t>
            </a:r>
            <a:r>
              <a:rPr lang="en-GB" sz="1200" baseline="0" err="1"/>
              <a:t>automy</a:t>
            </a:r>
            <a:r>
              <a:rPr lang="en-GB" sz="1200" baseline="0"/>
              <a:t>, evolutionary </a:t>
            </a:r>
            <a:r>
              <a:rPr lang="en-GB" sz="1200" baseline="0" err="1"/>
              <a:t>algorithiims</a:t>
            </a:r>
            <a:r>
              <a:rPr lang="en-GB" sz="1200" baseline="0"/>
              <a:t>, uncertainty </a:t>
            </a:r>
            <a:r>
              <a:rPr lang="en-GB" sz="1200" baseline="0" err="1"/>
              <a:t>quantifcaiton</a:t>
            </a:r>
            <a:r>
              <a:rPr lang="en-GB" sz="1200" baseline="0"/>
              <a:t>, multi objective and many objective optimisation and big date</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We work with local, national and international businesses to support their growth and evolution. Our commercial and third sector partners include </a:t>
            </a:r>
            <a:r>
              <a:rPr lang="en-GB" sz="1200" b="1"/>
              <a:t>IBM, Pearson, QinetiQ, Save the Children, Lloyds, BT, Age UK </a:t>
            </a:r>
            <a:r>
              <a:rPr lang="en-GB" sz="1200"/>
              <a:t>and</a:t>
            </a:r>
            <a:r>
              <a:rPr lang="en-GB" sz="1200" b="1"/>
              <a:t> Relate</a:t>
            </a:r>
            <a:r>
              <a:rPr lang="en-GB" sz="1200"/>
              <a:t>. Our globally recognised academics advise national and international governments as well as </a:t>
            </a:r>
            <a:r>
              <a:rPr lang="en-GB" sz="1200" b="1"/>
              <a:t>United Nations, World Bank, European Commission, the Department of Work and Pensions, the OECD, DSTL, the Ministry of Justice, International Monetary Fund, HMRC, the Health and Safety Executive and HM Treasury</a:t>
            </a:r>
            <a:r>
              <a:rPr lang="en-GB"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Our partners include </a:t>
            </a:r>
            <a:r>
              <a:rPr lang="en-GB" sz="1200" b="1"/>
              <a:t>IBM, Pearson, QinetiQ, NATS, Save the Children, Lloyds, BT, Age UK </a:t>
            </a:r>
            <a:r>
              <a:rPr lang="en-GB" sz="1200"/>
              <a:t>and</a:t>
            </a:r>
            <a:r>
              <a:rPr lang="en-GB" sz="1200" b="1"/>
              <a:t> Relate</a:t>
            </a:r>
            <a:r>
              <a:rPr lang="en-GB" sz="1200"/>
              <a:t>, the </a:t>
            </a:r>
            <a:r>
              <a:rPr lang="en-GB" sz="1200" b="1"/>
              <a:t>United Nations, World Bank, European Commission, the Department of Work and Pensions, the OECD, DSTL, the Ministry of Justice, International Monetary Fund, HMRC, the Health and Safety Executive and HM Treasury</a:t>
            </a:r>
            <a:r>
              <a:rPr lang="en-GB" sz="1200"/>
              <a:t>.</a:t>
            </a:r>
          </a:p>
          <a:p>
            <a:endParaRPr lang="en-GB"/>
          </a:p>
        </p:txBody>
      </p:sp>
      <p:sp>
        <p:nvSpPr>
          <p:cNvPr id="4" name="Slide Number Placeholder 3"/>
          <p:cNvSpPr>
            <a:spLocks noGrp="1"/>
          </p:cNvSpPr>
          <p:nvPr>
            <p:ph type="sldNum" sz="quarter" idx="10"/>
          </p:nvPr>
        </p:nvSpPr>
        <p:spPr/>
        <p:txBody>
          <a:bodyPr/>
          <a:lstStyle/>
          <a:p>
            <a:fld id="{EBFC1666-6CB9-4B4F-B325-0CEE08E912AC}" type="slidenum">
              <a:rPr lang="en-GB" smtClean="0"/>
              <a:t>3</a:t>
            </a:fld>
            <a:endParaRPr lang="en-GB"/>
          </a:p>
        </p:txBody>
      </p:sp>
    </p:spTree>
    <p:extLst>
      <p:ext uri="{BB962C8B-B14F-4D97-AF65-F5344CB8AC3E}">
        <p14:creationId xmlns:p14="http://schemas.microsoft.com/office/powerpoint/2010/main" val="370192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4</a:t>
            </a:fld>
            <a:endParaRPr lang="en-GB"/>
          </a:p>
        </p:txBody>
      </p:sp>
    </p:spTree>
    <p:extLst>
      <p:ext uri="{BB962C8B-B14F-4D97-AF65-F5344CB8AC3E}">
        <p14:creationId xmlns:p14="http://schemas.microsoft.com/office/powerpoint/2010/main" val="140554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6</a:t>
            </a:fld>
            <a:endParaRPr lang="en-GB"/>
          </a:p>
        </p:txBody>
      </p:sp>
    </p:spTree>
    <p:extLst>
      <p:ext uri="{BB962C8B-B14F-4D97-AF65-F5344CB8AC3E}">
        <p14:creationId xmlns:p14="http://schemas.microsoft.com/office/powerpoint/2010/main" val="239910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EDF132-6EC1-4C77-A59D-83F9B5578635}" type="slidenum">
              <a:rPr lang="en-GB" smtClean="0"/>
              <a:t>7</a:t>
            </a:fld>
            <a:endParaRPr lang="en-GB"/>
          </a:p>
        </p:txBody>
      </p:sp>
    </p:spTree>
    <p:extLst>
      <p:ext uri="{BB962C8B-B14F-4D97-AF65-F5344CB8AC3E}">
        <p14:creationId xmlns:p14="http://schemas.microsoft.com/office/powerpoint/2010/main" val="146324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EDF132-6EC1-4C77-A59D-83F9B5578635}" type="slidenum">
              <a:rPr lang="en-GB" smtClean="0"/>
              <a:t>8</a:t>
            </a:fld>
            <a:endParaRPr lang="en-GB"/>
          </a:p>
        </p:txBody>
      </p:sp>
    </p:spTree>
    <p:extLst>
      <p:ext uri="{BB962C8B-B14F-4D97-AF65-F5344CB8AC3E}">
        <p14:creationId xmlns:p14="http://schemas.microsoft.com/office/powerpoint/2010/main" val="311445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9</a:t>
            </a:fld>
            <a:endParaRPr lang="en-GB"/>
          </a:p>
        </p:txBody>
      </p:sp>
    </p:spTree>
    <p:extLst>
      <p:ext uri="{BB962C8B-B14F-4D97-AF65-F5344CB8AC3E}">
        <p14:creationId xmlns:p14="http://schemas.microsoft.com/office/powerpoint/2010/main" val="341496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EDF132-6EC1-4C77-A59D-83F9B5578635}" type="slidenum">
              <a:rPr lang="en-GB" smtClean="0"/>
              <a:t>10</a:t>
            </a:fld>
            <a:endParaRPr lang="en-GB"/>
          </a:p>
        </p:txBody>
      </p:sp>
    </p:spTree>
    <p:extLst>
      <p:ext uri="{BB962C8B-B14F-4D97-AF65-F5344CB8AC3E}">
        <p14:creationId xmlns:p14="http://schemas.microsoft.com/office/powerpoint/2010/main" val="1691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FA2145-1D27-7348-A999-B3AFD01C45C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47413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FA2145-1D27-7348-A999-B3AFD01C45C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57759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Custom 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523302-87EC-A24A-8F07-1457AE6CE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5" y="0"/>
            <a:ext cx="12189655" cy="6858000"/>
          </a:xfrm>
          <a:prstGeom prst="rect">
            <a:avLst/>
          </a:prstGeom>
        </p:spPr>
      </p:pic>
      <p:sp>
        <p:nvSpPr>
          <p:cNvPr id="2" name="Title 1">
            <a:extLst>
              <a:ext uri="{FF2B5EF4-FFF2-40B4-BE49-F238E27FC236}">
                <a16:creationId xmlns:a16="http://schemas.microsoft.com/office/drawing/2014/main" id="{860E7969-C50D-9D47-A291-194C0CB6BCE6}"/>
              </a:ext>
            </a:extLst>
          </p:cNvPr>
          <p:cNvSpPr>
            <a:spLocks noGrp="1"/>
          </p:cNvSpPr>
          <p:nvPr>
            <p:ph type="title"/>
          </p:nvPr>
        </p:nvSpPr>
        <p:spPr>
          <a:xfrm>
            <a:off x="665355" y="2333315"/>
            <a:ext cx="8417313" cy="1775909"/>
          </a:xfrm>
          <a:prstGeom prst="rect">
            <a:avLst/>
          </a:prstGeom>
        </p:spPr>
        <p:txBody>
          <a:bodyPr anchor="t"/>
          <a:lstStyle>
            <a:lvl1pPr>
              <a:defRPr b="0" i="0">
                <a:solidFill>
                  <a:schemeClr val="bg1"/>
                </a:solidFill>
                <a:latin typeface="Gill Sans MT" panose="020B0502020104020203" pitchFamily="34" charset="77"/>
              </a:defRPr>
            </a:lvl1pPr>
          </a:lstStyle>
          <a:p>
            <a:r>
              <a:rPr lang="en-US"/>
              <a:t>Click to edit Master title style</a:t>
            </a:r>
          </a:p>
        </p:txBody>
      </p:sp>
      <p:sp>
        <p:nvSpPr>
          <p:cNvPr id="10" name="Text Placeholder 2">
            <a:extLst>
              <a:ext uri="{FF2B5EF4-FFF2-40B4-BE49-F238E27FC236}">
                <a16:creationId xmlns:a16="http://schemas.microsoft.com/office/drawing/2014/main" id="{B9B24EF6-2135-5846-8645-3AE68991DBDB}"/>
              </a:ext>
            </a:extLst>
          </p:cNvPr>
          <p:cNvSpPr>
            <a:spLocks noGrp="1"/>
          </p:cNvSpPr>
          <p:nvPr>
            <p:ph type="body" idx="1"/>
          </p:nvPr>
        </p:nvSpPr>
        <p:spPr>
          <a:xfrm>
            <a:off x="665355" y="4305107"/>
            <a:ext cx="10515600" cy="1500187"/>
          </a:xfrm>
          <a:prstGeom prst="rect">
            <a:avLst/>
          </a:prstGeom>
        </p:spPr>
        <p:txBody>
          <a:bodyPr/>
          <a:lstStyle>
            <a:lvl1pPr marL="0" indent="0">
              <a:buNone/>
              <a:defRPr sz="2400" b="0" i="0">
                <a:solidFill>
                  <a:schemeClr val="bg1"/>
                </a:solidFill>
                <a:latin typeface="Gill Sans MT" panose="020B050202010402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448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FA2145-1D27-7348-A999-B3AFD01C45C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293245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FA2145-1D27-7348-A999-B3AFD01C45CD}"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198045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705699"/>
            <a:ext cx="5181600" cy="347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705699"/>
            <a:ext cx="5181600" cy="347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FA2145-1D27-7348-A999-B3AFD01C45C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41579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7088" y="1179512"/>
            <a:ext cx="10515600" cy="1325563"/>
          </a:xfrm>
        </p:spPr>
        <p:txBody>
          <a:bodyPr/>
          <a:lstStyle/>
          <a:p>
            <a:r>
              <a:rPr lang="en-US"/>
              <a:t>Click to edit Master title style</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FA2145-1D27-7348-A999-B3AFD01C45CD}"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412615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FA2145-1D27-7348-A999-B3AFD01C45CD}"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74267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A2145-1D27-7348-A999-B3AFD01C45CD}"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161499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99408"/>
            <a:ext cx="3932237" cy="85799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199409"/>
            <a:ext cx="6172200" cy="46695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A2145-1D27-7348-A999-B3AFD01C45C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134666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40030"/>
            <a:ext cx="3932237" cy="91736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140030"/>
            <a:ext cx="6172200" cy="4721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A2145-1D27-7348-A999-B3AFD01C45CD}"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60EF7-A029-0E4B-8FFB-A988EB8F0F91}" type="slidenum">
              <a:rPr lang="en-US" smtClean="0"/>
              <a:t>‹#›</a:t>
            </a:fld>
            <a:endParaRPr lang="en-US"/>
          </a:p>
        </p:txBody>
      </p:sp>
    </p:spTree>
    <p:extLst>
      <p:ext uri="{BB962C8B-B14F-4D97-AF65-F5344CB8AC3E}">
        <p14:creationId xmlns:p14="http://schemas.microsoft.com/office/powerpoint/2010/main" val="266330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01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705699"/>
            <a:ext cx="10515600" cy="3471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A2145-1D27-7348-A999-B3AFD01C45CD}" type="datetimeFigureOut">
              <a:rPr lang="en-US" smtClean="0"/>
              <a:t>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60EF7-A029-0E4B-8FFB-A988EB8F0F91}" type="slidenum">
              <a:rPr lang="en-US" smtClean="0"/>
              <a:t>‹#›</a:t>
            </a:fld>
            <a:endParaRPr lang="en-US"/>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93345"/>
          <a:stretch/>
        </p:blipFill>
        <p:spPr>
          <a:xfrm>
            <a:off x="0" y="6412675"/>
            <a:ext cx="12192000" cy="456343"/>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b="83721"/>
          <a:stretch/>
        </p:blipFill>
        <p:spPr>
          <a:xfrm>
            <a:off x="0" y="0"/>
            <a:ext cx="12192000" cy="1116282"/>
          </a:xfrm>
          <a:prstGeom prst="rect">
            <a:avLst/>
          </a:prstGeom>
        </p:spPr>
      </p:pic>
    </p:spTree>
    <p:extLst>
      <p:ext uri="{BB962C8B-B14F-4D97-AF65-F5344CB8AC3E}">
        <p14:creationId xmlns:p14="http://schemas.microsoft.com/office/powerpoint/2010/main" val="2419321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Nichol@Exeter.ac.uk"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hyperlink" Target="https://sites.google.com/view/silvia-milano/research?authuser=0" TargetMode="External"/><Relationship Id="rId3" Type="http://schemas.openxmlformats.org/officeDocument/2006/relationships/image" Target="../media/image28.png"/><Relationship Id="rId7" Type="http://schemas.openxmlformats.org/officeDocument/2006/relationships/hyperlink" Target="https://www.google.com/url?q=https%3A%2F%2Fsocialsciences.exeter.ac.uk%2Fsociology%2Fresearch%2Fsts%2Fegenis%2F&amp;sa=D&amp;sntz=1&amp;usg=AOvVaw27kWH_RKCmA5BzKVo0DfP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google.com/url?q=https%3A%2F%2Fsocialsciences.exeter.ac.uk%2Fsociology%2F&amp;sa=D&amp;sntz=1&amp;usg=AOvVaw11zTdB9VaOkfumGjenMKlJ" TargetMode="External"/><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image" Target="../media/image29.jpeg"/><Relationship Id="rId9" Type="http://schemas.openxmlformats.org/officeDocument/2006/relationships/hyperlink" Target="https://link.springer.com/article/10.1007/s00146-020-00950-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psyarxiv.com/zkunh/" TargetMode="External"/><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onlinelibrary.wiley.com/doi/full/10.1111/tops.12551" TargetMode="External"/><Relationship Id="rId10" Type="http://schemas.openxmlformats.org/officeDocument/2006/relationships/image" Target="../media/image34.png"/><Relationship Id="rId4" Type="http://schemas.openxmlformats.org/officeDocument/2006/relationships/hyperlink" Target="https://www.nature.com/articles/s41586-021-03344-2" TargetMode="External"/><Relationship Id="rId9" Type="http://schemas.openxmlformats.org/officeDocument/2006/relationships/hyperlink" Target="https://exeterindex.org/wp-content/uploads/2020/07/Mitigating-OnlineHarms-at-speed-and-scale.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link.springer.com/article/10.1007/s11109-021-09684-z" TargetMode="External"/><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atermark.silverchair.com/jqab034.pdf?token=AQECAHi208BE49Ooan9kkhW_Ercy7Dm3ZL_9Cf3qfKAc485ysgAAAtEwggLNBgkqhkiG9w0BBwagggK-MIICugIBADCCArMGCSqGSIb3DQEHATAeBglghkgBZQMEAS4wEQQMcFJ3Jh382HIeqIkuAgEQgIIChFn4MRMMCSm7UL_d-U09hTsq6Sh-aXUX4R96GIbE7_FW6-uCkoHa9Isy-XtRO1FHRhqcUwWVv9NMyj3blVtU5hBYmp2Uzt0Hb-bOPIwMzZVFjaGsuZMmmnXuhqcJ1SRSWk5RqAVdb0bsF9OqTyxp4nLlh8HCn2s8VBkM6K-Z65BRHYwGCLZ5UvLUszRgkWyyTpyoKiVV58YqPaxrfvXLDQslxU4hhmsRUMDo7teNl0zUwijDH-1Bcidw49IYFNVBQHjbSlGocCqH17anfkCdfMRR8ASpkSItGqxgnVyZDi_MpFiHedmujzSf3ox6OXQr6d15EKyaFXnkMjYbT8QCl6ueCETippTtS29DEfIrJnRekzI2Kv-V3wXcYwe5LxmPg5zmJ4EYCy5rhWYyuPQj94c-To1WCxsatqiTMhkT_DnOOPIMWuekzFZxuOvdo1r2IkPf4olpiDKDCy6mxBbQj03-UwIcDjj0Cl87lQjDdcvhn_GYBmuGeAHc1CaQ-CHt5A_MHGmnuVTGm01M5XRib5bmWbolsk9gut83khRdTGJXZSAWkotjwZC7IfbxGiD52Z4BP54h0599xwnOlXiu5EShy1jqkewd7bb-qWwkZjcGF7mBM1KkJwN-Pu8JT7CI5BdBr1CehFYDvXfzgaGqFgSTaop7J05Mkcv_YnEQjRFnrTafCMzWIQnfe6v3qlMUSzdGLcVfQg9OygkRjTJUJ3YA1-XZeSr8rMDoC-YxFztigmdodIcqGLUo3W-pf1BlRLzdpjVOHzjuLfmT-7RI8RIKBnlHtURR6Y8Qy6GWMZIN8BN5jHIPRhJzU8GVWJKvydcJf99f8HaBJBMIt2tHCoFdSgR4" TargetMode="External"/><Relationship Id="rId5" Type="http://schemas.openxmlformats.org/officeDocument/2006/relationships/hyperlink" Target="https://journals.plos.org/plosone/article?id=10.1371/journal.pone.0250656" TargetMode="External"/><Relationship Id="rId10" Type="http://schemas.openxmlformats.org/officeDocument/2006/relationships/image" Target="../media/image38.jpeg"/><Relationship Id="rId4" Type="http://schemas.openxmlformats.org/officeDocument/2006/relationships/hyperlink" Target="https://www.tandfonline.com/doi/abs/10.1080/21670811.2020.1847674?journalCode=rdij2" TargetMode="External"/><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9.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mailto:K.Nichol@Exeter.ac.uk"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exeter.ac.uk/idsai/datascientist/"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https://socialsciences.exeter.ac.uk/politics/research/centres/cais/" TargetMode="External"/><Relationship Id="rId13" Type="http://schemas.openxmlformats.org/officeDocument/2006/relationships/image" Target="../media/image17.png"/><Relationship Id="rId3" Type="http://schemas.openxmlformats.org/officeDocument/2006/relationships/hyperlink" Target="http://socialsciences.exeter.ac.uk/q-step/projects/" TargetMode="External"/><Relationship Id="rId7" Type="http://schemas.openxmlformats.org/officeDocument/2006/relationships/hyperlink" Target="https://cclab.science/" TargetMode="External"/><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socialsciences.exeter.ac.uk/politics/research/centres/cais" TargetMode="External"/><Relationship Id="rId11" Type="http://schemas.openxmlformats.org/officeDocument/2006/relationships/image" Target="../media/image15.png"/><Relationship Id="rId5" Type="http://schemas.openxmlformats.org/officeDocument/2006/relationships/hyperlink" Target="https://blogs.exeter.ac.uk/identitrack/" TargetMode="External"/><Relationship Id="rId10" Type="http://schemas.openxmlformats.org/officeDocument/2006/relationships/image" Target="../media/image14.png"/><Relationship Id="rId4" Type="http://schemas.openxmlformats.org/officeDocument/2006/relationships/hyperlink" Target="https://cclab.science/research.html" TargetMode="External"/><Relationship Id="rId9" Type="http://schemas.openxmlformats.org/officeDocument/2006/relationships/hyperlink" Target="http://cognoscoexeter.compscicons.net/" TargetMode="Externa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hyperlink" Target="https://socialsciences.exeter.ac.uk/politics/staff/baele" TargetMode="External"/><Relationship Id="rId13" Type="http://schemas.openxmlformats.org/officeDocument/2006/relationships/hyperlink" Target="https://socialsciences.exeter.ac.uk/politics/staff/coan" TargetMode="External"/><Relationship Id="rId3" Type="http://schemas.openxmlformats.org/officeDocument/2006/relationships/hyperlink" Target="https://crestresearch.ac.uk/projects/tracking-online-contagion-incel/" TargetMode="External"/><Relationship Id="rId7" Type="http://schemas.openxmlformats.org/officeDocument/2006/relationships/hyperlink" Target="https://socialsciences.exeter.ac.uk/politics/staff/brace" TargetMode="External"/><Relationship Id="rId12" Type="http://schemas.openxmlformats.org/officeDocument/2006/relationships/hyperlink" Target="https://www.tandfonline.com/author/Mehran%2C+Weeda" TargetMode="External"/><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crestresearch.ac.uk/projects/mining-the-chans/" TargetMode="External"/><Relationship Id="rId11" Type="http://schemas.openxmlformats.org/officeDocument/2006/relationships/hyperlink" Target="http://socialsciences.exeter.ac.uk/politics/staff/coan" TargetMode="External"/><Relationship Id="rId5" Type="http://schemas.openxmlformats.org/officeDocument/2006/relationships/hyperlink" Target="https://www.tandfonline.com/doi/abs/10.1080/1057610X.2020.1866739?journalCode=uter20" TargetMode="External"/><Relationship Id="rId15" Type="http://schemas.openxmlformats.org/officeDocument/2006/relationships/image" Target="../media/image20.jpeg"/><Relationship Id="rId10" Type="http://schemas.openxmlformats.org/officeDocument/2006/relationships/hyperlink" Target="http://socialsciences.exeter.ac.uk/politics/staff/boyd" TargetMode="External"/><Relationship Id="rId4" Type="http://schemas.openxmlformats.org/officeDocument/2006/relationships/hyperlink" Target="https://crestresearch.ac.uk/projects/isis-online-propaganda/" TargetMode="External"/><Relationship Id="rId9" Type="http://schemas.openxmlformats.org/officeDocument/2006/relationships/hyperlink" Target="http://socialsciences.exeter.ac.uk/politics/staff/baele" TargetMode="Externa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nature.com/articles/s41598-021-01714-4" TargetMode="External"/><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s://www.cogitatiopress.com/mediaandcommunication/article/view/3519"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keb0oAMV-I4" TargetMode="External"/><Relationship Id="rId5" Type="http://schemas.openxmlformats.org/officeDocument/2006/relationships/image" Target="../media/image27.jpeg"/><Relationship Id="rId4" Type="http://schemas.openxmlformats.org/officeDocument/2006/relationships/hyperlink" Target="https://digital-strategy.ec.europa.eu/en/library/impact-assessment-digital-services-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96" y="1735399"/>
            <a:ext cx="8417313" cy="1775909"/>
          </a:xfrm>
        </p:spPr>
        <p:txBody>
          <a:bodyPr>
            <a:normAutofit fontScale="90000"/>
          </a:bodyPr>
          <a:lstStyle/>
          <a:p>
            <a:r>
              <a:rPr lang="en-GB">
                <a:latin typeface="Gill Sans MT"/>
              </a:rPr>
              <a:t>AI in Society – Digital Societies and Online Harms</a:t>
            </a:r>
            <a:r>
              <a:rPr lang="en-GB"/>
              <a:t/>
            </a:r>
            <a:br>
              <a:rPr lang="en-GB"/>
            </a:br>
            <a:endParaRPr lang="en-GB"/>
          </a:p>
        </p:txBody>
      </p:sp>
      <p:sp>
        <p:nvSpPr>
          <p:cNvPr id="3" name="Text Placeholder 2"/>
          <p:cNvSpPr>
            <a:spLocks noGrp="1"/>
          </p:cNvSpPr>
          <p:nvPr>
            <p:ph type="body" idx="1"/>
          </p:nvPr>
        </p:nvSpPr>
        <p:spPr>
          <a:xfrm>
            <a:off x="769496" y="3294941"/>
            <a:ext cx="7414384" cy="1500187"/>
          </a:xfrm>
        </p:spPr>
        <p:txBody>
          <a:bodyPr vert="horz" lIns="91440" tIns="45720" rIns="91440" bIns="45720" rtlCol="0" anchor="t">
            <a:noAutofit/>
          </a:bodyPr>
          <a:lstStyle/>
          <a:p>
            <a:r>
              <a:rPr lang="en-GB" sz="2000">
                <a:latin typeface="Gill Sans MT"/>
              </a:rPr>
              <a:t>Kitty Adhamy-Nichol</a:t>
            </a:r>
          </a:p>
          <a:p>
            <a:r>
              <a:rPr lang="en-GB" sz="2000" i="1">
                <a:latin typeface="Gill Sans MT"/>
              </a:rPr>
              <a:t>Impact and Partnership Development Manager – AI in Society</a:t>
            </a:r>
          </a:p>
          <a:p>
            <a:r>
              <a:rPr lang="en-GB" sz="2000" i="1">
                <a:latin typeface="Gill Sans MT"/>
              </a:rPr>
              <a:t>Email: </a:t>
            </a:r>
            <a:r>
              <a:rPr lang="en-GB" sz="2000" i="1">
                <a:latin typeface="Gill Sans MT"/>
                <a:hlinkClick r:id="rId3"/>
              </a:rPr>
              <a:t>K.Nichol@Exeter.ac.uk</a:t>
            </a:r>
            <a:endParaRPr lang="en-GB" sz="2000" i="1">
              <a:latin typeface="Gill Sans MT"/>
            </a:endParaRPr>
          </a:p>
          <a:p>
            <a:r>
              <a:rPr lang="en-GB" sz="2000" i="1">
                <a:latin typeface="Gill Sans MT"/>
              </a:rPr>
              <a:t>Tel: 07771438908</a:t>
            </a:r>
          </a:p>
        </p:txBody>
      </p:sp>
    </p:spTree>
    <p:extLst>
      <p:ext uri="{BB962C8B-B14F-4D97-AF65-F5344CB8AC3E}">
        <p14:creationId xmlns:p14="http://schemas.microsoft.com/office/powerpoint/2010/main" val="80162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173892"/>
            <a:ext cx="7872078" cy="369332"/>
          </a:xfrm>
          <a:prstGeom prst="rect">
            <a:avLst/>
          </a:prstGeom>
          <a:noFill/>
        </p:spPr>
        <p:txBody>
          <a:bodyPr wrap="square" rtlCol="0">
            <a:spAutoFit/>
          </a:bodyPr>
          <a:lstStyle/>
          <a:p>
            <a:r>
              <a:rPr lang="en-GB" b="1">
                <a:solidFill>
                  <a:srgbClr val="0070C0"/>
                </a:solidFill>
              </a:rPr>
              <a:t>Digital Societies - Online Harms: Regulation, Governance and Ethics</a:t>
            </a:r>
          </a:p>
        </p:txBody>
      </p:sp>
      <p:sp>
        <p:nvSpPr>
          <p:cNvPr id="3" name="TextBox 2"/>
          <p:cNvSpPr txBox="1"/>
          <p:nvPr/>
        </p:nvSpPr>
        <p:spPr>
          <a:xfrm>
            <a:off x="296560" y="1628343"/>
            <a:ext cx="11407760" cy="523220"/>
          </a:xfrm>
          <a:prstGeom prst="rect">
            <a:avLst/>
          </a:prstGeom>
          <a:noFill/>
        </p:spPr>
        <p:txBody>
          <a:bodyPr wrap="square" rtlCol="0">
            <a:spAutoFit/>
          </a:bodyPr>
          <a:lstStyle/>
          <a:p>
            <a:r>
              <a:rPr lang="en-GB" sz="1400" i="1"/>
              <a:t>Exeter is home to several academics in across our departments of law and ethics researching aspects related to the regulation and ethics of emerging online technologies. </a:t>
            </a:r>
          </a:p>
        </p:txBody>
      </p:sp>
      <p:sp>
        <p:nvSpPr>
          <p:cNvPr id="5" name="TextBox 4"/>
          <p:cNvSpPr txBox="1"/>
          <p:nvPr/>
        </p:nvSpPr>
        <p:spPr>
          <a:xfrm>
            <a:off x="259483" y="4021428"/>
            <a:ext cx="2521818" cy="954107"/>
          </a:xfrm>
          <a:prstGeom prst="rect">
            <a:avLst/>
          </a:prstGeom>
          <a:noFill/>
        </p:spPr>
        <p:txBody>
          <a:bodyPr wrap="square" rtlCol="0">
            <a:spAutoFit/>
          </a:bodyPr>
          <a:lstStyle/>
          <a:p>
            <a:r>
              <a:rPr lang="en-GB" sz="1400" b="1" i="1">
                <a:solidFill>
                  <a:srgbClr val="0070C0"/>
                </a:solidFill>
              </a:rPr>
              <a:t>Rebalancing our regulatory response to </a:t>
            </a:r>
            <a:r>
              <a:rPr lang="en-GB" sz="1400" b="1" i="1" err="1">
                <a:solidFill>
                  <a:srgbClr val="0070C0"/>
                </a:solidFill>
              </a:rPr>
              <a:t>Deepfakes</a:t>
            </a:r>
            <a:r>
              <a:rPr lang="en-GB" sz="1400" b="1" i="1">
                <a:solidFill>
                  <a:srgbClr val="0070C0"/>
                </a:solidFill>
              </a:rPr>
              <a:t> with performers’ rights (2021). </a:t>
            </a:r>
          </a:p>
        </p:txBody>
      </p:sp>
      <p:sp>
        <p:nvSpPr>
          <p:cNvPr id="9" name="TextBox 8"/>
          <p:cNvSpPr txBox="1"/>
          <p:nvPr/>
        </p:nvSpPr>
        <p:spPr>
          <a:xfrm>
            <a:off x="6089615" y="4019444"/>
            <a:ext cx="2564528" cy="738664"/>
          </a:xfrm>
          <a:prstGeom prst="rect">
            <a:avLst/>
          </a:prstGeom>
          <a:noFill/>
        </p:spPr>
        <p:txBody>
          <a:bodyPr wrap="square" rtlCol="0">
            <a:spAutoFit/>
          </a:bodyPr>
          <a:lstStyle/>
          <a:p>
            <a:r>
              <a:rPr lang="en-GB" sz="1400" b="1" i="1">
                <a:solidFill>
                  <a:srgbClr val="0070C0"/>
                </a:solidFill>
              </a:rPr>
              <a:t>Combatting Online Child Sexual Exploitation through Content Regulation</a:t>
            </a:r>
          </a:p>
        </p:txBody>
      </p:sp>
      <p:sp>
        <p:nvSpPr>
          <p:cNvPr id="13" name="TextBox 12"/>
          <p:cNvSpPr txBox="1"/>
          <p:nvPr/>
        </p:nvSpPr>
        <p:spPr>
          <a:xfrm>
            <a:off x="6097314" y="4659428"/>
            <a:ext cx="2803847" cy="1800489"/>
          </a:xfrm>
          <a:prstGeom prst="rect">
            <a:avLst/>
          </a:prstGeom>
          <a:noFill/>
        </p:spPr>
        <p:txBody>
          <a:bodyPr wrap="square" lIns="91440" tIns="45720" rIns="91440" bIns="45720" rtlCol="0" anchor="t">
            <a:spAutoFit/>
          </a:bodyPr>
          <a:lstStyle/>
          <a:p>
            <a:r>
              <a:rPr lang="en-GB" sz="800" b="1"/>
              <a:t>Lead:</a:t>
            </a:r>
            <a:r>
              <a:rPr lang="en-GB" sz="800"/>
              <a:t> Professor Abhilash Nair’s principal area of expertise is internet law, with specific reference to combating online child sexual exploitation, online child safety, and content regulation online. He has published widely on internet law and his book, 'The Regulation of Internet Pornography: Issues and Challenges‘. Prof. Nair’s current research focuses on the issue of regulating internet pornography generally, and the protection of children in this context. He has also researched other associated areas within internet law, including online gambling regulation from a child and young people protection perspective, copyright on the internet, and child safety and privacy on social media and networking sites. </a:t>
            </a:r>
          </a:p>
        </p:txBody>
      </p:sp>
      <p:sp>
        <p:nvSpPr>
          <p:cNvPr id="16" name="TextBox 15"/>
          <p:cNvSpPr txBox="1"/>
          <p:nvPr/>
        </p:nvSpPr>
        <p:spPr>
          <a:xfrm>
            <a:off x="3008250" y="4019444"/>
            <a:ext cx="2854417" cy="738664"/>
          </a:xfrm>
          <a:prstGeom prst="rect">
            <a:avLst/>
          </a:prstGeom>
          <a:noFill/>
        </p:spPr>
        <p:txBody>
          <a:bodyPr wrap="square" rtlCol="0">
            <a:spAutoFit/>
          </a:bodyPr>
          <a:lstStyle/>
          <a:p>
            <a:r>
              <a:rPr lang="en-GB" sz="1400" b="1" i="1">
                <a:solidFill>
                  <a:srgbClr val="0070C0"/>
                </a:solidFill>
              </a:rPr>
              <a:t>Regulatory Responses to ‘Fake News’ and Freedom of Expression Evaluation </a:t>
            </a:r>
          </a:p>
        </p:txBody>
      </p:sp>
      <p:sp>
        <p:nvSpPr>
          <p:cNvPr id="17" name="TextBox 16"/>
          <p:cNvSpPr txBox="1"/>
          <p:nvPr/>
        </p:nvSpPr>
        <p:spPr>
          <a:xfrm>
            <a:off x="2979437" y="4771455"/>
            <a:ext cx="2854417" cy="1569660"/>
          </a:xfrm>
          <a:prstGeom prst="rect">
            <a:avLst/>
          </a:prstGeom>
          <a:noFill/>
        </p:spPr>
        <p:txBody>
          <a:bodyPr wrap="square" rtlCol="0">
            <a:spAutoFit/>
          </a:bodyPr>
          <a:lstStyle/>
          <a:p>
            <a:r>
              <a:rPr lang="en-GB" sz="800" b="1"/>
              <a:t>Leads: </a:t>
            </a:r>
            <a:r>
              <a:rPr lang="en-GB" sz="800"/>
              <a:t>Professor Rebecca K Helm and Professor Hitoshi Nasu</a:t>
            </a:r>
          </a:p>
          <a:p>
            <a:r>
              <a:rPr lang="en-GB" sz="800" b="1"/>
              <a:t>About: </a:t>
            </a:r>
            <a:r>
              <a:rPr lang="en-GB" sz="800"/>
              <a:t>National authorities have responded with different regulatory solutions in attempts to minimise the adverse impact of fake news and associated information disorder. This article reviews three different regulatory approaches that have emerged in recent years— information correction, content removal or blocking, and criminal sanctions—and critically evaluates their normative compliance with the applicable rules of international human rights law and their likely effectiveness based on an evidence-based psychological analysis</a:t>
            </a:r>
          </a:p>
        </p:txBody>
      </p:sp>
      <p:pic>
        <p:nvPicPr>
          <p:cNvPr id="26" name="Picture 25"/>
          <p:cNvPicPr>
            <a:picLocks noChangeAspect="1"/>
          </p:cNvPicPr>
          <p:nvPr/>
        </p:nvPicPr>
        <p:blipFill>
          <a:blip r:embed="rId3"/>
          <a:stretch>
            <a:fillRect/>
          </a:stretch>
        </p:blipFill>
        <p:spPr>
          <a:xfrm>
            <a:off x="6812136" y="2293222"/>
            <a:ext cx="1104301" cy="1680883"/>
          </a:xfrm>
          <a:prstGeom prst="rect">
            <a:avLst/>
          </a:prstGeom>
        </p:spPr>
      </p:pic>
      <p:pic>
        <p:nvPicPr>
          <p:cNvPr id="27" name="Picture 2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40677" y="2247447"/>
            <a:ext cx="2604803" cy="1709706"/>
          </a:xfrm>
          <a:prstGeom prst="rect">
            <a:avLst/>
          </a:prstGeom>
        </p:spPr>
      </p:pic>
      <p:pic>
        <p:nvPicPr>
          <p:cNvPr id="28" name="Picture 27"/>
          <p:cNvPicPr>
            <a:picLocks noChangeAspect="1"/>
          </p:cNvPicPr>
          <p:nvPr/>
        </p:nvPicPr>
        <p:blipFill>
          <a:blip r:embed="rId5"/>
          <a:stretch>
            <a:fillRect/>
          </a:stretch>
        </p:blipFill>
        <p:spPr>
          <a:xfrm>
            <a:off x="392301" y="2205609"/>
            <a:ext cx="2228979" cy="1793383"/>
          </a:xfrm>
          <a:prstGeom prst="rect">
            <a:avLst/>
          </a:prstGeom>
        </p:spPr>
      </p:pic>
      <p:sp>
        <p:nvSpPr>
          <p:cNvPr id="29" name="TextBox 28"/>
          <p:cNvSpPr txBox="1"/>
          <p:nvPr/>
        </p:nvSpPr>
        <p:spPr>
          <a:xfrm>
            <a:off x="296560" y="4990317"/>
            <a:ext cx="2228979" cy="1323439"/>
          </a:xfrm>
          <a:prstGeom prst="rect">
            <a:avLst/>
          </a:prstGeom>
          <a:noFill/>
        </p:spPr>
        <p:txBody>
          <a:bodyPr wrap="square" lIns="91440" tIns="45720" rIns="91440" bIns="45720" rtlCol="0" anchor="t">
            <a:spAutoFit/>
          </a:bodyPr>
          <a:lstStyle/>
          <a:p>
            <a:r>
              <a:rPr lang="en-GB" sz="800" b="1"/>
              <a:t>Lead:</a:t>
            </a:r>
            <a:r>
              <a:rPr lang="en-GB" sz="800"/>
              <a:t> Dr Mathilde Pavis</a:t>
            </a:r>
          </a:p>
          <a:p>
            <a:r>
              <a:rPr lang="en-GB" sz="800" b="1"/>
              <a:t>About:  </a:t>
            </a:r>
            <a:r>
              <a:rPr lang="en-GB" sz="800"/>
              <a:t>Dr</a:t>
            </a:r>
            <a:r>
              <a:rPr lang="en-GB" sz="800" b="1"/>
              <a:t> </a:t>
            </a:r>
            <a:r>
              <a:rPr lang="en-GB" sz="800"/>
              <a:t>Mathilde Pavis (</a:t>
            </a:r>
            <a:r>
              <a:rPr lang="en-GB" sz="800" i="1"/>
              <a:t>Senior Lecturer in Law)</a:t>
            </a:r>
            <a:r>
              <a:rPr lang="en-GB" sz="800" b="1" i="1"/>
              <a:t> </a:t>
            </a:r>
            <a:r>
              <a:rPr lang="en-GB" sz="800"/>
              <a:t>Mathilde Pavis is an expert on intellectual property law, with a focus on copyright, performers’ rights, and their intersections with new technologies. Her more recent work investigates the legal protection of people’s voice, face, body and likeness in light of AI-driven ‘deepfake’ technology. </a:t>
            </a:r>
            <a:endParaRPr lang="en-GB" sz="800">
              <a:cs typeface="Arial"/>
            </a:endParaRPr>
          </a:p>
        </p:txBody>
      </p:sp>
      <p:sp>
        <p:nvSpPr>
          <p:cNvPr id="30" name="TextBox 29"/>
          <p:cNvSpPr txBox="1"/>
          <p:nvPr/>
        </p:nvSpPr>
        <p:spPr>
          <a:xfrm>
            <a:off x="9028049" y="4023148"/>
            <a:ext cx="3019172" cy="523220"/>
          </a:xfrm>
          <a:prstGeom prst="rect">
            <a:avLst/>
          </a:prstGeom>
          <a:noFill/>
        </p:spPr>
        <p:txBody>
          <a:bodyPr wrap="square" rtlCol="0">
            <a:spAutoFit/>
          </a:bodyPr>
          <a:lstStyle/>
          <a:p>
            <a:r>
              <a:rPr lang="en-GB" sz="1400" b="1" i="1">
                <a:solidFill>
                  <a:srgbClr val="0070C0"/>
                </a:solidFill>
              </a:rPr>
              <a:t>Recommender Systems and their Ethical Challenges</a:t>
            </a:r>
          </a:p>
        </p:txBody>
      </p:sp>
      <p:sp>
        <p:nvSpPr>
          <p:cNvPr id="31" name="TextBox 30"/>
          <p:cNvSpPr txBox="1"/>
          <p:nvPr/>
        </p:nvSpPr>
        <p:spPr>
          <a:xfrm>
            <a:off x="9028048" y="4758108"/>
            <a:ext cx="2854417" cy="1323439"/>
          </a:xfrm>
          <a:prstGeom prst="rect">
            <a:avLst/>
          </a:prstGeom>
          <a:noFill/>
        </p:spPr>
        <p:txBody>
          <a:bodyPr wrap="square" lIns="91440" tIns="45720" rIns="91440" bIns="45720" rtlCol="0" anchor="t">
            <a:spAutoFit/>
          </a:bodyPr>
          <a:lstStyle/>
          <a:p>
            <a:r>
              <a:rPr lang="en-GB" sz="800" b="1"/>
              <a:t>Lead:</a:t>
            </a:r>
            <a:r>
              <a:rPr lang="en-GB" sz="800"/>
              <a:t> Dr Silvia Milano is a Lecturer in Philosophy of Data and Data Ethics in the </a:t>
            </a:r>
            <a:r>
              <a:rPr lang="en-GB" sz="800" u="sng">
                <a:hlinkClick r:id="rId6"/>
              </a:rPr>
              <a:t>SPA</a:t>
            </a:r>
            <a:r>
              <a:rPr lang="en-GB" sz="800"/>
              <a:t> Department and </a:t>
            </a:r>
            <a:r>
              <a:rPr lang="en-GB" sz="800" u="sng">
                <a:hlinkClick r:id="rId7"/>
              </a:rPr>
              <a:t>Egenis</a:t>
            </a:r>
            <a:r>
              <a:rPr lang="en-GB" sz="800"/>
              <a:t> centre at the University of Exeter. interests lie primarily in epistemology, ethics, and intersections between the two, especially in connection with Artificial Intelligence. Dr Milano's current research investigates epistemological and ethical issues relating to recommender systems. </a:t>
            </a:r>
          </a:p>
          <a:p>
            <a:endParaRPr lang="en-GB" sz="800"/>
          </a:p>
          <a:p>
            <a:r>
              <a:rPr lang="en-GB" sz="800"/>
              <a:t>You can find more on her past and current projects on her </a:t>
            </a:r>
            <a:r>
              <a:rPr lang="en-GB" sz="800" u="sng">
                <a:hlinkClick r:id="rId8"/>
              </a:rPr>
              <a:t>Research</a:t>
            </a:r>
            <a:r>
              <a:rPr lang="en-GB" sz="800"/>
              <a:t> page. </a:t>
            </a:r>
            <a:endParaRPr lang="en-GB" sz="800">
              <a:cs typeface="Arial"/>
            </a:endParaRPr>
          </a:p>
        </p:txBody>
      </p:sp>
      <p:pic>
        <p:nvPicPr>
          <p:cNvPr id="33" name="Picture 32">
            <a:hlinkClick r:id="rId9"/>
          </p:cNvPr>
          <p:cNvPicPr>
            <a:picLocks noChangeAspect="1"/>
          </p:cNvPicPr>
          <p:nvPr/>
        </p:nvPicPr>
        <p:blipFill>
          <a:blip r:embed="rId10"/>
          <a:stretch>
            <a:fillRect/>
          </a:stretch>
        </p:blipFill>
        <p:spPr>
          <a:xfrm>
            <a:off x="9143999" y="2273315"/>
            <a:ext cx="2505465" cy="1700790"/>
          </a:xfrm>
          <a:prstGeom prst="rect">
            <a:avLst/>
          </a:prstGeom>
        </p:spPr>
      </p:pic>
    </p:spTree>
    <p:extLst>
      <p:ext uri="{BB962C8B-B14F-4D97-AF65-F5344CB8AC3E}">
        <p14:creationId xmlns:p14="http://schemas.microsoft.com/office/powerpoint/2010/main" val="418871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173892"/>
            <a:ext cx="8176878" cy="369332"/>
          </a:xfrm>
          <a:prstGeom prst="rect">
            <a:avLst/>
          </a:prstGeom>
          <a:noFill/>
        </p:spPr>
        <p:txBody>
          <a:bodyPr wrap="square" lIns="91440" tIns="45720" rIns="91440" bIns="45720" rtlCol="0" anchor="t">
            <a:spAutoFit/>
          </a:bodyPr>
          <a:lstStyle/>
          <a:p>
            <a:r>
              <a:rPr lang="en-GB" b="1">
                <a:solidFill>
                  <a:srgbClr val="0070C0"/>
                </a:solidFill>
              </a:rPr>
              <a:t>Digital Societies – Online Harms: Identify, Cognition, Psychology </a:t>
            </a:r>
          </a:p>
        </p:txBody>
      </p:sp>
      <p:sp>
        <p:nvSpPr>
          <p:cNvPr id="3" name="TextBox 2"/>
          <p:cNvSpPr txBox="1"/>
          <p:nvPr/>
        </p:nvSpPr>
        <p:spPr>
          <a:xfrm>
            <a:off x="296560" y="1628343"/>
            <a:ext cx="11626293" cy="646331"/>
          </a:xfrm>
          <a:prstGeom prst="rect">
            <a:avLst/>
          </a:prstGeom>
          <a:noFill/>
        </p:spPr>
        <p:txBody>
          <a:bodyPr wrap="square" rtlCol="0">
            <a:spAutoFit/>
          </a:bodyPr>
          <a:lstStyle/>
          <a:p>
            <a:r>
              <a:rPr lang="en-GB" i="1"/>
              <a:t>Exeter conducts world-leading research to better understand the cognition and psychology underlying people’s behaviour online</a:t>
            </a:r>
          </a:p>
        </p:txBody>
      </p:sp>
      <p:sp>
        <p:nvSpPr>
          <p:cNvPr id="4" name="TextBox 3"/>
          <p:cNvSpPr txBox="1"/>
          <p:nvPr/>
        </p:nvSpPr>
        <p:spPr>
          <a:xfrm>
            <a:off x="296560" y="2281887"/>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5" name="TextBox 4"/>
          <p:cNvSpPr txBox="1"/>
          <p:nvPr/>
        </p:nvSpPr>
        <p:spPr>
          <a:xfrm>
            <a:off x="272249" y="4065184"/>
            <a:ext cx="2686471" cy="800219"/>
          </a:xfrm>
          <a:prstGeom prst="rect">
            <a:avLst/>
          </a:prstGeom>
          <a:noFill/>
        </p:spPr>
        <p:txBody>
          <a:bodyPr wrap="square" lIns="91440" tIns="45720" rIns="91440" bIns="45720" rtlCol="0" anchor="t">
            <a:spAutoFit/>
          </a:bodyPr>
          <a:lstStyle/>
          <a:p>
            <a:r>
              <a:rPr lang="en-GB" sz="1600" b="1" i="1">
                <a:solidFill>
                  <a:schemeClr val="accent5"/>
                </a:solidFill>
              </a:rPr>
              <a:t>Psychological Identity in a Digital World</a:t>
            </a:r>
            <a:endParaRPr lang="en-GB" sz="1600" b="1" i="1">
              <a:solidFill>
                <a:schemeClr val="accent5"/>
              </a:solidFill>
              <a:cs typeface="Arial"/>
            </a:endParaRPr>
          </a:p>
          <a:p>
            <a:endParaRPr lang="en-GB" sz="1400" b="1" i="1">
              <a:solidFill>
                <a:srgbClr val="0070C0"/>
              </a:solidFill>
              <a:cs typeface="Arial"/>
            </a:endParaRPr>
          </a:p>
        </p:txBody>
      </p:sp>
      <p:sp>
        <p:nvSpPr>
          <p:cNvPr id="8" name="TextBox 7"/>
          <p:cNvSpPr txBox="1"/>
          <p:nvPr/>
        </p:nvSpPr>
        <p:spPr>
          <a:xfrm>
            <a:off x="9378775" y="2281887"/>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9" name="TextBox 8"/>
          <p:cNvSpPr txBox="1"/>
          <p:nvPr/>
        </p:nvSpPr>
        <p:spPr>
          <a:xfrm>
            <a:off x="6357549" y="4065184"/>
            <a:ext cx="2582563" cy="307777"/>
          </a:xfrm>
          <a:prstGeom prst="rect">
            <a:avLst/>
          </a:prstGeom>
          <a:noFill/>
        </p:spPr>
        <p:txBody>
          <a:bodyPr wrap="square" lIns="91440" tIns="45720" rIns="91440" bIns="45720" rtlCol="0" anchor="t">
            <a:spAutoFit/>
          </a:bodyPr>
          <a:lstStyle/>
          <a:p>
            <a:r>
              <a:rPr lang="en-GB" sz="1400" b="1" i="1">
                <a:solidFill>
                  <a:srgbClr val="0070C0"/>
                </a:solidFill>
                <a:cs typeface="Arial"/>
              </a:rPr>
              <a:t>Shifting attention</a:t>
            </a:r>
          </a:p>
        </p:txBody>
      </p:sp>
      <p:sp>
        <p:nvSpPr>
          <p:cNvPr id="10" name="TextBox 9"/>
          <p:cNvSpPr txBox="1"/>
          <p:nvPr/>
        </p:nvSpPr>
        <p:spPr>
          <a:xfrm>
            <a:off x="9397313" y="4064274"/>
            <a:ext cx="2582563" cy="738664"/>
          </a:xfrm>
          <a:prstGeom prst="rect">
            <a:avLst/>
          </a:prstGeom>
          <a:noFill/>
        </p:spPr>
        <p:txBody>
          <a:bodyPr wrap="square" lIns="91440" tIns="45720" rIns="91440" bIns="45720" rtlCol="0" anchor="t">
            <a:spAutoFit/>
          </a:bodyPr>
          <a:lstStyle/>
          <a:p>
            <a:endParaRPr lang="en-GB" sz="1400" b="1" i="1">
              <a:solidFill>
                <a:schemeClr val="accent5"/>
              </a:solidFill>
              <a:ea typeface="+mn-lt"/>
              <a:cs typeface="+mn-lt"/>
            </a:endParaRPr>
          </a:p>
          <a:p>
            <a:endParaRPr lang="en-GB" sz="1400" b="1" i="1">
              <a:solidFill>
                <a:schemeClr val="accent5"/>
              </a:solidFill>
              <a:cs typeface="Arial"/>
            </a:endParaRPr>
          </a:p>
          <a:p>
            <a:endParaRPr lang="en-GB" sz="1400" b="1" i="1">
              <a:solidFill>
                <a:srgbClr val="0070C0"/>
              </a:solidFill>
            </a:endParaRPr>
          </a:p>
        </p:txBody>
      </p:sp>
      <p:sp>
        <p:nvSpPr>
          <p:cNvPr id="12" name="TextBox 11"/>
          <p:cNvSpPr txBox="1"/>
          <p:nvPr/>
        </p:nvSpPr>
        <p:spPr>
          <a:xfrm>
            <a:off x="271028" y="4587494"/>
            <a:ext cx="2582563" cy="1908215"/>
          </a:xfrm>
          <a:prstGeom prst="rect">
            <a:avLst/>
          </a:prstGeom>
          <a:noFill/>
        </p:spPr>
        <p:txBody>
          <a:bodyPr wrap="square" lIns="91440" tIns="45720" rIns="91440" bIns="45720" rtlCol="0" anchor="t">
            <a:spAutoFit/>
          </a:bodyPr>
          <a:lstStyle/>
          <a:p>
            <a:r>
              <a:rPr lang="en-GB" sz="800" b="1">
                <a:cs typeface="Arial"/>
              </a:rPr>
              <a:t>Lead: Dr </a:t>
            </a:r>
            <a:r>
              <a:rPr lang="en-GB" sz="800" b="1"/>
              <a:t>Miriam </a:t>
            </a:r>
            <a:r>
              <a:rPr lang="en-GB" sz="800" b="1" err="1"/>
              <a:t>Koschate</a:t>
            </a:r>
            <a:r>
              <a:rPr lang="en-GB" sz="800" b="1"/>
              <a:t>-Reis</a:t>
            </a:r>
            <a:endParaRPr lang="en-GB" sz="800" b="1">
              <a:cs typeface="Arial" panose="020B0604020202020204"/>
            </a:endParaRPr>
          </a:p>
          <a:p>
            <a:r>
              <a:rPr lang="en-GB" sz="800" b="1"/>
              <a:t>About</a:t>
            </a:r>
            <a:r>
              <a:rPr lang="en-GB" sz="800"/>
              <a:t>: </a:t>
            </a:r>
            <a:r>
              <a:rPr lang="en-GB" sz="800">
                <a:ea typeface="+mn-lt"/>
                <a:cs typeface="+mn-lt"/>
              </a:rPr>
              <a:t>The </a:t>
            </a:r>
            <a:r>
              <a:rPr lang="en-GB" sz="800" err="1">
                <a:ea typeface="+mn-lt"/>
                <a:cs typeface="+mn-lt"/>
              </a:rPr>
              <a:t>PsyID</a:t>
            </a:r>
            <a:r>
              <a:rPr lang="en-GB" sz="800">
                <a:ea typeface="+mn-lt"/>
                <a:cs typeface="+mn-lt"/>
              </a:rPr>
              <a:t> lab uses a multi-method approach, with computational analyses of naturally occurring (online) data, experiments and surveys, to understand how social identities develop, interact and are expressed in the online world. Detecting shifts allows social scientists to learn more about the development and impact of social identities in natural social contexts in applied areas such as organizations, healthcare, marketing or security. </a:t>
            </a:r>
            <a:endParaRPr lang="en-GB">
              <a:cs typeface="Arial"/>
            </a:endParaRPr>
          </a:p>
          <a:p>
            <a:r>
              <a:rPr lang="en-GB" sz="800" b="1">
                <a:cs typeface="Arial"/>
              </a:rPr>
              <a:t>Publication: </a:t>
            </a:r>
            <a:r>
              <a:rPr lang="en-GB" sz="800">
                <a:hlinkClick r:id="rId3"/>
              </a:rPr>
              <a:t>Predicting a Salient Social Identity from Linguistic Style.</a:t>
            </a:r>
            <a:r>
              <a:rPr lang="en-GB" sz="800">
                <a:ea typeface="+mn-lt"/>
                <a:cs typeface="+mn-lt"/>
              </a:rPr>
              <a:t> M </a:t>
            </a:r>
            <a:r>
              <a:rPr lang="en-GB" sz="800" err="1">
                <a:ea typeface="+mn-lt"/>
                <a:cs typeface="+mn-lt"/>
              </a:rPr>
              <a:t>Koschate</a:t>
            </a:r>
            <a:r>
              <a:rPr lang="en-GB" sz="800">
                <a:ea typeface="+mn-lt"/>
                <a:cs typeface="+mn-lt"/>
              </a:rPr>
              <a:t>-Reis et al.</a:t>
            </a:r>
            <a:endParaRPr lang="en-GB" sz="800">
              <a:cs typeface="Arial"/>
            </a:endParaRPr>
          </a:p>
          <a:p>
            <a:endParaRPr lang="en-GB" sz="800">
              <a:cs typeface="Arial"/>
            </a:endParaRPr>
          </a:p>
          <a:p>
            <a:endParaRPr lang="en-GB" sz="1400">
              <a:cs typeface="Arial"/>
            </a:endParaRPr>
          </a:p>
        </p:txBody>
      </p:sp>
      <p:sp>
        <p:nvSpPr>
          <p:cNvPr id="13" name="TextBox 12"/>
          <p:cNvSpPr txBox="1"/>
          <p:nvPr/>
        </p:nvSpPr>
        <p:spPr>
          <a:xfrm>
            <a:off x="6410207" y="4467726"/>
            <a:ext cx="2663381" cy="1569660"/>
          </a:xfrm>
          <a:prstGeom prst="rect">
            <a:avLst/>
          </a:prstGeom>
          <a:noFill/>
        </p:spPr>
        <p:txBody>
          <a:bodyPr wrap="square" lIns="91440" tIns="45720" rIns="91440" bIns="45720" rtlCol="0" anchor="t">
            <a:spAutoFit/>
          </a:bodyPr>
          <a:lstStyle/>
          <a:p>
            <a:r>
              <a:rPr lang="en-GB" sz="800" b="1">
                <a:cs typeface="Arial"/>
              </a:rPr>
              <a:t>Lead: </a:t>
            </a:r>
            <a:r>
              <a:rPr lang="en-GB" sz="800" b="1"/>
              <a:t>Dr Mohsen Mosleh</a:t>
            </a:r>
            <a:endParaRPr lang="en-GB" sz="800" b="1">
              <a:cs typeface="Arial"/>
            </a:endParaRPr>
          </a:p>
          <a:p>
            <a:r>
              <a:rPr lang="en-GB" sz="800" b="1">
                <a:cs typeface="Arial"/>
              </a:rPr>
              <a:t>About: S</a:t>
            </a:r>
            <a:r>
              <a:rPr lang="en-GB" sz="800">
                <a:ea typeface="+mn-lt"/>
                <a:cs typeface="+mn-lt"/>
              </a:rPr>
              <a:t>imple interventions to reduce the spread of misinformation could shift attention towards accuracy and help social media users become more discerning about what they share. Dr Mosle</a:t>
            </a:r>
            <a:r>
              <a:rPr lang="en" sz="800">
                <a:ea typeface="+mn-lt"/>
                <a:cs typeface="+mn-lt"/>
              </a:rPr>
              <a:t>Advance HE</a:t>
            </a:r>
            <a:r>
              <a:rPr lang="en-GB" sz="800">
                <a:ea typeface="+mn-lt"/>
                <a:cs typeface="+mn-lt"/>
              </a:rPr>
              <a:t>h research concerns how information and misinformation spread on social media, collective decision-making, and cooperation. The findings have implications for how social media companies can stem the flow of misinformation.</a:t>
            </a:r>
            <a:endParaRPr lang="en-GB" sz="800">
              <a:cs typeface="Arial" panose="020B0604020202020204"/>
            </a:endParaRPr>
          </a:p>
          <a:p>
            <a:r>
              <a:rPr lang="en-GB" sz="800" b="1">
                <a:cs typeface="Arial" panose="020B0604020202020204"/>
              </a:rPr>
              <a:t>Publication:</a:t>
            </a:r>
            <a:r>
              <a:rPr lang="en-GB" sz="800">
                <a:cs typeface="Arial" panose="020B0604020202020204"/>
              </a:rPr>
              <a:t> </a:t>
            </a:r>
            <a:r>
              <a:rPr lang="en-GB" sz="800">
                <a:ea typeface="+mn-lt"/>
                <a:cs typeface="+mn-lt"/>
                <a:hlinkClick r:id="rId4"/>
              </a:rPr>
              <a:t>Shifting attention to accuracy  can reduce misinformation online</a:t>
            </a:r>
            <a:r>
              <a:rPr lang="en-GB" sz="800">
                <a:ea typeface="+mn-lt"/>
                <a:cs typeface="+mn-lt"/>
              </a:rPr>
              <a:t> </a:t>
            </a:r>
            <a:endParaRPr lang="en-GB" sz="800" b="1">
              <a:cs typeface="Arial" panose="020B0604020202020204"/>
            </a:endParaRPr>
          </a:p>
        </p:txBody>
      </p:sp>
      <p:sp>
        <p:nvSpPr>
          <p:cNvPr id="14" name="TextBox 13"/>
          <p:cNvSpPr txBox="1"/>
          <p:nvPr/>
        </p:nvSpPr>
        <p:spPr>
          <a:xfrm>
            <a:off x="9340290" y="4101675"/>
            <a:ext cx="2582563" cy="307777"/>
          </a:xfrm>
          <a:prstGeom prst="rect">
            <a:avLst/>
          </a:prstGeom>
          <a:noFill/>
        </p:spPr>
        <p:txBody>
          <a:bodyPr wrap="square" lIns="91440" tIns="45720" rIns="91440" bIns="45720" rtlCol="0" anchor="t">
            <a:spAutoFit/>
          </a:bodyPr>
          <a:lstStyle/>
          <a:p>
            <a:pPr algn="just"/>
            <a:r>
              <a:rPr lang="en-GB" sz="1400" b="1" i="1">
                <a:solidFill>
                  <a:schemeClr val="accent5"/>
                </a:solidFill>
                <a:cs typeface="Arial"/>
              </a:rPr>
              <a:t>Tackling Cyberbullying</a:t>
            </a:r>
            <a:endParaRPr lang="en-US" sz="1400" i="1" err="1">
              <a:solidFill>
                <a:schemeClr val="accent5"/>
              </a:solidFill>
            </a:endParaRPr>
          </a:p>
        </p:txBody>
      </p:sp>
      <p:sp>
        <p:nvSpPr>
          <p:cNvPr id="19" name="TextBox 18"/>
          <p:cNvSpPr txBox="1"/>
          <p:nvPr/>
        </p:nvSpPr>
        <p:spPr>
          <a:xfrm>
            <a:off x="3131909" y="4063364"/>
            <a:ext cx="3001701" cy="523220"/>
          </a:xfrm>
          <a:prstGeom prst="rect">
            <a:avLst/>
          </a:prstGeom>
          <a:noFill/>
        </p:spPr>
        <p:txBody>
          <a:bodyPr wrap="square" rtlCol="0">
            <a:spAutoFit/>
          </a:bodyPr>
          <a:lstStyle/>
          <a:p>
            <a:r>
              <a:rPr lang="en-GB" sz="1400" b="1" i="1">
                <a:solidFill>
                  <a:srgbClr val="0070C0"/>
                </a:solidFill>
              </a:rPr>
              <a:t>Understanding Online Social Cognitions</a:t>
            </a:r>
          </a:p>
        </p:txBody>
      </p:sp>
      <p:sp>
        <p:nvSpPr>
          <p:cNvPr id="20" name="TextBox 19"/>
          <p:cNvSpPr txBox="1"/>
          <p:nvPr/>
        </p:nvSpPr>
        <p:spPr>
          <a:xfrm>
            <a:off x="3131909" y="4520245"/>
            <a:ext cx="3197833" cy="1815882"/>
          </a:xfrm>
          <a:prstGeom prst="rect">
            <a:avLst/>
          </a:prstGeom>
          <a:noFill/>
        </p:spPr>
        <p:txBody>
          <a:bodyPr wrap="square" lIns="91440" tIns="45720" rIns="91440" bIns="45720" rtlCol="0" anchor="t">
            <a:spAutoFit/>
          </a:bodyPr>
          <a:lstStyle/>
          <a:p>
            <a:r>
              <a:rPr lang="en-GB" sz="800" b="1"/>
              <a:t>Lead: Dr Massimo Stella (2021)</a:t>
            </a:r>
          </a:p>
          <a:p>
            <a:r>
              <a:rPr lang="en-GB" sz="800" b="1"/>
              <a:t>About: </a:t>
            </a:r>
            <a:r>
              <a:rPr lang="en-GB" sz="800"/>
              <a:t>This work outlines how cognitive network science can open new, quantitative ways for understanding cognition through online media like: (</a:t>
            </a:r>
            <a:r>
              <a:rPr lang="en-GB" sz="800" err="1"/>
              <a:t>i</a:t>
            </a:r>
            <a:r>
              <a:rPr lang="en-GB" sz="800"/>
              <a:t>) reconstructing how users semantically and emotionally frame events with contextual knowledge unavailable to machine learning, (ii) investigating conceptual salience/prominence through knowledge structure in social discourse; (iii) studying users’ personality traits like openness-to-experience, curiosity, and creativity through language in posts; (iv) bridging cognitive/emotional content and social dynamics via multilayer networks comparing the mindsets of influencers and followers. </a:t>
            </a:r>
            <a:r>
              <a:rPr lang="en-GB" sz="800" b="1"/>
              <a:t>Publication: </a:t>
            </a:r>
            <a:r>
              <a:rPr lang="en-GB" sz="800">
                <a:hlinkClick r:id="rId5"/>
              </a:rPr>
              <a:t>Cognitive network science for understanding online social cognitions: A brief review</a:t>
            </a:r>
            <a:r>
              <a:rPr lang="en-GB" sz="800"/>
              <a:t> - </a:t>
            </a:r>
            <a:r>
              <a:rPr lang="en-GB" sz="800" i="1"/>
              <a:t>M. Stella</a:t>
            </a:r>
            <a:r>
              <a:rPr lang="en-GB" sz="800"/>
              <a:t>, Topics in Cognitive Science (2021): </a:t>
            </a:r>
            <a:endParaRPr lang="en-GB" sz="800">
              <a:cs typeface="Arial"/>
            </a:endParaRPr>
          </a:p>
        </p:txBody>
      </p:sp>
      <p:pic>
        <p:nvPicPr>
          <p:cNvPr id="21" name="Picture 20"/>
          <p:cNvPicPr>
            <a:picLocks noChangeAspect="1"/>
          </p:cNvPicPr>
          <p:nvPr/>
        </p:nvPicPr>
        <p:blipFill>
          <a:blip r:embed="rId6"/>
          <a:stretch>
            <a:fillRect/>
          </a:stretch>
        </p:blipFill>
        <p:spPr>
          <a:xfrm>
            <a:off x="3137207" y="2410044"/>
            <a:ext cx="2956469" cy="1552889"/>
          </a:xfrm>
          <a:prstGeom prst="rect">
            <a:avLst/>
          </a:prstGeom>
        </p:spPr>
      </p:pic>
      <p:pic>
        <p:nvPicPr>
          <p:cNvPr id="11" name="Picture 14" descr="Chart, radar chart&#10;&#10;Description automatically generated">
            <a:extLst>
              <a:ext uri="{FF2B5EF4-FFF2-40B4-BE49-F238E27FC236}">
                <a16:creationId xmlns:a16="http://schemas.microsoft.com/office/drawing/2014/main" id="{286FF47B-825F-5EED-90AD-B60053412078}"/>
              </a:ext>
            </a:extLst>
          </p:cNvPr>
          <p:cNvPicPr>
            <a:picLocks noChangeAspect="1"/>
          </p:cNvPicPr>
          <p:nvPr/>
        </p:nvPicPr>
        <p:blipFill>
          <a:blip r:embed="rId7"/>
          <a:stretch>
            <a:fillRect/>
          </a:stretch>
        </p:blipFill>
        <p:spPr>
          <a:xfrm>
            <a:off x="273626" y="2247465"/>
            <a:ext cx="2679700" cy="1710751"/>
          </a:xfrm>
          <a:prstGeom prst="rect">
            <a:avLst/>
          </a:prstGeom>
        </p:spPr>
      </p:pic>
      <p:pic>
        <p:nvPicPr>
          <p:cNvPr id="15" name="Picture 15">
            <a:extLst>
              <a:ext uri="{FF2B5EF4-FFF2-40B4-BE49-F238E27FC236}">
                <a16:creationId xmlns:a16="http://schemas.microsoft.com/office/drawing/2014/main" id="{5F943F1D-F638-A40F-F853-8BAC1305A6AC}"/>
              </a:ext>
            </a:extLst>
          </p:cNvPr>
          <p:cNvPicPr>
            <a:picLocks noChangeAspect="1"/>
          </p:cNvPicPr>
          <p:nvPr/>
        </p:nvPicPr>
        <p:blipFill>
          <a:blip r:embed="rId8"/>
          <a:stretch>
            <a:fillRect/>
          </a:stretch>
        </p:blipFill>
        <p:spPr>
          <a:xfrm>
            <a:off x="6420140" y="2303897"/>
            <a:ext cx="2653722" cy="1655616"/>
          </a:xfrm>
          <a:prstGeom prst="rect">
            <a:avLst/>
          </a:prstGeom>
        </p:spPr>
      </p:pic>
      <p:sp>
        <p:nvSpPr>
          <p:cNvPr id="17" name="TextBox 16">
            <a:extLst>
              <a:ext uri="{FF2B5EF4-FFF2-40B4-BE49-F238E27FC236}">
                <a16:creationId xmlns:a16="http://schemas.microsoft.com/office/drawing/2014/main" id="{1BC5287D-CA30-7E2C-70BB-9B22FF1E5D29}"/>
              </a:ext>
            </a:extLst>
          </p:cNvPr>
          <p:cNvSpPr txBox="1"/>
          <p:nvPr/>
        </p:nvSpPr>
        <p:spPr>
          <a:xfrm>
            <a:off x="9250389" y="4436938"/>
            <a:ext cx="2755744" cy="1938992"/>
          </a:xfrm>
          <a:prstGeom prst="rect">
            <a:avLst/>
          </a:prstGeom>
          <a:noFill/>
        </p:spPr>
        <p:txBody>
          <a:bodyPr wrap="square" lIns="91440" tIns="45720" rIns="91440" bIns="45720" rtlCol="0" anchor="t">
            <a:spAutoFit/>
          </a:bodyPr>
          <a:lstStyle/>
          <a:p>
            <a:r>
              <a:rPr lang="en-GB" sz="800" b="1">
                <a:cs typeface="Arial"/>
              </a:rPr>
              <a:t>Lead: </a:t>
            </a:r>
            <a:r>
              <a:rPr lang="en-GB" sz="800" b="1"/>
              <a:t>Dr David Lopez</a:t>
            </a:r>
            <a:endParaRPr lang="en-GB" sz="800" b="1">
              <a:cs typeface="Arial"/>
            </a:endParaRPr>
          </a:p>
          <a:p>
            <a:r>
              <a:rPr lang="en-GB" sz="800" b="1">
                <a:cs typeface="Arial"/>
              </a:rPr>
              <a:t>About: </a:t>
            </a:r>
            <a:r>
              <a:rPr lang="en-GB" sz="800">
                <a:ea typeface="+mn-lt"/>
                <a:cs typeface="+mn-lt"/>
              </a:rPr>
              <a:t>Greta Thunberg, a seventeen-year-old teenager has risen as a prominent public figure spearheading the climate change movement worldwide. Unfortunately, Greta has been subject to unacceptable abuse on social media platforms even by prominent citizens. The use case of Greta Thunberg exposes the urgency and relevance of protecting citizens online. Further analysis was conducted on the toxicity of cyberbullying on Twitter within UK </a:t>
            </a:r>
            <a:r>
              <a:rPr lang="en-GB" sz="800" err="1">
                <a:ea typeface="+mn-lt"/>
                <a:cs typeface="+mn-lt"/>
              </a:rPr>
              <a:t>Poltics</a:t>
            </a:r>
            <a:r>
              <a:rPr lang="en-GB" sz="800">
                <a:ea typeface="+mn-lt"/>
                <a:cs typeface="+mn-lt"/>
              </a:rPr>
              <a:t>.  The research exposes the urgency and relevance of protecting citizens online. The results of our analysis provide arguments supporting the use of Artificial Intelligence to monitor abusive behaviour online.</a:t>
            </a:r>
            <a:r>
              <a:rPr lang="en-GB" sz="800">
                <a:ea typeface="+mn-lt"/>
                <a:cs typeface="+mn-lt"/>
                <a:hlinkClick r:id="rId9"/>
              </a:rPr>
              <a:t>Mitigating Online Harms at speed &amp; scale</a:t>
            </a:r>
            <a:endParaRPr lang="en-GB" sz="800">
              <a:ea typeface="+mn-lt"/>
              <a:cs typeface="+mn-lt"/>
            </a:endParaRPr>
          </a:p>
        </p:txBody>
      </p:sp>
      <p:pic>
        <p:nvPicPr>
          <p:cNvPr id="6" name="Picture 6" descr="A picture containing text, tree, outdoor&#10;&#10;Description automatically generated">
            <a:extLst>
              <a:ext uri="{FF2B5EF4-FFF2-40B4-BE49-F238E27FC236}">
                <a16:creationId xmlns:a16="http://schemas.microsoft.com/office/drawing/2014/main" id="{2DEEC667-9994-69B6-B1E5-CD3A7377C1FB}"/>
              </a:ext>
            </a:extLst>
          </p:cNvPr>
          <p:cNvPicPr>
            <a:picLocks noChangeAspect="1"/>
          </p:cNvPicPr>
          <p:nvPr/>
        </p:nvPicPr>
        <p:blipFill>
          <a:blip r:embed="rId10"/>
          <a:stretch>
            <a:fillRect/>
          </a:stretch>
        </p:blipFill>
        <p:spPr>
          <a:xfrm>
            <a:off x="9227128" y="2240620"/>
            <a:ext cx="2797078" cy="1753304"/>
          </a:xfrm>
          <a:prstGeom prst="rect">
            <a:avLst/>
          </a:prstGeom>
        </p:spPr>
      </p:pic>
    </p:spTree>
    <p:extLst>
      <p:ext uri="{BB962C8B-B14F-4D97-AF65-F5344CB8AC3E}">
        <p14:creationId xmlns:p14="http://schemas.microsoft.com/office/powerpoint/2010/main" val="158969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173892"/>
            <a:ext cx="6017741" cy="369332"/>
          </a:xfrm>
          <a:prstGeom prst="rect">
            <a:avLst/>
          </a:prstGeom>
          <a:noFill/>
        </p:spPr>
        <p:txBody>
          <a:bodyPr wrap="square" rtlCol="0">
            <a:spAutoFit/>
          </a:bodyPr>
          <a:lstStyle/>
          <a:p>
            <a:r>
              <a:rPr lang="en-GB" b="1">
                <a:solidFill>
                  <a:srgbClr val="0070C0"/>
                </a:solidFill>
              </a:rPr>
              <a:t>Digital Societies – ONLINE HARMS: Political Impacts</a:t>
            </a:r>
          </a:p>
        </p:txBody>
      </p:sp>
      <p:sp>
        <p:nvSpPr>
          <p:cNvPr id="3" name="TextBox 2"/>
          <p:cNvSpPr txBox="1"/>
          <p:nvPr/>
        </p:nvSpPr>
        <p:spPr>
          <a:xfrm>
            <a:off x="296560" y="1628343"/>
            <a:ext cx="6017741" cy="369332"/>
          </a:xfrm>
          <a:prstGeom prst="rect">
            <a:avLst/>
          </a:prstGeom>
          <a:noFill/>
        </p:spPr>
        <p:txBody>
          <a:bodyPr wrap="square" rtlCol="0">
            <a:spAutoFit/>
          </a:bodyPr>
          <a:lstStyle/>
          <a:p>
            <a:r>
              <a:rPr lang="en-GB" i="1"/>
              <a:t>Blub</a:t>
            </a:r>
          </a:p>
        </p:txBody>
      </p:sp>
      <p:sp>
        <p:nvSpPr>
          <p:cNvPr id="4" name="TextBox 3"/>
          <p:cNvSpPr txBox="1"/>
          <p:nvPr/>
        </p:nvSpPr>
        <p:spPr>
          <a:xfrm>
            <a:off x="319651" y="2108705"/>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noAutofit/>
          </a:bodyPr>
          <a:lstStyle/>
          <a:p>
            <a:endParaRPr lang="en-GB">
              <a:cs typeface="Arial"/>
            </a:endParaRPr>
          </a:p>
          <a:p>
            <a:endParaRPr lang="en-GB">
              <a:ea typeface="+mn-lt"/>
              <a:cs typeface="+mn-lt"/>
            </a:endParaRPr>
          </a:p>
        </p:txBody>
      </p:sp>
      <p:sp>
        <p:nvSpPr>
          <p:cNvPr id="5" name="TextBox 4"/>
          <p:cNvSpPr txBox="1"/>
          <p:nvPr/>
        </p:nvSpPr>
        <p:spPr>
          <a:xfrm>
            <a:off x="295338" y="3799639"/>
            <a:ext cx="2571019" cy="1384995"/>
          </a:xfrm>
          <a:prstGeom prst="rect">
            <a:avLst/>
          </a:prstGeom>
          <a:noFill/>
        </p:spPr>
        <p:txBody>
          <a:bodyPr wrap="square" lIns="91440" tIns="45720" rIns="91440" bIns="45720" rtlCol="0" anchor="t">
            <a:spAutoFit/>
          </a:bodyPr>
          <a:lstStyle/>
          <a:p>
            <a:r>
              <a:rPr lang="en-GB" sz="1400" b="1" i="1">
                <a:solidFill>
                  <a:srgbClr val="4472C4"/>
                </a:solidFill>
              </a:rPr>
              <a:t>Electoral Misinformation on Social Media in Low Digital Literacy Environments</a:t>
            </a:r>
            <a:endParaRPr lang="en-US" sz="1400" b="1" i="1">
              <a:solidFill>
                <a:srgbClr val="4472C4"/>
              </a:solidFill>
              <a:cs typeface="Arial"/>
            </a:endParaRPr>
          </a:p>
          <a:p>
            <a:endParaRPr lang="en-GB" sz="1400" b="1">
              <a:solidFill>
                <a:srgbClr val="4472C4"/>
              </a:solidFill>
              <a:cs typeface="Arial"/>
            </a:endParaRPr>
          </a:p>
          <a:p>
            <a:endParaRPr lang="en-GB" sz="1400" b="1" i="1">
              <a:solidFill>
                <a:srgbClr val="4472C4"/>
              </a:solidFill>
              <a:cs typeface="Arial"/>
            </a:endParaRPr>
          </a:p>
          <a:p>
            <a:endParaRPr lang="en-GB" sz="1400" b="1">
              <a:solidFill>
                <a:srgbClr val="4472C4"/>
              </a:solidFill>
              <a:cs typeface="Arial"/>
            </a:endParaRPr>
          </a:p>
        </p:txBody>
      </p:sp>
      <p:sp>
        <p:nvSpPr>
          <p:cNvPr id="7" name="TextBox 6"/>
          <p:cNvSpPr txBox="1"/>
          <p:nvPr/>
        </p:nvSpPr>
        <p:spPr>
          <a:xfrm>
            <a:off x="6362915" y="2108705"/>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9" name="TextBox 8"/>
          <p:cNvSpPr txBox="1"/>
          <p:nvPr/>
        </p:nvSpPr>
        <p:spPr>
          <a:xfrm>
            <a:off x="6270958" y="3851593"/>
            <a:ext cx="2582563" cy="307777"/>
          </a:xfrm>
          <a:prstGeom prst="rect">
            <a:avLst/>
          </a:prstGeom>
          <a:noFill/>
        </p:spPr>
        <p:txBody>
          <a:bodyPr wrap="square" lIns="91440" tIns="45720" rIns="91440" bIns="45720" rtlCol="0" anchor="t">
            <a:spAutoFit/>
          </a:bodyPr>
          <a:lstStyle/>
          <a:p>
            <a:r>
              <a:rPr lang="en-GB" sz="1400" b="1" i="1">
                <a:solidFill>
                  <a:schemeClr val="accent5"/>
                </a:solidFill>
                <a:ea typeface="+mn-lt"/>
                <a:cs typeface="+mn-lt"/>
              </a:rPr>
              <a:t>Nudging Away False News</a:t>
            </a:r>
            <a:endParaRPr lang="en-US" b="1" i="1">
              <a:solidFill>
                <a:schemeClr val="accent5"/>
              </a:solidFill>
            </a:endParaRPr>
          </a:p>
        </p:txBody>
      </p:sp>
      <p:sp>
        <p:nvSpPr>
          <p:cNvPr id="10" name="TextBox 9"/>
          <p:cNvSpPr txBox="1"/>
          <p:nvPr/>
        </p:nvSpPr>
        <p:spPr>
          <a:xfrm>
            <a:off x="9243374" y="3848759"/>
            <a:ext cx="2582563" cy="523220"/>
          </a:xfrm>
          <a:prstGeom prst="rect">
            <a:avLst/>
          </a:prstGeom>
          <a:noFill/>
        </p:spPr>
        <p:txBody>
          <a:bodyPr wrap="square" lIns="91440" tIns="45720" rIns="91440" bIns="45720" rtlCol="0" anchor="t">
            <a:spAutoFit/>
          </a:bodyPr>
          <a:lstStyle/>
          <a:p>
            <a:r>
              <a:rPr lang="en-GB" sz="1400" b="1" i="1">
                <a:solidFill>
                  <a:srgbClr val="0070C0"/>
                </a:solidFill>
              </a:rPr>
              <a:t>Understanding Social Media Echo Chambers</a:t>
            </a:r>
          </a:p>
        </p:txBody>
      </p:sp>
      <p:sp>
        <p:nvSpPr>
          <p:cNvPr id="11" name="TextBox 10"/>
          <p:cNvSpPr txBox="1"/>
          <p:nvPr/>
        </p:nvSpPr>
        <p:spPr>
          <a:xfrm>
            <a:off x="3144603" y="3848734"/>
            <a:ext cx="2582563" cy="523220"/>
          </a:xfrm>
          <a:prstGeom prst="rect">
            <a:avLst/>
          </a:prstGeom>
          <a:noFill/>
        </p:spPr>
        <p:txBody>
          <a:bodyPr wrap="square" lIns="91440" tIns="45720" rIns="91440" bIns="45720" rtlCol="0" anchor="t">
            <a:spAutoFit/>
          </a:bodyPr>
          <a:lstStyle/>
          <a:p>
            <a:r>
              <a:rPr lang="en-GB" sz="1400" b="1" i="1">
                <a:solidFill>
                  <a:schemeClr val="accent5"/>
                </a:solidFill>
              </a:rPr>
              <a:t>The Distorting Prism of Social Media</a:t>
            </a:r>
            <a:endParaRPr lang="en-US">
              <a:solidFill>
                <a:schemeClr val="accent5"/>
              </a:solidFill>
            </a:endParaRPr>
          </a:p>
        </p:txBody>
      </p:sp>
      <p:sp>
        <p:nvSpPr>
          <p:cNvPr id="12" name="TextBox 11"/>
          <p:cNvSpPr txBox="1"/>
          <p:nvPr/>
        </p:nvSpPr>
        <p:spPr>
          <a:xfrm>
            <a:off x="311438" y="4541311"/>
            <a:ext cx="2582563" cy="1692771"/>
          </a:xfrm>
          <a:prstGeom prst="rect">
            <a:avLst/>
          </a:prstGeom>
          <a:noFill/>
        </p:spPr>
        <p:txBody>
          <a:bodyPr wrap="square" lIns="91440" tIns="45720" rIns="91440" bIns="45720" rtlCol="0" anchor="t">
            <a:spAutoFit/>
          </a:bodyPr>
          <a:lstStyle/>
          <a:p>
            <a:r>
              <a:rPr lang="en-GB" sz="800" b="1">
                <a:cs typeface="Arial"/>
              </a:rPr>
              <a:t>Lead: </a:t>
            </a:r>
            <a:r>
              <a:rPr lang="en-GB" sz="800" b="1">
                <a:ea typeface="+mn-lt"/>
                <a:cs typeface="+mn-lt"/>
              </a:rPr>
              <a:t>Dr Elena </a:t>
            </a:r>
            <a:r>
              <a:rPr lang="en-GB" sz="800" b="1" err="1">
                <a:ea typeface="+mn-lt"/>
                <a:cs typeface="+mn-lt"/>
              </a:rPr>
              <a:t>Gadjanova</a:t>
            </a:r>
            <a:r>
              <a:rPr lang="en-GB" sz="800" b="1">
                <a:ea typeface="+mn-lt"/>
                <a:cs typeface="+mn-lt"/>
              </a:rPr>
              <a:t>  </a:t>
            </a:r>
            <a:endParaRPr lang="en-GB" sz="800" i="1">
              <a:ea typeface="+mn-lt"/>
              <a:cs typeface="+mn-lt"/>
            </a:endParaRPr>
          </a:p>
          <a:p>
            <a:r>
              <a:rPr lang="en-GB" sz="800" b="1">
                <a:ea typeface="+mn-lt"/>
                <a:cs typeface="+mn-lt"/>
              </a:rPr>
              <a:t>About: </a:t>
            </a:r>
            <a:r>
              <a:rPr lang="en-GB" sz="800">
                <a:ea typeface="+mn-lt"/>
                <a:cs typeface="+mn-lt"/>
              </a:rPr>
              <a:t>The project sought to examine  what effects does social media have for electoral politics in Africa. Broader questions as to whether social media contributes to a more fragmented political discourse, whether the enhanced opportunities for micro-targeting are leading to an increased personalization of politics, and the extent to which social media groups are conducive to the survival of diverse political opinions in plural societies. </a:t>
            </a:r>
            <a:r>
              <a:rPr lang="en-GB" sz="800" b="1">
                <a:ea typeface="+mn-lt"/>
                <a:cs typeface="+mn-lt"/>
              </a:rPr>
              <a:t>Publication:</a:t>
            </a:r>
            <a:r>
              <a:rPr lang="en-GB" sz="800">
                <a:ea typeface="+mn-lt"/>
                <a:cs typeface="+mn-lt"/>
              </a:rPr>
              <a:t> </a:t>
            </a:r>
            <a:r>
              <a:rPr lang="en-GB" sz="800">
                <a:ea typeface="+mn-lt"/>
                <a:cs typeface="+mn-lt"/>
                <a:hlinkClick r:id="rId3"/>
              </a:rPr>
              <a:t>Competitive Elections, Status Anxieties, and the Relative Strength of Ethnic versus National Identification in Africa. Political Behavior</a:t>
            </a:r>
            <a:endParaRPr lang="en-GB" sz="800" i="1">
              <a:ea typeface="+mn-lt"/>
              <a:cs typeface="+mn-lt"/>
            </a:endParaRPr>
          </a:p>
        </p:txBody>
      </p:sp>
      <p:sp>
        <p:nvSpPr>
          <p:cNvPr id="13" name="TextBox 12"/>
          <p:cNvSpPr txBox="1"/>
          <p:nvPr/>
        </p:nvSpPr>
        <p:spPr>
          <a:xfrm>
            <a:off x="6269738" y="4375827"/>
            <a:ext cx="2582563" cy="1938992"/>
          </a:xfrm>
          <a:prstGeom prst="rect">
            <a:avLst/>
          </a:prstGeom>
          <a:noFill/>
        </p:spPr>
        <p:txBody>
          <a:bodyPr wrap="square" lIns="91440" tIns="45720" rIns="91440" bIns="45720" rtlCol="0" anchor="t">
            <a:spAutoFit/>
          </a:bodyPr>
          <a:lstStyle/>
          <a:p>
            <a:r>
              <a:rPr lang="en-GB" sz="800" b="1">
                <a:ea typeface="+mn-lt"/>
                <a:cs typeface="+mn-lt"/>
              </a:rPr>
              <a:t>Lead: Dr </a:t>
            </a:r>
            <a:r>
              <a:rPr lang="en-GB" sz="800">
                <a:ea typeface="+mn-lt"/>
                <a:cs typeface="+mn-lt"/>
              </a:rPr>
              <a:t>Simge Andi. </a:t>
            </a:r>
            <a:endParaRPr lang="en-US" sz="800">
              <a:ea typeface="+mn-lt"/>
              <a:cs typeface="+mn-lt"/>
            </a:endParaRPr>
          </a:p>
          <a:p>
            <a:r>
              <a:rPr lang="en-GB" sz="800" b="1">
                <a:ea typeface="+mn-lt"/>
                <a:cs typeface="+mn-lt"/>
              </a:rPr>
              <a:t>About:</a:t>
            </a:r>
            <a:r>
              <a:rPr lang="en-GB" sz="800">
                <a:ea typeface="+mn-lt"/>
                <a:cs typeface="+mn-lt"/>
              </a:rPr>
              <a:t> False news has the potential to misinform voters and alter voting behaviour in ways that threaten democratic institutions. A behavioural approach described as "social norm-based nudges" can help address this issue by changing the sharing behaviour of social media users. Dr Andi's work has shown that presenting users with a message warning them about inaccurate news decreased the proportion of people willing to share the article by 5.1 percentage points, with a 46.7% increase in the proportion of respondents stating that they do not want to share the article because it is false or inaccurate. Publication: </a:t>
            </a:r>
            <a:r>
              <a:rPr lang="en-GB" sz="800">
                <a:ea typeface="+mn-lt"/>
                <a:cs typeface="+mn-lt"/>
                <a:hlinkClick r:id="rId4"/>
              </a:rPr>
              <a:t>Nudging Away False News:Evidence from a Social Norms Experiment </a:t>
            </a:r>
            <a:endParaRPr lang="en-GB" sz="800">
              <a:ea typeface="+mn-lt"/>
              <a:cs typeface="+mn-lt"/>
            </a:endParaRPr>
          </a:p>
        </p:txBody>
      </p:sp>
      <p:sp>
        <p:nvSpPr>
          <p:cNvPr id="14" name="TextBox 13"/>
          <p:cNvSpPr txBox="1"/>
          <p:nvPr/>
        </p:nvSpPr>
        <p:spPr>
          <a:xfrm>
            <a:off x="9240231" y="4247917"/>
            <a:ext cx="2705713" cy="2185214"/>
          </a:xfrm>
          <a:prstGeom prst="rect">
            <a:avLst/>
          </a:prstGeom>
          <a:noFill/>
        </p:spPr>
        <p:txBody>
          <a:bodyPr wrap="square" lIns="91440" tIns="45720" rIns="91440" bIns="45720" rtlCol="0" anchor="t">
            <a:spAutoFit/>
          </a:bodyPr>
          <a:lstStyle/>
          <a:p>
            <a:r>
              <a:rPr lang="en-GB" sz="800" b="1">
                <a:ea typeface="+mn-lt"/>
                <a:cs typeface="+mn-lt"/>
              </a:rPr>
              <a:t>Lead: Prof </a:t>
            </a:r>
            <a:r>
              <a:rPr lang="en-GB" sz="800">
                <a:ea typeface="+mn-lt"/>
                <a:cs typeface="+mn-lt"/>
              </a:rPr>
              <a:t>Hywel Williams</a:t>
            </a:r>
          </a:p>
          <a:p>
            <a:r>
              <a:rPr lang="en-GB" sz="800" b="1">
                <a:ea typeface="+mn-lt"/>
                <a:cs typeface="+mn-lt"/>
              </a:rPr>
              <a:t>About: </a:t>
            </a:r>
            <a:r>
              <a:rPr lang="en-GB" sz="800">
                <a:ea typeface="+mn-lt"/>
                <a:cs typeface="+mn-lt"/>
              </a:rPr>
              <a:t>The research focus was to understand Twitter sharing behaviour around the issue of climate change.  At the highest level, there is polarisation and segregation with a large left-wing/environmentalist grouping and a smaller right-wing/sceptic grouping clearly visible in the sharing network. This work demonstrates that media communication of information around climate change faces many challenges in the age of social media. Users return to the same trusted sources for information. Understanding how these trusted ties form will be key to combating the spread of misinformation that currently challenges online social networks and vital for promoting action on climate change and other societal  challenges.</a:t>
            </a:r>
            <a:r>
              <a:rPr lang="en-GB" sz="800">
                <a:cs typeface="Arial"/>
              </a:rPr>
              <a:t> </a:t>
            </a:r>
          </a:p>
          <a:p>
            <a:r>
              <a:rPr lang="en-GB" sz="800">
                <a:cs typeface="Arial"/>
              </a:rPr>
              <a:t>Publication: </a:t>
            </a:r>
            <a:r>
              <a:rPr lang="en-GB" sz="800">
                <a:cs typeface="Arial"/>
                <a:hlinkClick r:id="rId5"/>
              </a:rPr>
              <a:t>Ideological biases in social sharing of online information about climate change</a:t>
            </a:r>
            <a:endParaRPr lang="en-GB" sz="800">
              <a:cs typeface="Arial"/>
            </a:endParaRPr>
          </a:p>
        </p:txBody>
      </p:sp>
      <p:sp>
        <p:nvSpPr>
          <p:cNvPr id="15" name="TextBox 14"/>
          <p:cNvSpPr txBox="1"/>
          <p:nvPr/>
        </p:nvSpPr>
        <p:spPr>
          <a:xfrm>
            <a:off x="3206883" y="4371044"/>
            <a:ext cx="2582563" cy="2062103"/>
          </a:xfrm>
          <a:prstGeom prst="rect">
            <a:avLst/>
          </a:prstGeom>
          <a:noFill/>
        </p:spPr>
        <p:txBody>
          <a:bodyPr wrap="square" lIns="91440" tIns="45720" rIns="91440" bIns="45720" rtlCol="0" anchor="t">
            <a:spAutoFit/>
          </a:bodyPr>
          <a:lstStyle/>
          <a:p>
            <a:r>
              <a:rPr lang="en-GB" sz="800" b="1">
                <a:ea typeface="+mn-lt"/>
                <a:cs typeface="+mn-lt"/>
              </a:rPr>
              <a:t>Lead: Prof </a:t>
            </a:r>
            <a:r>
              <a:rPr lang="en-GB" sz="800"/>
              <a:t>Jason Reifler</a:t>
            </a:r>
            <a:endParaRPr lang="en-GB" sz="800">
              <a:cs typeface="Arial"/>
            </a:endParaRPr>
          </a:p>
          <a:p>
            <a:r>
              <a:rPr lang="en-GB" sz="800" b="1">
                <a:ea typeface="+mn-lt"/>
                <a:cs typeface="+mn-lt"/>
              </a:rPr>
              <a:t>About: </a:t>
            </a:r>
            <a:r>
              <a:rPr lang="en-GB" sz="800">
                <a:ea typeface="+mn-lt"/>
                <a:cs typeface="+mn-lt"/>
              </a:rPr>
              <a:t>Less is known about how selection into commenting behaviour and exposure to other people’s comments changes the tone and content of political discourse. The research raised many points and has  added to a small but growing body of evidence illustrating how algorithms optimized to boost engagement can contribute to toxic environments on social media. Online discussion could amplify extreme views that very few citizens share, or it could centre on particular topics in which most people are not interested. Publication: </a:t>
            </a:r>
            <a:r>
              <a:rPr lang="en-GB" sz="800">
                <a:ea typeface="+mn-lt"/>
                <a:cs typeface="+mn-lt"/>
                <a:hlinkClick r:id="rId6"/>
              </a:rPr>
              <a:t>The Distorting Prism of Social Media: How Self-Selection and Exposure to Incivility Fuel Online Comment Toxicity</a:t>
            </a:r>
            <a:endParaRPr lang="en-GB" sz="800" err="1">
              <a:cs typeface="Arial"/>
            </a:endParaRPr>
          </a:p>
          <a:p>
            <a:endParaRPr lang="en-GB" sz="800">
              <a:cs typeface="Arial"/>
            </a:endParaRPr>
          </a:p>
        </p:txBody>
      </p:sp>
      <p:pic>
        <p:nvPicPr>
          <p:cNvPr id="16" name="Picture 16" descr="A picture containing chart&#10;&#10;Description automatically generated">
            <a:extLst>
              <a:ext uri="{FF2B5EF4-FFF2-40B4-BE49-F238E27FC236}">
                <a16:creationId xmlns:a16="http://schemas.microsoft.com/office/drawing/2014/main" id="{A62BEBF3-0FF6-2E14-9572-0F40279DDBF6}"/>
              </a:ext>
            </a:extLst>
          </p:cNvPr>
          <p:cNvPicPr>
            <a:picLocks noChangeAspect="1"/>
          </p:cNvPicPr>
          <p:nvPr/>
        </p:nvPicPr>
        <p:blipFill>
          <a:blip r:embed="rId7"/>
          <a:stretch>
            <a:fillRect/>
          </a:stretch>
        </p:blipFill>
        <p:spPr>
          <a:xfrm>
            <a:off x="3304309" y="2110508"/>
            <a:ext cx="2529610" cy="1655619"/>
          </a:xfrm>
          <a:prstGeom prst="rect">
            <a:avLst/>
          </a:prstGeom>
        </p:spPr>
      </p:pic>
      <p:pic>
        <p:nvPicPr>
          <p:cNvPr id="6" name="Picture 16" descr="A picture containing text&#10;&#10;Description automatically generated">
            <a:extLst>
              <a:ext uri="{FF2B5EF4-FFF2-40B4-BE49-F238E27FC236}">
                <a16:creationId xmlns:a16="http://schemas.microsoft.com/office/drawing/2014/main" id="{147E9227-4BB6-A4CA-68DF-FB4F5A1C1BD9}"/>
              </a:ext>
            </a:extLst>
          </p:cNvPr>
          <p:cNvPicPr>
            <a:picLocks noChangeAspect="1"/>
          </p:cNvPicPr>
          <p:nvPr/>
        </p:nvPicPr>
        <p:blipFill>
          <a:blip r:embed="rId8"/>
          <a:stretch>
            <a:fillRect/>
          </a:stretch>
        </p:blipFill>
        <p:spPr>
          <a:xfrm>
            <a:off x="314616" y="2108922"/>
            <a:ext cx="2580408" cy="1647248"/>
          </a:xfrm>
          <a:prstGeom prst="rect">
            <a:avLst/>
          </a:prstGeom>
        </p:spPr>
      </p:pic>
      <p:pic>
        <p:nvPicPr>
          <p:cNvPr id="17" name="Picture 17" descr="A picture containing text&#10;&#10;Description automatically generated">
            <a:extLst>
              <a:ext uri="{FF2B5EF4-FFF2-40B4-BE49-F238E27FC236}">
                <a16:creationId xmlns:a16="http://schemas.microsoft.com/office/drawing/2014/main" id="{45708E06-7A61-60C4-87F2-1E691BD2375C}"/>
              </a:ext>
            </a:extLst>
          </p:cNvPr>
          <p:cNvPicPr>
            <a:picLocks noChangeAspect="1"/>
          </p:cNvPicPr>
          <p:nvPr/>
        </p:nvPicPr>
        <p:blipFill>
          <a:blip r:embed="rId9"/>
          <a:stretch>
            <a:fillRect/>
          </a:stretch>
        </p:blipFill>
        <p:spPr>
          <a:xfrm>
            <a:off x="6363855" y="2077027"/>
            <a:ext cx="2575792" cy="1774537"/>
          </a:xfrm>
          <a:prstGeom prst="rect">
            <a:avLst/>
          </a:prstGeom>
        </p:spPr>
      </p:pic>
      <p:pic>
        <p:nvPicPr>
          <p:cNvPr id="20" name="Picture 20">
            <a:extLst>
              <a:ext uri="{FF2B5EF4-FFF2-40B4-BE49-F238E27FC236}">
                <a16:creationId xmlns:a16="http://schemas.microsoft.com/office/drawing/2014/main" id="{CB0BE46B-4D0B-1B51-04BB-569A9EDF9E4C}"/>
              </a:ext>
            </a:extLst>
          </p:cNvPr>
          <p:cNvPicPr>
            <a:picLocks noChangeAspect="1"/>
          </p:cNvPicPr>
          <p:nvPr/>
        </p:nvPicPr>
        <p:blipFill>
          <a:blip r:embed="rId10"/>
          <a:stretch>
            <a:fillRect/>
          </a:stretch>
        </p:blipFill>
        <p:spPr>
          <a:xfrm>
            <a:off x="9242519" y="2023422"/>
            <a:ext cx="2650836" cy="1779761"/>
          </a:xfrm>
          <a:prstGeom prst="rect">
            <a:avLst/>
          </a:prstGeom>
        </p:spPr>
      </p:pic>
    </p:spTree>
    <p:extLst>
      <p:ext uri="{BB962C8B-B14F-4D97-AF65-F5344CB8AC3E}">
        <p14:creationId xmlns:p14="http://schemas.microsoft.com/office/powerpoint/2010/main" val="305105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51"/>
            <a:ext cx="12192000" cy="6856286"/>
          </a:xfrm>
          <a:prstGeom prst="rect">
            <a:avLst/>
          </a:prstGeom>
        </p:spPr>
      </p:pic>
      <p:sp>
        <p:nvSpPr>
          <p:cNvPr id="2" name="Title 1"/>
          <p:cNvSpPr>
            <a:spLocks noGrp="1"/>
          </p:cNvSpPr>
          <p:nvPr>
            <p:ph type="title"/>
          </p:nvPr>
        </p:nvSpPr>
        <p:spPr>
          <a:xfrm>
            <a:off x="331721" y="991481"/>
            <a:ext cx="6762226" cy="1014752"/>
          </a:xfrm>
        </p:spPr>
        <p:txBody>
          <a:bodyPr>
            <a:normAutofit fontScale="90000"/>
          </a:bodyPr>
          <a:lstStyle/>
          <a:p>
            <a:r>
              <a:rPr lang="en-GB">
                <a:latin typeface="Humanst521 BT" panose="020B0602020204020204" pitchFamily="34" charset="0"/>
              </a:rPr>
              <a:t>How we can work with you</a:t>
            </a:r>
          </a:p>
        </p:txBody>
      </p:sp>
      <p:sp>
        <p:nvSpPr>
          <p:cNvPr id="5" name="Rectangle 4"/>
          <p:cNvSpPr/>
          <p:nvPr/>
        </p:nvSpPr>
        <p:spPr>
          <a:xfrm>
            <a:off x="331721" y="2336544"/>
            <a:ext cx="4374292" cy="2308324"/>
          </a:xfrm>
          <a:prstGeom prst="rect">
            <a:avLst/>
          </a:prstGeom>
        </p:spPr>
        <p:txBody>
          <a:bodyPr wrap="square">
            <a:spAutoFit/>
          </a:bodyPr>
          <a:lstStyle/>
          <a:p>
            <a:r>
              <a:rPr lang="en-GB" sz="2400">
                <a:latin typeface="Humanst521 BT" panose="020B0602020204020204" pitchFamily="34" charset="0"/>
              </a:rPr>
              <a:t>We work with many companies from large multi national corporations to SMEs, and we have the flexibility and agility to partner each business to their requirements…</a:t>
            </a:r>
          </a:p>
        </p:txBody>
      </p:sp>
      <p:graphicFrame>
        <p:nvGraphicFramePr>
          <p:cNvPr id="3" name="Diagram 2"/>
          <p:cNvGraphicFramePr/>
          <p:nvPr>
            <p:extLst>
              <p:ext uri="{D42A27DB-BD31-4B8C-83A1-F6EECF244321}">
                <p14:modId xmlns:p14="http://schemas.microsoft.com/office/powerpoint/2010/main" val="2728807156"/>
              </p:ext>
            </p:extLst>
          </p:nvPr>
        </p:nvGraphicFramePr>
        <p:xfrm>
          <a:off x="3215640" y="1309817"/>
          <a:ext cx="8976359" cy="4963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544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Contact Us:</a:t>
            </a:r>
            <a:br>
              <a:rPr lang="en-GB"/>
            </a:br>
            <a:endParaRPr lang="en-GB"/>
          </a:p>
        </p:txBody>
      </p:sp>
      <p:sp>
        <p:nvSpPr>
          <p:cNvPr id="3" name="Text Placeholder 2"/>
          <p:cNvSpPr>
            <a:spLocks noGrp="1"/>
          </p:cNvSpPr>
          <p:nvPr>
            <p:ph type="body" idx="1"/>
          </p:nvPr>
        </p:nvSpPr>
        <p:spPr>
          <a:xfrm>
            <a:off x="665355" y="3215693"/>
            <a:ext cx="8417313" cy="1500187"/>
          </a:xfrm>
        </p:spPr>
        <p:txBody>
          <a:bodyPr>
            <a:normAutofit fontScale="77500" lnSpcReduction="20000"/>
          </a:bodyPr>
          <a:lstStyle/>
          <a:p>
            <a:r>
              <a:rPr lang="en-GB"/>
              <a:t>Kitty Adhamy-Nichol</a:t>
            </a:r>
          </a:p>
          <a:p>
            <a:r>
              <a:rPr lang="en-GB"/>
              <a:t>Impact and Partnership Development Manager,  Advanced Engineering / AI in Society</a:t>
            </a:r>
          </a:p>
          <a:p>
            <a:r>
              <a:rPr lang="en-GB"/>
              <a:t>Email: </a:t>
            </a:r>
            <a:r>
              <a:rPr lang="en-GB">
                <a:hlinkClick r:id="rId3"/>
              </a:rPr>
              <a:t>K.Nichol@Exeter.ac.uk</a:t>
            </a:r>
            <a:endParaRPr lang="en-GB"/>
          </a:p>
          <a:p>
            <a:r>
              <a:rPr lang="en-GB"/>
              <a:t>Tel: 07771438908</a:t>
            </a:r>
          </a:p>
        </p:txBody>
      </p:sp>
    </p:spTree>
    <p:extLst>
      <p:ext uri="{BB962C8B-B14F-4D97-AF65-F5344CB8AC3E}">
        <p14:creationId xmlns:p14="http://schemas.microsoft.com/office/powerpoint/2010/main" val="145128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2752" b="21535"/>
          <a:stretch/>
        </p:blipFill>
        <p:spPr>
          <a:xfrm>
            <a:off x="0" y="1398653"/>
            <a:ext cx="12093526" cy="2455038"/>
          </a:xfrm>
          <a:prstGeom prst="rect">
            <a:avLst/>
          </a:prstGeom>
        </p:spPr>
      </p:pic>
      <p:grpSp>
        <p:nvGrpSpPr>
          <p:cNvPr id="3" name="Group 2">
            <a:extLst>
              <a:ext uri="{FF2B5EF4-FFF2-40B4-BE49-F238E27FC236}">
                <a16:creationId xmlns:a16="http://schemas.microsoft.com/office/drawing/2014/main" id="{DDA1710F-D785-469C-BE21-196D86515680}"/>
              </a:ext>
            </a:extLst>
          </p:cNvPr>
          <p:cNvGrpSpPr/>
          <p:nvPr/>
        </p:nvGrpSpPr>
        <p:grpSpPr>
          <a:xfrm>
            <a:off x="939122" y="4121833"/>
            <a:ext cx="2914694" cy="2846597"/>
            <a:chOff x="-4005586" y="2737867"/>
            <a:chExt cx="3716980" cy="3643918"/>
          </a:xfrm>
        </p:grpSpPr>
        <p:grpSp>
          <p:nvGrpSpPr>
            <p:cNvPr id="4" name="Group 3">
              <a:extLst>
                <a:ext uri="{FF2B5EF4-FFF2-40B4-BE49-F238E27FC236}">
                  <a16:creationId xmlns:a16="http://schemas.microsoft.com/office/drawing/2014/main" id="{A284CA70-F5DE-4DC4-9501-17EBCE89EA5D}"/>
                </a:ext>
              </a:extLst>
            </p:cNvPr>
            <p:cNvGrpSpPr/>
            <p:nvPr/>
          </p:nvGrpSpPr>
          <p:grpSpPr>
            <a:xfrm>
              <a:off x="-4005586" y="2737867"/>
              <a:ext cx="3649986" cy="1995815"/>
              <a:chOff x="117546" y="2393290"/>
              <a:chExt cx="2855411" cy="1448599"/>
            </a:xfrm>
          </p:grpSpPr>
          <p:grpSp>
            <p:nvGrpSpPr>
              <p:cNvPr id="6" name="Group 5">
                <a:extLst>
                  <a:ext uri="{FF2B5EF4-FFF2-40B4-BE49-F238E27FC236}">
                    <a16:creationId xmlns:a16="http://schemas.microsoft.com/office/drawing/2014/main" id="{885A3871-F4B7-497C-BACA-B99184A48DC6}"/>
                  </a:ext>
                </a:extLst>
              </p:cNvPr>
              <p:cNvGrpSpPr/>
              <p:nvPr/>
            </p:nvGrpSpPr>
            <p:grpSpPr>
              <a:xfrm>
                <a:off x="193128" y="2393290"/>
                <a:ext cx="2779829" cy="1448599"/>
                <a:chOff x="193128" y="2393290"/>
                <a:chExt cx="3800084" cy="1448599"/>
              </a:xfrm>
            </p:grpSpPr>
            <p:sp>
              <p:nvSpPr>
                <p:cNvPr id="8" name="Rectangle 7">
                  <a:extLst>
                    <a:ext uri="{FF2B5EF4-FFF2-40B4-BE49-F238E27FC236}">
                      <a16:creationId xmlns:a16="http://schemas.microsoft.com/office/drawing/2014/main" id="{75FC095E-DDFA-4ECB-83A0-873CD0CE0C12}"/>
                    </a:ext>
                  </a:extLst>
                </p:cNvPr>
                <p:cNvSpPr/>
                <p:nvPr/>
              </p:nvSpPr>
              <p:spPr>
                <a:xfrm>
                  <a:off x="193128" y="2393291"/>
                  <a:ext cx="3800084" cy="480432"/>
                </a:xfrm>
                <a:prstGeom prst="rect">
                  <a:avLst/>
                </a:prstGeom>
                <a:solidFill>
                  <a:srgbClr val="171628"/>
                </a:solidFill>
                <a:ln w="25400" cap="flat" cmpd="sng" algn="ctr">
                  <a:noFill/>
                  <a:prstDash val="solid"/>
                </a:ln>
                <a:effectLst/>
              </p:spPr>
              <p:txBody>
                <a:bodyPr rtlCol="0" anchor="ctr"/>
                <a:lstStyle/>
                <a:p>
                  <a:pPr algn="ctr">
                    <a:defRPr/>
                  </a:pPr>
                  <a:endParaRPr lang="en-GB" sz="1350" kern="0">
                    <a:solidFill>
                      <a:prstClr val="white"/>
                    </a:solidFill>
                  </a:endParaRPr>
                </a:p>
              </p:txBody>
            </p:sp>
            <p:sp>
              <p:nvSpPr>
                <p:cNvPr id="9" name="Rectangle 8">
                  <a:extLst>
                    <a:ext uri="{FF2B5EF4-FFF2-40B4-BE49-F238E27FC236}">
                      <a16:creationId xmlns:a16="http://schemas.microsoft.com/office/drawing/2014/main" id="{6C10D03F-25CB-425C-BE6E-96F5B00D1D27}"/>
                    </a:ext>
                  </a:extLst>
                </p:cNvPr>
                <p:cNvSpPr/>
                <p:nvPr/>
              </p:nvSpPr>
              <p:spPr>
                <a:xfrm>
                  <a:off x="193128" y="2393290"/>
                  <a:ext cx="3800084" cy="1448599"/>
                </a:xfrm>
                <a:prstGeom prst="rect">
                  <a:avLst/>
                </a:prstGeom>
                <a:noFill/>
                <a:ln w="25400" cap="flat" cmpd="sng" algn="ctr">
                  <a:solidFill>
                    <a:srgbClr val="4F81BD">
                      <a:shade val="50000"/>
                    </a:srgbClr>
                  </a:solidFill>
                  <a:prstDash val="solid"/>
                </a:ln>
                <a:effectLst/>
              </p:spPr>
              <p:txBody>
                <a:bodyPr rtlCol="0" anchor="ctr"/>
                <a:lstStyle/>
                <a:p>
                  <a:pPr algn="ctr">
                    <a:defRPr/>
                  </a:pPr>
                  <a:endParaRPr lang="en-GB" sz="1350" kern="0">
                    <a:solidFill>
                      <a:prstClr val="white"/>
                    </a:solidFill>
                  </a:endParaRPr>
                </a:p>
              </p:txBody>
            </p:sp>
          </p:grpSp>
          <p:sp>
            <p:nvSpPr>
              <p:cNvPr id="7" name="Content Placeholder 2">
                <a:extLst>
                  <a:ext uri="{FF2B5EF4-FFF2-40B4-BE49-F238E27FC236}">
                    <a16:creationId xmlns:a16="http://schemas.microsoft.com/office/drawing/2014/main" id="{B09DB839-C804-4FB8-AD88-F9520E0FAA10}"/>
                  </a:ext>
                </a:extLst>
              </p:cNvPr>
              <p:cNvSpPr txBox="1">
                <a:spLocks/>
              </p:cNvSpPr>
              <p:nvPr/>
            </p:nvSpPr>
            <p:spPr>
              <a:xfrm>
                <a:off x="117546" y="2500917"/>
                <a:ext cx="2779829" cy="3571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2000" b="1">
                    <a:solidFill>
                      <a:prstClr val="white"/>
                    </a:solidFill>
                  </a:rPr>
                  <a:t>Collaborative R&amp;D</a:t>
                </a:r>
              </a:p>
            </p:txBody>
          </p:sp>
        </p:grpSp>
        <p:sp>
          <p:nvSpPr>
            <p:cNvPr id="5" name="Content Placeholder 2">
              <a:extLst>
                <a:ext uri="{FF2B5EF4-FFF2-40B4-BE49-F238E27FC236}">
                  <a16:creationId xmlns:a16="http://schemas.microsoft.com/office/drawing/2014/main" id="{7CA69EAD-0BC7-4B24-8807-E3E292349DDB}"/>
                </a:ext>
              </a:extLst>
            </p:cNvPr>
            <p:cNvSpPr txBox="1">
              <a:spLocks/>
            </p:cNvSpPr>
            <p:nvPr/>
          </p:nvSpPr>
          <p:spPr>
            <a:xfrm>
              <a:off x="-3732633" y="3613971"/>
              <a:ext cx="3444027" cy="27678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800" b="1">
                  <a:solidFill>
                    <a:prstClr val="black"/>
                  </a:solidFill>
                </a:rPr>
                <a:t>Smart Solutions to business challenges </a:t>
              </a:r>
            </a:p>
            <a:p>
              <a:pPr marL="0" indent="0">
                <a:buFont typeface="Arial" panose="020B0604020202020204" pitchFamily="34" charset="0"/>
                <a:buNone/>
                <a:defRPr/>
              </a:pPr>
              <a:endParaRPr lang="en-US" sz="1650">
                <a:solidFill>
                  <a:prstClr val="black"/>
                </a:solidFill>
                <a:latin typeface="Gill Sans Light" charset="0"/>
                <a:ea typeface="Gill Sans Light" charset="0"/>
                <a:cs typeface="Gill Sans Light" charset="0"/>
              </a:endParaRPr>
            </a:p>
          </p:txBody>
        </p:sp>
      </p:grpSp>
      <p:sp>
        <p:nvSpPr>
          <p:cNvPr id="10" name="Rectangle 9">
            <a:extLst>
              <a:ext uri="{FF2B5EF4-FFF2-40B4-BE49-F238E27FC236}">
                <a16:creationId xmlns:a16="http://schemas.microsoft.com/office/drawing/2014/main" id="{0F704FF3-13F1-4194-A76E-AC2B6733E0F8}"/>
              </a:ext>
            </a:extLst>
          </p:cNvPr>
          <p:cNvSpPr/>
          <p:nvPr/>
        </p:nvSpPr>
        <p:spPr>
          <a:xfrm>
            <a:off x="8140036" y="4128682"/>
            <a:ext cx="2786062" cy="517086"/>
          </a:xfrm>
          <a:prstGeom prst="rect">
            <a:avLst/>
          </a:prstGeom>
          <a:solidFill>
            <a:srgbClr val="171628"/>
          </a:solidFill>
          <a:ln w="25400" cap="flat" cmpd="sng" algn="ctr">
            <a:noFill/>
            <a:prstDash val="solid"/>
          </a:ln>
          <a:effectLst/>
        </p:spPr>
        <p:txBody>
          <a:bodyPr rtlCol="0" anchor="ctr"/>
          <a:lstStyle/>
          <a:p>
            <a:pPr algn="ctr">
              <a:defRPr/>
            </a:pPr>
            <a:endParaRPr lang="en-GB" sz="1350" kern="0">
              <a:solidFill>
                <a:prstClr val="white"/>
              </a:solidFill>
            </a:endParaRPr>
          </a:p>
        </p:txBody>
      </p:sp>
      <p:grpSp>
        <p:nvGrpSpPr>
          <p:cNvPr id="11" name="Group 10"/>
          <p:cNvGrpSpPr/>
          <p:nvPr/>
        </p:nvGrpSpPr>
        <p:grpSpPr>
          <a:xfrm>
            <a:off x="8106382" y="4121833"/>
            <a:ext cx="2819716" cy="3056993"/>
            <a:chOff x="6137626" y="2781088"/>
            <a:chExt cx="2819716" cy="3056993"/>
          </a:xfrm>
        </p:grpSpPr>
        <p:sp>
          <p:nvSpPr>
            <p:cNvPr id="12" name="Rectangle 11">
              <a:extLst>
                <a:ext uri="{FF2B5EF4-FFF2-40B4-BE49-F238E27FC236}">
                  <a16:creationId xmlns:a16="http://schemas.microsoft.com/office/drawing/2014/main" id="{0574179A-1CEF-4060-9FE7-7F065D45365F}"/>
                </a:ext>
              </a:extLst>
            </p:cNvPr>
            <p:cNvSpPr/>
            <p:nvPr/>
          </p:nvSpPr>
          <p:spPr>
            <a:xfrm>
              <a:off x="6171280" y="2781088"/>
              <a:ext cx="2786062" cy="1559113"/>
            </a:xfrm>
            <a:prstGeom prst="rect">
              <a:avLst/>
            </a:prstGeom>
            <a:noFill/>
            <a:ln w="25400" cap="flat" cmpd="sng" algn="ctr">
              <a:solidFill>
                <a:srgbClr val="4F81BD">
                  <a:shade val="50000"/>
                </a:srgbClr>
              </a:solidFill>
              <a:prstDash val="solid"/>
            </a:ln>
            <a:effectLst/>
          </p:spPr>
          <p:txBody>
            <a:bodyPr rtlCol="0" anchor="ctr"/>
            <a:lstStyle/>
            <a:p>
              <a:pPr algn="ctr">
                <a:defRPr/>
              </a:pPr>
              <a:endParaRPr lang="en-GB" sz="1350" kern="0">
                <a:solidFill>
                  <a:prstClr val="white"/>
                </a:solidFill>
              </a:endParaRPr>
            </a:p>
          </p:txBody>
        </p:sp>
        <p:sp>
          <p:nvSpPr>
            <p:cNvPr id="13" name="Content Placeholder 2">
              <a:extLst>
                <a:ext uri="{FF2B5EF4-FFF2-40B4-BE49-F238E27FC236}">
                  <a16:creationId xmlns:a16="http://schemas.microsoft.com/office/drawing/2014/main" id="{43FC58E0-DDDE-4411-8A72-C0854D0E9E66}"/>
                </a:ext>
              </a:extLst>
            </p:cNvPr>
            <p:cNvSpPr txBox="1">
              <a:spLocks/>
            </p:cNvSpPr>
            <p:nvPr/>
          </p:nvSpPr>
          <p:spPr>
            <a:xfrm>
              <a:off x="6137626" y="2800338"/>
              <a:ext cx="2786062" cy="416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2400" b="1">
                  <a:solidFill>
                    <a:prstClr val="white"/>
                  </a:solidFill>
                </a:rPr>
                <a:t>Innovation</a:t>
              </a:r>
            </a:p>
          </p:txBody>
        </p:sp>
        <p:sp>
          <p:nvSpPr>
            <p:cNvPr id="14" name="Content Placeholder 2">
              <a:extLst>
                <a:ext uri="{FF2B5EF4-FFF2-40B4-BE49-F238E27FC236}">
                  <a16:creationId xmlns:a16="http://schemas.microsoft.com/office/drawing/2014/main" id="{F9549ACA-91E3-439B-AD15-CF194A69D20A}"/>
                </a:ext>
              </a:extLst>
            </p:cNvPr>
            <p:cNvSpPr txBox="1">
              <a:spLocks/>
            </p:cNvSpPr>
            <p:nvPr/>
          </p:nvSpPr>
          <p:spPr>
            <a:xfrm>
              <a:off x="6180492" y="3435148"/>
              <a:ext cx="2700330" cy="24029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800" b="1">
                  <a:solidFill>
                    <a:prstClr val="black"/>
                  </a:solidFill>
                </a:rPr>
                <a:t>Help small businesses to think bigger </a:t>
              </a:r>
            </a:p>
          </p:txBody>
        </p:sp>
      </p:grpSp>
      <p:sp>
        <p:nvSpPr>
          <p:cNvPr id="22" name="Rectangle 21">
            <a:extLst>
              <a:ext uri="{FF2B5EF4-FFF2-40B4-BE49-F238E27FC236}">
                <a16:creationId xmlns:a16="http://schemas.microsoft.com/office/drawing/2014/main" id="{44685077-4ECF-446A-8320-97A0888F4609}"/>
              </a:ext>
            </a:extLst>
          </p:cNvPr>
          <p:cNvSpPr/>
          <p:nvPr/>
        </p:nvSpPr>
        <p:spPr>
          <a:xfrm>
            <a:off x="4543805" y="4128683"/>
            <a:ext cx="2786400" cy="517085"/>
          </a:xfrm>
          <a:prstGeom prst="rect">
            <a:avLst/>
          </a:prstGeom>
          <a:solidFill>
            <a:srgbClr val="171628"/>
          </a:solidFill>
          <a:ln w="25400" cap="flat" cmpd="sng" algn="ctr">
            <a:noFill/>
            <a:prstDash val="solid"/>
          </a:ln>
          <a:effectLst/>
        </p:spPr>
        <p:txBody>
          <a:bodyPr rtlCol="0" anchor="ctr"/>
          <a:lstStyle/>
          <a:p>
            <a:pPr algn="ctr"/>
            <a:r>
              <a:rPr lang="en-US" sz="2400" b="1">
                <a:solidFill>
                  <a:prstClr val="white"/>
                </a:solidFill>
              </a:rPr>
              <a:t>High level skills</a:t>
            </a:r>
          </a:p>
        </p:txBody>
      </p:sp>
      <p:sp>
        <p:nvSpPr>
          <p:cNvPr id="24" name="Rectangle 23"/>
          <p:cNvSpPr/>
          <p:nvPr/>
        </p:nvSpPr>
        <p:spPr>
          <a:xfrm>
            <a:off x="5278340" y="3244334"/>
            <a:ext cx="1635319" cy="369332"/>
          </a:xfrm>
          <a:prstGeom prst="rect">
            <a:avLst/>
          </a:prstGeom>
        </p:spPr>
        <p:txBody>
          <a:bodyPr wrap="none">
            <a:spAutoFit/>
          </a:bodyPr>
          <a:lstStyle/>
          <a:p>
            <a:pPr algn="ctr">
              <a:defRPr/>
            </a:pPr>
            <a:r>
              <a:rPr lang="en-US" b="1" kern="0">
                <a:solidFill>
                  <a:prstClr val="white"/>
                </a:solidFill>
              </a:rPr>
              <a:t>High level skills</a:t>
            </a:r>
          </a:p>
        </p:txBody>
      </p:sp>
      <p:sp>
        <p:nvSpPr>
          <p:cNvPr id="26" name="Rectangle 25"/>
          <p:cNvSpPr/>
          <p:nvPr/>
        </p:nvSpPr>
        <p:spPr>
          <a:xfrm>
            <a:off x="5278340" y="3244334"/>
            <a:ext cx="1635319" cy="369332"/>
          </a:xfrm>
          <a:prstGeom prst="rect">
            <a:avLst/>
          </a:prstGeom>
        </p:spPr>
        <p:txBody>
          <a:bodyPr wrap="none">
            <a:spAutoFit/>
          </a:bodyPr>
          <a:lstStyle/>
          <a:p>
            <a:pPr algn="ctr"/>
            <a:r>
              <a:rPr lang="en-US" b="1">
                <a:solidFill>
                  <a:prstClr val="white"/>
                </a:solidFill>
              </a:rPr>
              <a:t>High level skills</a:t>
            </a:r>
          </a:p>
        </p:txBody>
      </p:sp>
      <p:sp>
        <p:nvSpPr>
          <p:cNvPr id="28" name="Content Placeholder 2">
            <a:extLst>
              <a:ext uri="{FF2B5EF4-FFF2-40B4-BE49-F238E27FC236}">
                <a16:creationId xmlns:a16="http://schemas.microsoft.com/office/drawing/2014/main" id="{1A042B0C-BAF9-45D2-8C60-63A65340A2A4}"/>
              </a:ext>
            </a:extLst>
          </p:cNvPr>
          <p:cNvSpPr txBox="1">
            <a:spLocks/>
          </p:cNvSpPr>
          <p:nvPr/>
        </p:nvSpPr>
        <p:spPr>
          <a:xfrm>
            <a:off x="4578184" y="4758406"/>
            <a:ext cx="2754655" cy="849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800" b="1">
                <a:solidFill>
                  <a:prstClr val="black"/>
                </a:solidFill>
              </a:rPr>
              <a:t>Help businesses to grow, recruit and retain talent  </a:t>
            </a:r>
          </a:p>
        </p:txBody>
      </p:sp>
      <p:sp>
        <p:nvSpPr>
          <p:cNvPr id="29" name="Rectangle 28">
            <a:extLst>
              <a:ext uri="{FF2B5EF4-FFF2-40B4-BE49-F238E27FC236}">
                <a16:creationId xmlns:a16="http://schemas.microsoft.com/office/drawing/2014/main" id="{33634342-0624-406E-BF47-5B8BA62E198F}"/>
              </a:ext>
            </a:extLst>
          </p:cNvPr>
          <p:cNvSpPr/>
          <p:nvPr/>
        </p:nvSpPr>
        <p:spPr>
          <a:xfrm>
            <a:off x="4543805" y="4121835"/>
            <a:ext cx="2786400" cy="1577537"/>
          </a:xfrm>
          <a:prstGeom prst="rect">
            <a:avLst/>
          </a:prstGeom>
          <a:noFill/>
          <a:ln w="25400" cap="flat" cmpd="sng" algn="ctr">
            <a:solidFill>
              <a:srgbClr val="4F81BD">
                <a:shade val="50000"/>
              </a:srgbClr>
            </a:solidFill>
            <a:prstDash val="solid"/>
          </a:ln>
          <a:effectLst/>
        </p:spPr>
        <p:txBody>
          <a:bodyPr rtlCol="0" anchor="ctr"/>
          <a:lstStyle/>
          <a:p>
            <a:pPr algn="ctr">
              <a:defRPr/>
            </a:pPr>
            <a:endParaRPr lang="en-GB" sz="1350" kern="0">
              <a:solidFill>
                <a:prstClr val="white"/>
              </a:solidFill>
            </a:endParaRPr>
          </a:p>
        </p:txBody>
      </p:sp>
      <p:sp>
        <p:nvSpPr>
          <p:cNvPr id="30" name="Rectangle 29"/>
          <p:cNvSpPr/>
          <p:nvPr/>
        </p:nvSpPr>
        <p:spPr>
          <a:xfrm>
            <a:off x="1853576" y="5906666"/>
            <a:ext cx="8166858" cy="523220"/>
          </a:xfrm>
          <a:prstGeom prst="rect">
            <a:avLst/>
          </a:prstGeom>
        </p:spPr>
        <p:txBody>
          <a:bodyPr wrap="square">
            <a:spAutoFit/>
          </a:bodyPr>
          <a:lstStyle/>
          <a:p>
            <a:pPr algn="ctr">
              <a:defRPr/>
            </a:pPr>
            <a:r>
              <a:rPr lang="en-GB" sz="2800" kern="0">
                <a:solidFill>
                  <a:prstClr val="black"/>
                </a:solidFill>
              </a:rPr>
              <a:t>2000 projects a year -  £64M</a:t>
            </a:r>
          </a:p>
        </p:txBody>
      </p:sp>
      <p:pic>
        <p:nvPicPr>
          <p:cNvPr id="31" name="Picture 30"/>
          <p:cNvPicPr>
            <a:picLocks noChangeAspect="1"/>
          </p:cNvPicPr>
          <p:nvPr/>
        </p:nvPicPr>
        <p:blipFill>
          <a:blip r:embed="rId4"/>
          <a:stretch>
            <a:fillRect/>
          </a:stretch>
        </p:blipFill>
        <p:spPr>
          <a:xfrm>
            <a:off x="0" y="0"/>
            <a:ext cx="12192000" cy="1395984"/>
          </a:xfrm>
          <a:prstGeom prst="rect">
            <a:avLst/>
          </a:prstGeom>
        </p:spPr>
      </p:pic>
    </p:spTree>
    <p:extLst>
      <p:ext uri="{BB962C8B-B14F-4D97-AF65-F5344CB8AC3E}">
        <p14:creationId xmlns:p14="http://schemas.microsoft.com/office/powerpoint/2010/main" val="415366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16" y="1099106"/>
            <a:ext cx="11548404" cy="1084534"/>
          </a:xfrm>
        </p:spPr>
        <p:txBody>
          <a:bodyPr>
            <a:normAutofit fontScale="90000"/>
          </a:bodyPr>
          <a:lstStyle/>
          <a:p>
            <a:r>
              <a:rPr lang="en-GB" b="1"/>
              <a:t>Data Science and AI at the University of Exeter</a:t>
            </a:r>
          </a:p>
        </p:txBody>
      </p:sp>
      <p:sp>
        <p:nvSpPr>
          <p:cNvPr id="3" name="Content Placeholder 2"/>
          <p:cNvSpPr>
            <a:spLocks noGrp="1"/>
          </p:cNvSpPr>
          <p:nvPr>
            <p:ph idx="1"/>
          </p:nvPr>
        </p:nvSpPr>
        <p:spPr>
          <a:xfrm>
            <a:off x="536916" y="2264124"/>
            <a:ext cx="5869599" cy="3836621"/>
          </a:xfrm>
        </p:spPr>
        <p:txBody>
          <a:bodyPr>
            <a:normAutofit fontScale="70000" lnSpcReduction="20000"/>
          </a:bodyPr>
          <a:lstStyle/>
          <a:p>
            <a:r>
              <a:rPr lang="en-GB"/>
              <a:t>Institute for Data Science and Artificial Intelligence</a:t>
            </a:r>
          </a:p>
          <a:p>
            <a:pPr lvl="1"/>
            <a:r>
              <a:rPr lang="en-GB"/>
              <a:t>Founded in 2018</a:t>
            </a:r>
          </a:p>
          <a:p>
            <a:pPr lvl="1"/>
            <a:r>
              <a:rPr lang="en-GB"/>
              <a:t>Research Themes enable focus on data research areas including environment and sustainability, digital humanities, health and data governance</a:t>
            </a:r>
          </a:p>
          <a:p>
            <a:pPr lvl="1"/>
            <a:r>
              <a:rPr lang="en-GB"/>
              <a:t>Find a data scientist: </a:t>
            </a:r>
            <a:r>
              <a:rPr lang="en-GB">
                <a:hlinkClick r:id="rId3"/>
              </a:rPr>
              <a:t>www.exeter.ac.uk/idsai/datascientist/</a:t>
            </a:r>
            <a:r>
              <a:rPr lang="en-GB"/>
              <a:t> </a:t>
            </a:r>
          </a:p>
          <a:p>
            <a:pPr lvl="1"/>
            <a:endParaRPr lang="en-GB"/>
          </a:p>
          <a:p>
            <a:r>
              <a:rPr lang="en-GB"/>
              <a:t>Membership of The Alan Turing as one of 13 University partners of the Turing network</a:t>
            </a:r>
          </a:p>
          <a:p>
            <a:pPr lvl="1"/>
            <a:r>
              <a:rPr lang="en-GB"/>
              <a:t>IDSAI is the focus for Exeter’s partnership with the Alan Turing Institute and hosts over 50 Turing Fellows along with a number of Turing sponsored research projects</a:t>
            </a:r>
          </a:p>
          <a:p>
            <a:pPr lvl="1"/>
            <a:endParaRPr lang="en-GB"/>
          </a:p>
        </p:txBody>
      </p:sp>
      <p:pic>
        <p:nvPicPr>
          <p:cNvPr id="4" name="Picture 3" descr="cid:image002.jpg@01D54779.B20FEA20"/>
          <p:cNvPicPr/>
          <p:nvPr/>
        </p:nvPicPr>
        <p:blipFill>
          <a:blip r:embed="rId4">
            <a:extLst>
              <a:ext uri="{28A0092B-C50C-407E-A947-70E740481C1C}">
                <a14:useLocalDpi xmlns:a14="http://schemas.microsoft.com/office/drawing/2010/main" val="0"/>
              </a:ext>
            </a:extLst>
          </a:blip>
          <a:srcRect/>
          <a:stretch>
            <a:fillRect/>
          </a:stretch>
        </p:blipFill>
        <p:spPr bwMode="auto">
          <a:xfrm>
            <a:off x="9763818" y="5293389"/>
            <a:ext cx="2100399" cy="612412"/>
          </a:xfrm>
          <a:prstGeom prst="rect">
            <a:avLst/>
          </a:prstGeom>
          <a:noFill/>
          <a:ln>
            <a:noFill/>
          </a:ln>
        </p:spPr>
      </p:pic>
      <p:pic>
        <p:nvPicPr>
          <p:cNvPr id="8" name="Picture 22" descr="The Alan Turing Institu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75791" y="5103032"/>
            <a:ext cx="1953908" cy="81413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File:IBM logo.svg - Wikimedia Commons"/>
          <p:cNvSpPr>
            <a:spLocks noChangeAspect="1" noChangeArrowheads="1"/>
          </p:cNvSpPr>
          <p:nvPr/>
        </p:nvSpPr>
        <p:spPr bwMode="auto">
          <a:xfrm>
            <a:off x="6329599" y="2672383"/>
            <a:ext cx="3381375" cy="1352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6"/>
          <a:stretch>
            <a:fillRect/>
          </a:stretch>
        </p:blipFill>
        <p:spPr>
          <a:xfrm>
            <a:off x="10364838" y="3017046"/>
            <a:ext cx="1256693" cy="5026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0795" y="2756196"/>
            <a:ext cx="1420320" cy="943883"/>
          </a:xfrm>
          <a:prstGeom prst="rect">
            <a:avLst/>
          </a:prstGeom>
        </p:spPr>
      </p:pic>
      <p:sp>
        <p:nvSpPr>
          <p:cNvPr id="10" name="AutoShape 4" descr="Save the Children admits failings after leaked report backs up  inappropriate behaviour claims | Third Sector"/>
          <p:cNvSpPr>
            <a:spLocks noChangeAspect="1" noChangeArrowheads="1"/>
          </p:cNvSpPr>
          <p:nvPr/>
        </p:nvSpPr>
        <p:spPr bwMode="auto">
          <a:xfrm>
            <a:off x="6160135" y="3557176"/>
            <a:ext cx="259080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8"/>
          <a:stretch>
            <a:fillRect/>
          </a:stretch>
        </p:blipFill>
        <p:spPr>
          <a:xfrm>
            <a:off x="10250240" y="3890547"/>
            <a:ext cx="1588812" cy="1057282"/>
          </a:xfrm>
          <a:prstGeom prst="rect">
            <a:avLst/>
          </a:prstGeom>
        </p:spPr>
      </p:pic>
      <p:sp>
        <p:nvSpPr>
          <p:cNvPr id="12" name="AutoShape 6" descr="75 years after the foundation of the World Bank: successes and failures in  its relationship with civil society – Fundeps"/>
          <p:cNvSpPr>
            <a:spLocks noChangeAspect="1" noChangeArrowheads="1"/>
          </p:cNvSpPr>
          <p:nvPr/>
        </p:nvSpPr>
        <p:spPr bwMode="auto">
          <a:xfrm>
            <a:off x="155575" y="-814388"/>
            <a:ext cx="2695575" cy="1704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9"/>
          <a:stretch>
            <a:fillRect/>
          </a:stretch>
        </p:blipFill>
        <p:spPr>
          <a:xfrm>
            <a:off x="8007710" y="3736186"/>
            <a:ext cx="2207489" cy="138845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3533" y="2652035"/>
            <a:ext cx="1797803" cy="1011937"/>
          </a:xfrm>
          <a:prstGeom prst="rect">
            <a:avLst/>
          </a:prstGeom>
        </p:spPr>
      </p:pic>
      <p:sp>
        <p:nvSpPr>
          <p:cNvPr id="15" name="AutoShape 8" descr="data:image/jpeg;base64,/9j/4AAQSkZJRgABAQAAAQABAAD/2wCEAAkGBwgHBgkIBwgKCgkLDRYPDQwMDRsUFRAWIB0iIiAdHx8kKDQsJCYxJx8fLT0tMTU3Ojo6Iys/RD84QzQ5OjcBCgoKDQwNGg8PGjclHyU3Nzc3Nzc3Nzc3Nzc3Nzc3Nzc3Nzc3Nzc3Nzc3Nzc3Nzc3Nzc3Nzc3Nzc3Nzc3Nzc3N//AABEIAJcAlwMBEQACEQEDEQH/xAAcAAEAAgMBAQEAAAAAAAAAAAAABQYDBAcCAQj/xABEEAABAwMBBQMJBQUFCQAAAAABAgMEAAURBhITITGBB0FxFCIyQlFhkaGxFSNywdEzYnOCshY0N0PhJFJTY3SDkqLD/8QAGwEBAAIDAQEAAAAAAAAAAAAAAAEFAwQGAgf/xAAyEQEAAQMCAggGAQUBAQAAAAAAAQIDBAURITESIlFhcYGR0QYjM0GhseEVMkLB8PEU/9oADAMBAAIRAxEAPwDmdAoFAoFAoFAoFAoFAoFAoFAoFAoFAoFAoFAoFAoFAoFAoFAoFAoFAoFAoFAoFAoFAoFAoFAoFAoFAoFAoFAoFAoFAoFAoFAoNu32yfcnCiBEdfI57A4DxPL51hvZNmxG9yqIE+zoC+OICliM0f8AdU5k/IVWVa7iRPDefIa83RV+io2xFS+kc9ysKI6HFZbWsYdydult4iAdbWy6pt5Cm3E8ChacEdDVnTVTVHSpneB4JqQoFAoPqQVK2UglR5ADJqJnbmPlSFAoFAoFAoFB7ZZdkvoZjtqddWcJQgZJrzXXTRT0qp2gX/TmgAAmRfTtHgRFQeA/EfyFc1na7x6GP6+wvTDDMZoMx20NNpHmoQMACubruVXKulXO8oat0vFvtTYXcJbbOfRST5yvAczWbHw7+RO1uncVeT2j29twpjQZLoHJatlAPzJq4t/D16Y3rqiPWUtORrSw3TDd2srik8ivCVlPXINbFGj5ljjYu/uBli6Z0pewV2qc60s8S0hwEp8UqGa8XNR1LE+tR5/+D0vs2j58y5PAe9oVEfEdf3tx6j032bw8/e3GQR+6hI/WvNXxFc24UQJGLoKxMcXEPyCP+K7w+AxWrc13Kr5TEeEe4mUW2DAhvJhRGWBu1fs0AHketaM5N69cpm5VM8YHDEDzR4V9DHqgUCgUHptBccQ2n0lqCR4momYiJmRZV6BvyVY3cZXvS9wPxFVEa7h9s+g3rd2dT3F5uMplhvPos5Woj6fWte/8QWaY+VTMz38BeLLYLdZWymEwN4R5zy+K1da53Kz7+TVvXPDs+yEg880w0p15xDbaASpSiAAPGtWiia6oppjeZFC1Hr/041jHuVJUP6B+ZrpsHQuVeT6e6VDddelyN48tx55Z4qUSpSjXR000W6do4RAtVj0FPnJS9cVGEyriEEZcPTu61T5euWbXVtR0p/At0PRFhjABUVT6u9TzhJ+WBVFc1rMr5VbeAzvaOsLnFMAMqHJTK1II9/A14p1fMp/z38YiUNKTYr/b05sd8ecSOTE47ePBRB+dbFGfh3Z2ybURPbT7CGlX/WluOJVsQtI/zExVKB6pOK3reBpV+N6K9vPb9pR72vr8ngtmK2fewofVVbNGhYc8pmfP+BoSdYX6YgoM0pSfSDTYHDxxW1b0nCtTvFPHvED7qsgoFAoFBkjpKpDSUKKVFxICh3HPOvNc7UzI6oRq22egYd2YA9bLbv6fWuN30zI57259Y90NRzXyYat3crLOjuj1TjHTOKzRoM3ONq7EwNSX2kt7BEO2uFeOBfWAB0HP5Vmt/Ds7/Mr4d38pU+8365XleZ0g7vOQyjzWx07+uavcXBsY0bWqePb9x6smn7jenAmGyQ1nzn1ghAHj3+AqMrPsYsdeePZ9x07TulIFkSHEp38sjzn3BxHuSO4VyGdql7KnblT2e/ahOkgDaJAHeSarIjfhAp9+15BgqWxbUeWPjgV5+7T19bpV9h6Fdu9a91Y/KVLm6qv1xcKPLnkbXJuLlHwxx+ddBa0zDsxvFET3zxGxAtusHQHo/wBqoPtdkLTnoo1ivZGmU9Wvo+URP6gWCLdtY2pObhbXJrA9IpTtL+KfzFVtzF0zI+lX0avx+UJOJrexyjsS0uQ3h6SH2eA6jNaVzRsyjjb60d0iSXd7K9Fe3E+ColtXAOoB5eytWnFy6LkdKmecdqXFk91d8PtAoFAoPSCsOILedsKBTjnnuxUVbbbSLbHu+tmAFbia6n2Oxc/lVJcxdJr5zEeEjfRrl3Z3Go7JtIPAndFIx+Ff61rzolO/SxLu3n7DchxtD3jZEduOy4r/ACslk9By+Fa9yvV8b+7eY7eYmYmkbBHVvEW9pw5yC7lwfPhVfc1XNq4TXMfgTaUpbQEJSEoAwEgYAqumZqneZQi7zqK2WZCvK5ALoHBlvzlnp3da3cXT8jJnqU8O37Jc11HqyfeypoKMaH3MoPpD949/hXW4Ol2cTrc6u32GTTmjp142Xn8xIZ5OKHnKH7o/M14z9Xs429NPWq/7mOkWiwW2zICYUZIcxxeVgrV4muTyc/IyZ+ZVw7PsJJa0ttla1JSlI4qJxitSImqdoQgJutLFDUUGZvlDnuEFY+PKrO1o2Zdjfo7eKULP1Ho68qAuEVwr5B1UfCh/Mk5qws6fqeN9KqNvH/UjU/sbY7iy4/ZbuVJQkq3atlePkCOtbEatl2aooyLXnxgURPHBroh9oFAoFBmif3yN/GR/UKx3fp1eE/odxmXCHARtzZTLA/5iwCelfO7OPduztbpmRDvav06sbD01t1PLBbUoH5Vu0aTnU8aadvOIQiJMHRN6yGJMeM6vvZWGiT4EY+VWFu/q2LtNVM1R38f1xS1XdHXuENuw3pa2vVTvlIPyyD8qzRq+Lc4ZNrafD/pEXMga2Vlt/wC0nR7UP5HyNblu/pXOnox5DWiaLv0xzK4m4yeK31gdTzNZbmr4dqOFW/gLnYNDW+2qS/NPlklJyNtP3aT7h+tUGZrd6/E02+rT+fX2QtnuxVJM7iu6k1fBsoUyhQkTMfsUHgn8R7vrVrgaTeytqp6tPb7Dm9xut41LKDTinXys/dxWUnZHgPzNdXYxcbBo6UcO+UrJaOzp51CXLvJ3IPHcsYKupIwOlVWT8QUUzMWKd++eXohZmNF2BlOPIQ573VqP51UV6zmVf5bDDN0bZd049GZdiupQSFx3VJPLlWSzq+VMxTXMVRvHOEuSJ7q7aeY+0CgUCg+glKgpJwpJyD7KiY3jaRNWnT131E6X0JUUKPnSZBIB8DzPStDI1DGw46M8+yBb4PZxAbTmdMkPKPc2AhP61R3fiG9M/LpiPHeZG6rQFiUnAQ+nwdNa8a9mRO/D0Q10aJfgErsd7mRDz2FgKR8Bw+VZP61Re4ZNmKvAZPtLVVpTi4W1m5Mp5uxFELx7SnHPpXn/AOfTsj6VyaJ7J5D0zr6zElMlEqK4OaXGckfCvNeg5UcaNpjxH2Rr+xtoy0qQ8ruSlojPxxSjQcur+7aI8UqpfddXCeFMwR5CwfWQcuKHj3dPjV1iaLYs9a51p/A1rBo+43kh10KixDxLro85X4Unn4msubq1jGjoxO9XZA6bZbJAsrG7hMgKPpuq4rX4n8q5HLzb2VVvcny+yEiSEgkkAAZOa1YiZ4QKjfNe2+ApTMBPlr4OCUq2Wwfxd/SrvE0O9eiKrs9GPz/CVQna3vkvaSmQ2wg8ClpscvZk5NXtnRsS1tPR3nvFcAxVqFAoFAoMsUBUthKhkF1IIPfxFeLkzFFUx2SO9ISlKUoQkJSkYCQOA8K+azM1TvMoQ971Na7KSiU9tv44NNDaV19nWt/E0zIyeNEbR2yKhM7SJa1qEG3stI9UurKifEDFXtr4etRHzK5kaH9vr5tA/wCyn/s/61n/AKDh9/qlvxe0iahQ8rt7Dqe8tuFB+YNYLnw9an6dcwJhvU+l74N3cmkNuH1ZTQwP5q0Z07UMTjZnh3T/AKQ2ho3TUsb5iOFIVyLMhRT9awTrGfb6tU8e+IG/b9MWW3LC41va2xyW5lZ6Z5VrXtSy73Cuuf1+kpfjwzzrQQir3f7dZWyqa+N56rKPOWrp3eJrdxMC/lTtRHDt+w5lqLVc++7TRPk8M8mEK5/iPf8ASuuwtLs4vHnV2+yUFVmPlAoFAoFAoM0P++xv4yP6hWO79OrwkXnWGtVJW5b7K5jZOy7JTzz3hP61zul6NG0XciPCPf2FBUSpSlKJKlHJJ5k103KNoHygUCgUGeJLlQl7cOS8wrnltZTWO7at3Y2uUxPiJljW2oGRjy0OfxGkmq+vRsKqd+ht4TI8SdYX6UgoVPLaTwIaQlOeuM16taTh253ijfx4iCWpTjiluKUtajlSlHJPWrGIiI2jkFSFAoFAoFAoFAPKg212q4NwRNcgyUxCAQ+WjsEHlx5UHiDb5twWpuBEfkrSMqSygqIHt4UGN5l2M8tmQ0tp1BwpC04Uk+8UGOgUAmg2WLdPfi+VMQZTkbGd8hlRRj25xig1gQoApIIPIigyFh5MdElTLqY7nBDxQQhXgrkaA5HfbZbecYdQ07+zcU2QlfgeRoMQoPuaBQKBQKBQKD4sgJJPIDjQfo1u3MzdCx9NuH76RZxsj3hKePRRTQVfsUjN2yxzLrLTsLmTURG/bwOzj/yUfhQVrVWmZ1+7ULpbrclO0tSX1uLOEtoKU5UepoNC56EEe2Sbha77DurMJ3dzdwgpMfuKuZyBz8KCz6i0XYmdDWl1i6WqLIwkm4rOEzTsK81JzzPPpQVrsm0/H1BqUKnNhcWIzv1tK9dWcJB93M9KCVu/ave4+oHvINwm2Rni2iNuQd4hJx6XME47qCW1vpK1z9RWG6NPR4MS6rAkbz0XFeaoJHsUsZHjigmtY29u7aqttrk6it0e3tqZWLK4gBx0gk5B58QMY5YzQamu9PydWai+yGtUW9hLSUuM2tbYLjZCeK+HHiD4YoOfWTQNxvF5uMBqQyzHtzqm5E1xJ2AR7BnicccZGBQfJWi97fodr07dot48qSol5nASzsnztrBOMUG1cOz8swZ71qv0G6SbaMzYrCCFtc895zjCvZyoKXQKBQKBQfQ3viGh65CfjwoO7aiuv2P2i6SjbQDSoy47ufYvAT/7JTQYdfSY9jnaUtEH7pDl4TLcSDzG87/5nM9KCVhvx43apeIjmyl+bbWHGtr1tkqSR9KCmzrtfINsvsFjQjECMphxEp9rITs4I284wrgc8KBqG3zLl2P6VRb4z0lxrdbaWUlRHmKTyHv4UEN2O3li06rXHmLDbc5oshSuGHAcpB8eI8cUGO9dm+ojqWTFh29bkR6QS3LChuwhRzk8cjGeXuoLL2k3KOi+6R07FcDhgzY6nyD6J20JSn4bR+FBj1f/AI42j8Ef6uUEm1/j29/0f/yTQerej7a09riw24pTczNfOwVbJcCjw6HBTQQfZNb52ndUhN8gvQTcI62YpfSE7a0kKKRx54+OKDfkXO+Wi43hi3aBjNbSXN9KZyA81knbKsYOck455NBx1HopwcjFB6oFAoFB6QooWlaThSSCD7CKDcuF3uVyltTJ815+SyAG3Vq85ODkY60C4Xi53KY1Mnzn35LQAbcWrikA5GOvGgTbxc585udNnPuy2gA2+V4WnBJGCPZk0G3ctV6gukTySfd5TzGMFG1shQ9+MZ60Hm16nvlphGHbbpJjxiSd2lWQM88Z5dKCJVlRKlElROSTzJoJ1jWepo8MRGr3MDITsgFeVAfiPH50EKHnRIEjeuF5Kw4HColW2DkKyeOc8c0Gy/drlIuCLg/OfcmoxsyFL89OOWD1NB7F7uwuJuQuUoTynZMneHbxjGM+FBiYuc+PPM+PNfamFRUX0LIUSeeT30Ga6X673Z1p243KU+to5bKnCNg+0Y5H3jjQbUzV+o5sPyOVeZbkfGCnb2Soe8jBPWghMUCgUCgUCgUCgUCgUCgUCgUCgUCgUCgUCgUCgUCgUCgUCgUCgUCgUCgUCgUCgUCgUCgUCgUCgUCgUCgUCgUCgUCgUCg//9k="/>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11"/>
          <a:stretch>
            <a:fillRect/>
          </a:stretch>
        </p:blipFill>
        <p:spPr>
          <a:xfrm>
            <a:off x="6788271" y="3900542"/>
            <a:ext cx="1068326" cy="1068326"/>
          </a:xfrm>
          <a:prstGeom prst="rect">
            <a:avLst/>
          </a:prstGeom>
        </p:spPr>
      </p:pic>
      <p:sp>
        <p:nvSpPr>
          <p:cNvPr id="17" name="TextBox 16"/>
          <p:cNvSpPr txBox="1"/>
          <p:nvPr/>
        </p:nvSpPr>
        <p:spPr>
          <a:xfrm>
            <a:off x="6667500" y="2194560"/>
            <a:ext cx="2819400" cy="369332"/>
          </a:xfrm>
          <a:prstGeom prst="rect">
            <a:avLst/>
          </a:prstGeom>
          <a:noFill/>
        </p:spPr>
        <p:txBody>
          <a:bodyPr wrap="square" rtlCol="0">
            <a:spAutoFit/>
          </a:bodyPr>
          <a:lstStyle/>
          <a:p>
            <a:r>
              <a:rPr lang="en-GB"/>
              <a:t>Our partners</a:t>
            </a:r>
          </a:p>
        </p:txBody>
      </p:sp>
    </p:spTree>
    <p:extLst>
      <p:ext uri="{BB962C8B-B14F-4D97-AF65-F5344CB8AC3E}">
        <p14:creationId xmlns:p14="http://schemas.microsoft.com/office/powerpoint/2010/main" val="160137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934311"/>
            <a:ext cx="10515600" cy="1325563"/>
          </a:xfrm>
        </p:spPr>
        <p:txBody>
          <a:bodyPr>
            <a:normAutofit/>
          </a:bodyPr>
          <a:lstStyle/>
          <a:p>
            <a:r>
              <a:rPr lang="en-GB" sz="4000" b="1"/>
              <a:t>Online Harms: Research methods</a:t>
            </a:r>
          </a:p>
        </p:txBody>
      </p:sp>
      <p:sp>
        <p:nvSpPr>
          <p:cNvPr id="4" name="Content Placeholder 2"/>
          <p:cNvSpPr txBox="1">
            <a:spLocks/>
          </p:cNvSpPr>
          <p:nvPr/>
        </p:nvSpPr>
        <p:spPr>
          <a:xfrm>
            <a:off x="8564880" y="2129064"/>
            <a:ext cx="3185160" cy="34109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400" b="1" i="1"/>
              <a:t>Some ways we can help external organisations:</a:t>
            </a:r>
          </a:p>
          <a:p>
            <a:r>
              <a:rPr lang="en-GB" sz="1400" i="1"/>
              <a:t>Identification and prediction of harms</a:t>
            </a:r>
          </a:p>
          <a:p>
            <a:r>
              <a:rPr lang="en-GB" sz="1400" i="1"/>
              <a:t>Developing Novel, Effective Technical, Regulatory and Policy Interventions to combat the spread of online harms</a:t>
            </a:r>
          </a:p>
          <a:p>
            <a:r>
              <a:rPr lang="en-GB" sz="1400" i="1"/>
              <a:t>Analysing the efficacy and impact of technical and policy interventions</a:t>
            </a:r>
          </a:p>
          <a:p>
            <a:r>
              <a:rPr lang="en-GB" sz="1400" i="1"/>
              <a:t>Understanding the spread of misinformation and disinformation</a:t>
            </a:r>
          </a:p>
          <a:p>
            <a:r>
              <a:rPr lang="en-GB" sz="1400" i="1"/>
              <a:t>Evidencing the impact of online harms (online-offline interactions)</a:t>
            </a:r>
          </a:p>
          <a:p>
            <a:r>
              <a:rPr lang="en-GB" sz="1400" i="1"/>
              <a:t>Advising on regulatory changes</a:t>
            </a:r>
          </a:p>
          <a:p>
            <a:endParaRPr lang="en-GB" sz="1400" i="1"/>
          </a:p>
        </p:txBody>
      </p:sp>
      <p:pic>
        <p:nvPicPr>
          <p:cNvPr id="6" name="Picture 5"/>
          <p:cNvPicPr>
            <a:picLocks noChangeAspect="1"/>
          </p:cNvPicPr>
          <p:nvPr/>
        </p:nvPicPr>
        <p:blipFill>
          <a:blip r:embed="rId3"/>
          <a:stretch>
            <a:fillRect/>
          </a:stretch>
        </p:blipFill>
        <p:spPr>
          <a:xfrm>
            <a:off x="1234440" y="1905544"/>
            <a:ext cx="5905500" cy="300395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89733473"/>
              </p:ext>
            </p:extLst>
          </p:nvPr>
        </p:nvGraphicFramePr>
        <p:xfrm>
          <a:off x="709930" y="4962116"/>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17771852"/>
                    </a:ext>
                  </a:extLst>
                </a:gridCol>
                <a:gridCol w="4064000">
                  <a:extLst>
                    <a:ext uri="{9D8B030D-6E8A-4147-A177-3AD203B41FA5}">
                      <a16:colId xmlns:a16="http://schemas.microsoft.com/office/drawing/2014/main" val="836227915"/>
                    </a:ext>
                  </a:extLst>
                </a:gridCol>
              </a:tblGrid>
              <a:tr h="370840">
                <a:tc>
                  <a:txBody>
                    <a:bodyPr/>
                    <a:lstStyle/>
                    <a:p>
                      <a:pPr marL="0" indent="0">
                        <a:buFont typeface="Arial" panose="020B0604020202020204" pitchFamily="34" charset="0"/>
                        <a:buNone/>
                      </a:pPr>
                      <a:r>
                        <a:rPr lang="en-GB" sz="1400">
                          <a:solidFill>
                            <a:schemeClr val="tx1"/>
                          </a:solidFill>
                        </a:rPr>
                        <a:t>Include: </a:t>
                      </a:r>
                    </a:p>
                    <a:p>
                      <a:pPr marL="285750" indent="-285750">
                        <a:buFont typeface="Arial" panose="020B0604020202020204" pitchFamily="34" charset="0"/>
                        <a:buChar char="•"/>
                      </a:pPr>
                      <a:r>
                        <a:rPr lang="en-GB" sz="1400">
                          <a:solidFill>
                            <a:schemeClr val="tx1"/>
                          </a:solidFill>
                        </a:rPr>
                        <a:t>Computational Text Analysis</a:t>
                      </a:r>
                    </a:p>
                    <a:p>
                      <a:pPr marL="285750" indent="-285750">
                        <a:buFont typeface="Arial" panose="020B0604020202020204" pitchFamily="34" charset="0"/>
                        <a:buChar char="•"/>
                      </a:pPr>
                      <a:r>
                        <a:rPr lang="en-GB" sz="1400">
                          <a:solidFill>
                            <a:schemeClr val="tx1"/>
                          </a:solidFill>
                        </a:rPr>
                        <a:t>Content analysis</a:t>
                      </a:r>
                    </a:p>
                    <a:p>
                      <a:pPr marL="285750" lvl="0" indent="-285750">
                        <a:buFont typeface="Arial" panose="020B0604020202020204" pitchFamily="34" charset="0"/>
                        <a:buChar char="•"/>
                      </a:pPr>
                      <a:r>
                        <a:rPr lang="en-GB" sz="1400">
                          <a:solidFill>
                            <a:schemeClr val="tx1"/>
                          </a:solidFill>
                        </a:rPr>
                        <a:t>Numerical and Computational research methods</a:t>
                      </a:r>
                    </a:p>
                    <a:p>
                      <a:pPr marL="285750" lvl="0" indent="-285750">
                        <a:buFont typeface="Arial" panose="020B0604020202020204" pitchFamily="34" charset="0"/>
                        <a:buChar char="•"/>
                      </a:pPr>
                      <a:r>
                        <a:rPr lang="en-GB" sz="1400">
                          <a:solidFill>
                            <a:schemeClr val="tx1"/>
                          </a:solidFill>
                        </a:rPr>
                        <a:t>Artificial Intelligence/machine learning</a:t>
                      </a:r>
                    </a:p>
                  </a:txBody>
                  <a:tcPr>
                    <a:solidFill>
                      <a:schemeClr val="bg1"/>
                    </a:solidFill>
                  </a:tcPr>
                </a:tc>
                <a:tc>
                  <a:txBody>
                    <a:bodyPr/>
                    <a:lstStyle/>
                    <a:p>
                      <a:pPr marL="285750" lvl="0" indent="-285750">
                        <a:buFont typeface="Arial" panose="020B0604020202020204" pitchFamily="34" charset="0"/>
                        <a:buChar char="•"/>
                      </a:pPr>
                      <a:r>
                        <a:rPr lang="en-GB" sz="1400">
                          <a:solidFill>
                            <a:schemeClr val="tx1"/>
                          </a:solidFill>
                        </a:rPr>
                        <a:t>Natural Language Processing</a:t>
                      </a:r>
                    </a:p>
                    <a:p>
                      <a:pPr marL="285750" lvl="0" indent="-285750">
                        <a:buFont typeface="Arial" panose="020B0604020202020204" pitchFamily="34" charset="0"/>
                        <a:buChar char="•"/>
                      </a:pPr>
                      <a:r>
                        <a:rPr lang="en-GB" sz="1400">
                          <a:solidFill>
                            <a:schemeClr val="tx1"/>
                          </a:solidFill>
                        </a:rPr>
                        <a:t>Open-Source Intelligence</a:t>
                      </a:r>
                    </a:p>
                    <a:p>
                      <a:pPr marL="285750" lvl="0" indent="-285750">
                        <a:buFont typeface="Arial" panose="020B0604020202020204" pitchFamily="34" charset="0"/>
                        <a:buChar char="•"/>
                      </a:pPr>
                      <a:r>
                        <a:rPr lang="en-GB" sz="1400">
                          <a:solidFill>
                            <a:schemeClr val="tx1"/>
                          </a:solidFill>
                        </a:rPr>
                        <a:t>Complex networks</a:t>
                      </a:r>
                    </a:p>
                    <a:p>
                      <a:pPr marL="285750" lvl="0" indent="-285750">
                        <a:buFont typeface="Arial" panose="020B0604020202020204" pitchFamily="34" charset="0"/>
                        <a:buChar char="•"/>
                      </a:pPr>
                      <a:r>
                        <a:rPr lang="en-GB" sz="1400">
                          <a:solidFill>
                            <a:schemeClr val="tx1"/>
                          </a:solidFill>
                        </a:rPr>
                        <a:t>Social media mining</a:t>
                      </a:r>
                    </a:p>
                    <a:p>
                      <a:pPr marL="285750" lvl="0" indent="-285750">
                        <a:buFont typeface="Arial" panose="020B0604020202020204" pitchFamily="34" charset="0"/>
                        <a:buChar char="•"/>
                      </a:pPr>
                      <a:r>
                        <a:rPr lang="en-GB" sz="1400">
                          <a:solidFill>
                            <a:schemeClr val="tx1"/>
                          </a:solidFill>
                        </a:rPr>
                        <a:t>Qualitative Analysis</a:t>
                      </a:r>
                    </a:p>
                    <a:p>
                      <a:pPr marL="0" lvl="0" indent="0">
                        <a:buFont typeface="Arial" panose="020B0604020202020204" pitchFamily="34" charset="0"/>
                        <a:buNone/>
                      </a:pPr>
                      <a:endParaRPr lang="en-GB" sz="1400">
                        <a:solidFill>
                          <a:schemeClr val="tx1"/>
                        </a:solidFill>
                      </a:endParaRPr>
                    </a:p>
                  </a:txBody>
                  <a:tcPr>
                    <a:solidFill>
                      <a:schemeClr val="bg1"/>
                    </a:solidFill>
                  </a:tcPr>
                </a:tc>
                <a:extLst>
                  <a:ext uri="{0D108BD9-81ED-4DB2-BD59-A6C34878D82A}">
                    <a16:rowId xmlns:a16="http://schemas.microsoft.com/office/drawing/2014/main" val="2287136148"/>
                  </a:ext>
                </a:extLst>
              </a:tr>
            </a:tbl>
          </a:graphicData>
        </a:graphic>
      </p:graphicFrame>
    </p:spTree>
    <p:extLst>
      <p:ext uri="{BB962C8B-B14F-4D97-AF65-F5344CB8AC3E}">
        <p14:creationId xmlns:p14="http://schemas.microsoft.com/office/powerpoint/2010/main" val="208790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80010" y="1154007"/>
            <a:ext cx="7939569" cy="369332"/>
          </a:xfrm>
          <a:prstGeom prst="rect">
            <a:avLst/>
          </a:prstGeom>
          <a:noFill/>
        </p:spPr>
        <p:txBody>
          <a:bodyPr wrap="square" rtlCol="0">
            <a:spAutoFit/>
          </a:bodyPr>
          <a:lstStyle/>
          <a:p>
            <a:r>
              <a:rPr lang="en-GB" b="1">
                <a:solidFill>
                  <a:srgbClr val="0070C0"/>
                </a:solidFill>
              </a:rPr>
              <a:t>Digital Societies – ONLINE HARMS – Core Research Areas</a:t>
            </a:r>
          </a:p>
        </p:txBody>
      </p:sp>
      <p:graphicFrame>
        <p:nvGraphicFramePr>
          <p:cNvPr id="18" name="Diagram 17"/>
          <p:cNvGraphicFramePr/>
          <p:nvPr>
            <p:extLst>
              <p:ext uri="{D42A27DB-BD31-4B8C-83A1-F6EECF244321}">
                <p14:modId xmlns:p14="http://schemas.microsoft.com/office/powerpoint/2010/main" val="2901541671"/>
              </p:ext>
            </p:extLst>
          </p:nvPr>
        </p:nvGraphicFramePr>
        <p:xfrm>
          <a:off x="-83127" y="1630217"/>
          <a:ext cx="11994077" cy="4651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370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173892"/>
            <a:ext cx="10196178" cy="369332"/>
          </a:xfrm>
          <a:prstGeom prst="rect">
            <a:avLst/>
          </a:prstGeom>
          <a:noFill/>
        </p:spPr>
        <p:txBody>
          <a:bodyPr wrap="square" rtlCol="0">
            <a:spAutoFit/>
          </a:bodyPr>
          <a:lstStyle/>
          <a:p>
            <a:r>
              <a:rPr lang="en-GB" b="1">
                <a:solidFill>
                  <a:srgbClr val="0070C0"/>
                </a:solidFill>
              </a:rPr>
              <a:t>Digital Societies: ONLINE HARMS - Computational Social Science Research Groups</a:t>
            </a:r>
          </a:p>
        </p:txBody>
      </p:sp>
      <p:sp>
        <p:nvSpPr>
          <p:cNvPr id="3" name="TextBox 2"/>
          <p:cNvSpPr txBox="1"/>
          <p:nvPr/>
        </p:nvSpPr>
        <p:spPr>
          <a:xfrm>
            <a:off x="296560" y="1628343"/>
            <a:ext cx="11087720" cy="523220"/>
          </a:xfrm>
          <a:prstGeom prst="rect">
            <a:avLst/>
          </a:prstGeom>
          <a:noFill/>
        </p:spPr>
        <p:txBody>
          <a:bodyPr wrap="square" rtlCol="0">
            <a:spAutoFit/>
          </a:bodyPr>
          <a:lstStyle/>
          <a:p>
            <a:r>
              <a:rPr lang="en-GB" sz="1400" i="1"/>
              <a:t>The University of Exeter is home to several established research groups across our Computer Science, Politics, Sociology and Psychology Disciplines, conducting research and developing new methods to explore the impact of online harms and effective interventions</a:t>
            </a:r>
          </a:p>
        </p:txBody>
      </p:sp>
      <p:sp>
        <p:nvSpPr>
          <p:cNvPr id="4" name="TextBox 3"/>
          <p:cNvSpPr txBox="1"/>
          <p:nvPr/>
        </p:nvSpPr>
        <p:spPr>
          <a:xfrm>
            <a:off x="296560" y="2281887"/>
            <a:ext cx="2112185"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5" name="TextBox 4">
            <a:hlinkClick r:id="rId3"/>
          </p:cNvPr>
          <p:cNvSpPr txBox="1"/>
          <p:nvPr/>
        </p:nvSpPr>
        <p:spPr>
          <a:xfrm>
            <a:off x="278021" y="4065184"/>
            <a:ext cx="2112185" cy="307777"/>
          </a:xfrm>
          <a:prstGeom prst="rect">
            <a:avLst/>
          </a:prstGeom>
          <a:noFill/>
        </p:spPr>
        <p:txBody>
          <a:bodyPr wrap="square" rtlCol="0">
            <a:spAutoFit/>
          </a:bodyPr>
          <a:lstStyle/>
          <a:p>
            <a:r>
              <a:rPr lang="en-GB" sz="1400" b="1" i="1" u="sng">
                <a:solidFill>
                  <a:srgbClr val="0070C0"/>
                </a:solidFill>
              </a:rPr>
              <a:t>Q-STEP</a:t>
            </a:r>
          </a:p>
        </p:txBody>
      </p:sp>
      <p:sp>
        <p:nvSpPr>
          <p:cNvPr id="6" name="TextBox 5"/>
          <p:cNvSpPr txBox="1"/>
          <p:nvPr/>
        </p:nvSpPr>
        <p:spPr>
          <a:xfrm>
            <a:off x="2633403" y="2289761"/>
            <a:ext cx="2112185"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7" name="TextBox 6"/>
          <p:cNvSpPr txBox="1"/>
          <p:nvPr/>
        </p:nvSpPr>
        <p:spPr>
          <a:xfrm>
            <a:off x="4962649" y="2281887"/>
            <a:ext cx="2112185"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8" name="TextBox 7"/>
          <p:cNvSpPr txBox="1"/>
          <p:nvPr/>
        </p:nvSpPr>
        <p:spPr>
          <a:xfrm>
            <a:off x="7267177" y="2286131"/>
            <a:ext cx="2112185"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9" name="TextBox 8"/>
          <p:cNvSpPr txBox="1"/>
          <p:nvPr/>
        </p:nvSpPr>
        <p:spPr>
          <a:xfrm>
            <a:off x="4962649" y="4110608"/>
            <a:ext cx="2112185" cy="307777"/>
          </a:xfrm>
          <a:prstGeom prst="rect">
            <a:avLst/>
          </a:prstGeom>
          <a:noFill/>
        </p:spPr>
        <p:txBody>
          <a:bodyPr wrap="square" rtlCol="0">
            <a:spAutoFit/>
          </a:bodyPr>
          <a:lstStyle/>
          <a:p>
            <a:r>
              <a:rPr lang="en-GB" sz="1400" b="1" i="1">
                <a:solidFill>
                  <a:srgbClr val="0070C0"/>
                </a:solidFill>
                <a:hlinkClick r:id="rId4"/>
              </a:rPr>
              <a:t>The CC Lab</a:t>
            </a:r>
            <a:endParaRPr lang="en-GB" sz="1400" b="1" i="1">
              <a:solidFill>
                <a:srgbClr val="0070C0"/>
              </a:solidFill>
            </a:endParaRPr>
          </a:p>
        </p:txBody>
      </p:sp>
      <p:sp>
        <p:nvSpPr>
          <p:cNvPr id="10" name="TextBox 9">
            <a:hlinkClick r:id="rId5"/>
          </p:cNvPr>
          <p:cNvSpPr txBox="1"/>
          <p:nvPr/>
        </p:nvSpPr>
        <p:spPr>
          <a:xfrm>
            <a:off x="7285715" y="4068518"/>
            <a:ext cx="2112185" cy="307777"/>
          </a:xfrm>
          <a:prstGeom prst="rect">
            <a:avLst/>
          </a:prstGeom>
          <a:noFill/>
        </p:spPr>
        <p:txBody>
          <a:bodyPr wrap="square" rtlCol="0">
            <a:spAutoFit/>
          </a:bodyPr>
          <a:lstStyle/>
          <a:p>
            <a:r>
              <a:rPr lang="en-GB" sz="1400" b="1" i="1">
                <a:solidFill>
                  <a:srgbClr val="0070C0"/>
                </a:solidFill>
                <a:hlinkClick r:id="rId5"/>
              </a:rPr>
              <a:t>The </a:t>
            </a:r>
            <a:r>
              <a:rPr lang="en-GB" sz="1400" b="1" i="1" err="1">
                <a:solidFill>
                  <a:srgbClr val="0070C0"/>
                </a:solidFill>
                <a:hlinkClick r:id="rId5"/>
              </a:rPr>
              <a:t>PsyID</a:t>
            </a:r>
            <a:r>
              <a:rPr lang="en-GB" sz="1400" b="1" i="1">
                <a:solidFill>
                  <a:srgbClr val="0070C0"/>
                </a:solidFill>
                <a:hlinkClick r:id="rId5"/>
              </a:rPr>
              <a:t> Lab</a:t>
            </a:r>
            <a:endParaRPr lang="en-GB" sz="1400" b="1" i="1">
              <a:solidFill>
                <a:srgbClr val="0070C0"/>
              </a:solidFill>
            </a:endParaRPr>
          </a:p>
        </p:txBody>
      </p:sp>
      <p:sp>
        <p:nvSpPr>
          <p:cNvPr id="11" name="TextBox 10"/>
          <p:cNvSpPr txBox="1"/>
          <p:nvPr/>
        </p:nvSpPr>
        <p:spPr>
          <a:xfrm>
            <a:off x="2610389" y="4063023"/>
            <a:ext cx="2112185" cy="523220"/>
          </a:xfrm>
          <a:prstGeom prst="rect">
            <a:avLst/>
          </a:prstGeom>
          <a:noFill/>
        </p:spPr>
        <p:txBody>
          <a:bodyPr wrap="square" rtlCol="0">
            <a:spAutoFit/>
          </a:bodyPr>
          <a:lstStyle/>
          <a:p>
            <a:r>
              <a:rPr lang="en-GB" sz="1400" b="1" i="1">
                <a:solidFill>
                  <a:srgbClr val="0070C0"/>
                </a:solidFill>
                <a:hlinkClick r:id="rId6"/>
              </a:rPr>
              <a:t>Centre of Advanced International Studies</a:t>
            </a:r>
            <a:endParaRPr lang="en-GB" sz="1400" b="1" i="1">
              <a:solidFill>
                <a:srgbClr val="0070C0"/>
              </a:solidFill>
            </a:endParaRPr>
          </a:p>
        </p:txBody>
      </p:sp>
      <p:sp>
        <p:nvSpPr>
          <p:cNvPr id="12" name="TextBox 11"/>
          <p:cNvSpPr txBox="1"/>
          <p:nvPr/>
        </p:nvSpPr>
        <p:spPr>
          <a:xfrm>
            <a:off x="197203" y="4361913"/>
            <a:ext cx="2304255" cy="2062103"/>
          </a:xfrm>
          <a:prstGeom prst="rect">
            <a:avLst/>
          </a:prstGeom>
          <a:noFill/>
        </p:spPr>
        <p:txBody>
          <a:bodyPr wrap="square" rtlCol="0">
            <a:spAutoFit/>
          </a:bodyPr>
          <a:lstStyle/>
          <a:p>
            <a:r>
              <a:rPr lang="en-GB" sz="800" b="1"/>
              <a:t>About: </a:t>
            </a:r>
            <a:r>
              <a:rPr lang="en-GB" sz="800"/>
              <a:t>Exeter’s Q-Step Centre brings together international research-focused social scientists. Q-Step research takes an interdisciplinary and data-driven focus to address major societal challenges. We are focused on the three themes of </a:t>
            </a:r>
            <a:r>
              <a:rPr lang="en-GB" sz="800" b="1"/>
              <a:t>connecting people, society and data</a:t>
            </a:r>
            <a:r>
              <a:rPr lang="en-GB" sz="800"/>
              <a:t>. Led by </a:t>
            </a:r>
            <a:r>
              <a:rPr lang="en-GB" sz="800" err="1"/>
              <a:t>Prof.</a:t>
            </a:r>
            <a:r>
              <a:rPr lang="en-GB" sz="800"/>
              <a:t> Susan Banducci and </a:t>
            </a:r>
            <a:r>
              <a:rPr lang="en-GB" sz="800" err="1"/>
              <a:t>Prof.</a:t>
            </a:r>
            <a:r>
              <a:rPr lang="en-GB" sz="800"/>
              <a:t> Travis Coan, q-Step Centre has a total 17 core research staff across a number of disciplines including Politics, Sociology, International Relations and Criminology as well as over 20 affiliated staff and several industry partners.</a:t>
            </a:r>
          </a:p>
          <a:p>
            <a:r>
              <a:rPr lang="en-GB" sz="800" b="1"/>
              <a:t>W</a:t>
            </a:r>
            <a:r>
              <a:rPr lang="en-GB" sz="800"/>
              <a:t>: </a:t>
            </a:r>
            <a:r>
              <a:rPr lang="en-GB" sz="800">
                <a:hlinkClick r:id="rId3"/>
              </a:rPr>
              <a:t>http://socialsciences.exeter.ac.uk/q-step/projects/</a:t>
            </a:r>
            <a:r>
              <a:rPr lang="en-GB" sz="800"/>
              <a:t> </a:t>
            </a:r>
          </a:p>
          <a:p>
            <a:r>
              <a:rPr lang="en-GB" sz="800"/>
              <a:t> </a:t>
            </a:r>
          </a:p>
        </p:txBody>
      </p:sp>
      <p:sp>
        <p:nvSpPr>
          <p:cNvPr id="13" name="TextBox 12"/>
          <p:cNvSpPr txBox="1"/>
          <p:nvPr/>
        </p:nvSpPr>
        <p:spPr>
          <a:xfrm>
            <a:off x="4951078" y="4510717"/>
            <a:ext cx="2112185" cy="2062103"/>
          </a:xfrm>
          <a:prstGeom prst="rect">
            <a:avLst/>
          </a:prstGeom>
          <a:noFill/>
        </p:spPr>
        <p:txBody>
          <a:bodyPr wrap="square" lIns="91440" tIns="45720" rIns="91440" bIns="45720" rtlCol="0" anchor="t">
            <a:spAutoFit/>
          </a:bodyPr>
          <a:lstStyle/>
          <a:p>
            <a:r>
              <a:rPr lang="en-GB" sz="800" b="1"/>
              <a:t>About: </a:t>
            </a:r>
            <a:r>
              <a:rPr lang="en-GB" sz="800"/>
              <a:t>The CC Lab studies the evolution of information – how media in today’s digital age shapes our beliefs about the world in new and increasingly complex ways. The CC Lab develops computational tools to study how information is organised, used, misused and its effects, by combining strong expertise in data science, mathematically modelling and complex systems with evolutionary biology, cultural sociology and social psychology.  </a:t>
            </a:r>
          </a:p>
          <a:p>
            <a:endParaRPr lang="en-GB" sz="800"/>
          </a:p>
          <a:p>
            <a:endParaRPr lang="en-GB" sz="800"/>
          </a:p>
          <a:p>
            <a:r>
              <a:rPr lang="en-GB" sz="800" b="1"/>
              <a:t>W:</a:t>
            </a:r>
            <a:r>
              <a:rPr lang="en-GB" sz="800"/>
              <a:t> </a:t>
            </a:r>
            <a:r>
              <a:rPr lang="en-GB" sz="800" b="1" u="sng">
                <a:hlinkClick r:id="rId7"/>
              </a:rPr>
              <a:t>https://cclab.science/</a:t>
            </a:r>
            <a:r>
              <a:rPr lang="en-GB" sz="800" b="1"/>
              <a:t> </a:t>
            </a:r>
            <a:endParaRPr lang="en-GB" sz="800"/>
          </a:p>
          <a:p>
            <a:endParaRPr lang="en-GB" sz="800"/>
          </a:p>
        </p:txBody>
      </p:sp>
      <p:sp>
        <p:nvSpPr>
          <p:cNvPr id="14" name="TextBox 13"/>
          <p:cNvSpPr txBox="1"/>
          <p:nvPr/>
        </p:nvSpPr>
        <p:spPr>
          <a:xfrm>
            <a:off x="7267177" y="4511115"/>
            <a:ext cx="2258817" cy="1815882"/>
          </a:xfrm>
          <a:prstGeom prst="rect">
            <a:avLst/>
          </a:prstGeom>
          <a:noFill/>
        </p:spPr>
        <p:txBody>
          <a:bodyPr wrap="square" lIns="91440" tIns="45720" rIns="91440" bIns="45720" rtlCol="0" anchor="t">
            <a:spAutoFit/>
          </a:bodyPr>
          <a:lstStyle/>
          <a:p>
            <a:r>
              <a:rPr lang="en-GB" sz="800" b="1"/>
              <a:t>About</a:t>
            </a:r>
            <a:r>
              <a:rPr lang="en-GB" sz="800"/>
              <a:t>: The </a:t>
            </a:r>
            <a:r>
              <a:rPr lang="en-GB" sz="800" err="1"/>
              <a:t>PsyID</a:t>
            </a:r>
            <a:r>
              <a:rPr lang="en-GB" sz="800"/>
              <a:t> lab uses a multi-method approach, with computational analyses of naturally occurring (online) data, experiments and surveys, to understand how social identities develop, interact and are expressed in the online world. </a:t>
            </a:r>
          </a:p>
          <a:p>
            <a:endParaRPr lang="en-GB" sz="800"/>
          </a:p>
          <a:p>
            <a:r>
              <a:rPr lang="en-GB" sz="800"/>
              <a:t>Based in the Psychology Department, the Group is led by Dr Miriam </a:t>
            </a:r>
            <a:r>
              <a:rPr lang="en-GB" sz="800" err="1"/>
              <a:t>Koschate</a:t>
            </a:r>
            <a:r>
              <a:rPr lang="en-GB" sz="800"/>
              <a:t>-Reis.</a:t>
            </a:r>
            <a:endParaRPr lang="en-GB" sz="800">
              <a:cs typeface="Arial"/>
            </a:endParaRPr>
          </a:p>
          <a:p>
            <a:endParaRPr lang="en-GB" sz="800"/>
          </a:p>
          <a:p>
            <a:endParaRPr lang="en-GB" sz="800"/>
          </a:p>
          <a:p>
            <a:endParaRPr lang="en-GB" sz="800"/>
          </a:p>
          <a:p>
            <a:endParaRPr lang="en-GB" sz="800"/>
          </a:p>
          <a:p>
            <a:r>
              <a:rPr lang="en-GB" sz="800" b="1"/>
              <a:t>W: </a:t>
            </a:r>
            <a:r>
              <a:rPr lang="en-GB" sz="800" b="1">
                <a:hlinkClick r:id="rId5"/>
              </a:rPr>
              <a:t>https://blogs.exeter.ac.uk/identitrack/</a:t>
            </a:r>
            <a:r>
              <a:rPr lang="en-GB" sz="800" b="1"/>
              <a:t> </a:t>
            </a:r>
            <a:endParaRPr lang="en-GB" sz="800" b="1">
              <a:cs typeface="Arial"/>
            </a:endParaRPr>
          </a:p>
        </p:txBody>
      </p:sp>
      <p:sp>
        <p:nvSpPr>
          <p:cNvPr id="15" name="TextBox 14"/>
          <p:cNvSpPr txBox="1"/>
          <p:nvPr/>
        </p:nvSpPr>
        <p:spPr>
          <a:xfrm>
            <a:off x="2627223" y="4633828"/>
            <a:ext cx="2028597" cy="1815882"/>
          </a:xfrm>
          <a:prstGeom prst="rect">
            <a:avLst/>
          </a:prstGeom>
          <a:noFill/>
        </p:spPr>
        <p:txBody>
          <a:bodyPr wrap="square" lIns="91440" tIns="45720" rIns="91440" bIns="45720" rtlCol="0" anchor="t">
            <a:spAutoFit/>
          </a:bodyPr>
          <a:lstStyle/>
          <a:p>
            <a:r>
              <a:rPr lang="en-GB" sz="800" b="1"/>
              <a:t>About: </a:t>
            </a:r>
            <a:r>
              <a:rPr lang="en-GB" sz="800"/>
              <a:t>The Centre for Advanced International Studies (CAIS) has developed one of the UK’s leading International Relations programmes, inc. teaching and research around international security, IR theories, foreign policy, conflict analysis, globalisation and resistance.</a:t>
            </a:r>
          </a:p>
          <a:p>
            <a:endParaRPr lang="en-GB" sz="800"/>
          </a:p>
          <a:p>
            <a:endParaRPr lang="en-GB" sz="800"/>
          </a:p>
          <a:p>
            <a:endParaRPr lang="en-GB" sz="800"/>
          </a:p>
          <a:p>
            <a:r>
              <a:rPr lang="en-GB" sz="800" b="1"/>
              <a:t>W</a:t>
            </a:r>
            <a:r>
              <a:rPr lang="en-GB" sz="800"/>
              <a:t>:</a:t>
            </a:r>
            <a:r>
              <a:rPr lang="en-GB" sz="800">
                <a:hlinkClick r:id="rId8"/>
              </a:rPr>
              <a:t>https://socialsciences.exeter.ac.uk/politics/research/centres/cais/</a:t>
            </a:r>
            <a:r>
              <a:rPr lang="en-GB" sz="800"/>
              <a:t>  </a:t>
            </a:r>
          </a:p>
          <a:p>
            <a:endParaRPr lang="en-GB" sz="800">
              <a:cs typeface="Arial"/>
            </a:endParaRPr>
          </a:p>
        </p:txBody>
      </p:sp>
      <p:sp>
        <p:nvSpPr>
          <p:cNvPr id="16" name="TextBox 15"/>
          <p:cNvSpPr txBox="1"/>
          <p:nvPr/>
        </p:nvSpPr>
        <p:spPr>
          <a:xfrm>
            <a:off x="9620142" y="2284701"/>
            <a:ext cx="2112185"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19" name="TextBox 18">
            <a:hlinkClick r:id="rId9"/>
          </p:cNvPr>
          <p:cNvSpPr txBox="1"/>
          <p:nvPr/>
        </p:nvSpPr>
        <p:spPr>
          <a:xfrm>
            <a:off x="9525995" y="4068518"/>
            <a:ext cx="2112185" cy="307777"/>
          </a:xfrm>
          <a:prstGeom prst="rect">
            <a:avLst/>
          </a:prstGeom>
          <a:noFill/>
        </p:spPr>
        <p:txBody>
          <a:bodyPr wrap="square" rtlCol="0">
            <a:spAutoFit/>
          </a:bodyPr>
          <a:lstStyle/>
          <a:p>
            <a:r>
              <a:rPr lang="en-GB" sz="1400" b="1" i="1" err="1">
                <a:hlinkClick r:id="rId9"/>
              </a:rPr>
              <a:t>CogNosco</a:t>
            </a:r>
            <a:r>
              <a:rPr lang="en-GB" sz="1400" b="1" i="1">
                <a:hlinkClick r:id="rId9"/>
              </a:rPr>
              <a:t> Lab</a:t>
            </a:r>
            <a:endParaRPr lang="en-GB" sz="1400" b="1" i="1">
              <a:solidFill>
                <a:srgbClr val="0070C0"/>
              </a:solidFill>
            </a:endParaRPr>
          </a:p>
        </p:txBody>
      </p:sp>
      <p:sp>
        <p:nvSpPr>
          <p:cNvPr id="20" name="TextBox 19"/>
          <p:cNvSpPr txBox="1"/>
          <p:nvPr/>
        </p:nvSpPr>
        <p:spPr>
          <a:xfrm>
            <a:off x="9525994" y="4477368"/>
            <a:ext cx="2361205" cy="1815882"/>
          </a:xfrm>
          <a:prstGeom prst="rect">
            <a:avLst/>
          </a:prstGeom>
          <a:noFill/>
        </p:spPr>
        <p:txBody>
          <a:bodyPr wrap="square" lIns="91440" tIns="45720" rIns="91440" bIns="45720" rtlCol="0" anchor="t">
            <a:spAutoFit/>
          </a:bodyPr>
          <a:lstStyle/>
          <a:p>
            <a:r>
              <a:rPr lang="en-GB" sz="800" b="1"/>
              <a:t>About</a:t>
            </a:r>
            <a:r>
              <a:rPr lang="en-GB" sz="800"/>
              <a:t>: The </a:t>
            </a:r>
            <a:r>
              <a:rPr lang="en-GB" sz="800" err="1"/>
              <a:t>CogNosco</a:t>
            </a:r>
            <a:r>
              <a:rPr lang="en-GB" sz="800"/>
              <a:t> Lab focuses on next-generation models for understanding cognition through data science, AI and complex networks. Our multilayer cognitive networks unveil predictive and quantitative patterns in fields like language learning, mindset reconstruction, clinical impairments and knowledge modelling in online systems.</a:t>
            </a:r>
          </a:p>
          <a:p>
            <a:endParaRPr lang="en-GB" sz="800"/>
          </a:p>
          <a:p>
            <a:r>
              <a:rPr lang="en-GB" sz="800"/>
              <a:t>Based in the Computer Science Department, the group is led by </a:t>
            </a:r>
            <a:r>
              <a:rPr lang="en-GB" sz="800" err="1"/>
              <a:t>Dr.</a:t>
            </a:r>
            <a:r>
              <a:rPr lang="en-GB" sz="800"/>
              <a:t> Massimo Stella.</a:t>
            </a:r>
            <a:endParaRPr lang="en-GB" sz="800">
              <a:cs typeface="Arial"/>
            </a:endParaRPr>
          </a:p>
          <a:p>
            <a:endParaRPr lang="en-GB" sz="800"/>
          </a:p>
          <a:p>
            <a:endParaRPr lang="en-GB" sz="800"/>
          </a:p>
          <a:p>
            <a:r>
              <a:rPr lang="en-GB" sz="800" b="1"/>
              <a:t>W: </a:t>
            </a:r>
            <a:r>
              <a:rPr lang="en-GB" sz="800" b="1">
                <a:hlinkClick r:id="rId9"/>
              </a:rPr>
              <a:t>Http://cognoscoexeter.compscicons.net/</a:t>
            </a:r>
            <a:r>
              <a:rPr lang="en-GB" sz="800" b="1"/>
              <a:t> </a:t>
            </a:r>
            <a:endParaRPr lang="en-GB" sz="800" b="1">
              <a:cs typeface="Arial"/>
            </a:endParaRPr>
          </a:p>
        </p:txBody>
      </p:sp>
      <p:pic>
        <p:nvPicPr>
          <p:cNvPr id="22" name="Picture 21"/>
          <p:cNvPicPr>
            <a:picLocks noChangeAspect="1"/>
          </p:cNvPicPr>
          <p:nvPr/>
        </p:nvPicPr>
        <p:blipFill rotWithShape="1">
          <a:blip r:embed="rId10"/>
          <a:srcRect l="16498"/>
          <a:stretch/>
        </p:blipFill>
        <p:spPr>
          <a:xfrm>
            <a:off x="9608819" y="2289760"/>
            <a:ext cx="2123508" cy="1647568"/>
          </a:xfrm>
          <a:prstGeom prst="rect">
            <a:avLst/>
          </a:prstGeom>
        </p:spPr>
      </p:pic>
      <p:pic>
        <p:nvPicPr>
          <p:cNvPr id="23" name="Picture 22"/>
          <p:cNvPicPr>
            <a:picLocks noChangeAspect="1"/>
          </p:cNvPicPr>
          <p:nvPr/>
        </p:nvPicPr>
        <p:blipFill rotWithShape="1">
          <a:blip r:embed="rId11"/>
          <a:srcRect l="22097" r="21383" b="19223"/>
          <a:stretch/>
        </p:blipFill>
        <p:spPr>
          <a:xfrm>
            <a:off x="2606040" y="2275046"/>
            <a:ext cx="2186940" cy="1664494"/>
          </a:xfrm>
          <a:prstGeom prst="rect">
            <a:avLst/>
          </a:prstGeom>
        </p:spPr>
      </p:pic>
      <p:pic>
        <p:nvPicPr>
          <p:cNvPr id="24" name="Picture 23"/>
          <p:cNvPicPr>
            <a:picLocks noChangeAspect="1"/>
          </p:cNvPicPr>
          <p:nvPr/>
        </p:nvPicPr>
        <p:blipFill rotWithShape="1">
          <a:blip r:embed="rId12"/>
          <a:srcRect t="-237" r="12505"/>
          <a:stretch/>
        </p:blipFill>
        <p:spPr>
          <a:xfrm>
            <a:off x="4937932" y="2236682"/>
            <a:ext cx="2174008" cy="1700646"/>
          </a:xfrm>
          <a:prstGeom prst="rect">
            <a:avLst/>
          </a:prstGeom>
        </p:spPr>
      </p:pic>
      <p:pic>
        <p:nvPicPr>
          <p:cNvPr id="27" name="Picture 26"/>
          <p:cNvPicPr>
            <a:picLocks noChangeAspect="1"/>
          </p:cNvPicPr>
          <p:nvPr/>
        </p:nvPicPr>
        <p:blipFill rotWithShape="1">
          <a:blip r:embed="rId13"/>
          <a:srcRect l="12937" t="5863" r="15359" b="22097"/>
          <a:stretch/>
        </p:blipFill>
        <p:spPr>
          <a:xfrm>
            <a:off x="7246621" y="2225039"/>
            <a:ext cx="2186940" cy="1706881"/>
          </a:xfrm>
          <a:prstGeom prst="rect">
            <a:avLst/>
          </a:prstGeom>
        </p:spPr>
      </p:pic>
      <p:pic>
        <p:nvPicPr>
          <p:cNvPr id="28" name="Picture 27"/>
          <p:cNvPicPr>
            <a:picLocks noChangeAspect="1"/>
          </p:cNvPicPr>
          <p:nvPr/>
        </p:nvPicPr>
        <p:blipFill rotWithShape="1">
          <a:blip r:embed="rId14"/>
          <a:srcRect l="-7805" t="9542"/>
          <a:stretch/>
        </p:blipFill>
        <p:spPr>
          <a:xfrm>
            <a:off x="109161" y="2271280"/>
            <a:ext cx="2318137" cy="1674187"/>
          </a:xfrm>
          <a:prstGeom prst="rect">
            <a:avLst/>
          </a:prstGeom>
        </p:spPr>
      </p:pic>
    </p:spTree>
    <p:extLst>
      <p:ext uri="{BB962C8B-B14F-4D97-AF65-F5344CB8AC3E}">
        <p14:creationId xmlns:p14="http://schemas.microsoft.com/office/powerpoint/2010/main" val="233788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173892"/>
            <a:ext cx="9012901" cy="369332"/>
          </a:xfrm>
          <a:prstGeom prst="rect">
            <a:avLst/>
          </a:prstGeom>
          <a:noFill/>
        </p:spPr>
        <p:txBody>
          <a:bodyPr wrap="square" rtlCol="0">
            <a:spAutoFit/>
          </a:bodyPr>
          <a:lstStyle/>
          <a:p>
            <a:r>
              <a:rPr lang="en-GB" b="1">
                <a:solidFill>
                  <a:srgbClr val="0070C0"/>
                </a:solidFill>
              </a:rPr>
              <a:t>Digital Societies – ONLINE HARMS: Terrorism, Extremism and Radicalisation</a:t>
            </a:r>
          </a:p>
        </p:txBody>
      </p:sp>
      <p:sp>
        <p:nvSpPr>
          <p:cNvPr id="3" name="TextBox 2"/>
          <p:cNvSpPr txBox="1"/>
          <p:nvPr/>
        </p:nvSpPr>
        <p:spPr>
          <a:xfrm>
            <a:off x="296560" y="1628343"/>
            <a:ext cx="11573223" cy="307777"/>
          </a:xfrm>
          <a:prstGeom prst="rect">
            <a:avLst/>
          </a:prstGeom>
          <a:noFill/>
        </p:spPr>
        <p:txBody>
          <a:bodyPr wrap="square" rtlCol="0">
            <a:spAutoFit/>
          </a:bodyPr>
          <a:lstStyle/>
          <a:p>
            <a:r>
              <a:rPr lang="en-GB" sz="1400" i="1"/>
              <a:t>Studying the spread and drivers for online terrorist and extremist content and its contribution towards radicalisation</a:t>
            </a:r>
          </a:p>
        </p:txBody>
      </p:sp>
      <p:sp>
        <p:nvSpPr>
          <p:cNvPr id="4" name="TextBox 3"/>
          <p:cNvSpPr txBox="1"/>
          <p:nvPr/>
        </p:nvSpPr>
        <p:spPr>
          <a:xfrm>
            <a:off x="296560" y="2281887"/>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5" name="TextBox 4">
            <a:hlinkClick r:id="rId3"/>
          </p:cNvPr>
          <p:cNvSpPr txBox="1"/>
          <p:nvPr/>
        </p:nvSpPr>
        <p:spPr>
          <a:xfrm>
            <a:off x="278021" y="4065184"/>
            <a:ext cx="2582563" cy="738664"/>
          </a:xfrm>
          <a:prstGeom prst="rect">
            <a:avLst/>
          </a:prstGeom>
          <a:noFill/>
        </p:spPr>
        <p:txBody>
          <a:bodyPr wrap="square" rtlCol="0">
            <a:spAutoFit/>
          </a:bodyPr>
          <a:lstStyle/>
          <a:p>
            <a:r>
              <a:rPr lang="en-GB" sz="1400" b="1" i="1">
                <a:solidFill>
                  <a:schemeClr val="accent5"/>
                </a:solidFill>
                <a:hlinkClick r:id="rId3"/>
              </a:rPr>
              <a:t>Con.Cel: Tracking the online contagion of </a:t>
            </a:r>
            <a:r>
              <a:rPr lang="en-GB" sz="1400" b="1" i="1" err="1">
                <a:solidFill>
                  <a:schemeClr val="accent5"/>
                </a:solidFill>
                <a:hlinkClick r:id="rId3"/>
              </a:rPr>
              <a:t>Incel</a:t>
            </a:r>
            <a:r>
              <a:rPr lang="en-GB" sz="1400" b="1" i="1">
                <a:solidFill>
                  <a:schemeClr val="accent5"/>
                </a:solidFill>
                <a:hlinkClick r:id="rId3"/>
              </a:rPr>
              <a:t> and male supremacist ideology</a:t>
            </a:r>
            <a:endParaRPr lang="en-GB" sz="1400" b="1" i="1">
              <a:solidFill>
                <a:schemeClr val="accent5"/>
              </a:solidFill>
            </a:endParaRPr>
          </a:p>
        </p:txBody>
      </p:sp>
      <p:sp>
        <p:nvSpPr>
          <p:cNvPr id="6" name="TextBox 5"/>
          <p:cNvSpPr txBox="1"/>
          <p:nvPr/>
        </p:nvSpPr>
        <p:spPr>
          <a:xfrm>
            <a:off x="3323965" y="2281887"/>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7" name="TextBox 6"/>
          <p:cNvSpPr txBox="1"/>
          <p:nvPr/>
        </p:nvSpPr>
        <p:spPr>
          <a:xfrm>
            <a:off x="6351370" y="2281887"/>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8" name="TextBox 7"/>
          <p:cNvSpPr txBox="1"/>
          <p:nvPr/>
        </p:nvSpPr>
        <p:spPr>
          <a:xfrm>
            <a:off x="9378775" y="2281887"/>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9" name="TextBox 8"/>
          <p:cNvSpPr txBox="1"/>
          <p:nvPr/>
        </p:nvSpPr>
        <p:spPr>
          <a:xfrm>
            <a:off x="3298801" y="4026506"/>
            <a:ext cx="2951914" cy="738664"/>
          </a:xfrm>
          <a:prstGeom prst="rect">
            <a:avLst/>
          </a:prstGeom>
          <a:noFill/>
        </p:spPr>
        <p:txBody>
          <a:bodyPr wrap="square" rtlCol="0">
            <a:spAutoFit/>
          </a:bodyPr>
          <a:lstStyle/>
          <a:p>
            <a:r>
              <a:rPr lang="en-GB" sz="1400" b="1" i="1">
                <a:solidFill>
                  <a:srgbClr val="0070C0"/>
                </a:solidFill>
                <a:hlinkClick r:id="rId4"/>
              </a:rPr>
              <a:t>How does ISIS’ online propaganda demonstrate mechanisms of radicalisation? </a:t>
            </a:r>
            <a:endParaRPr lang="en-GB" sz="1400" b="1" i="1">
              <a:solidFill>
                <a:srgbClr val="0070C0"/>
              </a:solidFill>
            </a:endParaRPr>
          </a:p>
        </p:txBody>
      </p:sp>
      <p:sp>
        <p:nvSpPr>
          <p:cNvPr id="10" name="TextBox 9"/>
          <p:cNvSpPr txBox="1"/>
          <p:nvPr/>
        </p:nvSpPr>
        <p:spPr>
          <a:xfrm>
            <a:off x="9385768" y="3891092"/>
            <a:ext cx="2582563" cy="523220"/>
          </a:xfrm>
          <a:prstGeom prst="rect">
            <a:avLst/>
          </a:prstGeom>
          <a:noFill/>
        </p:spPr>
        <p:txBody>
          <a:bodyPr wrap="square" rtlCol="0">
            <a:spAutoFit/>
          </a:bodyPr>
          <a:lstStyle/>
          <a:p>
            <a:r>
              <a:rPr lang="en-GB" sz="1400" b="1" i="1">
                <a:solidFill>
                  <a:srgbClr val="0070C0"/>
                </a:solidFill>
                <a:hlinkClick r:id="rId5"/>
              </a:rPr>
              <a:t>Deep Analysis of Taliban Videos</a:t>
            </a:r>
            <a:endParaRPr lang="en-GB" sz="1400" b="1" i="1">
              <a:solidFill>
                <a:srgbClr val="0070C0"/>
              </a:solidFill>
            </a:endParaRPr>
          </a:p>
        </p:txBody>
      </p:sp>
      <p:sp>
        <p:nvSpPr>
          <p:cNvPr id="11" name="TextBox 10">
            <a:hlinkClick r:id="rId6"/>
          </p:cNvPr>
          <p:cNvSpPr txBox="1"/>
          <p:nvPr/>
        </p:nvSpPr>
        <p:spPr>
          <a:xfrm>
            <a:off x="6244957" y="4151809"/>
            <a:ext cx="2582563" cy="307777"/>
          </a:xfrm>
          <a:prstGeom prst="rect">
            <a:avLst/>
          </a:prstGeom>
          <a:noFill/>
        </p:spPr>
        <p:txBody>
          <a:bodyPr wrap="square" rtlCol="0">
            <a:spAutoFit/>
          </a:bodyPr>
          <a:lstStyle/>
          <a:p>
            <a:r>
              <a:rPr lang="en-GB" sz="1400" b="1" i="1">
                <a:solidFill>
                  <a:srgbClr val="0070C0"/>
                </a:solidFill>
                <a:hlinkClick r:id="rId6"/>
              </a:rPr>
              <a:t>Mining The Chans</a:t>
            </a:r>
            <a:endParaRPr lang="en-GB" sz="1400" b="1" i="1">
              <a:solidFill>
                <a:srgbClr val="0070C0"/>
              </a:solidFill>
            </a:endParaRPr>
          </a:p>
        </p:txBody>
      </p:sp>
      <p:sp>
        <p:nvSpPr>
          <p:cNvPr id="12" name="TextBox 11"/>
          <p:cNvSpPr txBox="1"/>
          <p:nvPr/>
        </p:nvSpPr>
        <p:spPr>
          <a:xfrm>
            <a:off x="259483" y="4778932"/>
            <a:ext cx="2619640" cy="1323439"/>
          </a:xfrm>
          <a:prstGeom prst="rect">
            <a:avLst/>
          </a:prstGeom>
          <a:noFill/>
        </p:spPr>
        <p:txBody>
          <a:bodyPr wrap="square" rtlCol="0">
            <a:spAutoFit/>
          </a:bodyPr>
          <a:lstStyle/>
          <a:p>
            <a:r>
              <a:rPr lang="en-GB" sz="800" b="1"/>
              <a:t>Lead</a:t>
            </a:r>
            <a:r>
              <a:rPr lang="en-GB" sz="800"/>
              <a:t>: </a:t>
            </a:r>
            <a:r>
              <a:rPr lang="en-GB" sz="800" u="sng">
                <a:hlinkClick r:id="rId7"/>
              </a:rPr>
              <a:t>Dr Lewys Brace</a:t>
            </a:r>
            <a:r>
              <a:rPr lang="en-GB" sz="800"/>
              <a:t>, </a:t>
            </a:r>
            <a:r>
              <a:rPr lang="en-GB" sz="800" b="1"/>
              <a:t>Co-</a:t>
            </a:r>
            <a:r>
              <a:rPr lang="en-GB" sz="800" b="1" err="1"/>
              <a:t>Ieads</a:t>
            </a:r>
            <a:r>
              <a:rPr lang="en-GB" sz="800" b="1"/>
              <a:t>: </a:t>
            </a:r>
            <a:r>
              <a:rPr lang="en-GB" sz="800" u="sng">
                <a:hlinkClick r:id="rId8"/>
              </a:rPr>
              <a:t>Dr Stephane Baele</a:t>
            </a:r>
            <a:r>
              <a:rPr lang="en-GB" sz="800"/>
              <a:t> (</a:t>
            </a:r>
            <a:r>
              <a:rPr lang="en-GB" sz="800" err="1"/>
              <a:t>UoE</a:t>
            </a:r>
            <a:r>
              <a:rPr lang="en-GB" sz="800"/>
              <a:t>), Dr Debbie </a:t>
            </a:r>
            <a:r>
              <a:rPr lang="en-GB" sz="800" err="1"/>
              <a:t>Ging</a:t>
            </a:r>
            <a:r>
              <a:rPr lang="en-GB" sz="800"/>
              <a:t> (Dublin City University) </a:t>
            </a:r>
          </a:p>
          <a:p>
            <a:r>
              <a:rPr lang="en-GB" sz="800" b="1"/>
              <a:t>Funding awarded: </a:t>
            </a:r>
            <a:r>
              <a:rPr lang="en-GB" sz="800"/>
              <a:t>£96,000 </a:t>
            </a:r>
          </a:p>
          <a:p>
            <a:r>
              <a:rPr lang="en-GB" sz="800" b="1"/>
              <a:t>Sponsor(s):</a:t>
            </a:r>
            <a:r>
              <a:rPr lang="en-GB" sz="800"/>
              <a:t> Centre for Research and Evidence on Security Threats (CREST)</a:t>
            </a:r>
          </a:p>
          <a:p>
            <a:r>
              <a:rPr lang="en-GB" sz="800" b="1"/>
              <a:t>About: </a:t>
            </a:r>
            <a:r>
              <a:rPr lang="en-GB" sz="800"/>
              <a:t>The Con.Cel project focuses on the </a:t>
            </a:r>
            <a:r>
              <a:rPr lang="en-GB" sz="800" err="1"/>
              <a:t>InCel</a:t>
            </a:r>
            <a:r>
              <a:rPr lang="en-GB" sz="800"/>
              <a:t> ideology, a misogynistic worldview whose proponents blame women for their lack of sexual activity, and the “</a:t>
            </a:r>
            <a:r>
              <a:rPr lang="en-GB" sz="800" err="1"/>
              <a:t>Incelosphere</a:t>
            </a:r>
            <a:r>
              <a:rPr lang="en-GB" sz="800"/>
              <a:t>”, a loose conglomerate of online </a:t>
            </a:r>
            <a:r>
              <a:rPr lang="en-GB" sz="800" err="1"/>
              <a:t>InCel</a:t>
            </a:r>
            <a:r>
              <a:rPr lang="en-GB" sz="800"/>
              <a:t> communities spread across various digital platforms. </a:t>
            </a:r>
          </a:p>
        </p:txBody>
      </p:sp>
      <p:sp>
        <p:nvSpPr>
          <p:cNvPr id="13" name="TextBox 12"/>
          <p:cNvSpPr txBox="1"/>
          <p:nvPr/>
        </p:nvSpPr>
        <p:spPr>
          <a:xfrm>
            <a:off x="3280263" y="4826724"/>
            <a:ext cx="2582563" cy="1692771"/>
          </a:xfrm>
          <a:prstGeom prst="rect">
            <a:avLst/>
          </a:prstGeom>
          <a:noFill/>
        </p:spPr>
        <p:txBody>
          <a:bodyPr wrap="square" rtlCol="0">
            <a:spAutoFit/>
          </a:bodyPr>
          <a:lstStyle/>
          <a:p>
            <a:r>
              <a:rPr lang="en-GB" sz="800" b="1"/>
              <a:t>Leads:</a:t>
            </a:r>
            <a:r>
              <a:rPr lang="en-GB" sz="800"/>
              <a:t> </a:t>
            </a:r>
            <a:r>
              <a:rPr lang="en-GB" sz="800" u="sng">
                <a:hlinkClick r:id="rId9"/>
              </a:rPr>
              <a:t>Dr Stephane Baele</a:t>
            </a:r>
            <a:r>
              <a:rPr lang="en-GB" sz="800"/>
              <a:t>, Co-Leads: </a:t>
            </a:r>
            <a:r>
              <a:rPr lang="en-GB" sz="800" u="sng">
                <a:hlinkClick r:id="rId10"/>
              </a:rPr>
              <a:t>Dr Katharine Boyd</a:t>
            </a:r>
            <a:r>
              <a:rPr lang="en-GB" sz="800"/>
              <a:t>, </a:t>
            </a:r>
            <a:r>
              <a:rPr lang="en-GB" sz="800" u="sng">
                <a:hlinkClick r:id="rId11"/>
              </a:rPr>
              <a:t>Dr Travis Coan</a:t>
            </a:r>
            <a:r>
              <a:rPr lang="en-GB" sz="800"/>
              <a:t> </a:t>
            </a:r>
          </a:p>
          <a:p>
            <a:r>
              <a:rPr lang="en-GB" sz="800" b="1"/>
              <a:t>Funding awarded: </a:t>
            </a:r>
            <a:r>
              <a:rPr lang="en-GB" sz="800"/>
              <a:t>£ 150,000 (Sept .2016-17)</a:t>
            </a:r>
          </a:p>
          <a:p>
            <a:r>
              <a:rPr lang="en-GB" sz="800" b="1"/>
              <a:t>Sponsor(s):</a:t>
            </a:r>
            <a:r>
              <a:rPr lang="en-GB" sz="800"/>
              <a:t> CREST – ESRC</a:t>
            </a:r>
          </a:p>
          <a:p>
            <a:r>
              <a:rPr lang="en-GB" sz="800"/>
              <a:t>About: This research sought to identify how ISIS’ online propaganda demonstrates the dynamics of radicalisation by conducting a large-scale, computer-assisted analysis of ISIS’ online content—both video- and text-based—and by linking the results of this narrative structure to the cognitive dynamics theorized to play a role in individual’s commitment to political extremism and violence.</a:t>
            </a:r>
          </a:p>
          <a:p>
            <a:endParaRPr lang="en-GB" sz="800"/>
          </a:p>
        </p:txBody>
      </p:sp>
      <p:sp>
        <p:nvSpPr>
          <p:cNvPr id="14" name="TextBox 13"/>
          <p:cNvSpPr txBox="1"/>
          <p:nvPr/>
        </p:nvSpPr>
        <p:spPr>
          <a:xfrm>
            <a:off x="9367230" y="4390311"/>
            <a:ext cx="2601101" cy="2062103"/>
          </a:xfrm>
          <a:prstGeom prst="rect">
            <a:avLst/>
          </a:prstGeom>
          <a:noFill/>
        </p:spPr>
        <p:txBody>
          <a:bodyPr wrap="square" rtlCol="0">
            <a:spAutoFit/>
          </a:bodyPr>
          <a:lstStyle/>
          <a:p>
            <a:r>
              <a:rPr lang="en-GB" sz="800" b="1"/>
              <a:t>Lead:</a:t>
            </a:r>
            <a:r>
              <a:rPr lang="en-GB" sz="800"/>
              <a:t> </a:t>
            </a:r>
            <a:r>
              <a:rPr lang="en-GB" sz="800" u="sng">
                <a:hlinkClick r:id="rId12"/>
              </a:rPr>
              <a:t>Weeda Mehran </a:t>
            </a:r>
            <a:r>
              <a:rPr lang="en-GB" sz="800"/>
              <a:t>Co-Leads: </a:t>
            </a:r>
            <a:r>
              <a:rPr lang="en-GB" sz="800" err="1"/>
              <a:t>Umniah</a:t>
            </a:r>
            <a:r>
              <a:rPr lang="en-GB" sz="800"/>
              <a:t> Al </a:t>
            </a:r>
            <a:r>
              <a:rPr lang="en-GB" sz="800" err="1"/>
              <a:t>Bayati</a:t>
            </a:r>
            <a:r>
              <a:rPr lang="en-GB" sz="800"/>
              <a:t>, Matthew </a:t>
            </a:r>
            <a:r>
              <a:rPr lang="en-GB" sz="800" err="1"/>
              <a:t>Mottet</a:t>
            </a:r>
            <a:r>
              <a:rPr lang="en-GB" sz="800"/>
              <a:t> &amp; Anthony F. Lemieux </a:t>
            </a:r>
          </a:p>
          <a:p>
            <a:r>
              <a:rPr lang="en-GB" sz="800" b="1"/>
              <a:t>Sponsor:</a:t>
            </a:r>
            <a:r>
              <a:rPr lang="en-GB" sz="800"/>
              <a:t> Minerva Research Initiative of the U.S. Department of </a:t>
            </a:r>
            <a:r>
              <a:rPr lang="en-GB" sz="800" err="1"/>
              <a:t>Defense</a:t>
            </a:r>
            <a:endParaRPr lang="en-GB" sz="800"/>
          </a:p>
          <a:p>
            <a:r>
              <a:rPr lang="en-GB" sz="800" b="1"/>
              <a:t>About: </a:t>
            </a:r>
            <a:r>
              <a:rPr lang="en-GB" sz="800"/>
              <a:t>This paper first identifies and </a:t>
            </a:r>
            <a:r>
              <a:rPr lang="en-GB" sz="800" err="1"/>
              <a:t>analyzes</a:t>
            </a:r>
            <a:r>
              <a:rPr lang="en-GB" sz="800"/>
              <a:t> five predominant strategic themes in Taliban videos:  martyrdom, military training, military conquest, oppression and suffering, and public relations (e.g. distribution of aid to local populations, engaging with local communities). The findings point to differential use of sonic and visual forms and multimodal techniques across these five themes, pointing to strategic decisions made by the group in choosing particular techniques and forms to amplify specific strategic themes.</a:t>
            </a:r>
          </a:p>
          <a:p>
            <a:endParaRPr lang="en-GB" sz="800"/>
          </a:p>
        </p:txBody>
      </p:sp>
      <p:sp>
        <p:nvSpPr>
          <p:cNvPr id="15" name="TextBox 14"/>
          <p:cNvSpPr txBox="1"/>
          <p:nvPr/>
        </p:nvSpPr>
        <p:spPr>
          <a:xfrm>
            <a:off x="6226419" y="4760559"/>
            <a:ext cx="2582563" cy="1569660"/>
          </a:xfrm>
          <a:prstGeom prst="rect">
            <a:avLst/>
          </a:prstGeom>
          <a:noFill/>
        </p:spPr>
        <p:txBody>
          <a:bodyPr wrap="square" lIns="91440" tIns="45720" rIns="91440" bIns="45720" rtlCol="0" anchor="t">
            <a:spAutoFit/>
          </a:bodyPr>
          <a:lstStyle/>
          <a:p>
            <a:r>
              <a:rPr lang="en-GB" sz="800" b="1"/>
              <a:t>Lead:</a:t>
            </a:r>
            <a:r>
              <a:rPr lang="en-GB" sz="800"/>
              <a:t> </a:t>
            </a:r>
            <a:r>
              <a:rPr lang="en-GB" sz="800" u="sng">
                <a:hlinkClick r:id="rId8"/>
              </a:rPr>
              <a:t>Dr Stephane Baele</a:t>
            </a:r>
            <a:r>
              <a:rPr lang="en-GB" sz="800"/>
              <a:t>, </a:t>
            </a:r>
            <a:r>
              <a:rPr lang="en-GB" sz="800" b="1"/>
              <a:t>co-leads:</a:t>
            </a:r>
            <a:r>
              <a:rPr lang="en-GB" sz="800"/>
              <a:t> </a:t>
            </a:r>
            <a:r>
              <a:rPr lang="en-GB" sz="800" u="sng">
                <a:hlinkClick r:id="rId7"/>
              </a:rPr>
              <a:t>Dr Lewys Brace</a:t>
            </a:r>
            <a:r>
              <a:rPr lang="en-GB" sz="800"/>
              <a:t>, </a:t>
            </a:r>
            <a:r>
              <a:rPr lang="en-GB" sz="800" u="sng">
                <a:hlinkClick r:id="rId13"/>
              </a:rPr>
              <a:t>Dr Travis Coan</a:t>
            </a:r>
            <a:r>
              <a:rPr lang="en-GB" sz="800"/>
              <a:t> </a:t>
            </a:r>
          </a:p>
          <a:p>
            <a:r>
              <a:rPr lang="en-GB" sz="800" b="1"/>
              <a:t>Research partners:</a:t>
            </a:r>
            <a:r>
              <a:rPr lang="en-GB" sz="800"/>
              <a:t> UK Home Office (OSCT) </a:t>
            </a:r>
            <a:endParaRPr lang="en-GB" sz="800">
              <a:cs typeface="Arial"/>
            </a:endParaRPr>
          </a:p>
          <a:p>
            <a:r>
              <a:rPr lang="en-GB" sz="800" b="1"/>
              <a:t>Funding awarded: </a:t>
            </a:r>
            <a:r>
              <a:rPr lang="en-GB" sz="800"/>
              <a:t>£ 7,000 </a:t>
            </a:r>
            <a:endParaRPr lang="en-GB" sz="800">
              <a:cs typeface="Arial"/>
            </a:endParaRPr>
          </a:p>
          <a:p>
            <a:r>
              <a:rPr lang="en-GB" sz="800" b="1"/>
              <a:t>Sponsor(s):</a:t>
            </a:r>
            <a:r>
              <a:rPr lang="en-GB" sz="800"/>
              <a:t> CREST</a:t>
            </a:r>
            <a:endParaRPr lang="en-GB" sz="800">
              <a:cs typeface="Arial"/>
            </a:endParaRPr>
          </a:p>
          <a:p>
            <a:r>
              <a:rPr lang="en-GB" sz="800" b="1" i="1"/>
              <a:t>About: </a:t>
            </a:r>
            <a:r>
              <a:rPr lang="en-GB" sz="800"/>
              <a:t>The </a:t>
            </a:r>
            <a:r>
              <a:rPr lang="en-GB" sz="800" err="1"/>
              <a:t>MineChans</a:t>
            </a:r>
            <a:r>
              <a:rPr lang="en-GB" sz="800"/>
              <a:t> project seeks to expose and analyse the visual and linguistic practices of two image-boards (4Chan/pol, 8Chan) that play a central role in the emergence and cementing of a new transnational far-right subculture linked to several recent instances of terrorism.</a:t>
            </a:r>
          </a:p>
          <a:p>
            <a:endParaRPr lang="en-GB" sz="800"/>
          </a:p>
        </p:txBody>
      </p:sp>
      <p:pic>
        <p:nvPicPr>
          <p:cNvPr id="18" name="Picture 17">
            <a:hlinkClick r:id="rId3"/>
          </p:cNvPr>
          <p:cNvPicPr>
            <a:picLocks noChangeAspect="1"/>
          </p:cNvPicPr>
          <p:nvPr/>
        </p:nvPicPr>
        <p:blipFill rotWithShape="1">
          <a:blip r:embed="rId14"/>
          <a:srcRect l="4757" t="-529" r="-4757" b="529"/>
          <a:stretch/>
        </p:blipFill>
        <p:spPr>
          <a:xfrm>
            <a:off x="296560" y="2281887"/>
            <a:ext cx="2725314" cy="1647567"/>
          </a:xfrm>
          <a:prstGeom prst="rect">
            <a:avLst/>
          </a:prstGeom>
        </p:spPr>
      </p:pic>
      <p:pic>
        <p:nvPicPr>
          <p:cNvPr id="19" name="Picture 18"/>
          <p:cNvPicPr>
            <a:picLocks noChangeAspect="1"/>
          </p:cNvPicPr>
          <p:nvPr/>
        </p:nvPicPr>
        <p:blipFill rotWithShape="1">
          <a:blip r:embed="rId15">
            <a:extLst>
              <a:ext uri="{28A0092B-C50C-407E-A947-70E740481C1C}">
                <a14:useLocalDpi xmlns:a14="http://schemas.microsoft.com/office/drawing/2010/main" val="0"/>
              </a:ext>
            </a:extLst>
          </a:blip>
          <a:srcRect l="15597"/>
          <a:stretch/>
        </p:blipFill>
        <p:spPr>
          <a:xfrm>
            <a:off x="6226419" y="2268536"/>
            <a:ext cx="2797662" cy="1788659"/>
          </a:xfrm>
          <a:prstGeom prst="rect">
            <a:avLst/>
          </a:prstGeom>
        </p:spPr>
      </p:pic>
      <p:pic>
        <p:nvPicPr>
          <p:cNvPr id="21" name="Picture 20"/>
          <p:cNvPicPr>
            <a:picLocks noChangeAspect="1"/>
          </p:cNvPicPr>
          <p:nvPr/>
        </p:nvPicPr>
        <p:blipFill rotWithShape="1">
          <a:blip r:embed="rId16"/>
          <a:srcRect l="-6" r="5955"/>
          <a:stretch/>
        </p:blipFill>
        <p:spPr>
          <a:xfrm>
            <a:off x="3168433" y="2243208"/>
            <a:ext cx="2754774" cy="1709122"/>
          </a:xfrm>
          <a:prstGeom prst="rect">
            <a:avLst/>
          </a:prstGeom>
        </p:spPr>
      </p:pic>
      <p:pic>
        <p:nvPicPr>
          <p:cNvPr id="22" name="Picture 21"/>
          <p:cNvPicPr>
            <a:picLocks noChangeAspect="1"/>
          </p:cNvPicPr>
          <p:nvPr/>
        </p:nvPicPr>
        <p:blipFill>
          <a:blip r:embed="rId17"/>
          <a:stretch>
            <a:fillRect/>
          </a:stretch>
        </p:blipFill>
        <p:spPr>
          <a:xfrm>
            <a:off x="9361007" y="2092461"/>
            <a:ext cx="2634967" cy="1859976"/>
          </a:xfrm>
          <a:prstGeom prst="rect">
            <a:avLst/>
          </a:prstGeom>
        </p:spPr>
      </p:pic>
    </p:spTree>
    <p:extLst>
      <p:ext uri="{BB962C8B-B14F-4D97-AF65-F5344CB8AC3E}">
        <p14:creationId xmlns:p14="http://schemas.microsoft.com/office/powerpoint/2010/main" val="327340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406484" y="2358438"/>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sp>
        <p:nvSpPr>
          <p:cNvPr id="9" name="TextBox 8"/>
          <p:cNvSpPr txBox="1"/>
          <p:nvPr/>
        </p:nvSpPr>
        <p:spPr>
          <a:xfrm>
            <a:off x="6511231" y="4094643"/>
            <a:ext cx="2582563" cy="954107"/>
          </a:xfrm>
          <a:prstGeom prst="rect">
            <a:avLst/>
          </a:prstGeom>
          <a:noFill/>
        </p:spPr>
        <p:txBody>
          <a:bodyPr wrap="square" lIns="91440" tIns="45720" rIns="91440" bIns="45720" rtlCol="0" anchor="t">
            <a:spAutoFit/>
          </a:bodyPr>
          <a:lstStyle/>
          <a:p>
            <a:r>
              <a:rPr lang="en-GB" sz="1400" b="1" i="1">
                <a:solidFill>
                  <a:schemeClr val="accent5"/>
                </a:solidFill>
                <a:ea typeface="+mn-lt"/>
                <a:cs typeface="+mn-lt"/>
              </a:rPr>
              <a:t>Computer-assisted classification of contrarian claims about climate change</a:t>
            </a:r>
            <a:endParaRPr lang="en-US" b="1" i="1">
              <a:solidFill>
                <a:schemeClr val="accent5"/>
              </a:solidFill>
            </a:endParaRPr>
          </a:p>
        </p:txBody>
      </p:sp>
      <p:sp>
        <p:nvSpPr>
          <p:cNvPr id="10" name="TextBox 9"/>
          <p:cNvSpPr txBox="1"/>
          <p:nvPr/>
        </p:nvSpPr>
        <p:spPr>
          <a:xfrm>
            <a:off x="9390386" y="4094643"/>
            <a:ext cx="2582563" cy="738664"/>
          </a:xfrm>
          <a:prstGeom prst="rect">
            <a:avLst/>
          </a:prstGeom>
          <a:noFill/>
        </p:spPr>
        <p:txBody>
          <a:bodyPr wrap="square" lIns="91440" tIns="45720" rIns="91440" bIns="45720" rtlCol="0" anchor="t">
            <a:spAutoFit/>
          </a:bodyPr>
          <a:lstStyle/>
          <a:p>
            <a:r>
              <a:rPr lang="en-GB" sz="1400" b="1" i="1">
                <a:solidFill>
                  <a:schemeClr val="accent5"/>
                </a:solidFill>
                <a:ea typeface="+mn-lt"/>
                <a:cs typeface="+mn-lt"/>
              </a:rPr>
              <a:t>User-generated corrections of misinformation on social media.</a:t>
            </a:r>
            <a:endParaRPr lang="en-US" b="1" i="1">
              <a:solidFill>
                <a:schemeClr val="accent5"/>
              </a:solidFill>
              <a:cs typeface="Arial"/>
            </a:endParaRPr>
          </a:p>
        </p:txBody>
      </p:sp>
      <p:sp>
        <p:nvSpPr>
          <p:cNvPr id="13" name="TextBox 12"/>
          <p:cNvSpPr txBox="1"/>
          <p:nvPr/>
        </p:nvSpPr>
        <p:spPr>
          <a:xfrm>
            <a:off x="6515783" y="4951771"/>
            <a:ext cx="2836563" cy="1446550"/>
          </a:xfrm>
          <a:prstGeom prst="rect">
            <a:avLst/>
          </a:prstGeom>
          <a:noFill/>
        </p:spPr>
        <p:txBody>
          <a:bodyPr wrap="square" lIns="91440" tIns="45720" rIns="91440" bIns="45720" rtlCol="0" anchor="t">
            <a:spAutoFit/>
          </a:bodyPr>
          <a:lstStyle/>
          <a:p>
            <a:r>
              <a:rPr lang="en-GB" sz="800" b="1">
                <a:cs typeface="Arial"/>
              </a:rPr>
              <a:t>Lead: </a:t>
            </a:r>
            <a:r>
              <a:rPr lang="en-GB" sz="800">
                <a:cs typeface="Arial"/>
              </a:rPr>
              <a:t>Travis Coan (from QStep, Exeter) </a:t>
            </a:r>
          </a:p>
          <a:p>
            <a:r>
              <a:rPr lang="en-GB" sz="800" b="1">
                <a:cs typeface="Arial"/>
              </a:rPr>
              <a:t>About</a:t>
            </a:r>
            <a:r>
              <a:rPr lang="en-GB" sz="800">
                <a:cs typeface="Arial"/>
              </a:rPr>
              <a:t>: This</a:t>
            </a:r>
            <a:r>
              <a:rPr lang="en-GB" sz="800">
                <a:ea typeface="+mn-lt"/>
                <a:cs typeface="+mn-lt"/>
              </a:rPr>
              <a:t> study found that the claims utilised by conservative think tanks and contrarian blogs have focused on attacking the integrity of climate science and scientists and, increasingly, has challenged climate policy and renewable energy.  A comprehensive taxonomy of contrarian claims was developed that is sufficiently detailed to assist in monitoring and counteracting climate contrarianism. </a:t>
            </a:r>
            <a:r>
              <a:rPr lang="en-GB" sz="800" b="1">
                <a:ea typeface="+mn-lt"/>
                <a:cs typeface="+mn-lt"/>
              </a:rPr>
              <a:t>Publication:</a:t>
            </a:r>
            <a:r>
              <a:rPr lang="en-GB" sz="800">
                <a:ea typeface="+mn-lt"/>
                <a:cs typeface="+mn-lt"/>
              </a:rPr>
              <a:t>  </a:t>
            </a:r>
            <a:r>
              <a:rPr lang="en-GB" sz="800">
                <a:ea typeface="+mn-lt"/>
                <a:cs typeface="+mn-lt"/>
                <a:hlinkClick r:id="rId3"/>
              </a:rPr>
              <a:t>Computer-assisted classification of contrarian claims about climate change</a:t>
            </a:r>
            <a:endParaRPr lang="en-GB" sz="800">
              <a:cs typeface="Arial"/>
            </a:endParaRPr>
          </a:p>
          <a:p>
            <a:endParaRPr lang="en-GB" sz="800">
              <a:cs typeface="Arial"/>
            </a:endParaRPr>
          </a:p>
        </p:txBody>
      </p:sp>
      <p:sp>
        <p:nvSpPr>
          <p:cNvPr id="14" name="TextBox 13"/>
          <p:cNvSpPr txBox="1"/>
          <p:nvPr/>
        </p:nvSpPr>
        <p:spPr>
          <a:xfrm>
            <a:off x="9371848" y="4790135"/>
            <a:ext cx="2582563" cy="1569660"/>
          </a:xfrm>
          <a:prstGeom prst="rect">
            <a:avLst/>
          </a:prstGeom>
          <a:noFill/>
        </p:spPr>
        <p:txBody>
          <a:bodyPr wrap="square" lIns="91440" tIns="45720" rIns="91440" bIns="45720" rtlCol="0" anchor="t">
            <a:spAutoFit/>
          </a:bodyPr>
          <a:lstStyle/>
          <a:p>
            <a:r>
              <a:rPr lang="en-GB" sz="800" b="1">
                <a:cs typeface="Arial"/>
              </a:rPr>
              <a:t>Lead</a:t>
            </a:r>
            <a:r>
              <a:rPr lang="en-GB" sz="800">
                <a:cs typeface="Arial"/>
              </a:rPr>
              <a:t>: </a:t>
            </a:r>
            <a:r>
              <a:rPr lang="en-GB" sz="800">
                <a:ea typeface="+mn-lt"/>
                <a:cs typeface="+mn-lt"/>
              </a:rPr>
              <a:t>Mohsen Mosleh. </a:t>
            </a:r>
            <a:endParaRPr lang="en-GB" sz="800" b="1">
              <a:ea typeface="+mn-lt"/>
              <a:cs typeface="+mn-lt"/>
            </a:endParaRPr>
          </a:p>
          <a:p>
            <a:r>
              <a:rPr lang="en-GB" sz="800" b="1">
                <a:ea typeface="+mn-lt"/>
                <a:cs typeface="+mn-lt"/>
              </a:rPr>
              <a:t>About: </a:t>
            </a:r>
            <a:r>
              <a:rPr lang="en-GB" sz="800">
                <a:ea typeface="+mn-lt"/>
                <a:cs typeface="+mn-lt"/>
              </a:rPr>
              <a:t>How can online communication most effectively respond to misinformation posted on social media?  To shed more light on how correction style affects users' willingness to correct information, researchers looked at different correction styles to determine what worked and what didn't.  The results help elucidate the efficacy of user-generated corrections of misinformation on social media. Publication: </a:t>
            </a:r>
            <a:r>
              <a:rPr lang="en-GB" sz="800" b="1">
                <a:ea typeface="+mn-lt"/>
                <a:cs typeface="+mn-lt"/>
                <a:hlinkClick r:id="rId4"/>
              </a:rPr>
              <a:t>You’re Definitely Wrong, Maybe: Correction Style Has Minimal Effect on Corrections of Misinformation Online</a:t>
            </a:r>
            <a:endParaRPr lang="en-GB" sz="800" b="1">
              <a:cs typeface="Arial"/>
            </a:endParaRPr>
          </a:p>
        </p:txBody>
      </p:sp>
      <p:sp>
        <p:nvSpPr>
          <p:cNvPr id="16" name="TextBox 15"/>
          <p:cNvSpPr txBox="1"/>
          <p:nvPr/>
        </p:nvSpPr>
        <p:spPr>
          <a:xfrm>
            <a:off x="315811" y="4085954"/>
            <a:ext cx="3147826" cy="523220"/>
          </a:xfrm>
          <a:prstGeom prst="rect">
            <a:avLst/>
          </a:prstGeom>
          <a:noFill/>
        </p:spPr>
        <p:txBody>
          <a:bodyPr wrap="square" rtlCol="0">
            <a:spAutoFit/>
          </a:bodyPr>
          <a:lstStyle/>
          <a:p>
            <a:r>
              <a:rPr lang="en-GB" sz="1400" b="1" i="1">
                <a:solidFill>
                  <a:srgbClr val="0070C0"/>
                </a:solidFill>
              </a:rPr>
              <a:t>Social Media, Cognitive Reflection, and Combating Misinformation </a:t>
            </a:r>
          </a:p>
        </p:txBody>
      </p:sp>
      <p:sp>
        <p:nvSpPr>
          <p:cNvPr id="17" name="TextBox 16"/>
          <p:cNvSpPr txBox="1"/>
          <p:nvPr/>
        </p:nvSpPr>
        <p:spPr>
          <a:xfrm>
            <a:off x="312657" y="4578862"/>
            <a:ext cx="2933081" cy="1692771"/>
          </a:xfrm>
          <a:prstGeom prst="rect">
            <a:avLst/>
          </a:prstGeom>
          <a:noFill/>
        </p:spPr>
        <p:txBody>
          <a:bodyPr wrap="square" lIns="91440" tIns="45720" rIns="91440" bIns="45720" rtlCol="0" anchor="t">
            <a:spAutoFit/>
          </a:bodyPr>
          <a:lstStyle/>
          <a:p>
            <a:r>
              <a:rPr lang="en-GB" sz="800" b="1"/>
              <a:t>Leads:  </a:t>
            </a:r>
            <a:r>
              <a:rPr lang="en-GB" sz="800"/>
              <a:t>M. Mosleh, </a:t>
            </a:r>
            <a:r>
              <a:rPr lang="en-GB" sz="800" b="1"/>
              <a:t>Co-Leads: </a:t>
            </a:r>
            <a:r>
              <a:rPr lang="en-GB" sz="800"/>
              <a:t>G. Pennycook, A Arechar, and D.G. Rand, Z. </a:t>
            </a:r>
            <a:r>
              <a:rPr lang="en-GB" sz="800" err="1"/>
              <a:t>Epistein</a:t>
            </a:r>
            <a:r>
              <a:rPr lang="en-GB" sz="800"/>
              <a:t>*, A. Arechar, D. Eckles, and D.G. Rand</a:t>
            </a:r>
          </a:p>
          <a:p>
            <a:r>
              <a:rPr lang="en-GB" sz="800" b="1"/>
              <a:t>About: </a:t>
            </a:r>
            <a:r>
              <a:rPr lang="en-GB" sz="800"/>
              <a:t>Dr Mosleh et al devised a hybrid lab-field setup on Twitter to investigate how individual differences in cognitive style–the tendency to rely on intuitive gut responses versus engaging in careful analytic thinking– relate to </a:t>
            </a:r>
            <a:r>
              <a:rPr lang="en-GB" sz="800" err="1"/>
              <a:t>behavior</a:t>
            </a:r>
            <a:r>
              <a:rPr lang="en-GB" sz="800"/>
              <a:t> on the social media platform. They also designed an online experiment to prime users to use analytical thinking to improve the quality of content subsequently shared by them.</a:t>
            </a:r>
            <a:endParaRPr lang="en-GB" sz="800">
              <a:cs typeface="Arial"/>
            </a:endParaRPr>
          </a:p>
          <a:p>
            <a:endParaRPr lang="en-GB" sz="800"/>
          </a:p>
          <a:p>
            <a:pPr lvl="0"/>
            <a:r>
              <a:rPr lang="en-GB" sz="800"/>
              <a:t>Publication: “Shifting attention to accuracy can reduce misinformation online” </a:t>
            </a:r>
            <a:r>
              <a:rPr lang="en-GB" sz="800" i="1" u="sng"/>
              <a:t>Nature</a:t>
            </a:r>
            <a:r>
              <a:rPr lang="en-GB" sz="800" u="sng"/>
              <a:t>, 2021</a:t>
            </a:r>
            <a:endParaRPr lang="en-GB" sz="800"/>
          </a:p>
        </p:txBody>
      </p:sp>
      <p:sp>
        <p:nvSpPr>
          <p:cNvPr id="19" name="TextBox 18"/>
          <p:cNvSpPr txBox="1"/>
          <p:nvPr/>
        </p:nvSpPr>
        <p:spPr>
          <a:xfrm>
            <a:off x="3468007" y="4097985"/>
            <a:ext cx="3042721" cy="954107"/>
          </a:xfrm>
          <a:prstGeom prst="rect">
            <a:avLst/>
          </a:prstGeom>
          <a:noFill/>
        </p:spPr>
        <p:txBody>
          <a:bodyPr wrap="square" lIns="91440" tIns="45720" rIns="91440" bIns="45720" rtlCol="0" anchor="t">
            <a:spAutoFit/>
          </a:bodyPr>
          <a:lstStyle/>
          <a:p>
            <a:r>
              <a:rPr lang="en-GB" sz="1400" b="1" i="1">
                <a:solidFill>
                  <a:schemeClr val="accent5"/>
                </a:solidFill>
                <a:ea typeface="+mn-lt"/>
                <a:cs typeface="+mn-lt"/>
              </a:rPr>
              <a:t>Using Social Media Analysis and Complex Networks to combat misinformation and in authentic behaviour online</a:t>
            </a:r>
            <a:r>
              <a:rPr lang="en-GB" sz="1400">
                <a:ea typeface="+mn-lt"/>
                <a:cs typeface="+mn-lt"/>
              </a:rPr>
              <a:t> </a:t>
            </a:r>
            <a:endParaRPr lang="en-US"/>
          </a:p>
        </p:txBody>
      </p:sp>
      <p:sp>
        <p:nvSpPr>
          <p:cNvPr id="20" name="TextBox 19"/>
          <p:cNvSpPr txBox="1"/>
          <p:nvPr/>
        </p:nvSpPr>
        <p:spPr>
          <a:xfrm>
            <a:off x="3484105" y="4994364"/>
            <a:ext cx="3147133" cy="1323439"/>
          </a:xfrm>
          <a:prstGeom prst="rect">
            <a:avLst/>
          </a:prstGeom>
          <a:noFill/>
        </p:spPr>
        <p:txBody>
          <a:bodyPr wrap="square" lIns="91440" tIns="45720" rIns="91440" bIns="45720" rtlCol="0" anchor="t">
            <a:spAutoFit/>
          </a:bodyPr>
          <a:lstStyle/>
          <a:p>
            <a:r>
              <a:rPr lang="en-GB" sz="800" b="1"/>
              <a:t>Lead: </a:t>
            </a:r>
            <a:r>
              <a:rPr lang="en-GB" sz="800"/>
              <a:t>Wen Chen (from Observatory On social media), Co-lead: Diogo Pacheco (</a:t>
            </a:r>
            <a:r>
              <a:rPr lang="en-GB" sz="800" err="1"/>
              <a:t>UoE</a:t>
            </a:r>
            <a:r>
              <a:rPr lang="en-GB" sz="800"/>
              <a:t>), Kai-Cheng Yang &amp; Filippo </a:t>
            </a:r>
            <a:r>
              <a:rPr lang="en-GB" sz="800" err="1"/>
              <a:t>Menczer</a:t>
            </a:r>
            <a:endParaRPr lang="en-GB" sz="800"/>
          </a:p>
          <a:p>
            <a:r>
              <a:rPr lang="en-GB" sz="800" b="1"/>
              <a:t>About: </a:t>
            </a:r>
            <a:r>
              <a:rPr lang="en-GB" sz="800"/>
              <a:t>In this study, we aim to reveal biases in the news and information to which people are exposed in social media ecosystems. We are particularly interested in clarifying the role of social media interactions during the polarization process and the formation of echo chambers. </a:t>
            </a:r>
            <a:endParaRPr lang="en-GB" sz="800">
              <a:cs typeface="Arial"/>
            </a:endParaRPr>
          </a:p>
          <a:p>
            <a:endParaRPr lang="en-GB" sz="800"/>
          </a:p>
          <a:p>
            <a:r>
              <a:rPr lang="en-GB" sz="800"/>
              <a:t>Publication: “</a:t>
            </a:r>
            <a:r>
              <a:rPr lang="en-GB" sz="800" b="1"/>
              <a:t>Neutral bots probe political bias on social media</a:t>
            </a:r>
            <a:r>
              <a:rPr lang="en-GB" sz="800"/>
              <a:t>” Nature Communications, 2021</a:t>
            </a:r>
            <a:endParaRPr lang="en-GB" sz="800" b="1"/>
          </a:p>
        </p:txBody>
      </p:sp>
      <p:pic>
        <p:nvPicPr>
          <p:cNvPr id="21" name="Picture 20"/>
          <p:cNvPicPr>
            <a:picLocks noChangeAspect="1"/>
          </p:cNvPicPr>
          <p:nvPr/>
        </p:nvPicPr>
        <p:blipFill>
          <a:blip r:embed="rId5"/>
          <a:stretch>
            <a:fillRect/>
          </a:stretch>
        </p:blipFill>
        <p:spPr>
          <a:xfrm>
            <a:off x="3482554" y="2589190"/>
            <a:ext cx="2420866" cy="1474159"/>
          </a:xfrm>
          <a:prstGeom prst="rect">
            <a:avLst/>
          </a:prstGeom>
        </p:spPr>
      </p:pic>
      <p:sp>
        <p:nvSpPr>
          <p:cNvPr id="22" name="TextBox 21"/>
          <p:cNvSpPr txBox="1"/>
          <p:nvPr/>
        </p:nvSpPr>
        <p:spPr>
          <a:xfrm>
            <a:off x="296562" y="1173892"/>
            <a:ext cx="10142838" cy="646331"/>
          </a:xfrm>
          <a:prstGeom prst="rect">
            <a:avLst/>
          </a:prstGeom>
          <a:noFill/>
        </p:spPr>
        <p:txBody>
          <a:bodyPr wrap="square" rtlCol="0">
            <a:spAutoFit/>
          </a:bodyPr>
          <a:lstStyle/>
          <a:p>
            <a:r>
              <a:rPr lang="en-GB" b="1">
                <a:solidFill>
                  <a:srgbClr val="0070C0"/>
                </a:solidFill>
              </a:rPr>
              <a:t>Digital Societies – ONLINE HARMS: Combatting Misinformation and Disinformation and Understanding Cogitative Bias </a:t>
            </a:r>
          </a:p>
        </p:txBody>
      </p:sp>
      <p:sp>
        <p:nvSpPr>
          <p:cNvPr id="23" name="TextBox 22"/>
          <p:cNvSpPr txBox="1"/>
          <p:nvPr/>
        </p:nvSpPr>
        <p:spPr>
          <a:xfrm>
            <a:off x="315810" y="1722490"/>
            <a:ext cx="11396129" cy="646331"/>
          </a:xfrm>
          <a:prstGeom prst="rect">
            <a:avLst/>
          </a:prstGeom>
          <a:noFill/>
        </p:spPr>
        <p:txBody>
          <a:bodyPr wrap="square" rtlCol="0">
            <a:spAutoFit/>
          </a:bodyPr>
          <a:lstStyle/>
          <a:p>
            <a:r>
              <a:rPr lang="en-GB" sz="1200" i="1"/>
              <a:t>Combatting the spread of misinformation and disinformation requires a multipronged approach. At the University of Exeter we are investigating and challenging algorithms which encourage the sharing of misinformation; increasing understanding of what makes us susceptible to sharing misinformation, and designing and evaluating the efficacy of new technical interventions to reduce the spread of ‘fake news’</a:t>
            </a:r>
          </a:p>
        </p:txBody>
      </p:sp>
      <p:pic>
        <p:nvPicPr>
          <p:cNvPr id="2" name="Picture 2">
            <a:extLst>
              <a:ext uri="{FF2B5EF4-FFF2-40B4-BE49-F238E27FC236}">
                <a16:creationId xmlns:a16="http://schemas.microsoft.com/office/drawing/2014/main" id="{69443D9C-2F9F-5059-3A2E-25851691B799}"/>
              </a:ext>
            </a:extLst>
          </p:cNvPr>
          <p:cNvPicPr>
            <a:picLocks noChangeAspect="1"/>
          </p:cNvPicPr>
          <p:nvPr/>
        </p:nvPicPr>
        <p:blipFill>
          <a:blip r:embed="rId6"/>
          <a:stretch>
            <a:fillRect/>
          </a:stretch>
        </p:blipFill>
        <p:spPr>
          <a:xfrm>
            <a:off x="520412" y="2430898"/>
            <a:ext cx="2526722" cy="1592117"/>
          </a:xfrm>
          <a:prstGeom prst="rect">
            <a:avLst/>
          </a:prstGeom>
        </p:spPr>
      </p:pic>
      <p:sp>
        <p:nvSpPr>
          <p:cNvPr id="24" name="TextBox 23">
            <a:extLst>
              <a:ext uri="{FF2B5EF4-FFF2-40B4-BE49-F238E27FC236}">
                <a16:creationId xmlns:a16="http://schemas.microsoft.com/office/drawing/2014/main" id="{4D2A52E6-A05C-5028-6C95-460AE73DE162}"/>
              </a:ext>
            </a:extLst>
          </p:cNvPr>
          <p:cNvSpPr txBox="1"/>
          <p:nvPr/>
        </p:nvSpPr>
        <p:spPr>
          <a:xfrm>
            <a:off x="6624029" y="2358438"/>
            <a:ext cx="2582563" cy="164756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i="1"/>
              <a:t>Image</a:t>
            </a:r>
          </a:p>
        </p:txBody>
      </p:sp>
      <p:pic>
        <p:nvPicPr>
          <p:cNvPr id="3" name="Picture 3">
            <a:extLst>
              <a:ext uri="{FF2B5EF4-FFF2-40B4-BE49-F238E27FC236}">
                <a16:creationId xmlns:a16="http://schemas.microsoft.com/office/drawing/2014/main" id="{0A0C7EA2-57FD-21BD-7EB3-9F14A0C4C40B}"/>
              </a:ext>
            </a:extLst>
          </p:cNvPr>
          <p:cNvPicPr>
            <a:picLocks noChangeAspect="1"/>
          </p:cNvPicPr>
          <p:nvPr/>
        </p:nvPicPr>
        <p:blipFill>
          <a:blip r:embed="rId7"/>
          <a:stretch>
            <a:fillRect/>
          </a:stretch>
        </p:blipFill>
        <p:spPr>
          <a:xfrm>
            <a:off x="6606309" y="2311671"/>
            <a:ext cx="2616200" cy="1692019"/>
          </a:xfrm>
          <a:prstGeom prst="rect">
            <a:avLst/>
          </a:prstGeom>
        </p:spPr>
      </p:pic>
      <p:pic>
        <p:nvPicPr>
          <p:cNvPr id="4" name="Picture 4">
            <a:extLst>
              <a:ext uri="{FF2B5EF4-FFF2-40B4-BE49-F238E27FC236}">
                <a16:creationId xmlns:a16="http://schemas.microsoft.com/office/drawing/2014/main" id="{015404E7-FDB3-F289-B496-1651DA1BE90B}"/>
              </a:ext>
            </a:extLst>
          </p:cNvPr>
          <p:cNvPicPr>
            <a:picLocks noChangeAspect="1"/>
          </p:cNvPicPr>
          <p:nvPr/>
        </p:nvPicPr>
        <p:blipFill>
          <a:blip r:embed="rId8"/>
          <a:stretch>
            <a:fillRect/>
          </a:stretch>
        </p:blipFill>
        <p:spPr>
          <a:xfrm>
            <a:off x="9354128" y="2287154"/>
            <a:ext cx="2743200" cy="1752600"/>
          </a:xfrm>
          <a:prstGeom prst="rect">
            <a:avLst/>
          </a:prstGeom>
        </p:spPr>
      </p:pic>
    </p:spTree>
    <p:extLst>
      <p:ext uri="{BB962C8B-B14F-4D97-AF65-F5344CB8AC3E}">
        <p14:creationId xmlns:p14="http://schemas.microsoft.com/office/powerpoint/2010/main" val="189851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173892"/>
            <a:ext cx="11087718" cy="646331"/>
          </a:xfrm>
          <a:prstGeom prst="rect">
            <a:avLst/>
          </a:prstGeom>
          <a:noFill/>
        </p:spPr>
        <p:txBody>
          <a:bodyPr wrap="square" lIns="91440" tIns="45720" rIns="91440" bIns="45720" rtlCol="0" anchor="t">
            <a:spAutoFit/>
          </a:bodyPr>
          <a:lstStyle/>
          <a:p>
            <a:r>
              <a:rPr lang="en-GB" b="1" i="1">
                <a:solidFill>
                  <a:srgbClr val="0070C0"/>
                </a:solidFill>
              </a:rPr>
              <a:t>Combatting Misinformation and Disinformation through challenging algorithmic transparency and bias</a:t>
            </a:r>
          </a:p>
        </p:txBody>
      </p:sp>
      <p:sp>
        <p:nvSpPr>
          <p:cNvPr id="5" name="TextBox 4"/>
          <p:cNvSpPr txBox="1"/>
          <p:nvPr/>
        </p:nvSpPr>
        <p:spPr>
          <a:xfrm>
            <a:off x="198523" y="1927591"/>
            <a:ext cx="6759668" cy="584775"/>
          </a:xfrm>
          <a:prstGeom prst="rect">
            <a:avLst/>
          </a:prstGeom>
          <a:noFill/>
        </p:spPr>
        <p:txBody>
          <a:bodyPr wrap="square" lIns="91440" tIns="45720" rIns="91440" bIns="45720" rtlCol="0" anchor="t">
            <a:spAutoFit/>
          </a:bodyPr>
          <a:lstStyle/>
          <a:p>
            <a:r>
              <a:rPr lang="en-GB" sz="3200" b="1" i="1">
                <a:solidFill>
                  <a:srgbClr val="0070C0"/>
                </a:solidFill>
              </a:rPr>
              <a:t>YouTube Regrets Reporter</a:t>
            </a:r>
          </a:p>
        </p:txBody>
      </p:sp>
      <p:sp>
        <p:nvSpPr>
          <p:cNvPr id="12" name="TextBox 11"/>
          <p:cNvSpPr txBox="1"/>
          <p:nvPr/>
        </p:nvSpPr>
        <p:spPr>
          <a:xfrm>
            <a:off x="296562" y="2735834"/>
            <a:ext cx="4999338" cy="2492990"/>
          </a:xfrm>
          <a:prstGeom prst="rect">
            <a:avLst/>
          </a:prstGeom>
          <a:noFill/>
        </p:spPr>
        <p:txBody>
          <a:bodyPr wrap="square" lIns="91440" tIns="45720" rIns="91440" bIns="45720" rtlCol="0" anchor="t">
            <a:spAutoFit/>
          </a:bodyPr>
          <a:lstStyle/>
          <a:p>
            <a:r>
              <a:rPr lang="en-GB" sz="1200" b="1"/>
              <a:t>Title:</a:t>
            </a:r>
            <a:r>
              <a:rPr lang="en-GB" sz="1200"/>
              <a:t> YouTube Regrets</a:t>
            </a:r>
          </a:p>
          <a:p>
            <a:endParaRPr lang="en-GB" sz="1200"/>
          </a:p>
          <a:p>
            <a:r>
              <a:rPr lang="en-GB" sz="1200" b="1"/>
              <a:t>Leads: </a:t>
            </a:r>
            <a:r>
              <a:rPr lang="en-GB" sz="1200"/>
              <a:t>Dr Chico Camargo, with &gt;40 </a:t>
            </a:r>
            <a:r>
              <a:rPr lang="en-GB" sz="1200" err="1"/>
              <a:t>UoE</a:t>
            </a:r>
            <a:r>
              <a:rPr lang="en-GB" sz="1200"/>
              <a:t> Students</a:t>
            </a:r>
            <a:endParaRPr lang="en-GB" sz="1200">
              <a:cs typeface="Arial"/>
            </a:endParaRPr>
          </a:p>
          <a:p>
            <a:endParaRPr lang="en-GB" sz="1200"/>
          </a:p>
          <a:p>
            <a:r>
              <a:rPr lang="en-GB" sz="1200" b="1"/>
              <a:t>Sponsor:</a:t>
            </a:r>
            <a:r>
              <a:rPr lang="en-GB" sz="1200"/>
              <a:t> Mozilla Foundation</a:t>
            </a:r>
            <a:endParaRPr lang="en-GB" sz="1200">
              <a:cs typeface="Arial"/>
            </a:endParaRPr>
          </a:p>
          <a:p>
            <a:endParaRPr lang="en-GB" sz="1200"/>
          </a:p>
          <a:p>
            <a:r>
              <a:rPr lang="en-GB" sz="1200" b="1"/>
              <a:t>About: </a:t>
            </a:r>
            <a:r>
              <a:rPr lang="en-GB" sz="1200"/>
              <a:t>Working with Mozilla, the University of Exeter investigated the potentially harmful effects of videos suggested to people on YouTube. The campaign that inspired the development of Regrets Reporter was </a:t>
            </a:r>
            <a:r>
              <a:rPr lang="en-GB" sz="1200" u="sng">
                <a:hlinkClick r:id="rId4"/>
              </a:rPr>
              <a:t>cited</a:t>
            </a:r>
            <a:r>
              <a:rPr lang="en-GB" sz="1200"/>
              <a:t> in the European Commission’s impact assessment for its proposal of a Digital Services Act</a:t>
            </a:r>
            <a:endParaRPr lang="en-GB" sz="1200">
              <a:cs typeface="Arial"/>
            </a:endParaRPr>
          </a:p>
          <a:p>
            <a:endParaRPr lang="en-GB" sz="1200"/>
          </a:p>
          <a:p>
            <a:r>
              <a:rPr lang="en-GB" sz="1200" b="1"/>
              <a:t>Web: https://foundation.mozilla.org/en/youtube/findings/</a:t>
            </a:r>
            <a:endParaRPr lang="en-GB" sz="1200" b="1">
              <a:cs typeface="Arial"/>
            </a:endParaRPr>
          </a:p>
        </p:txBody>
      </p:sp>
      <p:pic>
        <p:nvPicPr>
          <p:cNvPr id="4" name="keb0oAMV-I4"/>
          <p:cNvPicPr>
            <a:picLocks noRot="1" noChangeAspect="1"/>
          </p:cNvPicPr>
          <p:nvPr>
            <a:videoFile r:link="rId1"/>
          </p:nvPr>
        </p:nvPicPr>
        <p:blipFill>
          <a:blip r:embed="rId5"/>
          <a:stretch>
            <a:fillRect/>
          </a:stretch>
        </p:blipFill>
        <p:spPr>
          <a:xfrm>
            <a:off x="5746611" y="2087611"/>
            <a:ext cx="5994885" cy="3372123"/>
          </a:xfrm>
          <a:prstGeom prst="rect">
            <a:avLst/>
          </a:prstGeom>
        </p:spPr>
      </p:pic>
    </p:spTree>
    <p:extLst>
      <p:ext uri="{BB962C8B-B14F-4D97-AF65-F5344CB8AC3E}">
        <p14:creationId xmlns:p14="http://schemas.microsoft.com/office/powerpoint/2010/main" val="358328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b4aa8211-7e98-472a-86fa-e70de943f912" xsi:nil="true"/>
    <Owner xmlns="b4aa8211-7e98-472a-86fa-e70de943f912">
      <UserInfo>
        <DisplayName/>
        <AccountId xsi:nil="true"/>
        <AccountType/>
      </UserInfo>
    </Owner>
    <Students xmlns="b4aa8211-7e98-472a-86fa-e70de943f912">
      <UserInfo>
        <DisplayName/>
        <AccountId xsi:nil="true"/>
        <AccountType/>
      </UserInfo>
    </Students>
    <_ip_UnifiedCompliancePolicyUIAction xmlns="http://schemas.microsoft.com/sharepoint/v3" xsi:nil="true"/>
    <Self_Registration_Enabled0 xmlns="b4aa8211-7e98-472a-86fa-e70de943f912" xsi:nil="true"/>
    <FolderType xmlns="b4aa8211-7e98-472a-86fa-e70de943f912" xsi:nil="true"/>
    <CultureName xmlns="b4aa8211-7e98-472a-86fa-e70de943f912" xsi:nil="true"/>
    <Invited_Students xmlns="b4aa8211-7e98-472a-86fa-e70de943f912" xsi:nil="true"/>
    <DefaultSectionNames xmlns="b4aa8211-7e98-472a-86fa-e70de943f912" xsi:nil="true"/>
    <_ip_UnifiedCompliancePolicyProperties xmlns="http://schemas.microsoft.com/sharepoint/v3" xsi:nil="true"/>
    <Is_Collaboration_Space_Locked xmlns="b4aa8211-7e98-472a-86fa-e70de943f912" xsi:nil="true"/>
    <Self_Registration_Enabled xmlns="b4aa8211-7e98-472a-86fa-e70de943f912" xsi:nil="true"/>
    <AppVersion xmlns="b4aa8211-7e98-472a-86fa-e70de943f912" xsi:nil="true"/>
    <Templates xmlns="b4aa8211-7e98-472a-86fa-e70de943f912" xsi:nil="true"/>
    <NotebookType xmlns="b4aa8211-7e98-472a-86fa-e70de943f912" xsi:nil="true"/>
    <Teachers xmlns="b4aa8211-7e98-472a-86fa-e70de943f912">
      <UserInfo>
        <DisplayName/>
        <AccountId xsi:nil="true"/>
        <AccountType/>
      </UserInfo>
    </Teachers>
    <Student_Groups xmlns="b4aa8211-7e98-472a-86fa-e70de943f912">
      <UserInfo>
        <DisplayName/>
        <AccountId xsi:nil="true"/>
        <AccountType/>
      </UserInfo>
    </Student_Groups>
    <Invited_Teachers xmlns="b4aa8211-7e98-472a-86fa-e70de943f9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5EA0D267F2D746BFAD48112D442BBE" ma:contentTypeVersion="34" ma:contentTypeDescription="Create a new document." ma:contentTypeScope="" ma:versionID="033da1db25e58633e2555f26b8357834">
  <xsd:schema xmlns:xsd="http://www.w3.org/2001/XMLSchema" xmlns:xs="http://www.w3.org/2001/XMLSchema" xmlns:p="http://schemas.microsoft.com/office/2006/metadata/properties" xmlns:ns1="http://schemas.microsoft.com/sharepoint/v3" xmlns:ns3="f64a561d-a952-47ba-a81c-ddd368d6efd7" xmlns:ns4="b4aa8211-7e98-472a-86fa-e70de943f912" targetNamespace="http://schemas.microsoft.com/office/2006/metadata/properties" ma:root="true" ma:fieldsID="fa8b390d8f7664660b89dab07be23e50" ns1:_="" ns3:_="" ns4:_="">
    <xsd:import namespace="http://schemas.microsoft.com/sharepoint/v3"/>
    <xsd:import namespace="f64a561d-a952-47ba-a81c-ddd368d6efd7"/>
    <xsd:import namespace="b4aa8211-7e98-472a-86fa-e70de943f912"/>
    <xsd:element name="properties">
      <xsd:complexType>
        <xsd:sequence>
          <xsd:element name="documentManagement">
            <xsd:complexType>
              <xsd:all>
                <xsd:element ref="ns3:SharedWithDetails" minOccurs="0"/>
                <xsd:element ref="ns3:SharedWithUser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3:LastSharedByUser" minOccurs="0"/>
                <xsd:element ref="ns3:LastSharedByTime"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Location" minOccurs="0"/>
                <xsd:element ref="ns4:Templates" minOccurs="0"/>
                <xsd:element ref="ns4:MediaServiceOCR"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5" nillable="true" ma:displayName="Unified Compliance Policy Properties" ma:hidden="true" ma:internalName="_ip_UnifiedCompliancePolicyProperties">
      <xsd:simpleType>
        <xsd:restriction base="dms:Note"/>
      </xsd:simpleType>
    </xsd:element>
    <xsd:element name="_ip_UnifiedCompliancePolicyUIAction" ma:index="3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a561d-a952-47ba-a81c-ddd368d6efd7"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element name="LastSharedByUser" ma:index="25" nillable="true" ma:displayName="Last Shared By User" ma:description=""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4aa8211-7e98-472a-86fa-e70de943f912"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7" nillable="true" ma:displayName="Self Registration Enabled" ma:internalName="Self_Registration_Enabled0">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Location" ma:index="32" nillable="true" ma:displayName="MediaServiceLocation" ma:description="" ma:internalName="MediaServiceLocation" ma:readOnly="true">
      <xsd:simpleType>
        <xsd:restriction base="dms:Text"/>
      </xsd:simpleType>
    </xsd:element>
    <xsd:element name="Templates" ma:index="33" nillable="true" ma:displayName="Templates" ma:internalName="Templates">
      <xsd:simpleType>
        <xsd:restriction base="dms:Note">
          <xsd:maxLength value="255"/>
        </xsd:restriction>
      </xsd:simpleType>
    </xsd:element>
    <xsd:element name="MediaServiceOCR" ma:index="34" nillable="true" ma:displayName="MediaServiceOCR"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2CA84-610A-4563-AA74-D25EA579D6B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64a561d-a952-47ba-a81c-ddd368d6efd7"/>
    <ds:schemaRef ds:uri="http://schemas.microsoft.com/sharepoint/v3"/>
    <ds:schemaRef ds:uri="b4aa8211-7e98-472a-86fa-e70de943f912"/>
    <ds:schemaRef ds:uri="http://www.w3.org/XML/1998/namespace"/>
  </ds:schemaRefs>
</ds:datastoreItem>
</file>

<file path=customXml/itemProps2.xml><?xml version="1.0" encoding="utf-8"?>
<ds:datastoreItem xmlns:ds="http://schemas.openxmlformats.org/officeDocument/2006/customXml" ds:itemID="{9D65D52C-36C5-4411-AA7C-CA3795052E66}">
  <ds:schemaRefs>
    <ds:schemaRef ds:uri="b4aa8211-7e98-472a-86fa-e70de943f912"/>
    <ds:schemaRef ds:uri="f64a561d-a952-47ba-a81c-ddd368d6ef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B1E35D-D291-4B30-B294-8B1A497F2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3628</Words>
  <Application>Microsoft Office PowerPoint</Application>
  <PresentationFormat>Widescreen</PresentationFormat>
  <Paragraphs>244</Paragraphs>
  <Slides>14</Slides>
  <Notes>13</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Light</vt:lpstr>
      <vt:lpstr>Gill Sans MT</vt:lpstr>
      <vt:lpstr>Humanst521 BT</vt:lpstr>
      <vt:lpstr>1_Office Theme</vt:lpstr>
      <vt:lpstr>AI in Society – Digital Societies and Online Harms </vt:lpstr>
      <vt:lpstr>PowerPoint Presentation</vt:lpstr>
      <vt:lpstr>Data Science and AI at the University of Exeter</vt:lpstr>
      <vt:lpstr>Online Harms: Research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can work with you</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Managers    22nd March 2022</dc:title>
  <dc:creator>Falk, Richard</dc:creator>
  <cp:lastModifiedBy>Adhamy-Nichol, Kitty</cp:lastModifiedBy>
  <cp:revision>1</cp:revision>
  <dcterms:created xsi:type="dcterms:W3CDTF">2022-03-08T15:38:13Z</dcterms:created>
  <dcterms:modified xsi:type="dcterms:W3CDTF">2022-05-11T11:58:54Z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0x010100115EA0D267F2D746BFAD48112D442BBE</vt:lpwstr>
  </property>
</Properties>
</file>