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2" r:id="rId2"/>
    <p:sldId id="334" r:id="rId3"/>
    <p:sldId id="335" r:id="rId4"/>
    <p:sldId id="333" r:id="rId5"/>
    <p:sldId id="327" r:id="rId6"/>
    <p:sldId id="331" r:id="rId7"/>
    <p:sldId id="304" r:id="rId8"/>
    <p:sldId id="338" r:id="rId9"/>
    <p:sldId id="330" r:id="rId10"/>
    <p:sldId id="328" r:id="rId11"/>
    <p:sldId id="329" r:id="rId12"/>
    <p:sldId id="336" r:id="rId13"/>
    <p:sldId id="299" r:id="rId14"/>
    <p:sldId id="321" r:id="rId15"/>
  </p:sldIdLst>
  <p:sldSz cx="12192000" cy="6858000"/>
  <p:notesSz cx="6797675" cy="9928225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71118" autoAdjust="0"/>
  </p:normalViewPr>
  <p:slideViewPr>
    <p:cSldViewPr snapToGrid="0">
      <p:cViewPr varScale="1">
        <p:scale>
          <a:sx n="65" d="100"/>
          <a:sy n="65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fld id="{57E9731B-12E6-4785-95CD-F32BA50E0821}" type="datetimeFigureOut">
              <a:rPr lang="cy-GB" smtClean="0"/>
              <a:t>12/12/2018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3BCDBCD9-9500-4C73-94D2-C122535650E1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4484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fld id="{8FB89B5E-3443-4B07-99AE-776184A1E660}" type="datetimeFigureOut">
              <a:rPr lang="cy-GB" smtClean="0"/>
              <a:t>12/12/2018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B809C3AF-8BF0-47DB-AE46-4EE8CF566CA5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10499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aseline="0" dirty="0" smtClean="0"/>
              <a:t>C Faunch, head of Heritage Collections </a:t>
            </a:r>
            <a:r>
              <a:rPr lang="en-GB" baseline="0" dirty="0" err="1" smtClean="0"/>
              <a:t>ecompassing</a:t>
            </a:r>
            <a:r>
              <a:rPr lang="en-GB" baseline="0" dirty="0" smtClean="0"/>
              <a:t> the Special Collections, the Cinema Museum (colleague PW will discuss) and Art and Sculpture collections)</a:t>
            </a:r>
          </a:p>
          <a:p>
            <a:endParaRPr lang="en-GB" baseline="0" dirty="0" smtClean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baseline="0" dirty="0" smtClean="0"/>
              <a:t>Special collections is based in the Old Library</a:t>
            </a: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baseline="0" dirty="0" smtClean="0"/>
              <a:t>Own dedicated reading room  open 5 days per week</a:t>
            </a: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Today’s focus, rare books and archives – collectively the Special Collections</a:t>
            </a: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baseline="0" dirty="0" smtClean="0"/>
              <a:t>We have c.100,000 books and over 400 archives  - specialism in collections relating to the south west</a:t>
            </a: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baseline="0" dirty="0" smtClean="0"/>
              <a:t> we support both postgraduate and undergraduate projects and research </a:t>
            </a: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baseline="0" dirty="0" smtClean="0"/>
              <a:t>small team of dedicated and knowledgeable staff</a:t>
            </a: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F68C9-5D15-4D25-91DE-0A3897CF525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2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en-GB" dirty="0" smtClean="0"/>
          </a:p>
          <a:p>
            <a:pPr defTabSz="882122">
              <a:defRPr/>
            </a:pPr>
            <a:endParaRPr lang="en-GB" dirty="0" smtClean="0"/>
          </a:p>
          <a:p>
            <a:pPr defTabSz="882122">
              <a:defRPr/>
            </a:pPr>
            <a:endParaRPr lang="en-GB" b="1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10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3365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11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646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336B4E-39E2-42C0-9151-A69F9528EF2E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23822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13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43994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14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25618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4629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82122"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defTabSz="882122">
              <a:buFont typeface="Arial" panose="020B0604020202020204" pitchFamily="34" charset="0"/>
              <a:buNone/>
              <a:defRPr/>
            </a:pPr>
            <a:endParaRPr lang="en-GB" b="1" dirty="0" smtClean="0"/>
          </a:p>
          <a:p>
            <a:pPr defTabSz="882122">
              <a:defRPr/>
            </a:pPr>
            <a:r>
              <a:rPr lang="en-GB" b="1" dirty="0" smtClean="0"/>
              <a:t>Library </a:t>
            </a:r>
            <a:r>
              <a:rPr lang="en-GB" b="1" dirty="0"/>
              <a:t>collections relating to </a:t>
            </a:r>
            <a:r>
              <a:rPr lang="en-GB" b="1" dirty="0" smtClean="0"/>
              <a:t>themes</a:t>
            </a:r>
            <a:r>
              <a:rPr lang="en-GB" b="1" baseline="0" dirty="0" smtClean="0"/>
              <a:t> and Institutions</a:t>
            </a:r>
            <a:r>
              <a:rPr lang="en-GB" b="1" dirty="0" smtClean="0"/>
              <a:t> Particular strengths</a:t>
            </a:r>
            <a:r>
              <a:rPr lang="en-GB" b="1" baseline="0" dirty="0" smtClean="0"/>
              <a:t> i</a:t>
            </a:r>
            <a:r>
              <a:rPr lang="en-GB" b="1" dirty="0" smtClean="0"/>
              <a:t>n </a:t>
            </a:r>
            <a:r>
              <a:rPr lang="en-GB" b="1" dirty="0"/>
              <a:t>Victorian and early 20</a:t>
            </a:r>
            <a:r>
              <a:rPr lang="en-GB" b="1" baseline="30000" dirty="0"/>
              <a:t>th</a:t>
            </a:r>
            <a:r>
              <a:rPr lang="en-GB" b="1" dirty="0"/>
              <a:t> </a:t>
            </a:r>
            <a:r>
              <a:rPr lang="en-GB" b="1" dirty="0" smtClean="0"/>
              <a:t>century, women’s writing</a:t>
            </a:r>
            <a:r>
              <a:rPr lang="en-GB" b="1" baseline="0" dirty="0" smtClean="0"/>
              <a:t> </a:t>
            </a:r>
            <a:r>
              <a:rPr lang="en-GB" b="1" dirty="0" smtClean="0"/>
              <a:t>religious </a:t>
            </a:r>
            <a:r>
              <a:rPr lang="en-GB" b="1" dirty="0"/>
              <a:t>collections – parish libraries.</a:t>
            </a:r>
          </a:p>
          <a:p>
            <a:pPr defTabSz="882122">
              <a:defRPr/>
            </a:pPr>
            <a:endParaRPr lang="en-GB" b="1" dirty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dirty="0" err="1" smtClean="0"/>
              <a:t>Hypatia</a:t>
            </a:r>
            <a:r>
              <a:rPr lang="en-GB" dirty="0" smtClean="0"/>
              <a:t> </a:t>
            </a:r>
            <a:r>
              <a:rPr lang="en-GB" dirty="0"/>
              <a:t>Library of books and materials by and about women – </a:t>
            </a:r>
            <a:r>
              <a:rPr lang="en-GB" dirty="0" smtClean="0"/>
              <a:t>over</a:t>
            </a:r>
            <a:r>
              <a:rPr lang="en-GB" baseline="0" dirty="0" smtClean="0"/>
              <a:t> 5000 </a:t>
            </a:r>
            <a:r>
              <a:rPr lang="en-GB" dirty="0" smtClean="0"/>
              <a:t>books</a:t>
            </a:r>
            <a:r>
              <a:rPr lang="en-GB" dirty="0"/>
              <a:t>, mainly 19</a:t>
            </a:r>
            <a:r>
              <a:rPr lang="en-GB" baseline="30000" dirty="0"/>
              <a:t>th</a:t>
            </a:r>
            <a:r>
              <a:rPr lang="en-GB" dirty="0"/>
              <a:t> and 20</a:t>
            </a:r>
            <a:r>
              <a:rPr lang="en-GB" baseline="30000" dirty="0"/>
              <a:t>th</a:t>
            </a:r>
            <a:r>
              <a:rPr lang="en-GB" dirty="0"/>
              <a:t> century occupations, politics, etiquette, fashion, travel, cooking, etc., </a:t>
            </a:r>
            <a:endParaRPr lang="en-GB" dirty="0" smtClean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dirty="0" smtClean="0"/>
              <a:t>Small</a:t>
            </a:r>
            <a:r>
              <a:rPr lang="en-GB" baseline="0" dirty="0" smtClean="0"/>
              <a:t> but significant collection of anti-apartheid pamphlets and materials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65398" indent="-165398">
              <a:buFont typeface="Arial" panose="020B0604020202020204" pitchFamily="34" charset="0"/>
              <a:buChar char="•"/>
            </a:pPr>
            <a:r>
              <a:rPr lang="en-GB" dirty="0"/>
              <a:t>Chris Brooks library of 19</a:t>
            </a:r>
            <a:r>
              <a:rPr lang="en-GB" baseline="30000" dirty="0"/>
              <a:t>th</a:t>
            </a:r>
            <a:r>
              <a:rPr lang="en-GB" dirty="0"/>
              <a:t> and early 20</a:t>
            </a:r>
            <a:r>
              <a:rPr lang="en-GB" baseline="30000" dirty="0"/>
              <a:t>th</a:t>
            </a:r>
            <a:r>
              <a:rPr lang="en-GB" dirty="0"/>
              <a:t>-century books, nearly 10,0000 books mainly 19</a:t>
            </a:r>
            <a:r>
              <a:rPr lang="en-GB" baseline="30000" dirty="0"/>
              <a:t>th</a:t>
            </a:r>
            <a:r>
              <a:rPr lang="en-GB" dirty="0"/>
              <a:t> and early twentieth </a:t>
            </a:r>
            <a:r>
              <a:rPr lang="en-GB" dirty="0" smtClean="0"/>
              <a:t>century.  Both</a:t>
            </a:r>
            <a:r>
              <a:rPr lang="en-GB" baseline="0" dirty="0" smtClean="0"/>
              <a:t> excellent resources for </a:t>
            </a:r>
            <a:r>
              <a:rPr lang="en-GB" dirty="0" smtClean="0"/>
              <a:t>popular </a:t>
            </a:r>
            <a:r>
              <a:rPr lang="en-GB" dirty="0"/>
              <a:t>fiction, periodicals </a:t>
            </a:r>
            <a:r>
              <a:rPr lang="en-GB" dirty="0" smtClean="0"/>
              <a:t>and</a:t>
            </a:r>
            <a:r>
              <a:rPr lang="en-GB" baseline="0" dirty="0" smtClean="0"/>
              <a:t> publications </a:t>
            </a:r>
            <a:r>
              <a:rPr lang="en-GB" dirty="0" smtClean="0"/>
              <a:t>which </a:t>
            </a:r>
            <a:r>
              <a:rPr lang="en-GB" dirty="0"/>
              <a:t>shed light on </a:t>
            </a:r>
            <a:r>
              <a:rPr lang="en-GB" b="1" dirty="0"/>
              <a:t>gender, imperialism, youth “culture” and the home </a:t>
            </a:r>
            <a:r>
              <a:rPr lang="en-GB" dirty="0" smtClean="0"/>
              <a:t>-</a:t>
            </a:r>
          </a:p>
          <a:p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We also have a rare</a:t>
            </a:r>
            <a:r>
              <a:rPr lang="en-GB" baseline="0" dirty="0" smtClean="0"/>
              <a:t> books collection and a reserve book collection – valuable, rare or vulnerable individual items</a:t>
            </a: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r>
              <a:rPr lang="en-GB" dirty="0"/>
              <a:t>All catalogued on the University’s library </a:t>
            </a:r>
            <a:r>
              <a:rPr lang="en-GB" dirty="0" smtClean="0"/>
              <a:t>catalogue</a:t>
            </a:r>
            <a:r>
              <a:rPr lang="en-GB" baseline="0" dirty="0" smtClean="0"/>
              <a:t> and available for research.</a:t>
            </a:r>
            <a:endParaRPr lang="en-GB" dirty="0"/>
          </a:p>
          <a:p>
            <a:pPr defTabSz="882122">
              <a:defRPr/>
            </a:pPr>
            <a:endParaRPr lang="en-GB" b="1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1703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6455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en-GB" dirty="0" smtClean="0"/>
          </a:p>
          <a:p>
            <a:pPr defTabSz="882122">
              <a:defRPr/>
            </a:pPr>
            <a:endParaRPr lang="en-GB" dirty="0" smtClean="0"/>
          </a:p>
          <a:p>
            <a:pPr defTabSz="882122">
              <a:defRPr/>
            </a:pPr>
            <a:endParaRPr lang="en-GB" b="1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1355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398" marR="0" lvl="0" indent="-16539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i="1" dirty="0" smtClean="0">
              <a:solidFill>
                <a:srgbClr val="FF0000"/>
              </a:solidFill>
            </a:endParaRPr>
          </a:p>
          <a:p>
            <a:pPr marL="165398" marR="0" lvl="0" indent="-16539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 i="1" dirty="0" smtClean="0">
              <a:solidFill>
                <a:srgbClr val="FF0000"/>
              </a:solidFill>
            </a:endParaRPr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367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8187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D8B30F-1445-4261-8188-4E2359E1EBF4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0692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en-GB" b="1" dirty="0" smtClean="0"/>
          </a:p>
          <a:p>
            <a:pPr marL="0" marR="0" lvl="0" indent="0" algn="l" defTabSz="882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smtClean="0">
                <a:solidFill>
                  <a:srgbClr val="FF0000"/>
                </a:solidFill>
              </a:rPr>
              <a:t>Strengths: </a:t>
            </a:r>
            <a:r>
              <a:rPr lang="en-GB" sz="1200" b="1" i="1" dirty="0" err="1" smtClean="0">
                <a:solidFill>
                  <a:srgbClr val="FF0000"/>
                </a:solidFill>
              </a:rPr>
              <a:t>womens</a:t>
            </a:r>
            <a:r>
              <a:rPr lang="en-GB" sz="1200" b="1" i="1" dirty="0" smtClean="0">
                <a:solidFill>
                  <a:srgbClr val="FF0000"/>
                </a:solidFill>
              </a:rPr>
              <a:t>’ studies and history, communities of women, diaries/chronicles, social networks, place, identity</a:t>
            </a:r>
          </a:p>
          <a:p>
            <a:pPr defTabSz="882122">
              <a:defRPr/>
            </a:pPr>
            <a:endParaRPr lang="en-GB" b="1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pPr marL="165398" indent="-165398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3AF-8BF0-47DB-AE46-4EE8CF566CA5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046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894-E08A-4507-9EB3-303743B45D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6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E242-E2A8-4394-807E-00649D558D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4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D4D-167A-42CA-B028-7487F65A92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5AF1-5D1A-407C-B0B7-5B741E825F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0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D4EA-AEF9-48CD-9ECE-6D997DEAC79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6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6EC3-B2FF-4C0C-BD06-2FFFC1E1331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2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2498-C03C-47A6-A3D9-E2E314DAA4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6ADC-FF94-4686-893A-E23544A3FB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5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DA9C-DBF3-42CD-8B7F-0CCEDB8757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7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083A-C7D7-4943-ACC8-C92A478427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149C-D4CD-4251-9DAB-050E54D639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55AF-4A00-4429-A6F2-A4DE7E3EA13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719E-A4E3-4DE3-88C1-84DF94D4DB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s.exeter.ac.uk/special-collections/collection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libguides.exeter.ac.uk/c.php?g=656130&amp;p=4721876" TargetMode="External"/><Relationship Id="rId4" Type="http://schemas.openxmlformats.org/officeDocument/2006/relationships/hyperlink" Target="http://specialcollections.exeter.ac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650" y="2213409"/>
            <a:ext cx="9684923" cy="1771821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SPECIAL COLLECTIONS FOR RESEARCH</a:t>
            </a:r>
            <a:b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Books….</a:t>
            </a:r>
            <a:b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Archives…</a:t>
            </a:r>
            <a:b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Support!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sz="77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77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sz="7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32986" y="2724601"/>
            <a:ext cx="9451594" cy="1260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61650" y="4240826"/>
            <a:ext cx="9451594" cy="161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69459" y="184070"/>
            <a:ext cx="9794688" cy="171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2800" b="1" dirty="0" smtClean="0">
                <a:solidFill>
                  <a:schemeClr val="accent6">
                    <a:lumMod val="75000"/>
                  </a:schemeClr>
                </a:solidFill>
              </a:rPr>
              <a:t>Organizations </a:t>
            </a:r>
          </a:p>
          <a:p>
            <a:pPr algn="l"/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Northcott Theatre </a:t>
            </a:r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archive</a:t>
            </a:r>
          </a:p>
          <a:p>
            <a:pPr algn="l"/>
            <a:r>
              <a:rPr lang="en-GB" sz="9600" b="1" dirty="0"/>
              <a:t>Strengths: set design and staging, censorship, regional repertory and regional sensibilities, publicity, criticism. Includes news cuttings relating to other theatres</a:t>
            </a:r>
          </a:p>
          <a:p>
            <a:pPr algn="l"/>
            <a:r>
              <a:rPr lang="en-GB" sz="5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ARCHIVES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782" y="1600201"/>
            <a:ext cx="971961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38" y="2082455"/>
            <a:ext cx="7765706" cy="46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62782" y="626404"/>
            <a:ext cx="10329217" cy="81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2800" b="1" dirty="0" smtClean="0">
                <a:solidFill>
                  <a:schemeClr val="accent6">
                    <a:lumMod val="75000"/>
                  </a:schemeClr>
                </a:solidFill>
              </a:rPr>
              <a:t>Organizations </a:t>
            </a:r>
            <a:endParaRPr lang="en-GB" sz="1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Common </a:t>
            </a:r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Ground Archive </a:t>
            </a:r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– environmental </a:t>
            </a:r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activist organization</a:t>
            </a:r>
            <a:r>
              <a:rPr lang="en-GB" sz="11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l"/>
            <a:r>
              <a:rPr lang="en-GB" sz="9600" b="1" i="1" dirty="0" smtClean="0"/>
              <a:t>Strengths</a:t>
            </a:r>
            <a:r>
              <a:rPr lang="en-GB" sz="9600" b="1" i="1" dirty="0"/>
              <a:t>: sense of place, sustainability, relationship between nature and  </a:t>
            </a:r>
            <a:r>
              <a:rPr lang="en-GB" sz="9600" b="1" i="1" dirty="0" smtClean="0"/>
              <a:t>culture</a:t>
            </a:r>
            <a:r>
              <a:rPr lang="en-GB" sz="9600" b="1" i="1" dirty="0"/>
              <a:t>, British landscape and culture, art, literature, custom and </a:t>
            </a:r>
            <a:r>
              <a:rPr lang="en-GB" sz="9600" b="1" i="1" dirty="0" smtClean="0"/>
              <a:t>pastimes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ARCHIVES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782" y="1600201"/>
            <a:ext cx="971961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45" y="2108293"/>
            <a:ext cx="8323063" cy="43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955800" y="393700"/>
            <a:ext cx="863123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Why Use Special </a:t>
            </a:r>
            <a:r>
              <a:rPr lang="en-GB" altLang="en-US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Collections at Exeter?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8316685" y="1030086"/>
            <a:ext cx="331979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</a:rPr>
              <a:t>Left  Page </a:t>
            </a: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GB" altLang="en-US" b="1" i="1" dirty="0" smtClean="0">
                <a:solidFill>
                  <a:schemeClr val="accent1">
                    <a:lumMod val="75000"/>
                  </a:schemeClr>
                </a:solidFill>
              </a:rPr>
              <a:t>Boys Own Paper</a:t>
            </a: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</a:rPr>
              <a:t>, Chris Brooks book </a:t>
            </a: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</a:p>
          <a:p>
            <a:pPr eaLnBrk="1" hangingPunct="1"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Right  Cap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and skein of cotton given to writer Ronald Duncan by Mahatma Gandhi.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Ronald Duncan  archive EUL MS 397</a:t>
            </a:r>
          </a:p>
          <a:p>
            <a:pPr eaLnBrk="1" hangingPunct="1">
              <a:defRPr/>
            </a:pPr>
            <a:endParaRPr lang="en-GB" alt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dirty="0"/>
              <a:t>Collectively our resources are known as </a:t>
            </a:r>
            <a:r>
              <a:rPr lang="en-GB" altLang="en-US" sz="2400" b="1" dirty="0"/>
              <a:t>Unique and Distinctive </a:t>
            </a:r>
            <a:r>
              <a:rPr lang="en-GB" altLang="en-US" sz="2400" b="1" dirty="0" smtClean="0"/>
              <a:t>collections of primary </a:t>
            </a:r>
            <a:r>
              <a:rPr lang="en-GB" altLang="en-US" sz="2400" b="1" dirty="0"/>
              <a:t>sources</a:t>
            </a:r>
            <a:r>
              <a:rPr lang="en-GB" altLang="en-US" sz="2400" dirty="0"/>
              <a:t>, </a:t>
            </a:r>
            <a:r>
              <a:rPr lang="en-GB" altLang="en-US" sz="2400" b="1" dirty="0"/>
              <a:t>contemporary resources</a:t>
            </a:r>
            <a:r>
              <a:rPr lang="en-GB" altLang="en-US" sz="2400" dirty="0"/>
              <a:t>, </a:t>
            </a:r>
            <a:r>
              <a:rPr lang="en-GB" altLang="en-US" sz="2400" b="1" dirty="0" smtClean="0"/>
              <a:t>manuscripts</a:t>
            </a:r>
            <a:r>
              <a:rPr lang="en-GB" altLang="en-US" sz="2400" dirty="0" smtClean="0"/>
              <a:t> </a:t>
            </a:r>
            <a:r>
              <a:rPr lang="en-GB" altLang="en-US" sz="2400" b="1" dirty="0" smtClean="0"/>
              <a:t>and even the odd artefact</a:t>
            </a:r>
            <a:r>
              <a:rPr lang="en-GB" altLang="en-US" sz="2400" dirty="0" smtClean="0"/>
              <a:t>. Many items are unique to Exeter. 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28" y="1164666"/>
            <a:ext cx="29527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sz="77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77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sz="7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25" y="2162288"/>
            <a:ext cx="2432164" cy="22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74779" y="-42665"/>
            <a:ext cx="8793492" cy="2107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</a:rPr>
              <a:t>How else can we help you?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endParaRPr lang="en-GB" sz="7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779" y="1425837"/>
            <a:ext cx="90550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“Show and Tell” seminars and symposia (with Centre for Literature and Archives)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Research support 1:1s to discuss resources with archive professionals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Dedicated Special Collections Reading Room in Old Library – An oasis </a:t>
            </a:r>
            <a:r>
              <a:rPr lang="en-GB" sz="3200" dirty="0"/>
              <a:t>of calm for serious </a:t>
            </a:r>
            <a:r>
              <a:rPr lang="en-GB" sz="3200" dirty="0" smtClean="0"/>
              <a:t>research.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endParaRPr lang="en-GB" sz="3200" dirty="0" smtClean="0"/>
          </a:p>
          <a:p>
            <a:endParaRPr lang="en-GB" sz="240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14" y="4695568"/>
            <a:ext cx="4012986" cy="21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Cataloguing new resources </a:t>
            </a:r>
            <a:endParaRPr lang="en-GB" sz="7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30247" y="470495"/>
            <a:ext cx="68456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GB" sz="3200" dirty="0"/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35676" y="-570116"/>
            <a:ext cx="11240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endParaRPr lang="en-GB" sz="3200" b="1" dirty="0" smtClean="0">
              <a:solidFill>
                <a:srgbClr val="F69A12"/>
              </a:solidFill>
            </a:endParaRPr>
          </a:p>
          <a:p>
            <a:pPr lvl="2"/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</a:rPr>
              <a:t>For 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more </a:t>
            </a:r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</a:rPr>
              <a:t>information </a:t>
            </a:r>
            <a:endParaRPr lang="en-GB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altLang="en-US" sz="2400" dirty="0" smtClean="0">
                <a:hlinkClick r:id="rId3"/>
              </a:rPr>
              <a:t>http</a:t>
            </a:r>
            <a:r>
              <a:rPr lang="en-US" altLang="en-US" sz="2400" dirty="0">
                <a:hlinkClick r:id="rId3"/>
              </a:rPr>
              <a:t>://as.exeter.ac.uk/special-collections/collections</a:t>
            </a:r>
            <a:r>
              <a:rPr lang="en-US" altLang="en-US" sz="2400" dirty="0" smtClean="0">
                <a:hlinkClick r:id="rId3"/>
              </a:rPr>
              <a:t>/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lvl="2"/>
            <a:r>
              <a:rPr lang="en-GB" sz="2800" b="1" dirty="0" smtClean="0">
                <a:solidFill>
                  <a:srgbClr val="F69A12"/>
                </a:solidFill>
              </a:rPr>
              <a:t>Follow </a:t>
            </a:r>
            <a:r>
              <a:rPr lang="en-GB" sz="2800" b="1" dirty="0">
                <a:solidFill>
                  <a:srgbClr val="F69A12"/>
                </a:solidFill>
              </a:rPr>
              <a:t>us on Twitter </a:t>
            </a:r>
            <a:r>
              <a:rPr lang="en-GB" sz="2400" dirty="0"/>
              <a:t>@</a:t>
            </a:r>
            <a:r>
              <a:rPr lang="en-GB" sz="2400" dirty="0" err="1"/>
              <a:t>UOEHeritageColl</a:t>
            </a:r>
            <a:endParaRPr lang="en-GB" sz="2400" dirty="0"/>
          </a:p>
          <a:p>
            <a:r>
              <a:rPr lang="en-GB" sz="2400" dirty="0" smtClean="0"/>
              <a:t>	</a:t>
            </a:r>
            <a:r>
              <a:rPr lang="en-GB" sz="2800" b="1" dirty="0">
                <a:solidFill>
                  <a:srgbClr val="F69A12"/>
                </a:solidFill>
              </a:rPr>
              <a:t>Read our project blog at </a:t>
            </a:r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://specialcollections.exeter.ac.uk/</a:t>
            </a:r>
            <a:endParaRPr lang="en-GB" sz="2400" dirty="0"/>
          </a:p>
          <a:p>
            <a:pPr lvl="2"/>
            <a:r>
              <a:rPr lang="en-GB" sz="2400" dirty="0" smtClean="0"/>
              <a:t>Use </a:t>
            </a:r>
            <a:r>
              <a:rPr lang="en-GB" sz="2400" dirty="0"/>
              <a:t>our </a:t>
            </a:r>
            <a:r>
              <a:rPr lang="en-GB" sz="2400" dirty="0" err="1" smtClean="0">
                <a:hlinkClick r:id="rId5"/>
              </a:rPr>
              <a:t>Libguide</a:t>
            </a:r>
            <a:r>
              <a:rPr lang="en-GB" sz="2400" dirty="0" smtClean="0">
                <a:hlinkClick r:id="rId5"/>
              </a:rPr>
              <a:t> </a:t>
            </a:r>
            <a:r>
              <a:rPr lang="en-GB" sz="2400" dirty="0" smtClean="0">
                <a:hlinkClick r:id="rId5"/>
              </a:rPr>
              <a:t>Archives</a:t>
            </a:r>
            <a:r>
              <a:rPr lang="en-GB" sz="2400" dirty="0" smtClean="0"/>
              <a:t>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14784" y="178437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35" y="2261799"/>
            <a:ext cx="7333775" cy="4437591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8880010" flipH="1">
            <a:off x="6242130" y="1698830"/>
            <a:ext cx="289555" cy="30356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69A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4107" y="248442"/>
            <a:ext cx="9920026" cy="83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400" b="1" dirty="0" smtClean="0">
                <a:solidFill>
                  <a:schemeClr val="accent6">
                    <a:lumMod val="75000"/>
                  </a:schemeClr>
                </a:solidFill>
              </a:rPr>
              <a:t>Rare Book Collections – pre 19</a:t>
            </a:r>
            <a:r>
              <a:rPr lang="en-GB" sz="144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14400" b="1" dirty="0" smtClean="0">
                <a:solidFill>
                  <a:schemeClr val="accent6">
                    <a:lumMod val="75000"/>
                  </a:schemeClr>
                </a:solidFill>
              </a:rPr>
              <a:t> century</a:t>
            </a:r>
          </a:p>
          <a:p>
            <a:pPr algn="l"/>
            <a:endParaRPr lang="en-GB" sz="8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5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500358" y="2499786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Historic Libraries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108" y="6192820"/>
            <a:ext cx="414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2400" dirty="0"/>
          </a:p>
        </p:txBody>
      </p:sp>
      <p:pic>
        <p:nvPicPr>
          <p:cNvPr id="9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92" y="815648"/>
            <a:ext cx="3813593" cy="55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8489" y="1173480"/>
            <a:ext cx="3347436" cy="449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Library Rare Books collection</a:t>
            </a:r>
          </a:p>
          <a:p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Significant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Devon historic parish libraries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collection</a:t>
            </a:r>
          </a:p>
          <a:p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Syon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Abbey Medieval manuscripts and 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Historic Library</a:t>
            </a:r>
          </a:p>
          <a:p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 L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Rowse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library 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852" y="1317483"/>
            <a:ext cx="2870161" cy="29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98280" y="4501436"/>
            <a:ext cx="30369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400" b="1" u="sng" dirty="0"/>
              <a:t>Copy of </a:t>
            </a:r>
            <a:r>
              <a:rPr lang="en-GB" altLang="en-US" sz="1400" b="1" u="sng" dirty="0" err="1"/>
              <a:t>Girolamo</a:t>
            </a:r>
            <a:r>
              <a:rPr lang="en-GB" altLang="en-US" sz="1400" b="1" u="sng" dirty="0"/>
              <a:t> Pollini’s </a:t>
            </a:r>
            <a:r>
              <a:rPr lang="it-IT" altLang="en-US" sz="1400" b="1" i="1" u="sng" dirty="0"/>
              <a:t>L'historia ecclesiastica della Rivoluzion d'Inghilterra...</a:t>
            </a:r>
            <a:r>
              <a:rPr lang="it-IT" altLang="en-US" sz="1400" b="1" u="sng" dirty="0"/>
              <a:t>, </a:t>
            </a:r>
            <a:r>
              <a:rPr lang="en-GB" altLang="en-US" sz="1400" b="1" u="sng" dirty="0"/>
              <a:t> from the library of A.L. </a:t>
            </a:r>
            <a:r>
              <a:rPr lang="en-GB" altLang="en-US" sz="1400" b="1" u="sng" dirty="0" err="1"/>
              <a:t>Rowse</a:t>
            </a:r>
            <a:r>
              <a:rPr lang="en-GB" altLang="en-US" sz="1400" b="1" u="sng" dirty="0"/>
              <a:t>; … signature of</a:t>
            </a:r>
            <a:r>
              <a:rPr lang="en-GB" altLang="en-US" sz="1400" b="1" dirty="0"/>
              <a:t> Richard </a:t>
            </a:r>
            <a:r>
              <a:rPr lang="en-GB" altLang="en-US" sz="1400" b="1" dirty="0" err="1"/>
              <a:t>Topcliffe</a:t>
            </a:r>
            <a:r>
              <a:rPr lang="en-GB" altLang="en-US" sz="1400" b="1" dirty="0"/>
              <a:t> 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2001922" y="6332734"/>
            <a:ext cx="39109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1400" b="1" dirty="0" err="1"/>
              <a:t>Syon</a:t>
            </a:r>
            <a:r>
              <a:rPr lang="en-GB" altLang="en-US" sz="1400" b="1" dirty="0"/>
              <a:t> Abbey – leaf from 16th Century “Dutch </a:t>
            </a:r>
            <a:r>
              <a:rPr lang="en-GB" altLang="en-US" sz="1400" b="1" dirty="0" err="1"/>
              <a:t>Missale</a:t>
            </a:r>
            <a:r>
              <a:rPr lang="en-GB" altLang="en-US" sz="1400" b="1" dirty="0"/>
              <a:t>” EUL MS 262</a:t>
            </a:r>
          </a:p>
        </p:txBody>
      </p:sp>
    </p:spTree>
    <p:extLst>
      <p:ext uri="{BB962C8B-B14F-4D97-AF65-F5344CB8AC3E}">
        <p14:creationId xmlns:p14="http://schemas.microsoft.com/office/powerpoint/2010/main" val="36081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4107" y="248442"/>
            <a:ext cx="9920026" cy="83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400" b="1" dirty="0" smtClean="0">
                <a:solidFill>
                  <a:schemeClr val="accent6">
                    <a:lumMod val="75000"/>
                  </a:schemeClr>
                </a:solidFill>
              </a:rPr>
              <a:t>Rare Book Collections: 19</a:t>
            </a:r>
            <a:r>
              <a:rPr lang="en-GB" sz="144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14400" b="1" dirty="0" smtClean="0">
                <a:solidFill>
                  <a:schemeClr val="accent6">
                    <a:lumMod val="75000"/>
                  </a:schemeClr>
                </a:solidFill>
              </a:rPr>
              <a:t>-20</a:t>
            </a:r>
            <a:r>
              <a:rPr lang="en-GB" sz="144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14400" b="1" dirty="0" smtClean="0">
                <a:solidFill>
                  <a:schemeClr val="accent6">
                    <a:lumMod val="75000"/>
                  </a:schemeClr>
                </a:solidFill>
              </a:rPr>
              <a:t> Centuries</a:t>
            </a:r>
            <a:endParaRPr lang="en-GB" sz="8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GB" sz="8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5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Libraries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4108" y="5982240"/>
            <a:ext cx="525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2400" dirty="0"/>
          </a:p>
        </p:txBody>
      </p:sp>
      <p:pic>
        <p:nvPicPr>
          <p:cNvPr id="8" name="Picture 5" descr="EULSC0000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04" y="671188"/>
            <a:ext cx="3869636" cy="6037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4120" y="1433188"/>
            <a:ext cx="4834467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endParaRPr lang="en-US" alt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John Betjeman’s working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library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(poetry, architecture,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religion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, fine bindings)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Professor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Chris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Brooks’ library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(fiction,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Gothic Revival)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Hypatia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collection books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by and about women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708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64822" y="261381"/>
            <a:ext cx="10207892" cy="122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Writers’ Book  Collections/Libraries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9939" y="8762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1" y="1002299"/>
            <a:ext cx="3687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Writer’s book collections include:</a:t>
            </a:r>
          </a:p>
          <a:p>
            <a:r>
              <a:rPr lang="en-GB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Sir John Betjeman’s working library; Charles Causley’s library and books from the libraries of AL </a:t>
            </a:r>
            <a:r>
              <a:rPr lang="en-GB" sz="28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Rowse</a:t>
            </a:r>
            <a:r>
              <a:rPr lang="en-GB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Ronald Duncan</a:t>
            </a:r>
            <a:endParaRPr lang="en-GB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https://libapps-eu.s3.amazonaws.com/accounts/137730/images/RDinHu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61" y="1002299"/>
            <a:ext cx="54298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4108" y="244197"/>
            <a:ext cx="9245600" cy="83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400" b="1" dirty="0" smtClean="0">
                <a:solidFill>
                  <a:schemeClr val="accent6">
                    <a:lumMod val="75000"/>
                  </a:schemeClr>
                </a:solidFill>
              </a:rPr>
              <a:t>Ephemeral printed and archive collections:  </a:t>
            </a:r>
            <a:endParaRPr lang="en-GB" sz="8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GB" sz="8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GB" sz="5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5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Printed Materials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8" y="977004"/>
            <a:ext cx="9017000" cy="3810000"/>
          </a:xfrm>
        </p:spPr>
      </p:pic>
      <p:sp>
        <p:nvSpPr>
          <p:cNvPr id="9" name="TextBox 8"/>
          <p:cNvSpPr txBox="1"/>
          <p:nvPr/>
        </p:nvSpPr>
        <p:spPr>
          <a:xfrm>
            <a:off x="2212708" y="4989781"/>
            <a:ext cx="959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Both printed and archive collections relating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to Middle East collections and UK pressure groups - 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Anti-Apartheid national and local Anti-Apartheid campaigns in the UK,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1970s-1990s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(also includes archive materials (EUL MS 216)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21075" y="548041"/>
            <a:ext cx="9794688" cy="81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Over </a:t>
            </a:r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30 archives relating to Middle East and </a:t>
            </a:r>
            <a:r>
              <a:rPr lang="en-GB" sz="12800" b="1" dirty="0" smtClean="0">
                <a:solidFill>
                  <a:schemeClr val="accent1">
                    <a:lumMod val="75000"/>
                  </a:schemeClr>
                </a:solidFill>
              </a:rPr>
              <a:t>Politics</a:t>
            </a:r>
          </a:p>
          <a:p>
            <a:pPr algn="l"/>
            <a:r>
              <a:rPr lang="en-GB" sz="9600" b="1" i="1" dirty="0" smtClean="0"/>
              <a:t>Strengths</a:t>
            </a:r>
            <a:r>
              <a:rPr lang="en-GB" sz="9600" b="1" i="1" dirty="0"/>
              <a:t>: Relationship between middle east and west, British involvement in the Middle East, culture, energy, resources and development, Kurdish identity and independence, pan-Arabism</a:t>
            </a:r>
          </a:p>
          <a:p>
            <a:pPr algn="l"/>
            <a:endParaRPr lang="en-GB" sz="12800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ARCHIVES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782" y="1600201"/>
            <a:ext cx="971961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47" y="1740219"/>
            <a:ext cx="5948575" cy="4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46325" y="-301206"/>
            <a:ext cx="931239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Individuals  </a:t>
            </a:r>
            <a:r>
              <a:rPr lang="en-GB" sz="2600" b="1" dirty="0" smtClean="0"/>
              <a:t>South West Writers and </a:t>
            </a:r>
            <a:r>
              <a:rPr lang="en-GB" sz="2600" b="1" dirty="0" smtClean="0"/>
              <a:t>Artists in the Archive</a:t>
            </a:r>
            <a:endParaRPr lang="en-GB" sz="2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533172" y="2499786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 ARCHIVES</a:t>
            </a:r>
            <a:endParaRPr lang="en-GB" sz="7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4805" y="1168819"/>
            <a:ext cx="26714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Leonard Baskin</a:t>
            </a: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Patricia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Beer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R D Blackmore</a:t>
            </a: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Arthur </a:t>
            </a:r>
            <a:r>
              <a:rPr lang="en-GB" sz="2200" b="1" dirty="0" err="1">
                <a:solidFill>
                  <a:schemeClr val="accent1">
                    <a:lumMod val="75000"/>
                  </a:schemeClr>
                </a:solidFill>
              </a:rPr>
              <a:t>Caddick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Charles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Causley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Agatha Christie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Jack </a:t>
            </a:r>
            <a:r>
              <a:rPr lang="en-GB" sz="2200" b="1" dirty="0" err="1">
                <a:solidFill>
                  <a:schemeClr val="accent1">
                    <a:lumMod val="75000"/>
                  </a:schemeClr>
                </a:solidFill>
              </a:rPr>
              <a:t>Clemo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R F </a:t>
            </a:r>
            <a:r>
              <a:rPr lang="en-GB" sz="2200" b="1" dirty="0" err="1">
                <a:solidFill>
                  <a:schemeClr val="accent1">
                    <a:lumMod val="75000"/>
                  </a:schemeClr>
                </a:solidFill>
              </a:rPr>
              <a:t>Delderfield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Ronald Duncan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Daphne du </a:t>
            </a:r>
            <a:r>
              <a:rPr lang="en-GB" sz="2200" b="1" dirty="0" err="1">
                <a:solidFill>
                  <a:schemeClr val="accent1">
                    <a:lumMod val="75000"/>
                  </a:schemeClr>
                </a:solidFill>
              </a:rPr>
              <a:t>Maurier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John Fowles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James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Farrar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William Golding</a:t>
            </a:r>
          </a:p>
          <a:p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556646" y="1168819"/>
            <a:ext cx="2717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Ted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Hughes</a:t>
            </a: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John </a:t>
            </a:r>
            <a:r>
              <a:rPr lang="en-GB" sz="2200" b="1" dirty="0" err="1">
                <a:solidFill>
                  <a:schemeClr val="accent1">
                    <a:lumMod val="75000"/>
                  </a:schemeClr>
                </a:solidFill>
              </a:rPr>
              <a:t>Jarmain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Sylvia </a:t>
            </a:r>
            <a:r>
              <a:rPr lang="en-GB" sz="2200" b="1" dirty="0" err="1" smtClean="0">
                <a:solidFill>
                  <a:schemeClr val="accent1">
                    <a:lumMod val="75000"/>
                  </a:schemeClr>
                </a:solidFill>
              </a:rPr>
              <a:t>Kantaris</a:t>
            </a:r>
            <a:endParaRPr lang="en-GB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R J Lloyd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John Cooper Powys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Littleton Powys </a:t>
            </a: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Llewelyn Powys </a:t>
            </a:r>
            <a:endParaRPr lang="en-GB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A L </a:t>
            </a:r>
            <a:r>
              <a:rPr lang="en-GB" sz="2200" b="1" dirty="0" err="1">
                <a:solidFill>
                  <a:schemeClr val="accent1">
                    <a:lumMod val="75000"/>
                  </a:schemeClr>
                </a:solidFill>
              </a:rPr>
              <a:t>Rowse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Lawrence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Sail</a:t>
            </a: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Flora Thompson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Denton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Welch</a:t>
            </a:r>
          </a:p>
          <a:p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Henry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Williamson</a:t>
            </a:r>
          </a:p>
          <a:p>
            <a:endParaRPr lang="en-GB" sz="2400" dirty="0"/>
          </a:p>
        </p:txBody>
      </p:sp>
      <p:pic>
        <p:nvPicPr>
          <p:cNvPr id="2050" name="Picture 2" descr="https://libapps-eu.s3.amazonaws.com/accounts/134312/images/lib_guide_11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76" y="1280794"/>
            <a:ext cx="417512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107067" y="27576"/>
            <a:ext cx="860742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Du </a:t>
            </a:r>
            <a:r>
              <a:rPr lang="en-GB" altLang="en-US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Maurier</a:t>
            </a:r>
            <a:r>
              <a:rPr lang="en-GB" alt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papers</a:t>
            </a:r>
            <a:endParaRPr lang="en-US" altLang="en-US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2077415" y="1385383"/>
            <a:ext cx="4127677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We hold papers on: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Daphne du </a:t>
            </a:r>
            <a:r>
              <a:rPr lang="en-GB" alt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Maurier</a:t>
            </a:r>
            <a:endParaRPr lang="en-GB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Father, Gerald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</a:rPr>
              <a:t>Maurier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GB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Actor/Producer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West-End:</a:t>
            </a:r>
            <a:endParaRPr lang="en-GB" alt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Alias </a:t>
            </a:r>
            <a:r>
              <a:rPr lang="en-GB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Jimmy </a:t>
            </a:r>
            <a:r>
              <a:rPr lang="en-GB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Valentine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Raffles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GB" altLang="en-US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Grandfather, Georges du    </a:t>
            </a:r>
            <a:r>
              <a:rPr lang="en-GB" alt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Maurier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author 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illustrator, </a:t>
            </a:r>
            <a:r>
              <a:rPr lang="en-GB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Trilby</a:t>
            </a:r>
            <a:r>
              <a:rPr lang="en-GB" altLang="en-US" sz="24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GB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The Martian </a:t>
            </a:r>
            <a:endParaRPr lang="en-GB" alt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846" name="Picture 5" descr="EULSC00019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1042597"/>
            <a:ext cx="3718560" cy="53231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16200000">
            <a:off x="-2559067" y="2523011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Du </a:t>
            </a:r>
            <a:r>
              <a:rPr lang="en-GB" sz="8000" b="1" dirty="0" err="1" smtClean="0">
                <a:solidFill>
                  <a:schemeClr val="accent6">
                    <a:lumMod val="75000"/>
                  </a:schemeClr>
                </a:solidFill>
              </a:rPr>
              <a:t>Mauriers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6350" y="0"/>
            <a:ext cx="6564526" cy="1144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Organizations - </a:t>
            </a:r>
            <a:r>
              <a:rPr lang="en-GB" b="1" dirty="0" err="1" smtClean="0"/>
              <a:t>Syon</a:t>
            </a:r>
            <a:r>
              <a:rPr lang="en-GB" b="1" dirty="0" smtClean="0"/>
              <a:t> Abbey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495433" y="2495434"/>
            <a:ext cx="6853648" cy="18627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ARCHIVES</a:t>
            </a:r>
            <a:endParaRPr lang="en-GB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782" y="1600201"/>
            <a:ext cx="971961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61" y="872716"/>
            <a:ext cx="6712807" cy="4926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6179" y="872716"/>
            <a:ext cx="30837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istoric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library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archive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of religious institution.  Founded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1415 – closed 2011. Archive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mainly later 18</a:t>
            </a:r>
            <a:r>
              <a:rPr lang="en-GB" sz="24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century to present – newly catalogued and ready for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research!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2400" b="1" dirty="0" smtClean="0"/>
              <a:t>Strengths women’s studies and history, communities, diaries, social networks, place, identity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15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854</Words>
  <Application>Microsoft Office PowerPoint</Application>
  <PresentationFormat>Widescreen</PresentationFormat>
  <Paragraphs>180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MS PGothic</vt:lpstr>
      <vt:lpstr>Arial</vt:lpstr>
      <vt:lpstr>Calibri</vt:lpstr>
      <vt:lpstr>1_Office Theme</vt:lpstr>
      <vt:lpstr>SPECIAL COLLECTIONS FOR RESEARCH Books…. Archives… Support!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GW4 – Humanities potential from Special Collections and Archives</dc:title>
  <dc:creator>insrv</dc:creator>
  <cp:lastModifiedBy>Faunch, Christine</cp:lastModifiedBy>
  <cp:revision>205</cp:revision>
  <cp:lastPrinted>2017-11-15T08:59:08Z</cp:lastPrinted>
  <dcterms:created xsi:type="dcterms:W3CDTF">2015-01-07T12:41:47Z</dcterms:created>
  <dcterms:modified xsi:type="dcterms:W3CDTF">2018-12-12T15:03:12Z</dcterms:modified>
</cp:coreProperties>
</file>