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AB782D-A19F-4BCE-8B55-B89C1DF725A2}" type="datetimeFigureOut">
              <a:rPr lang="en-GB" smtClean="0"/>
              <a:t>05/03/2020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58EBE7-1028-4556-832B-DA097E1D1A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436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B61E7-AB66-40CC-97DD-EFF984CDB7AB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130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B8E5-3927-46A3-B6AF-6CE5660560F5}" type="datetimeFigureOut">
              <a:rPr lang="en-GB" smtClean="0"/>
              <a:t>05/03/2020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9B6D-052B-4076-A836-388710326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386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B8E5-3927-46A3-B6AF-6CE5660560F5}" type="datetimeFigureOut">
              <a:rPr lang="en-GB" smtClean="0"/>
              <a:t>05/03/2020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9B6D-052B-4076-A836-388710326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54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B8E5-3927-46A3-B6AF-6CE5660560F5}" type="datetimeFigureOut">
              <a:rPr lang="en-GB" smtClean="0"/>
              <a:t>05/03/2020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9B6D-052B-4076-A836-388710326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465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B8E5-3927-46A3-B6AF-6CE5660560F5}" type="datetimeFigureOut">
              <a:rPr lang="en-GB" smtClean="0"/>
              <a:t>05/03/2020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9B6D-052B-4076-A836-388710326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535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B8E5-3927-46A3-B6AF-6CE5660560F5}" type="datetimeFigureOut">
              <a:rPr lang="en-GB" smtClean="0"/>
              <a:t>05/03/2020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9B6D-052B-4076-A836-388710326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922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B8E5-3927-46A3-B6AF-6CE5660560F5}" type="datetimeFigureOut">
              <a:rPr lang="en-GB" smtClean="0"/>
              <a:t>05/03/2020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9B6D-052B-4076-A836-388710326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537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B8E5-3927-46A3-B6AF-6CE5660560F5}" type="datetimeFigureOut">
              <a:rPr lang="en-GB" smtClean="0"/>
              <a:t>05/03/2020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9B6D-052B-4076-A836-388710326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672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B8E5-3927-46A3-B6AF-6CE5660560F5}" type="datetimeFigureOut">
              <a:rPr lang="en-GB" smtClean="0"/>
              <a:t>05/03/2020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9B6D-052B-4076-A836-388710326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362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B8E5-3927-46A3-B6AF-6CE5660560F5}" type="datetimeFigureOut">
              <a:rPr lang="en-GB" smtClean="0"/>
              <a:t>05/03/2020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9B6D-052B-4076-A836-388710326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89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B8E5-3927-46A3-B6AF-6CE5660560F5}" type="datetimeFigureOut">
              <a:rPr lang="en-GB" smtClean="0"/>
              <a:t>05/03/2020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9B6D-052B-4076-A836-388710326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012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B8E5-3927-46A3-B6AF-6CE5660560F5}" type="datetimeFigureOut">
              <a:rPr lang="en-GB" smtClean="0"/>
              <a:t>05/03/2020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59B6D-052B-4076-A836-388710326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074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6B8E5-3927-46A3-B6AF-6CE5660560F5}" type="datetimeFigureOut">
              <a:rPr lang="en-GB" smtClean="0"/>
              <a:t>05/03/2020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59B6D-052B-4076-A836-388710326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663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559" y="1315259"/>
            <a:ext cx="8229600" cy="1266092"/>
          </a:xfrm>
        </p:spPr>
        <p:txBody>
          <a:bodyPr>
            <a:normAutofit fontScale="90000"/>
          </a:bodyPr>
          <a:lstStyle/>
          <a:p>
            <a:r>
              <a:rPr lang="en-GB" sz="3200" b="1" dirty="0" smtClean="0">
                <a:latin typeface="+mn-lt"/>
              </a:rPr>
              <a:t>Task: </a:t>
            </a:r>
            <a:r>
              <a:rPr lang="en-GB" sz="3200" dirty="0" smtClean="0">
                <a:latin typeface="+mn-lt"/>
                <a:cs typeface="Arial" panose="020B0604020202020204" pitchFamily="34" charset="0"/>
              </a:rPr>
              <a:t>cut sentences up into chunks (</a:t>
            </a:r>
            <a:r>
              <a:rPr lang="en-GB" sz="3200" i="1" dirty="0" smtClean="0">
                <a:latin typeface="+mn-lt"/>
                <a:cs typeface="Arial" panose="020B0604020202020204" pitchFamily="34" charset="0"/>
              </a:rPr>
              <a:t>and out of the mists/ came/ a figure in flowing green/ walking across the water</a:t>
            </a:r>
            <a:r>
              <a:rPr lang="en-GB" sz="3200" dirty="0" smtClean="0">
                <a:latin typeface="+mn-lt"/>
                <a:cs typeface="Arial" panose="020B0604020202020204" pitchFamily="34" charset="0"/>
              </a:rPr>
              <a:t>) and ask students to play around with the order. Then discuss the questions below. </a:t>
            </a:r>
            <a:br>
              <a:rPr lang="en-GB" sz="3200" dirty="0" smtClean="0">
                <a:latin typeface="+mn-lt"/>
                <a:cs typeface="Arial" panose="020B0604020202020204" pitchFamily="34" charset="0"/>
              </a:rPr>
            </a:b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/>
              <a:t/>
            </a:r>
            <a:br>
              <a:rPr lang="en-GB" sz="3200" b="1" dirty="0"/>
            </a:br>
            <a:r>
              <a:rPr lang="en-GB" sz="3200" b="1" dirty="0" smtClean="0"/>
              <a:t/>
            </a:r>
            <a:br>
              <a:rPr lang="en-GB" sz="3200" b="1" dirty="0" smtClean="0"/>
            </a:b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391" y="2187166"/>
            <a:ext cx="7585957" cy="545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391" y="3978902"/>
            <a:ext cx="7455877" cy="546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64242" y="2707045"/>
            <a:ext cx="752091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7188" indent="-357188">
              <a:lnSpc>
                <a:spcPts val="2769"/>
              </a:lnSpc>
              <a:buFont typeface="Wingdings" panose="05000000000000000000" pitchFamily="2" charset="2"/>
              <a:buChar char="q"/>
            </a:pPr>
            <a:r>
              <a:rPr lang="en-GB" dirty="0"/>
              <a:t>Read this sentence aloud – where will you put the emphasis?</a:t>
            </a:r>
          </a:p>
          <a:p>
            <a:pPr marL="357188" indent="-357188">
              <a:lnSpc>
                <a:spcPts val="2769"/>
              </a:lnSpc>
              <a:buFont typeface="Wingdings" panose="05000000000000000000" pitchFamily="2" charset="2"/>
              <a:buChar char="q"/>
            </a:pPr>
            <a:r>
              <a:rPr lang="en-GB" dirty="0"/>
              <a:t>What possibilities are there for re-ordering this sentence?</a:t>
            </a:r>
          </a:p>
          <a:p>
            <a:pPr marL="357188" indent="-357188">
              <a:lnSpc>
                <a:spcPts val="2769"/>
              </a:lnSpc>
              <a:buFont typeface="Wingdings" panose="05000000000000000000" pitchFamily="2" charset="2"/>
              <a:buChar char="q"/>
            </a:pPr>
            <a:r>
              <a:rPr lang="en-GB" dirty="0"/>
              <a:t>How does this change the emphasis?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26391" y="4536353"/>
            <a:ext cx="735545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7188" indent="-357188">
              <a:lnSpc>
                <a:spcPts val="2585"/>
              </a:lnSpc>
              <a:buFont typeface="Wingdings" panose="05000000000000000000" pitchFamily="2" charset="2"/>
              <a:buChar char="q"/>
            </a:pPr>
            <a:r>
              <a:rPr lang="en-GB" dirty="0"/>
              <a:t>Read both these sentences aloud – how do they portray this moment in the plot differently?  How might you film these two sentences?</a:t>
            </a:r>
          </a:p>
          <a:p>
            <a:pPr marL="357188" indent="-357188">
              <a:lnSpc>
                <a:spcPts val="2585"/>
              </a:lnSpc>
              <a:buFont typeface="Wingdings" panose="05000000000000000000" pitchFamily="2" charset="2"/>
              <a:buChar char="q"/>
            </a:pPr>
            <a:r>
              <a:rPr lang="en-GB" dirty="0"/>
              <a:t>What do you think is the effect of moving the adverbial ‘out of the mists’ to different places in the sentence?</a:t>
            </a:r>
          </a:p>
          <a:p>
            <a:pPr marL="357188" indent="-357188">
              <a:lnSpc>
                <a:spcPts val="2585"/>
              </a:lnSpc>
              <a:buFont typeface="Wingdings" panose="05000000000000000000" pitchFamily="2" charset="2"/>
              <a:buChar char="q"/>
            </a:pPr>
            <a:r>
              <a:rPr lang="en-GB" dirty="0"/>
              <a:t>What do you think is the effect of the putting the subject (a figure) after the verb (came) in the first sentence ?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9377228" y="166254"/>
            <a:ext cx="2611572" cy="64633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Tips for Teachers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Working with single sentences or short pieces of text works well, partly because it’s less overwhelming and gets students focusing on the detail. 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Comparing different versions of sentences also draws attention to how subtle syntactical shifts alter meaning. 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Remember that the crucial thing here is getting students to verbalise their decisions and explain their effects. 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293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210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Task: cut sentences up into chunks (and out of the mists/ came/ a figure in flowing green/ walking across the water) and ask students to play around with the order. Then discuss the questions below.     </vt:lpstr>
    </vt:vector>
  </TitlesOfParts>
  <Company>University of Exeter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Task: cut the sentences up into chunks (and out of the mists/ came/ a figure in flowing green/ walking across the water) and ask students to play around with the order. Then discuss the questions below.</dc:title>
  <dc:creator>Newman, Ruth</dc:creator>
  <cp:lastModifiedBy>Newman, Ruth</cp:lastModifiedBy>
  <cp:revision>2</cp:revision>
  <dcterms:created xsi:type="dcterms:W3CDTF">2020-03-05T12:54:39Z</dcterms:created>
  <dcterms:modified xsi:type="dcterms:W3CDTF">2020-03-05T15:18:44Z</dcterms:modified>
</cp:coreProperties>
</file>