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wman, Ruth" userId="f6c7721f-56b3-416c-8b9d-284bdc7201fb" providerId="ADAL" clId="{AA9FF17C-E6F6-4CE8-8BB1-D1287C2159D8}"/>
    <pc:docChg chg="modSld">
      <pc:chgData name="Newman, Ruth" userId="f6c7721f-56b3-416c-8b9d-284bdc7201fb" providerId="ADAL" clId="{AA9FF17C-E6F6-4CE8-8BB1-D1287C2159D8}" dt="2025-12-15T12:19:42.318" v="1" actId="114"/>
      <pc:docMkLst>
        <pc:docMk/>
      </pc:docMkLst>
      <pc:sldChg chg="modSp mod">
        <pc:chgData name="Newman, Ruth" userId="f6c7721f-56b3-416c-8b9d-284bdc7201fb" providerId="ADAL" clId="{AA9FF17C-E6F6-4CE8-8BB1-D1287C2159D8}" dt="2025-12-15T12:19:42.318" v="1" actId="114"/>
        <pc:sldMkLst>
          <pc:docMk/>
          <pc:sldMk cId="1627588245" sldId="257"/>
        </pc:sldMkLst>
        <pc:spChg chg="mod">
          <ac:chgData name="Newman, Ruth" userId="f6c7721f-56b3-416c-8b9d-284bdc7201fb" providerId="ADAL" clId="{AA9FF17C-E6F6-4CE8-8BB1-D1287C2159D8}" dt="2025-12-15T11:03:45.961" v="0" actId="20577"/>
          <ac:spMkLst>
            <pc:docMk/>
            <pc:sldMk cId="1627588245" sldId="257"/>
            <ac:spMk id="3" creationId="{00000000-0000-0000-0000-000000000000}"/>
          </ac:spMkLst>
        </pc:spChg>
        <pc:spChg chg="mod">
          <ac:chgData name="Newman, Ruth" userId="f6c7721f-56b3-416c-8b9d-284bdc7201fb" providerId="ADAL" clId="{AA9FF17C-E6F6-4CE8-8BB1-D1287C2159D8}" dt="2025-12-15T12:19:42.318" v="1" actId="114"/>
          <ac:spMkLst>
            <pc:docMk/>
            <pc:sldMk cId="1627588245" sldId="257"/>
            <ac:spMk id="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A251BE-D3BF-4A54-836F-56D3A9B493CC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BF38A-2A7A-4D9F-959F-0A30FAC0B6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1512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54063"/>
            <a:ext cx="6699250" cy="37687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648E7-3A21-4E05-9F45-05274052E9C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3677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8B23A-0DC6-4619-8693-F088D54FA556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CFCD6-3115-47D2-A1CD-4E1A4AEBD6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9832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8B23A-0DC6-4619-8693-F088D54FA556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CFCD6-3115-47D2-A1CD-4E1A4AEBD6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7587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8B23A-0DC6-4619-8693-F088D54FA556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CFCD6-3115-47D2-A1CD-4E1A4AEBD6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566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8B23A-0DC6-4619-8693-F088D54FA556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CFCD6-3115-47D2-A1CD-4E1A4AEBD6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667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8B23A-0DC6-4619-8693-F088D54FA556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CFCD6-3115-47D2-A1CD-4E1A4AEBD6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8849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8B23A-0DC6-4619-8693-F088D54FA556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CFCD6-3115-47D2-A1CD-4E1A4AEBD6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3941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8B23A-0DC6-4619-8693-F088D54FA556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CFCD6-3115-47D2-A1CD-4E1A4AEBD6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33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8B23A-0DC6-4619-8693-F088D54FA556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CFCD6-3115-47D2-A1CD-4E1A4AEBD6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3456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8B23A-0DC6-4619-8693-F088D54FA556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CFCD6-3115-47D2-A1CD-4E1A4AEBD6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8192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8B23A-0DC6-4619-8693-F088D54FA556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CFCD6-3115-47D2-A1CD-4E1A4AEBD6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3084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8B23A-0DC6-4619-8693-F088D54FA556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CFCD6-3115-47D2-A1CD-4E1A4AEBD6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6897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68B23A-0DC6-4619-8693-F088D54FA556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8CFCD6-3115-47D2-A1CD-4E1A4AEBD6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6935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219" y="0"/>
            <a:ext cx="11081926" cy="1055077"/>
          </a:xfrm>
        </p:spPr>
        <p:txBody>
          <a:bodyPr>
            <a:noAutofit/>
          </a:bodyPr>
          <a:lstStyle/>
          <a:p>
            <a:br>
              <a:rPr lang="en-GB" dirty="0"/>
            </a:br>
            <a:r>
              <a:rPr lang="en-GB" sz="3200" dirty="0"/>
              <a:t>Discuss different choices made by different authors on same point</a:t>
            </a:r>
            <a:br>
              <a:rPr lang="en-GB" sz="3200" dirty="0"/>
            </a:br>
            <a:br>
              <a:rPr lang="en-GB" sz="3200" dirty="0"/>
            </a:br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Concrete Nouns in Lists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1464" y="1546529"/>
            <a:ext cx="8636366" cy="1579920"/>
          </a:xfrm>
          <a:prstGeom prst="rect">
            <a:avLst/>
          </a:prstGeom>
          <a:solidFill>
            <a:srgbClr val="EFF9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</a:pPr>
            <a:r>
              <a:rPr lang="en-GB" sz="2000" i="1" dirty="0">
                <a:cs typeface="Arial" panose="020B0604020202020204" pitchFamily="34" charset="0"/>
              </a:rPr>
              <a:t>On Saturday, he ate through one piece of chocolate cake, one ice-cream cone, one pickle, one slice of Swiss cheese, one slice of salami, one lollipop, one piece of cherry pie, one sausage, one cupcake, </a:t>
            </a:r>
            <a:r>
              <a:rPr lang="en-GB" sz="2000" i="1" dirty="0">
                <a:solidFill>
                  <a:srgbClr val="FF0000"/>
                </a:solidFill>
                <a:cs typeface="Arial" panose="020B0604020202020204" pitchFamily="34" charset="0"/>
              </a:rPr>
              <a:t>and</a:t>
            </a:r>
            <a:r>
              <a:rPr lang="en-GB" sz="2000" i="1" dirty="0">
                <a:cs typeface="Arial" panose="020B0604020202020204" pitchFamily="34" charset="0"/>
              </a:rPr>
              <a:t> one slice of watermelon.</a:t>
            </a:r>
            <a:endParaRPr lang="en-GB" sz="2000" dirty="0">
              <a:cs typeface="Arial" panose="020B0604020202020204" pitchFamily="34" charset="0"/>
            </a:endParaRPr>
          </a:p>
          <a:p>
            <a:pPr algn="r">
              <a:lnSpc>
                <a:spcPts val="2585"/>
              </a:lnSpc>
            </a:pPr>
            <a:r>
              <a:rPr lang="en-GB" sz="2031" i="1" dirty="0">
                <a:cs typeface="Arial" panose="020B0604020202020204" pitchFamily="34" charset="0"/>
              </a:rPr>
              <a:t>The Very Hungry Caterpillar</a:t>
            </a:r>
            <a:r>
              <a:rPr lang="en-GB" sz="2031" dirty="0">
                <a:cs typeface="Arial" panose="020B0604020202020204" pitchFamily="34" charset="0"/>
              </a:rPr>
              <a:t> – Eric Carle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651464" y="3629882"/>
            <a:ext cx="8773898" cy="1595254"/>
          </a:xfrm>
          <a:prstGeom prst="rect">
            <a:avLst/>
          </a:prstGeom>
          <a:solidFill>
            <a:srgbClr val="EFF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  <a:noAutofit/>
          </a:bodyPr>
          <a:lstStyle>
            <a:lvl1pPr marL="316531" indent="-316531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2954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17" indent="-263776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defRPr sz="2585">
                <a:solidFill>
                  <a:schemeClr val="tx1"/>
                </a:solidFill>
                <a:latin typeface="+mn-lt"/>
                <a:cs typeface="+mn-cs"/>
              </a:defRPr>
            </a:lvl2pPr>
            <a:lvl3pPr marL="1055103" indent="-211021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n"/>
              <a:defRPr sz="2215">
                <a:solidFill>
                  <a:schemeClr val="tx1"/>
                </a:solidFill>
                <a:latin typeface="+mn-lt"/>
                <a:cs typeface="+mn-cs"/>
              </a:defRPr>
            </a:lvl3pPr>
            <a:lvl4pPr marL="1477145" indent="-211021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¨"/>
              <a:defRPr sz="1846">
                <a:solidFill>
                  <a:schemeClr val="tx1"/>
                </a:solidFill>
                <a:latin typeface="+mn-lt"/>
                <a:cs typeface="+mn-cs"/>
              </a:defRPr>
            </a:lvl4pPr>
            <a:lvl5pPr marL="1899186" indent="-211021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46">
                <a:solidFill>
                  <a:schemeClr val="tx1"/>
                </a:solidFill>
                <a:latin typeface="+mn-lt"/>
                <a:cs typeface="+mn-cs"/>
              </a:defRPr>
            </a:lvl5pPr>
            <a:lvl6pPr marL="2321227" indent="-211021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46">
                <a:solidFill>
                  <a:schemeClr val="tx1"/>
                </a:solidFill>
                <a:latin typeface="+mn-lt"/>
                <a:cs typeface="+mn-cs"/>
              </a:defRPr>
            </a:lvl6pPr>
            <a:lvl7pPr marL="2743269" indent="-211021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46">
                <a:solidFill>
                  <a:schemeClr val="tx1"/>
                </a:solidFill>
                <a:latin typeface="+mn-lt"/>
                <a:cs typeface="+mn-cs"/>
              </a:defRPr>
            </a:lvl7pPr>
            <a:lvl8pPr marL="3165310" indent="-211021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46">
                <a:solidFill>
                  <a:schemeClr val="tx1"/>
                </a:solidFill>
                <a:latin typeface="+mn-lt"/>
                <a:cs typeface="+mn-cs"/>
              </a:defRPr>
            </a:lvl8pPr>
            <a:lvl9pPr marL="3587351" indent="-211021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46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42204" indent="0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en-GB" sz="2000" i="1" kern="0" dirty="0">
                <a:latin typeface="Arial" panose="020B0604020202020204" pitchFamily="34" charset="0"/>
                <a:cs typeface="Arial" panose="020B0604020202020204" pitchFamily="34" charset="0"/>
              </a:rPr>
              <a:t>Then Mr </a:t>
            </a:r>
            <a:r>
              <a:rPr lang="en-GB" sz="2000" i="1" kern="0" dirty="0" err="1">
                <a:latin typeface="Arial" panose="020B0604020202020204" pitchFamily="34" charset="0"/>
                <a:cs typeface="Arial" panose="020B0604020202020204" pitchFamily="34" charset="0"/>
              </a:rPr>
              <a:t>Gumpy</a:t>
            </a:r>
            <a:r>
              <a:rPr lang="en-GB" sz="2000" i="1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i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GB" sz="2000" i="1" kern="0" dirty="0">
                <a:latin typeface="Arial" panose="020B0604020202020204" pitchFamily="34" charset="0"/>
                <a:cs typeface="Arial" panose="020B0604020202020204" pitchFamily="34" charset="0"/>
              </a:rPr>
              <a:t> the goat </a:t>
            </a:r>
            <a:r>
              <a:rPr lang="en-GB" sz="2000" i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GB" sz="2000" i="1" kern="0" dirty="0">
                <a:latin typeface="Arial" panose="020B0604020202020204" pitchFamily="34" charset="0"/>
                <a:cs typeface="Arial" panose="020B0604020202020204" pitchFamily="34" charset="0"/>
              </a:rPr>
              <a:t> the calf </a:t>
            </a:r>
            <a:r>
              <a:rPr lang="en-GB" sz="2000" i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GB" sz="2000" i="1" kern="0" dirty="0">
                <a:latin typeface="Arial" panose="020B0604020202020204" pitchFamily="34" charset="0"/>
                <a:cs typeface="Arial" panose="020B0604020202020204" pitchFamily="34" charset="0"/>
              </a:rPr>
              <a:t> the chickens </a:t>
            </a:r>
            <a:r>
              <a:rPr lang="en-GB" sz="2000" i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GB" sz="2000" i="1" kern="0" dirty="0">
                <a:latin typeface="Arial" panose="020B0604020202020204" pitchFamily="34" charset="0"/>
                <a:cs typeface="Arial" panose="020B0604020202020204" pitchFamily="34" charset="0"/>
              </a:rPr>
              <a:t> the sheep </a:t>
            </a:r>
            <a:r>
              <a:rPr lang="en-GB" sz="2000" i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GB" sz="2000" i="1" kern="0" dirty="0">
                <a:latin typeface="Arial" panose="020B0604020202020204" pitchFamily="34" charset="0"/>
                <a:cs typeface="Arial" panose="020B0604020202020204" pitchFamily="34" charset="0"/>
              </a:rPr>
              <a:t> the pig </a:t>
            </a:r>
            <a:r>
              <a:rPr lang="en-GB" sz="2000" i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GB" sz="2000" i="1" kern="0" dirty="0">
                <a:latin typeface="Arial" panose="020B0604020202020204" pitchFamily="34" charset="0"/>
                <a:cs typeface="Arial" panose="020B0604020202020204" pitchFamily="34" charset="0"/>
              </a:rPr>
              <a:t> the dog </a:t>
            </a:r>
            <a:r>
              <a:rPr lang="en-GB" sz="2000" i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GB" sz="2000" i="1" kern="0" dirty="0">
                <a:latin typeface="Arial" panose="020B0604020202020204" pitchFamily="34" charset="0"/>
                <a:cs typeface="Arial" panose="020B0604020202020204" pitchFamily="34" charset="0"/>
              </a:rPr>
              <a:t> the cat </a:t>
            </a:r>
            <a:r>
              <a:rPr lang="en-GB" sz="2000" i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GB" sz="2000" i="1" kern="0" dirty="0">
                <a:latin typeface="Arial" panose="020B0604020202020204" pitchFamily="34" charset="0"/>
                <a:cs typeface="Arial" panose="020B0604020202020204" pitchFamily="34" charset="0"/>
              </a:rPr>
              <a:t> the rabbit </a:t>
            </a:r>
            <a:r>
              <a:rPr lang="en-GB" sz="2000" i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GB" sz="2000" i="1" kern="0" dirty="0">
                <a:latin typeface="Arial" panose="020B0604020202020204" pitchFamily="34" charset="0"/>
                <a:cs typeface="Arial" panose="020B0604020202020204" pitchFamily="34" charset="0"/>
              </a:rPr>
              <a:t> the children all swam to the bank and climbed out to dry in the sun.</a:t>
            </a:r>
            <a:endParaRPr lang="en-GB" sz="20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2204" indent="0">
              <a:lnSpc>
                <a:spcPts val="3000"/>
              </a:lnSpc>
              <a:spcBef>
                <a:spcPts val="0"/>
              </a:spcBef>
              <a:buNone/>
            </a:pPr>
            <a:r>
              <a:rPr lang="en-GB" sz="2000" kern="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</a:t>
            </a:r>
            <a:r>
              <a:rPr lang="en-GB" sz="2000" i="1" kern="0" dirty="0">
                <a:latin typeface="Arial" panose="020B0604020202020204" pitchFamily="34" charset="0"/>
                <a:cs typeface="Arial" panose="020B0604020202020204" pitchFamily="34" charset="0"/>
              </a:rPr>
              <a:t>Mr </a:t>
            </a:r>
            <a:r>
              <a:rPr lang="en-GB" sz="2000" i="1" kern="0" dirty="0" err="1">
                <a:latin typeface="Arial" panose="020B0604020202020204" pitchFamily="34" charset="0"/>
                <a:cs typeface="Arial" panose="020B0604020202020204" pitchFamily="34" charset="0"/>
              </a:rPr>
              <a:t>Gumpy’s</a:t>
            </a:r>
            <a:r>
              <a:rPr lang="en-GB" sz="2000" i="1" kern="0" dirty="0">
                <a:latin typeface="Arial" panose="020B0604020202020204" pitchFamily="34" charset="0"/>
                <a:cs typeface="Arial" panose="020B0604020202020204" pitchFamily="34" charset="0"/>
              </a:rPr>
              <a:t> Outing </a:t>
            </a:r>
            <a:r>
              <a:rPr lang="en-GB" sz="2000" kern="0" dirty="0">
                <a:latin typeface="Arial" panose="020B0604020202020204" pitchFamily="34" charset="0"/>
                <a:cs typeface="Arial" panose="020B0604020202020204" pitchFamily="34" charset="0"/>
              </a:rPr>
              <a:t>– John </a:t>
            </a:r>
            <a:r>
              <a:rPr lang="en-GB" sz="2000" kern="0" dirty="0" err="1">
                <a:latin typeface="Arial" panose="020B0604020202020204" pitchFamily="34" charset="0"/>
                <a:cs typeface="Arial" panose="020B0604020202020204" pitchFamily="34" charset="0"/>
              </a:rPr>
              <a:t>Burningham</a:t>
            </a:r>
            <a:endParaRPr lang="en-GB" sz="20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7805" y="5465386"/>
            <a:ext cx="8640960" cy="759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585"/>
              </a:lnSpc>
            </a:pPr>
            <a:r>
              <a:rPr lang="en-GB" sz="2000" dirty="0">
                <a:latin typeface="Arial" pitchFamily="34" charset="0"/>
                <a:cs typeface="Arial" pitchFamily="34" charset="0"/>
              </a:rPr>
              <a:t>Why do you think Eric Carle chooses to use commas to separate his long list of noun phrases and John </a:t>
            </a:r>
            <a:r>
              <a:rPr lang="en-GB" sz="2000" dirty="0" err="1">
                <a:latin typeface="Arial" pitchFamily="34" charset="0"/>
                <a:cs typeface="Arial" pitchFamily="34" charset="0"/>
              </a:rPr>
              <a:t>Burningham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 chooses to use ‘and’?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93745" y="1468582"/>
            <a:ext cx="2059710" cy="480131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i="1" dirty="0">
                <a:latin typeface="Arial" panose="020B0604020202020204" pitchFamily="34" charset="0"/>
                <a:cs typeface="Arial" panose="020B0604020202020204" pitchFamily="34" charset="0"/>
              </a:rPr>
              <a:t>Tips for Teachers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Comparing texts is a good way to prompt discussion. The question that you ask after reading texts though is crucial – asking ‘</a:t>
            </a:r>
            <a:r>
              <a:rPr lang="en-GB" b="1" i="1" dirty="0">
                <a:latin typeface="Arial" panose="020B0604020202020204" pitchFamily="34" charset="0"/>
                <a:cs typeface="Arial" panose="020B0604020202020204" pitchFamily="34" charset="0"/>
              </a:rPr>
              <a:t>Why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do you…’ here prompts students to verbalise the effects of these choices. 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9287830" y="4701309"/>
            <a:ext cx="678206" cy="8866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7588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196</Words>
  <Application>Microsoft Office PowerPoint</Application>
  <PresentationFormat>Widescreen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 Discuss different choices made by different authors on same point  Concrete Nouns in Lists</vt:lpstr>
    </vt:vector>
  </TitlesOfParts>
  <Company>University of Exeter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Concrete Nouns in Lists</dc:title>
  <dc:creator>Newman, Ruth</dc:creator>
  <cp:lastModifiedBy>Newman, Ruth</cp:lastModifiedBy>
  <cp:revision>3</cp:revision>
  <dcterms:created xsi:type="dcterms:W3CDTF">2020-03-09T13:26:09Z</dcterms:created>
  <dcterms:modified xsi:type="dcterms:W3CDTF">2025-12-15T12:19:43Z</dcterms:modified>
</cp:coreProperties>
</file>