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6FD8E-A63F-4775-88CA-A75F7B2D076F}" v="5" dt="2025-12-15T11:05:44.7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wman, Ruth" userId="f6c7721f-56b3-416c-8b9d-284bdc7201fb" providerId="ADAL" clId="{AA9FF17C-E6F6-4CE8-8BB1-D1287C2159D8}"/>
    <pc:docChg chg="undo custSel modSld">
      <pc:chgData name="Newman, Ruth" userId="f6c7721f-56b3-416c-8b9d-284bdc7201fb" providerId="ADAL" clId="{AA9FF17C-E6F6-4CE8-8BB1-D1287C2159D8}" dt="2025-12-15T12:20:16.570" v="44" actId="20577"/>
      <pc:docMkLst>
        <pc:docMk/>
      </pc:docMkLst>
      <pc:sldChg chg="delSp modSp mod">
        <pc:chgData name="Newman, Ruth" userId="f6c7721f-56b3-416c-8b9d-284bdc7201fb" providerId="ADAL" clId="{AA9FF17C-E6F6-4CE8-8BB1-D1287C2159D8}" dt="2025-12-15T12:20:16.570" v="44" actId="20577"/>
        <pc:sldMkLst>
          <pc:docMk/>
          <pc:sldMk cId="2967760620" sldId="257"/>
        </pc:sldMkLst>
        <pc:spChg chg="mod">
          <ac:chgData name="Newman, Ruth" userId="f6c7721f-56b3-416c-8b9d-284bdc7201fb" providerId="ADAL" clId="{AA9FF17C-E6F6-4CE8-8BB1-D1287C2159D8}" dt="2025-12-15T11:04:54.081" v="29" actId="114"/>
          <ac:spMkLst>
            <pc:docMk/>
            <pc:sldMk cId="2967760620" sldId="257"/>
            <ac:spMk id="3" creationId="{00000000-0000-0000-0000-000000000000}"/>
          </ac:spMkLst>
        </pc:spChg>
        <pc:spChg chg="mod">
          <ac:chgData name="Newman, Ruth" userId="f6c7721f-56b3-416c-8b9d-284bdc7201fb" providerId="ADAL" clId="{AA9FF17C-E6F6-4CE8-8BB1-D1287C2159D8}" dt="2025-12-15T12:20:16.570" v="44" actId="20577"/>
          <ac:spMkLst>
            <pc:docMk/>
            <pc:sldMk cId="2967760620" sldId="257"/>
            <ac:spMk id="4" creationId="{00000000-0000-0000-0000-000000000000}"/>
          </ac:spMkLst>
        </pc:spChg>
        <pc:picChg chg="del">
          <ac:chgData name="Newman, Ruth" userId="f6c7721f-56b3-416c-8b9d-284bdc7201fb" providerId="ADAL" clId="{AA9FF17C-E6F6-4CE8-8BB1-D1287C2159D8}" dt="2025-12-15T11:04:36.807" v="0" actId="478"/>
          <ac:picMkLst>
            <pc:docMk/>
            <pc:sldMk cId="2967760620" sldId="257"/>
            <ac:picMk id="1028" creationId="{00000000-0000-0000-0000-000000000000}"/>
          </ac:picMkLst>
        </pc:picChg>
      </pc:sldChg>
      <pc:sldChg chg="delSp modSp mod">
        <pc:chgData name="Newman, Ruth" userId="f6c7721f-56b3-416c-8b9d-284bdc7201fb" providerId="ADAL" clId="{AA9FF17C-E6F6-4CE8-8BB1-D1287C2159D8}" dt="2025-12-15T11:05:46.183" v="43" actId="27636"/>
        <pc:sldMkLst>
          <pc:docMk/>
          <pc:sldMk cId="1551322324" sldId="258"/>
        </pc:sldMkLst>
        <pc:spChg chg="mod">
          <ac:chgData name="Newman, Ruth" userId="f6c7721f-56b3-416c-8b9d-284bdc7201fb" providerId="ADAL" clId="{AA9FF17C-E6F6-4CE8-8BB1-D1287C2159D8}" dt="2025-12-15T11:05:46.183" v="43" actId="27636"/>
          <ac:spMkLst>
            <pc:docMk/>
            <pc:sldMk cId="1551322324" sldId="258"/>
            <ac:spMk id="3" creationId="{00000000-0000-0000-0000-000000000000}"/>
          </ac:spMkLst>
        </pc:spChg>
        <pc:picChg chg="del">
          <ac:chgData name="Newman, Ruth" userId="f6c7721f-56b3-416c-8b9d-284bdc7201fb" providerId="ADAL" clId="{AA9FF17C-E6F6-4CE8-8BB1-D1287C2159D8}" dt="2025-12-15T11:04:57.007" v="30" actId="21"/>
          <ac:picMkLst>
            <pc:docMk/>
            <pc:sldMk cId="1551322324" sldId="258"/>
            <ac:picMk id="1028"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14E6F39-C736-451A-A7E9-102FF7B46A0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175186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4E6F39-C736-451A-A7E9-102FF7B46A0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15011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4E6F39-C736-451A-A7E9-102FF7B46A0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106700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14E6F39-C736-451A-A7E9-102FF7B46A0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2500785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14E6F39-C736-451A-A7E9-102FF7B46A0D}"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4120510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14E6F39-C736-451A-A7E9-102FF7B46A0D}"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2011940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14E6F39-C736-451A-A7E9-102FF7B46A0D}"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1180116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14E6F39-C736-451A-A7E9-102FF7B46A0D}"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1753882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E6F39-C736-451A-A7E9-102FF7B46A0D}" type="datetimeFigureOut">
              <a:rPr lang="en-GB" smtClean="0"/>
              <a:t>15/12/2025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3476173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14E6F39-C736-451A-A7E9-102FF7B46A0D}"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2476150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14E6F39-C736-451A-A7E9-102FF7B46A0D}"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B70F6-9E23-4C39-8D90-3B86EADE97F4}" type="slidenum">
              <a:rPr lang="en-GB" smtClean="0"/>
              <a:t>‹#›</a:t>
            </a:fld>
            <a:endParaRPr lang="en-GB"/>
          </a:p>
        </p:txBody>
      </p:sp>
    </p:spTree>
    <p:extLst>
      <p:ext uri="{BB962C8B-B14F-4D97-AF65-F5344CB8AC3E}">
        <p14:creationId xmlns:p14="http://schemas.microsoft.com/office/powerpoint/2010/main" val="2578233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E6F39-C736-451A-A7E9-102FF7B46A0D}" type="datetimeFigureOut">
              <a:rPr lang="en-GB" smtClean="0"/>
              <a:t>15/12/2025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0B70F6-9E23-4C39-8D90-3B86EADE97F4}" type="slidenum">
              <a:rPr lang="en-GB" smtClean="0"/>
              <a:t>‹#›</a:t>
            </a:fld>
            <a:endParaRPr lang="en-GB"/>
          </a:p>
        </p:txBody>
      </p:sp>
    </p:spTree>
    <p:extLst>
      <p:ext uri="{BB962C8B-B14F-4D97-AF65-F5344CB8AC3E}">
        <p14:creationId xmlns:p14="http://schemas.microsoft.com/office/powerpoint/2010/main" val="548346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049" y="188640"/>
            <a:ext cx="8229600" cy="1371600"/>
          </a:xfrm>
        </p:spPr>
        <p:txBody>
          <a:bodyPr/>
          <a:lstStyle/>
          <a:p>
            <a:r>
              <a:rPr lang="en-GB" dirty="0">
                <a:effectLst>
                  <a:outerShdw blurRad="38100" dist="38100" dir="2700000" algn="tl">
                    <a:srgbClr val="000000">
                      <a:alpha val="43137"/>
                    </a:srgbClr>
                  </a:outerShdw>
                </a:effectLst>
              </a:rPr>
              <a:t>The Power of Choice</a:t>
            </a:r>
          </a:p>
        </p:txBody>
      </p:sp>
      <p:sp>
        <p:nvSpPr>
          <p:cNvPr id="3" name="Content Placeholder 2"/>
          <p:cNvSpPr>
            <a:spLocks noGrp="1"/>
          </p:cNvSpPr>
          <p:nvPr>
            <p:ph idx="1"/>
          </p:nvPr>
        </p:nvSpPr>
        <p:spPr>
          <a:xfrm>
            <a:off x="891365" y="1486064"/>
            <a:ext cx="5542039" cy="4273018"/>
          </a:xfrm>
          <a:solidFill>
            <a:srgbClr val="EFF9FF"/>
          </a:solidFill>
          <a:ln>
            <a:solidFill>
              <a:schemeClr val="tx1"/>
            </a:solidFill>
          </a:ln>
        </p:spPr>
        <p:txBody>
          <a:bodyPr>
            <a:normAutofit fontScale="85000" lnSpcReduction="10000"/>
          </a:bodyPr>
          <a:lstStyle/>
          <a:p>
            <a:pPr marL="82296" indent="0">
              <a:lnSpc>
                <a:spcPts val="2800"/>
              </a:lnSpc>
              <a:spcBef>
                <a:spcPts val="0"/>
              </a:spcBef>
              <a:buNone/>
            </a:pPr>
            <a:r>
              <a:rPr lang="en-US" sz="2000" dirty="0"/>
              <a:t>I found him in the garage on a Sunday afternoon. It was the day after we moved into Falconer Road. The winter was ending. Mum had said we’d be moving just in time for the spring.  Nobody else was there.  Just me.  The others were inside the house with Doctor Death, worrying about the baby.</a:t>
            </a:r>
            <a:endParaRPr lang="en-GB" sz="2000" dirty="0"/>
          </a:p>
          <a:p>
            <a:pPr marL="82296" indent="0">
              <a:lnSpc>
                <a:spcPts val="2800"/>
              </a:lnSpc>
              <a:spcBef>
                <a:spcPts val="0"/>
              </a:spcBef>
              <a:buNone/>
            </a:pPr>
            <a:r>
              <a:rPr lang="en-US" sz="2000" dirty="0"/>
              <a:t> </a:t>
            </a:r>
            <a:endParaRPr lang="en-GB" sz="2000" dirty="0"/>
          </a:p>
          <a:p>
            <a:pPr marL="82296" indent="0">
              <a:lnSpc>
                <a:spcPts val="2800"/>
              </a:lnSpc>
              <a:spcBef>
                <a:spcPts val="0"/>
              </a:spcBef>
              <a:buNone/>
            </a:pPr>
            <a:r>
              <a:rPr lang="en-US" sz="2000" dirty="0"/>
              <a:t>He was lying in there [</a:t>
            </a:r>
            <a:r>
              <a:rPr lang="en-US" sz="2000" dirty="0">
                <a:solidFill>
                  <a:srgbClr val="EFF9FF"/>
                </a:solidFill>
              </a:rPr>
              <a:t>in the darkness behind the tea chests, in the dust and dirt </a:t>
            </a:r>
            <a:r>
              <a:rPr lang="en-US" sz="2000" u="sng" dirty="0"/>
              <a:t>]</a:t>
            </a:r>
            <a:r>
              <a:rPr lang="en-US" sz="2000" dirty="0"/>
              <a:t>.   It was as if he’d been there forever.</a:t>
            </a:r>
          </a:p>
          <a:p>
            <a:pPr marL="82296" indent="0">
              <a:lnSpc>
                <a:spcPts val="2800"/>
              </a:lnSpc>
              <a:spcBef>
                <a:spcPts val="0"/>
              </a:spcBef>
              <a:buNone/>
            </a:pPr>
            <a:endParaRPr lang="en-US" sz="2000" dirty="0"/>
          </a:p>
          <a:p>
            <a:pPr marL="82296" indent="0">
              <a:lnSpc>
                <a:spcPts val="2800"/>
              </a:lnSpc>
              <a:spcBef>
                <a:spcPts val="0"/>
              </a:spcBef>
              <a:buNone/>
            </a:pPr>
            <a:r>
              <a:rPr lang="en-US" sz="2000" i="1" dirty="0"/>
              <a:t>Skellig, by David Almond </a:t>
            </a:r>
            <a:endParaRPr lang="en-GB" sz="2000" i="1" dirty="0"/>
          </a:p>
        </p:txBody>
      </p:sp>
      <p:sp>
        <p:nvSpPr>
          <p:cNvPr id="5" name="TextBox 4"/>
          <p:cNvSpPr txBox="1"/>
          <p:nvPr/>
        </p:nvSpPr>
        <p:spPr>
          <a:xfrm>
            <a:off x="6652635" y="4715908"/>
            <a:ext cx="2327773" cy="646331"/>
          </a:xfrm>
          <a:prstGeom prst="rect">
            <a:avLst/>
          </a:prstGeom>
          <a:noFill/>
          <a:ln>
            <a:solidFill>
              <a:schemeClr val="tx1"/>
            </a:solidFill>
          </a:ln>
        </p:spPr>
        <p:txBody>
          <a:bodyPr wrap="square" rtlCol="0">
            <a:spAutoFit/>
          </a:bodyPr>
          <a:lstStyle/>
          <a:p>
            <a:pPr algn="ctr"/>
            <a:r>
              <a:rPr lang="en-GB" dirty="0"/>
              <a:t>What do you think goes in the gap?</a:t>
            </a:r>
          </a:p>
        </p:txBody>
      </p:sp>
      <p:sp>
        <p:nvSpPr>
          <p:cNvPr id="4" name="TextBox 3"/>
          <p:cNvSpPr txBox="1"/>
          <p:nvPr/>
        </p:nvSpPr>
        <p:spPr>
          <a:xfrm>
            <a:off x="9236364" y="188640"/>
            <a:ext cx="2512291" cy="4524315"/>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b="1" i="1" dirty="0">
                <a:latin typeface="Arial" panose="020B0604020202020204" pitchFamily="34" charset="0"/>
                <a:cs typeface="Arial" panose="020B0604020202020204" pitchFamily="34" charset="0"/>
              </a:rPr>
              <a:t>Tips for Teachers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For this task, students are asked to discuss what they think could go in the gap. They could come up with an idea together; or, they could come up with ideas individually and then compare. The key thing is that students are encouraged to explain and justify their choices. </a:t>
            </a:r>
          </a:p>
        </p:txBody>
      </p:sp>
    </p:spTree>
    <p:extLst>
      <p:ext uri="{BB962C8B-B14F-4D97-AF65-F5344CB8AC3E}">
        <p14:creationId xmlns:p14="http://schemas.microsoft.com/office/powerpoint/2010/main" val="2967760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9617" y="2558"/>
            <a:ext cx="7551033" cy="1371600"/>
          </a:xfrm>
        </p:spPr>
        <p:txBody>
          <a:bodyPr/>
          <a:lstStyle/>
          <a:p>
            <a:r>
              <a:rPr lang="en-GB" dirty="0">
                <a:effectLst>
                  <a:outerShdw blurRad="38100" dist="38100" dir="2700000" algn="tl">
                    <a:srgbClr val="000000">
                      <a:alpha val="43137"/>
                    </a:srgbClr>
                  </a:outerShdw>
                </a:effectLst>
              </a:rPr>
              <a:t>The Power of Choice</a:t>
            </a:r>
          </a:p>
        </p:txBody>
      </p:sp>
      <p:sp>
        <p:nvSpPr>
          <p:cNvPr id="3" name="Content Placeholder 2"/>
          <p:cNvSpPr>
            <a:spLocks noGrp="1"/>
          </p:cNvSpPr>
          <p:nvPr>
            <p:ph idx="1"/>
          </p:nvPr>
        </p:nvSpPr>
        <p:spPr>
          <a:xfrm>
            <a:off x="2639617" y="1888081"/>
            <a:ext cx="5544615" cy="4279806"/>
          </a:xfrm>
          <a:solidFill>
            <a:srgbClr val="EFF9FF"/>
          </a:solidFill>
          <a:ln>
            <a:solidFill>
              <a:schemeClr val="tx1"/>
            </a:solidFill>
          </a:ln>
        </p:spPr>
        <p:txBody>
          <a:bodyPr>
            <a:normAutofit fontScale="85000" lnSpcReduction="10000"/>
          </a:bodyPr>
          <a:lstStyle/>
          <a:p>
            <a:pPr marL="82296" indent="0">
              <a:lnSpc>
                <a:spcPts val="2800"/>
              </a:lnSpc>
              <a:spcBef>
                <a:spcPts val="0"/>
              </a:spcBef>
              <a:buNone/>
            </a:pPr>
            <a:r>
              <a:rPr lang="en-US" sz="2000" dirty="0"/>
              <a:t>I found him in the garage on a Sunday afternoon. It was the day after we moved into Falconer Road. The winter was ending. Mum had said we’d be moving just in time for the spring.  Nobody else was there.  Just me.  The others were inside the house with Doctor Death, worrying about the baby.</a:t>
            </a:r>
            <a:endParaRPr lang="en-GB" sz="2000" dirty="0"/>
          </a:p>
          <a:p>
            <a:pPr marL="82296" indent="0">
              <a:lnSpc>
                <a:spcPts val="2800"/>
              </a:lnSpc>
              <a:spcBef>
                <a:spcPts val="0"/>
              </a:spcBef>
              <a:buNone/>
            </a:pPr>
            <a:r>
              <a:rPr lang="en-US" sz="2000" dirty="0"/>
              <a:t> </a:t>
            </a:r>
            <a:endParaRPr lang="en-GB" sz="2000" dirty="0"/>
          </a:p>
          <a:p>
            <a:pPr marL="82296" indent="0">
              <a:lnSpc>
                <a:spcPts val="2800"/>
              </a:lnSpc>
              <a:spcBef>
                <a:spcPts val="0"/>
              </a:spcBef>
              <a:buNone/>
            </a:pPr>
            <a:r>
              <a:rPr lang="en-US" sz="2000" dirty="0"/>
              <a:t>He was lying in there [</a:t>
            </a:r>
            <a:r>
              <a:rPr lang="en-US" sz="2000" i="1" dirty="0">
                <a:solidFill>
                  <a:srgbClr val="FF0000"/>
                </a:solidFill>
              </a:rPr>
              <a:t>in</a:t>
            </a:r>
            <a:r>
              <a:rPr lang="en-US" sz="2000" dirty="0">
                <a:solidFill>
                  <a:srgbClr val="FF0000"/>
                </a:solidFill>
              </a:rPr>
              <a:t> the darkness </a:t>
            </a:r>
            <a:r>
              <a:rPr lang="en-US" sz="2000" i="1" dirty="0">
                <a:solidFill>
                  <a:srgbClr val="FF0000"/>
                </a:solidFill>
              </a:rPr>
              <a:t>behind</a:t>
            </a:r>
            <a:r>
              <a:rPr lang="en-US" sz="2000" dirty="0">
                <a:solidFill>
                  <a:srgbClr val="FF0000"/>
                </a:solidFill>
              </a:rPr>
              <a:t> the tea chests, </a:t>
            </a:r>
            <a:r>
              <a:rPr lang="en-US" sz="2000" i="1" dirty="0">
                <a:solidFill>
                  <a:srgbClr val="FF0000"/>
                </a:solidFill>
              </a:rPr>
              <a:t>in</a:t>
            </a:r>
            <a:r>
              <a:rPr lang="en-US" sz="2000" dirty="0">
                <a:solidFill>
                  <a:srgbClr val="FF0000"/>
                </a:solidFill>
              </a:rPr>
              <a:t> the dust and dirt</a:t>
            </a:r>
            <a:r>
              <a:rPr lang="en-US" sz="2000" dirty="0"/>
              <a:t>].   It was as if he’d been there forever.</a:t>
            </a:r>
          </a:p>
          <a:p>
            <a:pPr marL="82296" indent="0">
              <a:lnSpc>
                <a:spcPts val="2800"/>
              </a:lnSpc>
              <a:spcBef>
                <a:spcPts val="0"/>
              </a:spcBef>
              <a:buNone/>
            </a:pPr>
            <a:endParaRPr lang="en-US" sz="2000" dirty="0"/>
          </a:p>
          <a:p>
            <a:pPr marL="82296" indent="0">
              <a:lnSpc>
                <a:spcPts val="2800"/>
              </a:lnSpc>
              <a:spcBef>
                <a:spcPts val="0"/>
              </a:spcBef>
              <a:buNone/>
            </a:pPr>
            <a:r>
              <a:rPr lang="en-US" sz="2000" i="1" dirty="0"/>
              <a:t>Skellig, by David Almond </a:t>
            </a:r>
            <a:endParaRPr lang="en-GB" sz="2000" i="1" dirty="0"/>
          </a:p>
          <a:p>
            <a:pPr marL="82296" indent="0">
              <a:lnSpc>
                <a:spcPts val="2800"/>
              </a:lnSpc>
              <a:spcBef>
                <a:spcPts val="0"/>
              </a:spcBef>
              <a:buNone/>
            </a:pPr>
            <a:endParaRPr lang="en-US" sz="2000" dirty="0"/>
          </a:p>
          <a:p>
            <a:pPr marL="82296" indent="0">
              <a:lnSpc>
                <a:spcPts val="2800"/>
              </a:lnSpc>
              <a:spcBef>
                <a:spcPts val="0"/>
              </a:spcBef>
              <a:buNone/>
            </a:pPr>
            <a:endParaRPr lang="en-GB" sz="2000" dirty="0"/>
          </a:p>
        </p:txBody>
      </p:sp>
      <p:sp>
        <p:nvSpPr>
          <p:cNvPr id="5" name="TextBox 4"/>
          <p:cNvSpPr txBox="1"/>
          <p:nvPr/>
        </p:nvSpPr>
        <p:spPr>
          <a:xfrm>
            <a:off x="8400256" y="4725146"/>
            <a:ext cx="2128270" cy="1200329"/>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dirty="0"/>
              <a:t>Why do you think David Almond chose these prepositional phrases?</a:t>
            </a:r>
          </a:p>
        </p:txBody>
      </p:sp>
    </p:spTree>
    <p:extLst>
      <p:ext uri="{BB962C8B-B14F-4D97-AF65-F5344CB8AC3E}">
        <p14:creationId xmlns:p14="http://schemas.microsoft.com/office/powerpoint/2010/main" val="1551322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282</Words>
  <Application>Microsoft Office PowerPoint</Application>
  <PresentationFormat>Widescreen</PresentationFormat>
  <Paragraphs>17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The Power of Choice</vt:lpstr>
      <vt:lpstr>The Power of Choice</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Power of Choice</dc:title>
  <dc:creator>Newman, Ruth</dc:creator>
  <cp:lastModifiedBy>Newman, Ruth</cp:lastModifiedBy>
  <cp:revision>2</cp:revision>
  <dcterms:created xsi:type="dcterms:W3CDTF">2020-03-05T12:45:08Z</dcterms:created>
  <dcterms:modified xsi:type="dcterms:W3CDTF">2025-12-15T12:20:23Z</dcterms:modified>
</cp:coreProperties>
</file>